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4EE54-D24F-2A7B-3A55-CD91FB117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A2182E-9215-1597-755E-D9157C49F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390C-B25D-4B15-A8F5-A931E475AD60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0E0C10-A1A2-6185-2B87-0284E37C9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C6029D-D72F-914C-5CA9-340878FDA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58659-6B0B-4BD9-93B1-1691F891E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250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F7B7AE-1880-5732-51BE-092DCCCF6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13558A-461D-A2BE-818C-7BF4BDDAE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79877-79EE-3B04-CF8B-A0295D9080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A390C-B25D-4B15-A8F5-A931E475AD60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9F074D-F7E8-7297-46D1-66E9B0D7E0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1B466-924F-61C2-9284-AE8F71D6A9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58659-6B0B-4BD9-93B1-1691F891E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13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DD52352-F75D-85D0-A812-77C6DCFC5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Practical Management of Early Relapses </a:t>
            </a:r>
            <a:br>
              <a:rPr lang="en-US"/>
            </a:br>
            <a:r>
              <a:rPr lang="en-US"/>
              <a:t>in the Myeloma Clinic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01B5CF-7D36-53CE-9474-9B2A1BFA42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78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6D1F34B-5AB6-61A0-23E7-8047D6451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APOLLO: Phase 3 Trial of Daratumumab, Pomalidomide, and Dexamethasone vs Pd in RRMM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1EF4E0-1C5C-9DA8-F4C8-38DDC5493E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499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A93A57D-8169-2B6B-EEB0-DC60F180B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CANDOR: Daratumumab, Carfilzomib, and Dexamethasone </a:t>
            </a:r>
            <a:br>
              <a:rPr lang="en-US"/>
            </a:br>
            <a:r>
              <a:rPr lang="en-US"/>
              <a:t>vs Kd in RRMM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4BA730-049D-C7E4-3704-ADA0E31EB69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906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D2833BB-C957-9571-1EA4-40169A54C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ICARIA: Isatuximab, Pomalidomide, and Dexamethasone </a:t>
            </a:r>
            <a:br>
              <a:rPr lang="en-US"/>
            </a:br>
            <a:r>
              <a:rPr lang="en-US"/>
              <a:t>vs Pd in RRMM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0CE50E-CBC1-E6A2-709E-973208BB7A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080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BB00BE-57FC-A2EC-ECC2-CA418A36B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IKEMA: Isatuximab, Carfilzomib, and Dexamethasone </a:t>
            </a:r>
            <a:br>
              <a:rPr lang="en-US"/>
            </a:br>
            <a:r>
              <a:rPr lang="en-US"/>
              <a:t>vs Kd in RRMM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ED7A4A-A296-C8B6-E9C0-EF89E99117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035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F963AE1-CF01-8F44-649E-6561F57E1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IKEMA: PFS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365526-C745-A155-B5EC-6FA79F43AC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729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FB71620-F89D-2BC2-F7E0-040BA80D3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ELOQUENT-3: Elotuzumab, Pomalidomide, and Dexamethasone vs Pd in RRMM (Includes Lenalidomide and Bortezomib Refractory)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14960F-7371-7C69-6821-010F935737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421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FF07B53-BE66-FD75-B5F6-F04A84DDA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DPd in First Relapse: Emory Experience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B4533F-E597-7438-D7A2-8CFE8667CB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766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19146A7-F2AB-B1D7-0D3A-8193E5DBC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STORM: Selinexor and Dexamethasone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DB0447-28D7-00D3-E54C-C9E487C4C4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219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CF146F4-2ED3-EC66-A815-AC03D3F12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BOSTON: Selinexor, Bortezomib, and Dexamethasone in RRMM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1E420A-863D-6770-A541-7A3D0DE4CA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9450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038D1D1-A9AF-F379-C0C0-E3FBE0A36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Targeting BCL2 Is Effective in Patients With t(11;14) MM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3FE1EA-0DD2-1E39-AE40-C191D7D6F1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697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508EBC6-76BF-46BF-53E0-625B35239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D6914A-D1F4-6404-8BB5-62A7FC8124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6046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9AD7EBD-8F66-47E3-310D-2B1C96C3C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BELLINI: Venetoclax, Bortezomib, and Dexamethasone </a:t>
            </a:r>
            <a:br>
              <a:rPr lang="en-US"/>
            </a:br>
            <a:r>
              <a:rPr lang="en-US"/>
              <a:t>vs Vd in RRMM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575C1D-D050-74DE-580D-FC43295514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744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86740F6-FA77-E4FF-0E58-6C7B13B8C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BELLINI Final Survival Analysis: PFS and OS in All Patients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064B1B-9ACE-96E0-A021-6399FCDAF1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2742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105E749-ADDE-115C-F409-B1135D03A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BELLINI Final Survival Analysis: PFS and OS in t(11;14) Subgroup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7B062A-4A67-3B9A-D2AC-F6B38DD95B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7766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E05CFE4-E247-FD2D-4603-11B1B09D8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BELLINI Final Survival Analysis: PFS and OS in Key Subgroups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E44E01-C05B-DD6B-4999-1C1120EC3C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1836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F9DCD94-2654-C04D-5EB8-C95D3CF20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Practical Challenges and Clinical Pearls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611C0C-63CE-01DA-FDEC-4B8F668F54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6151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CAE881C-D080-800C-482D-256FC51BB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016D98-BE26-8266-4E9D-81B16DB737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124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5F55554-93FB-AF78-293F-7FD6A56CD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Outcomes From RVD 1000 Series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4CA5F1-CA1B-3710-8B99-2C6A2C9A6D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12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6907763-B59D-6318-58DF-1DE56024F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Disease and Patient Factors Influence Treatment Choices </a:t>
            </a:r>
            <a:br>
              <a:rPr lang="en-US"/>
            </a:br>
            <a:r>
              <a:rPr lang="en-US"/>
              <a:t>in RRMM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F9719F-8DD9-E55F-C093-C446376B3A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39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B665570-D6DC-5F58-18CD-874558F4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Backbones in MM: How to Decide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C8D627-BA89-861D-1CAE-154E7C4439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967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FB165DF-B490-1353-A534-09B6116CB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Randomized Studies With Lenalidomide-Dexamethasone </a:t>
            </a:r>
            <a:br>
              <a:rPr lang="en-US"/>
            </a:br>
            <a:r>
              <a:rPr lang="en-US"/>
              <a:t>Control Arms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B1A1EF-5AB5-AD33-CF3B-BA5289D808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463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C666A6B-DCCD-5B20-45A9-099DED84E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Randomized Studies With Bortezomib-Dexamethasone Control Arms (Includes Lenalidomide-Refractory MM)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0ACA60-CC63-6FFA-5EB1-099686E5B3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269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8A1FC68-CE2B-45B2-CE8F-1A3D2CF8A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Pomalidomide-Based Salvage Therapy for RRMM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75AD4D-D994-A3B3-39D9-F86BC40BC3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854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90CE6A2-ACB6-9DAA-11B2-49DCFE2DF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Daratumumab, Pomalidomide, and Dexamethasone in </a:t>
            </a:r>
            <a:br>
              <a:rPr lang="en-US"/>
            </a:br>
            <a:r>
              <a:rPr lang="en-US"/>
              <a:t>First Relapse: PFS and OS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E473D8-D95D-DD82-3E1F-FC69D02EEA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4461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D8ACA6B475A54D83F3B6349FA9701E" ma:contentTypeVersion="17" ma:contentTypeDescription="Create a new document." ma:contentTypeScope="" ma:versionID="8a11b0400542e313059abda2066d5074">
  <xsd:schema xmlns:xsd="http://www.w3.org/2001/XMLSchema" xmlns:xs="http://www.w3.org/2001/XMLSchema" xmlns:p="http://schemas.microsoft.com/office/2006/metadata/properties" xmlns:ns2="174144a6-14cb-4f4b-ada6-445a4558a380" xmlns:ns3="e93acf5f-f59b-46bb-8c22-2b43a486ab2c" targetNamespace="http://schemas.microsoft.com/office/2006/metadata/properties" ma:root="true" ma:fieldsID="d232688f3954c7332d0fc71bff66819d" ns2:_="" ns3:_="">
    <xsd:import namespace="174144a6-14cb-4f4b-ada6-445a4558a380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4144a6-14cb-4f4b-ada6-445a4558a3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90f99b7d-70a6-40d3-b94c-662730ffe5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02f9ee28-ccf5-4b68-966d-9d0435739218}" ma:internalName="TaxCatchAll" ma:showField="CatchAllData" ma:web="e93acf5f-f59b-46bb-8c22-2b43a486ab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93acf5f-f59b-46bb-8c22-2b43a486ab2c" xsi:nil="true"/>
    <lcf76f155ced4ddcb4097134ff3c332f xmlns="174144a6-14cb-4f4b-ada6-445a4558a380">
      <Terms xmlns="http://schemas.microsoft.com/office/infopath/2007/PartnerControls"/>
    </lcf76f155ced4ddcb4097134ff3c332f>
    <_Flow_SignoffStatus xmlns="174144a6-14cb-4f4b-ada6-445a4558a380" xsi:nil="true"/>
  </documentManagement>
</p:properties>
</file>

<file path=customXml/itemProps1.xml><?xml version="1.0" encoding="utf-8"?>
<ds:datastoreItem xmlns:ds="http://schemas.openxmlformats.org/officeDocument/2006/customXml" ds:itemID="{D1FD0025-1AD1-409B-9715-1526F715D66F}"/>
</file>

<file path=customXml/itemProps2.xml><?xml version="1.0" encoding="utf-8"?>
<ds:datastoreItem xmlns:ds="http://schemas.openxmlformats.org/officeDocument/2006/customXml" ds:itemID="{8C1C7C0F-4B07-47D1-8EFA-D30FF96BA2F1}"/>
</file>

<file path=customXml/itemProps3.xml><?xml version="1.0" encoding="utf-8"?>
<ds:datastoreItem xmlns:ds="http://schemas.openxmlformats.org/officeDocument/2006/customXml" ds:itemID="{D7437B1C-D587-48B9-BFBB-7BCB4752157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235</Words>
  <Application>Microsoft Office PowerPoint</Application>
  <PresentationFormat>Widescreen</PresentationFormat>
  <Paragraphs>24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Practical Management of Early Relapses  in the Myeloma Clinic </vt:lpstr>
      <vt:lpstr>PowerPoint Presentation</vt:lpstr>
      <vt:lpstr>Outcomes From RVD 1000 Series</vt:lpstr>
      <vt:lpstr>Disease and Patient Factors Influence Treatment Choices  in RRMM</vt:lpstr>
      <vt:lpstr>Backbones in MM: How to Decide</vt:lpstr>
      <vt:lpstr>Randomized Studies With Lenalidomide-Dexamethasone  Control Arms</vt:lpstr>
      <vt:lpstr>Randomized Studies With Bortezomib-Dexamethasone Control Arms (Includes Lenalidomide-Refractory MM)</vt:lpstr>
      <vt:lpstr>Pomalidomide-Based Salvage Therapy for RRMM</vt:lpstr>
      <vt:lpstr>Daratumumab, Pomalidomide, and Dexamethasone in  First Relapse: PFS and OS</vt:lpstr>
      <vt:lpstr>APOLLO: Phase 3 Trial of Daratumumab, Pomalidomide, and Dexamethasone vs Pd in RRMM</vt:lpstr>
      <vt:lpstr>CANDOR: Daratumumab, Carfilzomib, and Dexamethasone  vs Kd in RRMM</vt:lpstr>
      <vt:lpstr>ICARIA: Isatuximab, Pomalidomide, and Dexamethasone  vs Pd in RRMM</vt:lpstr>
      <vt:lpstr>IKEMA: Isatuximab, Carfilzomib, and Dexamethasone  vs Kd in RRMM</vt:lpstr>
      <vt:lpstr>IKEMA: PFS</vt:lpstr>
      <vt:lpstr>ELOQUENT-3: Elotuzumab, Pomalidomide, and Dexamethasone vs Pd in RRMM (Includes Lenalidomide and Bortezomib Refractory)</vt:lpstr>
      <vt:lpstr>DPd in First Relapse: Emory Experience</vt:lpstr>
      <vt:lpstr>STORM: Selinexor and Dexamethasone</vt:lpstr>
      <vt:lpstr>BOSTON: Selinexor, Bortezomib, and Dexamethasone in RRMM</vt:lpstr>
      <vt:lpstr>Targeting BCL2 Is Effective in Patients With t(11;14) MM</vt:lpstr>
      <vt:lpstr>BELLINI: Venetoclax, Bortezomib, and Dexamethasone  vs Vd in RRMM</vt:lpstr>
      <vt:lpstr>BELLINI Final Survival Analysis: PFS and OS in All Patients</vt:lpstr>
      <vt:lpstr>BELLINI Final Survival Analysis: PFS and OS in t(11;14) Subgroup</vt:lpstr>
      <vt:lpstr>BELLINI Final Survival Analysis: PFS and OS in Key Subgroups</vt:lpstr>
      <vt:lpstr>Practical Challenges and Clinical Pearls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Practical Management of Early Relapses  in the Myeloma Clinic </dc:title>
  <dc:creator>Edling, Emily</dc:creator>
  <cp:lastModifiedBy>Edling, Emily</cp:lastModifiedBy>
  <cp:revision>1</cp:revision>
  <dcterms:created xsi:type="dcterms:W3CDTF">2023-03-24T13:27:16Z</dcterms:created>
  <dcterms:modified xsi:type="dcterms:W3CDTF">2023-03-24T13:27:16Z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0x010100AED8ACA6B475A54D83F3B6349FA9701E</vt:lpwstr>
  </property>
</Properties>
</file>