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presProps" Target="presProps.xml"/><Relationship Id="rId68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69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9ACB8-E381-46DF-B9A1-2F649F561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825C71-9A17-4373-BA4E-CE51E41C9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2E030-D800-4391-BA46-76D90378A6E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D25A39-0DB0-43A8-A4F5-6345F854F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E99B7-D20D-4165-BE3C-B7AFCEC5C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ABE55-4E13-47BA-BBA5-96D501B12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09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AE953E-4E85-4C70-B046-02DB9B003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3747E-E87F-42D0-931C-C6CA0AC7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9F8A1-A8C0-4325-AF2B-C1E82A911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2E030-D800-4391-BA46-76D90378A6E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3DFF4-89E8-4D63-AE54-060C54E11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BBA32-7664-4F23-953D-67CA46E1A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ABE55-4E13-47BA-BBA5-96D501B12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0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895BBC-462B-4E64-9BB1-82C7171AE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>
                <a:effectLst/>
                <a:latin typeface="+mj-lt"/>
              </a:rPr>
              <a:t>New Horizons and Expert Insights on the Management of Recurrent </a:t>
            </a:r>
            <a:r>
              <a:rPr lang="en-US" b="0" i="1">
                <a:effectLst/>
                <a:latin typeface="+mj-lt"/>
              </a:rPr>
              <a:t>Clostridioides difficile </a:t>
            </a:r>
            <a:r>
              <a:rPr lang="en-US" b="0" i="0">
                <a:effectLst/>
                <a:latin typeface="+mj-lt"/>
              </a:rPr>
              <a:t>Infection 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F17A7-0105-4236-A75E-2090F2540C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25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6DA2CF-F523-4CAC-98C2-69423C7C9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Roboto Condensed"/>
                <a:ea typeface="Roboto Condensed"/>
                <a:cs typeface="Roboto Condensed"/>
              </a:rPr>
              <a:t>Microbiome Diversity May Not Fully Recover After Antibiotics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19163-3774-4768-A168-B41443EB73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08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7FAA08-FCBC-48FD-93BA-3D5C27BE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C difficile </a:t>
            </a:r>
            <a:r>
              <a:rPr lang="en-US"/>
              <a:t>Facts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46F8C1-6A7B-461B-9269-ECF5D0AE0F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28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045518-AFD9-4118-80CB-36F201FE9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Annual Incidence Rate of CDI Among Medicare Advantage Enrollees: 2012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/>
              <a:t>2019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6C421D-6427-485F-95A6-B007F965F0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24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6D4B57-784D-4E44-9547-1D3E00C0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/>
              <a:t>C difficile </a:t>
            </a:r>
            <a:r>
              <a:rPr lang="en-US" altLang="en-US"/>
              <a:t>Overview and Etiology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D55CA3-D451-4002-A6F0-4DC7B9A869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95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0D2320-841C-4D67-9A0F-121BA59A0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>
                <a:latin typeface="Roboto Condensed"/>
                <a:ea typeface="Roboto Condensed"/>
                <a:cs typeface="Roboto Condensed"/>
              </a:rPr>
              <a:t>C difficile </a:t>
            </a:r>
            <a:r>
              <a:rPr lang="en-US" altLang="en-US">
                <a:latin typeface="Roboto Condensed"/>
                <a:ea typeface="Roboto Condensed"/>
                <a:cs typeface="Roboto Condensed"/>
              </a:rPr>
              <a:t>Life Cycle</a:t>
            </a:r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9049F0-402F-4C3E-8510-9E02F5088D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9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0F5FCC-4F2E-46EA-91B1-FCC17BFF7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Bile Acid Metabolism and </a:t>
            </a:r>
            <a:r>
              <a:rPr lang="en-US" altLang="en-US" i="1"/>
              <a:t>C difficile </a:t>
            </a:r>
            <a:r>
              <a:rPr lang="en-US" altLang="en-US"/>
              <a:t>Infection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36C37-9C2B-47FC-B108-E3D260C52D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95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7043E9-B47D-4B01-9C94-2092E9BC0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Bile Acid Metabolism and </a:t>
            </a:r>
            <a:r>
              <a:rPr lang="en-US" altLang="en-US" i="1"/>
              <a:t>C difficile </a:t>
            </a:r>
            <a:r>
              <a:rPr lang="en-US" altLang="en-US"/>
              <a:t>Infection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5711D-3E03-489C-9A5E-DD3EAA59C5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55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FA01DD-6D19-445A-AB4F-6B38666F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Dysbiosis Increases With Each Recurrent </a:t>
            </a:r>
            <a:r>
              <a:rPr lang="en-US" i="1"/>
              <a:t>C difficile </a:t>
            </a:r>
            <a:r>
              <a:rPr lang="en-US"/>
              <a:t>Episode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66557-9A39-4560-8D2F-941CE5663C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93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5F2C14-2FFF-4750-A9D1-7E43BB0A7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 Presentation</a:t>
            </a:r>
            <a:br>
              <a:rPr lang="en-US"/>
            </a:br>
            <a:r>
              <a:rPr lang="en-US" sz="3100" i="1"/>
              <a:t>Mary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156F0C-E66A-4726-A841-CDF1E5D74A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06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709517-0FA3-4484-A201-8F87BA9F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/>
              <a:t>C difficile </a:t>
            </a:r>
            <a:r>
              <a:rPr lang="en-US" altLang="en-US"/>
              <a:t>Infection Testing Algorithm</a:t>
            </a:r>
            <a:br>
              <a:rPr lang="en-US" altLang="en-US"/>
            </a:br>
            <a:r>
              <a:rPr lang="en-US" altLang="en-US" sz="3100" i="1"/>
              <a:t>ACG 2021 Guidelines</a:t>
            </a:r>
            <a:endParaRPr lang="en-US" alt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D206C6-8C13-4480-93C0-2AEFE244CE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19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61A6D0-43DE-496D-B5BA-232078043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AF746-F21D-4479-A89F-DBF2E2AF9E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17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2C0AC3-6F5E-4EE6-AF49-1CB7042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Advantages and Pitfalls of CDI Tests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5F25C1-E43E-4C9F-B96A-D8AE5A7B6B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07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79638D-A510-4523-ADEB-E954322B2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1 Continues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89BEE-72C9-437C-A9B0-6D79E73ECF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38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26303A-C553-4816-8E4B-4CDFF2E01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of First </a:t>
            </a:r>
            <a:r>
              <a:rPr lang="en-US" i="1"/>
              <a:t>C difficile </a:t>
            </a:r>
            <a:r>
              <a:rPr lang="en-US"/>
              <a:t>Infection</a:t>
            </a:r>
            <a:br>
              <a:rPr lang="en-US"/>
            </a:br>
            <a:r>
              <a:rPr lang="en-US" sz="3100" i="1"/>
              <a:t>ACG 2021 Guidelines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43C45-59B1-4345-9AE3-66910A72CF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54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A45E5D-09FA-46EA-8619-1EE5E739C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733">
                <a:solidFill>
                  <a:schemeClr val="bg1"/>
                </a:solidFill>
              </a:rPr>
              <a:t>Treatment of Initial</a:t>
            </a:r>
            <a:r>
              <a:rPr lang="en-US" sz="3733" i="1">
                <a:solidFill>
                  <a:schemeClr val="bg1"/>
                </a:solidFill>
              </a:rPr>
              <a:t> C difficile </a:t>
            </a:r>
            <a:r>
              <a:rPr lang="en-US" sz="3733">
                <a:solidFill>
                  <a:schemeClr val="bg1"/>
                </a:solidFill>
              </a:rPr>
              <a:t>Infection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5E2E1-8927-44D9-88F1-BD90353070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56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230CD2-0700-453F-A18A-4031B75F6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E6D71-1D7F-468F-B099-580251FB3B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8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8538F6-68D1-462D-9D83-217A3CCBE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2 Presentation</a:t>
            </a:r>
            <a:br>
              <a:rPr lang="en-US"/>
            </a:br>
            <a:r>
              <a:rPr lang="en-US" sz="3100" i="1"/>
              <a:t>John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A6116-28D6-4783-A088-478C5286B2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57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A73C31-88FE-4260-8E43-41DEE16DC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Risk Factors for Recurrent CDI Are Similar to Those for </a:t>
            </a:r>
            <a:br>
              <a:rPr lang="en-GB"/>
            </a:br>
            <a:r>
              <a:rPr lang="en-GB"/>
              <a:t>Initial Infection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6E8D86-45F3-4EC4-B7C4-C3C0FA56B0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90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C66DD8-4268-4D92-A57F-8B26ADC70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American College of Gastroenterology, 2021 </a:t>
            </a:r>
            <a:br>
              <a:rPr lang="en-US"/>
            </a:br>
            <a:r>
              <a:rPr lang="en-US" sz="3100" i="1"/>
              <a:t>Recurrent CDI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11C5E-DDF2-4DF5-A12D-DC46798D74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48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754E8C-3EFF-4E35-B0BC-734A7D595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Strategies for Managing Recurrent CDI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B8017D-25AB-4D68-B5D3-F729D390D1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53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C132C6-664A-4C9E-BAED-F7B7ADE7F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Times New Roman"/>
              </a:rPr>
              <a:t>Bezlotoxumab for Prevention of CDI Recurrence</a:t>
            </a:r>
            <a:br>
              <a:rPr lang="en-US"/>
            </a:br>
            <a:r>
              <a:rPr lang="en-GB" sz="3100" i="1">
                <a:latin typeface="Roboto Condensed"/>
                <a:ea typeface="Roboto Condensed"/>
                <a:cs typeface="Times New Roman"/>
              </a:rPr>
              <a:t>MODIFY I and II</a:t>
            </a:r>
            <a:endParaRPr lang="en-US" sz="3100" i="1">
              <a:latin typeface="Roboto Condensed"/>
              <a:ea typeface="Roboto Condensed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FEE8D-38E5-4525-8843-A1297AA914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59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2B2B92-36D3-4972-AE78-1D5C88F9F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752590-72CB-4FA9-9CFA-76AB22E46B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79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931245-2C83-413B-8BC0-34D2F0827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 of Microbiota Restoration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5951EB-1FE2-491B-A314-3460AC24B5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23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6A4D00-8537-469C-9386-D1882C07A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Microbiome-Based Therapies</a:t>
            </a:r>
            <a:br>
              <a:rPr lang="en-US">
                <a:latin typeface="Roboto Condensed"/>
                <a:ea typeface="Roboto Condensed"/>
                <a:cs typeface="Roboto Condensed"/>
              </a:rPr>
            </a:br>
            <a:r>
              <a:rPr lang="en-US" sz="3100" i="1">
                <a:latin typeface="Roboto Condensed"/>
                <a:ea typeface="Roboto Condensed"/>
                <a:cs typeface="Roboto Condensed"/>
              </a:rPr>
              <a:t>FMT and LBPs</a:t>
            </a:r>
            <a:endParaRPr lang="en-US" i="1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A5344-C0CB-4F08-96BD-3C1DC2708B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97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1C0144-0C96-442D-85D4-7BD4D4AC3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Condensed"/>
              <a:buNone/>
            </a:pPr>
            <a:r>
              <a:rPr lang="en-US"/>
              <a:t>Indications for FMT in Recurrent </a:t>
            </a:r>
            <a:r>
              <a:rPr lang="en-US" i="1"/>
              <a:t>C difficile </a:t>
            </a:r>
            <a:r>
              <a:rPr lang="en-US"/>
              <a:t>Infection</a:t>
            </a:r>
            <a:br>
              <a:rPr lang="en-US" i="1"/>
            </a:br>
            <a:r>
              <a:rPr lang="en-US" sz="3100" i="1"/>
              <a:t>ACG 2021 Guidelines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4EB3D-37DF-490B-9B5C-7F5808BD6D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44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6AC419-DF4C-4CDB-8CB6-2B458CC7A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Efficacy of FMT for Recurrent CDI</a:t>
            </a:r>
            <a:br>
              <a:rPr lang="en-GB">
                <a:latin typeface="Roboto Condensed"/>
                <a:ea typeface="Roboto Condensed"/>
                <a:cs typeface="Roboto Condensed"/>
              </a:rPr>
            </a:br>
            <a:r>
              <a:rPr lang="en-GB" sz="3100" i="1">
                <a:latin typeface="Roboto Condensed"/>
                <a:ea typeface="Roboto Condensed"/>
                <a:cs typeface="Roboto Condensed"/>
              </a:rPr>
              <a:t>Meta-Analysis of 37 Studies</a:t>
            </a:r>
            <a:endParaRPr lang="en-US" i="1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143EE-062E-4B42-B369-F247D1B850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62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56251C-BD63-4B11-BFA3-6EDACE40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Condensed"/>
              <a:buNone/>
            </a:pPr>
            <a:r>
              <a:rPr lang="en-US">
                <a:latin typeface="Roboto Condensed"/>
                <a:ea typeface="Roboto Condensed"/>
                <a:cs typeface="Roboto Condensed"/>
              </a:rPr>
              <a:t>Adverse Events Reported After FMT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20058-7BDD-4675-863B-B531134A0D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51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5879ED-9EB7-4316-ADBA-FE095ADB7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Preparing a Patient for FMT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375E6-1312-4F66-847F-50DAB7697F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5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318FCC-8512-4DB4-B8D9-43E29A41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FMT for CDI</a:t>
            </a:r>
            <a:br>
              <a:rPr lang="en-US"/>
            </a:br>
            <a:r>
              <a:rPr lang="en-US" sz="3100" i="1"/>
              <a:t>Where Do We Stand in 2023?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BA911E-68A3-4F6B-95BB-F98FBD3E2E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74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18EA28-0B88-4A53-8C26-CE8E47AA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4CB1E5-9DC3-429D-935C-CA2467388A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7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E6C223-B543-4188-AF04-867BD3FC8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2 Continues</a:t>
            </a:r>
            <a:br>
              <a:rPr lang="en-US"/>
            </a:br>
            <a:r>
              <a:rPr lang="en-US" sz="3100" i="1"/>
              <a:t>4 Months Later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CCEFA-E984-477E-918D-8ACB8A3CF4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47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A71BB9-9879-4968-9280-233855636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Live Biotherapeutic Landscape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CFB9F6-1C2C-4D8D-8E4B-1CCBB6264A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44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8338F8-D096-41FD-80B8-FD0C94D8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5E8D1-320C-4E77-B08E-ABB091B77C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654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7C880C-98DF-4D8F-888D-6C37BA7E3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LBPs vs Probiotics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6E0AB-ECF5-4AE7-8125-623254B2AE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630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9814AE-1132-4E85-8A2F-D4164712A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Fecal Microbiota, live-jslm (Formerly RBX2660)</a:t>
            </a:r>
            <a:br>
              <a:rPr lang="en-US"/>
            </a:br>
            <a:r>
              <a:rPr lang="en-US" sz="3100" i="1">
                <a:latin typeface="Roboto Condensed"/>
                <a:ea typeface="Roboto Condensed"/>
                <a:cs typeface="Roboto Condensed"/>
              </a:rPr>
              <a:t>Indications for Use</a:t>
            </a:r>
            <a:endParaRPr lang="en-US" i="1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8B142D-D42C-48E0-8DE4-8ACAB7306B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1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E14B77-7BC0-4652-8FC6-FE7EFEBF9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Fecal Microbiota, live-jslm</a:t>
            </a:r>
            <a:br>
              <a:rPr lang="en-US"/>
            </a:br>
            <a:r>
              <a:rPr lang="en-US" sz="3100" i="1">
                <a:latin typeface="Roboto Condensed"/>
                <a:ea typeface="Roboto Condensed"/>
                <a:cs typeface="Roboto Condensed"/>
              </a:rPr>
              <a:t>Safety</a:t>
            </a:r>
            <a:endParaRPr lang="en-US" i="1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991F7E-F7F6-4366-ACA0-F5501E3DC4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517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3EDF69-3034-451E-9A9C-05BEED4A8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buClr>
                <a:schemeClr val="lt1"/>
              </a:buClr>
              <a:buSzPts val="3200"/>
            </a:pPr>
            <a:r>
              <a:rPr lang="en-US" sz="3200">
                <a:latin typeface="Roboto Condensed"/>
                <a:ea typeface="Roboto Condensed"/>
                <a:cs typeface="Roboto Condensed"/>
              </a:rPr>
              <a:t>Fecal Microbiota, live-jslm Phase 3 Clinical Trial in Recurrent CDI</a:t>
            </a:r>
            <a:br>
              <a:rPr lang="en-US" sz="3200"/>
            </a:br>
            <a:r>
              <a:rPr lang="en-US" sz="2800" i="1">
                <a:latin typeface="Roboto Condensed"/>
                <a:ea typeface="Roboto Condensed"/>
                <a:cs typeface="Roboto Condensed"/>
              </a:rPr>
              <a:t>PUNCHCD3</a:t>
            </a:r>
            <a:endParaRPr lang="en-US" i="1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1492BF-4114-4C3A-B836-869334E850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63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B6DDD1-0F7E-4369-96C0-C6610995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Fecal Microbiota, live-jslm Phase 3 Clinical Trial: PUNCHCD3  </a:t>
            </a:r>
            <a:br>
              <a:rPr lang="en-US"/>
            </a:br>
            <a:r>
              <a:rPr lang="en-US" sz="3100" i="1">
                <a:latin typeface="Roboto Condensed"/>
                <a:ea typeface="Roboto Condensed"/>
                <a:cs typeface="Roboto Condensed"/>
              </a:rPr>
              <a:t>Rates of Treatment Success at Week 8</a:t>
            </a:r>
            <a:endParaRPr lang="en-US" i="1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4FB84-EE58-42DB-B906-D2D0770623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310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00D371-23D9-40CF-99B7-85052CC5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Fecal Microbiota, live-jslm Phase 3 Clinical Trial: PUNCHCD3  </a:t>
            </a:r>
            <a:br>
              <a:rPr lang="en-US"/>
            </a:br>
            <a:r>
              <a:rPr lang="en-US" sz="3100" i="1">
                <a:latin typeface="Roboto Condensed"/>
                <a:ea typeface="Roboto Condensed"/>
                <a:cs typeface="Roboto Condensed"/>
              </a:rPr>
              <a:t>Time to CDI Recurrence Through 6 Months</a:t>
            </a:r>
            <a:endParaRPr lang="en-US" i="1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36E2E-CE0B-4CEF-B96D-C95A8A4EEB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96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7DA41A-F1B1-43B6-8CF4-50F864CD9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Fecal Microbiota, live-jslm Phase 3 Clinical Trial: PUNCHCD3 </a:t>
            </a:r>
            <a:br>
              <a:rPr lang="en-US"/>
            </a:br>
            <a:r>
              <a:rPr lang="en-US" sz="3100" i="1">
                <a:latin typeface="Roboto Condensed"/>
                <a:ea typeface="Roboto Condensed"/>
                <a:cs typeface="Roboto Condensed"/>
              </a:rPr>
              <a:t>Restoration of Bile Acid Composition</a:t>
            </a:r>
            <a:endParaRPr lang="en-US" i="1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82BB6-9C61-4189-9DC8-EA77ED0B82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641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8F107C-B5CB-4DB3-B9F5-3F3C81D75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Roboto Condensed"/>
                <a:ea typeface="Roboto Condensed"/>
                <a:cs typeface="Roboto Condensed"/>
              </a:rPr>
              <a:t>Fecal </a:t>
            </a:r>
            <a:r>
              <a:rPr lang="en-US">
                <a:latin typeface="Roboto Condensed"/>
                <a:ea typeface="Roboto Condensed"/>
                <a:cs typeface="Roboto Condensed"/>
              </a:rPr>
              <a:t>Microbiota, live-jslm</a:t>
            </a:r>
            <a:r>
              <a:rPr lang="en-US" sz="3600">
                <a:latin typeface="Roboto Condensed"/>
                <a:ea typeface="Roboto Condensed"/>
                <a:cs typeface="Roboto Condensed"/>
              </a:rPr>
              <a:t> </a:t>
            </a:r>
            <a:r>
              <a:rPr lang="en-US">
                <a:latin typeface="Roboto Condensed"/>
                <a:ea typeface="Roboto Condensed"/>
                <a:cs typeface="Roboto Condensed"/>
              </a:rPr>
              <a:t>Phase 3 Clinical Trial: PUNCHCD3  </a:t>
            </a:r>
            <a:br>
              <a:rPr lang="en-US"/>
            </a:br>
            <a:r>
              <a:rPr lang="en-US" sz="3100" i="1">
                <a:latin typeface="Roboto Condensed"/>
                <a:ea typeface="Roboto Condensed"/>
                <a:cs typeface="Roboto Condensed"/>
              </a:rPr>
              <a:t>HRQOL Outcomes</a:t>
            </a:r>
            <a:endParaRPr lang="en-US" i="1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0E2277-E911-47ED-9968-4AFD94748B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985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F669AE-44C7-4504-AD73-953F90446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Fecal Microbiota, live-jslm</a:t>
            </a:r>
            <a:br>
              <a:rPr lang="en-US"/>
            </a:br>
            <a:r>
              <a:rPr lang="en-US" sz="3100" i="1">
                <a:latin typeface="Roboto Condensed"/>
                <a:ea typeface="Roboto Condensed"/>
                <a:cs typeface="Roboto Condensed"/>
              </a:rPr>
              <a:t>PUNCHCD3 Open-Label Study</a:t>
            </a:r>
            <a:endParaRPr lang="en-US" i="1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2BC10-3E90-4240-B09A-6494C72921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345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6B3A44-1529-4358-BDF0-4C8B252AD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Fecal Microbiota Spores, Live-brpk Capsules (Formerly SER-109)</a:t>
            </a:r>
            <a:br>
              <a:rPr lang="en-US"/>
            </a:br>
            <a:r>
              <a:rPr lang="en-US" sz="3100" i="1"/>
              <a:t>Indications for Use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3083D4-CD71-406C-B753-DF9469FE45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83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7ABEFC-8A8E-45CC-A1DE-D964A5707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62ED0-65CA-4CFF-A38A-277DDCA209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554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7EE366-87AE-4AB0-8E2C-2F1AF36D1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Fecal Microbiota Spores, Live-brpk Capsules</a:t>
            </a:r>
            <a:br>
              <a:rPr lang="en-US"/>
            </a:br>
            <a:r>
              <a:rPr lang="en-US" sz="3100" i="1"/>
              <a:t>Safety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BA4D3-60FB-4AAB-8C3E-E8AEC49D4E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004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460A1A-1DA7-4682-9703-9D3A99DED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oboto Condensed"/>
              <a:buNone/>
            </a:pPr>
            <a:r>
              <a:rPr lang="en-US"/>
              <a:t>Fecal Microbiota Spores, Live-brpk Capsules </a:t>
            </a:r>
            <a:br>
              <a:rPr lang="en-US"/>
            </a:br>
            <a:r>
              <a:rPr lang="en-US" sz="3100" i="1"/>
              <a:t>Phase 3 Trial: ECOSPOR III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B8F238-0363-4CCA-BF1A-3DD6B916F1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955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9A8F3C-399C-4C0E-A778-931AED9A7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Fecal Microbiota Spores, Live-brpk Capsules: ECOSPOR III</a:t>
            </a:r>
            <a:br>
              <a:rPr lang="en-US"/>
            </a:br>
            <a:r>
              <a:rPr lang="en-US" sz="3100" i="1"/>
              <a:t>Efficacy Outcomes 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F413E-4B35-46C0-9572-C4ED007708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331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A582A8-D4B6-4088-9898-16C274D32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Fecal Microbiota Spores, Live-brpk Capsules: ECOSPOR III </a:t>
            </a:r>
            <a:br>
              <a:rPr lang="en-US" i="1"/>
            </a:br>
            <a:r>
              <a:rPr lang="en-US" sz="3100" i="1">
                <a:latin typeface="Roboto Condensed"/>
                <a:ea typeface="Roboto Condensed"/>
                <a:cs typeface="Roboto Condensed"/>
              </a:rPr>
              <a:t>Compositional and Metabolic Changes</a:t>
            </a:r>
            <a:endParaRPr lang="en-US" i="1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DF29D3-E7CB-4ECE-AD9D-D5402AE0A4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224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2725F3-4E17-4214-BDBA-F0D2F4299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Fecal Microbiota Spores, Live-brpk Capsules: ECOSPOR III</a:t>
            </a:r>
            <a:br>
              <a:rPr lang="en-US" i="1"/>
            </a:br>
            <a:r>
              <a:rPr lang="en-US" sz="2800" i="1"/>
              <a:t>Efficacy Maintained Through Week 24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F1F29-A86E-4B42-8C69-1642EFE418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181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3689BA-3A40-4C85-8F5A-E9BEC606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Roboto Condensed"/>
                <a:ea typeface="Roboto Condensed"/>
                <a:cs typeface="Roboto Condensed"/>
              </a:rPr>
              <a:t>Fecal Microbiota Spores, Live-brpk Capsules: ECOSPOR III</a:t>
            </a:r>
            <a:br>
              <a:rPr lang="en-US" i="1"/>
            </a:br>
            <a:r>
              <a:rPr lang="en-US" sz="2800" i="1">
                <a:latin typeface="Roboto Condensed"/>
                <a:ea typeface="Roboto Condensed"/>
                <a:cs typeface="Roboto Condensed"/>
              </a:rPr>
              <a:t>Quality-of-Life Outcomes at Week 8</a:t>
            </a:r>
            <a:endParaRPr lang="en-US" i="1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E3229-CCC8-482E-8742-51302EEDA0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230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7B68D2-3602-40E0-8529-1FAD45E5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Fecal Microbiota Spores, Live-brpk Capsules Single Arm, Open-Label, Phase 3 Trial: ECOSPOR IV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8EA85-1BAC-4126-AD7A-6253DA1B26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88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709566-DF8D-4098-9E1C-B5B436B38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>
                <a:latin typeface="Roboto Condensed"/>
                <a:ea typeface="Roboto Condensed"/>
                <a:cs typeface="Roboto Condensed"/>
              </a:rPr>
              <a:t>VE303</a:t>
            </a:r>
            <a:br>
              <a:rPr lang="en-US"/>
            </a:br>
            <a:r>
              <a:rPr lang="en-US" sz="3100" i="1">
                <a:latin typeface="Roboto Condensed"/>
                <a:ea typeface="Roboto Condensed"/>
                <a:cs typeface="Roboto Condensed"/>
              </a:rPr>
              <a:t>Placebo-Controlled Phase 2 Study</a:t>
            </a:r>
            <a:endParaRPr lang="en-US" i="1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B3E68-5A9A-4894-B36C-D0C7C64065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564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6A2454-6A49-43ED-8AF4-1412DBB80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VE303: Placebo-Controlled Phase 2 Study</a:t>
            </a:r>
            <a:br>
              <a:rPr lang="en-US"/>
            </a:br>
            <a:r>
              <a:rPr lang="en-US" sz="3100" i="1">
                <a:latin typeface="Roboto Condensed"/>
                <a:ea typeface="Roboto Condensed"/>
                <a:cs typeface="Roboto Condensed"/>
              </a:rPr>
              <a:t>Rate of Recurrence Through Week 8</a:t>
            </a:r>
            <a:endParaRPr lang="en-US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35A6D-9CCE-4360-AC52-1E63657BD8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319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412F8F-9B5A-478E-B48D-A385D8CE1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C0007-E674-43C6-961A-463F559E52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61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58B984-935D-473A-9C53-0F9A46A4D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Important Terminology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6E72B4-1012-4952-BEE5-29132DEEA5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452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992832-C972-4C4C-8E23-043438579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D5D1A-4946-4CBE-A080-950951DBEF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544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6F423D-B0FC-41AC-B731-E3AD90A0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B37D9-4F25-4B4A-BED2-F61A0C9B59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42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FFC01A-7E53-4FE4-8D5E-6FA5F47C1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</a:pPr>
            <a:r>
              <a:rPr lang="en-US"/>
              <a:t>Composition and Function of the Gut Microbiome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594288-3931-4AB9-9B90-23FAE05CD9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10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04A278-888A-4DC8-AE7C-1EDDAE95D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Examples of Taxonomic Gut Microbiota Composition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441866-AB43-48DB-BF37-C56373EDDE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30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FFB7F6-FCF3-47D0-86DE-E8EE58476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 of Microbiota-Mediated Colonization Resistance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E6CCA-6F87-4D18-945A-2F75A2A7DE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87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20762B52908948BE4BE68592D4DCF4" ma:contentTypeVersion="17" ma:contentTypeDescription="Create a new document." ma:contentTypeScope="" ma:versionID="132769ae9c10d8d266c715ef57be49f9">
  <xsd:schema xmlns:xsd="http://www.w3.org/2001/XMLSchema" xmlns:xs="http://www.w3.org/2001/XMLSchema" xmlns:p="http://schemas.microsoft.com/office/2006/metadata/properties" xmlns:ns2="9afdf12d-75ef-42f2-a1ef-97cf7983f7a8" xmlns:ns3="e93acf5f-f59b-46bb-8c22-2b43a486ab2c" targetNamespace="http://schemas.microsoft.com/office/2006/metadata/properties" ma:root="true" ma:fieldsID="f42ea98a7d62e9dfba9ca05971225d36" ns2:_="" ns3:_="">
    <xsd:import namespace="9afdf12d-75ef-42f2-a1ef-97cf7983f7a8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additionalcolum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fdf12d-75ef-42f2-a1ef-97cf7983f7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additionalcolumn" ma:index="17" nillable="true" ma:displayName="additional column" ma:format="Hyperlink" ma:internalName="additionalcolum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additionalcolumn xmlns="9afdf12d-75ef-42f2-a1ef-97cf7983f7a8">
      <Url xsi:nil="true"/>
      <Description xsi:nil="true"/>
    </additionalcolumn>
    <lcf76f155ced4ddcb4097134ff3c332f xmlns="9afdf12d-75ef-42f2-a1ef-97cf7983f7a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0162C2F-BF89-4AE7-BB7C-AD28810E97FE}"/>
</file>

<file path=customXml/itemProps2.xml><?xml version="1.0" encoding="utf-8"?>
<ds:datastoreItem xmlns:ds="http://schemas.openxmlformats.org/officeDocument/2006/customXml" ds:itemID="{018EFD86-0C98-46A8-8BA0-0FA2F5871EA7}"/>
</file>

<file path=customXml/itemProps3.xml><?xml version="1.0" encoding="utf-8"?>
<ds:datastoreItem xmlns:ds="http://schemas.openxmlformats.org/officeDocument/2006/customXml" ds:itemID="{381C8E6D-B7EF-4A88-8F6D-4BB1A1BC040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472</Words>
  <Application>Microsoft Office PowerPoint</Application>
  <PresentationFormat>Widescreen</PresentationFormat>
  <Paragraphs>54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Roboto Condensed</vt:lpstr>
      <vt:lpstr>Office Theme</vt:lpstr>
      <vt:lpstr>New Horizons and Expert Insights on the Management of Recurrent Clostridioides difficile Infection </vt:lpstr>
      <vt:lpstr>PowerPoint Presentation</vt:lpstr>
      <vt:lpstr>Agenda</vt:lpstr>
      <vt:lpstr>PowerPoint Presentation</vt:lpstr>
      <vt:lpstr>PowerPoint Presentation</vt:lpstr>
      <vt:lpstr>Important Terminology</vt:lpstr>
      <vt:lpstr>Composition and Function of the Gut Microbiome</vt:lpstr>
      <vt:lpstr>Examples of Taxonomic Gut Microbiota Composition</vt:lpstr>
      <vt:lpstr>Overview of Microbiota-Mediated Colonization Resistance</vt:lpstr>
      <vt:lpstr>Microbiome Diversity May Not Fully Recover After Antibiotics</vt:lpstr>
      <vt:lpstr>C difficile Facts</vt:lpstr>
      <vt:lpstr>Annual Incidence Rate of CDI Among Medicare Advantage Enrollees: 2012 to 2019</vt:lpstr>
      <vt:lpstr>C difficile Overview and Etiology</vt:lpstr>
      <vt:lpstr>C difficile Life Cycle</vt:lpstr>
      <vt:lpstr>Bile Acid Metabolism and C difficile Infection</vt:lpstr>
      <vt:lpstr>Bile Acid Metabolism and C difficile Infection</vt:lpstr>
      <vt:lpstr>Dysbiosis Increases With Each Recurrent C difficile Episode</vt:lpstr>
      <vt:lpstr>Case 1 Presentation Mary</vt:lpstr>
      <vt:lpstr>C difficile Infection Testing Algorithm ACG 2021 Guidelines</vt:lpstr>
      <vt:lpstr>Advantages and Pitfalls of CDI Tests</vt:lpstr>
      <vt:lpstr>Case 1 Continues</vt:lpstr>
      <vt:lpstr>Treatment of First C difficile Infection ACG 2021 Guidelines</vt:lpstr>
      <vt:lpstr>Treatment of Initial C difficile Infection</vt:lpstr>
      <vt:lpstr>PowerPoint Presentation</vt:lpstr>
      <vt:lpstr>Case 2 Presentation John</vt:lpstr>
      <vt:lpstr>Risk Factors for Recurrent CDI Are Similar to Those for  Initial Infection</vt:lpstr>
      <vt:lpstr>American College of Gastroenterology, 2021  Recurrent CDI</vt:lpstr>
      <vt:lpstr>Strategies for Managing Recurrent CDI</vt:lpstr>
      <vt:lpstr>Bezlotoxumab for Prevention of CDI Recurrence MODIFY I and II</vt:lpstr>
      <vt:lpstr>Model of Microbiota Restoration</vt:lpstr>
      <vt:lpstr>Microbiome-Based Therapies FMT and LBPs</vt:lpstr>
      <vt:lpstr>Indications for FMT in Recurrent C difficile Infection ACG 2021 Guidelines</vt:lpstr>
      <vt:lpstr>Efficacy of FMT for Recurrent CDI Meta-Analysis of 37 Studies</vt:lpstr>
      <vt:lpstr>Adverse Events Reported After FMT</vt:lpstr>
      <vt:lpstr>Preparing a Patient for FMT</vt:lpstr>
      <vt:lpstr>FMT for CDI Where Do We Stand in 2023?</vt:lpstr>
      <vt:lpstr>PowerPoint Presentation</vt:lpstr>
      <vt:lpstr>Case 2 Continues 4 Months Later</vt:lpstr>
      <vt:lpstr>Current Live Biotherapeutic Landscape</vt:lpstr>
      <vt:lpstr>LBPs vs Probiotics</vt:lpstr>
      <vt:lpstr>Fecal Microbiota, live-jslm (Formerly RBX2660) Indications for Use</vt:lpstr>
      <vt:lpstr>Fecal Microbiota, live-jslm Safety</vt:lpstr>
      <vt:lpstr>Fecal Microbiota, live-jslm Phase 3 Clinical Trial in Recurrent CDI PUNCHCD3</vt:lpstr>
      <vt:lpstr>Fecal Microbiota, live-jslm Phase 3 Clinical Trial: PUNCHCD3   Rates of Treatment Success at Week 8</vt:lpstr>
      <vt:lpstr>Fecal Microbiota, live-jslm Phase 3 Clinical Trial: PUNCHCD3   Time to CDI Recurrence Through 6 Months</vt:lpstr>
      <vt:lpstr>Fecal Microbiota, live-jslm Phase 3 Clinical Trial: PUNCHCD3  Restoration of Bile Acid Composition</vt:lpstr>
      <vt:lpstr>Fecal Microbiota, live-jslm Phase 3 Clinical Trial: PUNCHCD3   HRQOL Outcomes</vt:lpstr>
      <vt:lpstr>Fecal Microbiota, live-jslm PUNCHCD3 Open-Label Study</vt:lpstr>
      <vt:lpstr>Fecal Microbiota Spores, Live-brpk Capsules (Formerly SER-109) Indications for Use</vt:lpstr>
      <vt:lpstr>Fecal Microbiota Spores, Live-brpk Capsules Safety</vt:lpstr>
      <vt:lpstr>Fecal Microbiota Spores, Live-brpk Capsules  Phase 3 Trial: ECOSPOR III </vt:lpstr>
      <vt:lpstr>Fecal Microbiota Spores, Live-brpk Capsules: ECOSPOR III Efficacy Outcomes </vt:lpstr>
      <vt:lpstr>Fecal Microbiota Spores, Live-brpk Capsules: ECOSPOR III  Compositional and Metabolic Changes</vt:lpstr>
      <vt:lpstr>Fecal Microbiota Spores, Live-brpk Capsules: ECOSPOR III Efficacy Maintained Through Week 24</vt:lpstr>
      <vt:lpstr>Fecal Microbiota Spores, Live-brpk Capsules: ECOSPOR III Quality-of-Life Outcomes at Week 8</vt:lpstr>
      <vt:lpstr>Fecal Microbiota Spores, Live-brpk Capsules Single Arm, Open-Label, Phase 3 Trial: ECOSPOR IV</vt:lpstr>
      <vt:lpstr>VE303 Placebo-Controlled Phase 2 Study</vt:lpstr>
      <vt:lpstr>VE303: Placebo-Controlled Phase 2 Study Rate of Recurrence Through Week 8</vt:lpstr>
      <vt:lpstr>PowerPoint Presentation</vt:lpstr>
      <vt:lpstr>Concluding Remarks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Horizons and Expert Insights on the Management of Recurrent Clostridioides difficile Infection </dc:title>
  <dc:creator>Fernandez Doble, Paula S.</dc:creator>
  <cp:lastModifiedBy>Fernandez Doble, Paula S.</cp:lastModifiedBy>
  <cp:revision>1</cp:revision>
  <dcterms:created xsi:type="dcterms:W3CDTF">2023-05-19T15:55:02Z</dcterms:created>
  <dcterms:modified xsi:type="dcterms:W3CDTF">2023-05-19T15:55:02Z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0x0101004020762B52908948BE4BE68592D4DCF4</vt:lpwstr>
  </property>
</Properties>
</file>