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customXml" Target="../customXml/item3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F494D-21BF-8CBC-37EF-70DE3E453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3D97C3-A182-FF36-D1D4-D575CC295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107E08-B053-40DA-AADB-190629492C6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F206A8-432B-22DB-00E8-B447DA788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604191-D217-0081-F5EB-F45DD64B1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08FBC-3320-4C3F-A829-53F1CE70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3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066031-7386-93BC-B0A9-463B78811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233DEF-8F36-401B-9E66-12FBD376A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A3BDB-BB49-C04F-A78F-2080249189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107E08-B053-40DA-AADB-190629492C66}" type="datetimeFigureOut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AF6C2C-5D4A-BAD0-0B48-077FFBCD16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68DD2D-59A0-DFF8-A6AF-EA6F6C501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E08FBC-3320-4C3F-A829-53F1CE7027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25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CBB173-46D4-EAFF-E359-42F3A4643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>
                <a:effectLst/>
                <a:latin typeface="+mj-lt"/>
                <a:ea typeface="Roboto" panose="02000000000000000000" pitchFamily="2" charset="0"/>
              </a:rPr>
              <a:t>A CMV Patient Journey</a:t>
            </a:r>
            <a:endParaRPr lang="en-US">
              <a:latin typeface="+mj-lt"/>
              <a:ea typeface="Roboto" panose="020000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39BE73-509E-5F66-07DC-A6BE60A61E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7788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2330983-443C-284B-FD23-80B2EB53B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latin typeface="Roboto Condensed"/>
                <a:ea typeface="Roboto Condensed"/>
                <a:cs typeface="Roboto Condensed"/>
              </a:rPr>
              <a:t>Main Sources of CMV Acquisition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479573-EC65-F61B-55DF-0864FBBC1E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957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BB15FE-B624-66C9-2078-029160A98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Impact of CMV Infection During Pregnancy</a:t>
            </a:r>
            <a:br>
              <a:rPr kumimoji="0" lang="en-GB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</a:br>
            <a:r>
              <a:rPr kumimoji="0" lang="en-GB" sz="31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 Condensed"/>
                <a:ea typeface="+mj-ea"/>
                <a:cs typeface="+mj-cs"/>
              </a:rPr>
              <a:t>Congenital CMV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971EAD-F1A0-DB1F-79A4-F04617502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4496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1DFFA2-5709-AD6A-F868-97F181003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/>
              <a:t>Spectrum of Congenital CMV Sequelae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 Condensed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C14B99-5F42-BC0B-35A7-AD6D788B4B2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34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8C97D15-1C2D-6396-4258-1966A5BB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Putting Congenital CMV Burden in Perspective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9B8E1E-4274-9A3B-E598-7928BC15B6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3895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297A6D7-2F33-5EB1-1FBD-ACABF12FC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Awareness of Congenital CMV in United States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04D422-29D0-0EA9-6D44-FED638DA77B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4767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AF990C9-5F36-7D83-5956-604277514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Why Are So Few Women Aware of CMV and Its </a:t>
            </a:r>
            <a:br>
              <a:rPr lang="en-GB"/>
            </a:br>
            <a:r>
              <a:rPr lang="en-GB"/>
              <a:t>Potential Consequences?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7669DB-7DB6-68CD-9E50-81D267A515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61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7D5C15F-8A6C-0D9F-FCE9-ACA06454E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What Should Patients Know About CMV?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62B36B-5954-2B32-1E26-58CF753724A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6653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401BF58-53D0-F83A-D44E-EF743BC35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Counseling About CMV Before and During Pregnancy Can Impact Behavior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296435-0275-637A-C5FA-029B4D53C9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93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94F75C3-E41E-718B-2077-9FCEE446B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How to Reduce the Risk of Acquiring CMV While Pregnant?</a:t>
            </a:r>
            <a:br>
              <a:rPr lang="en-US" sz="3600"/>
            </a:br>
            <a:r>
              <a:rPr lang="en-US" sz="3100" i="1"/>
              <a:t>Five Simple Tips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D55787-D182-6606-1C7D-378F8A980C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051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8839B9-F83C-0093-8349-DCA738613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13B7344-CD18-712A-35AF-B56BBEBB0E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856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66D224C-852F-DC59-34A4-6D6973FE5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9A5C8F-F32B-F4F8-D418-2886284C52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4539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C07FD32-A910-B423-6BFF-5D31EA4A6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CMV Infection During Pregnancy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112F3A-B48A-2CCC-9B20-8D090CBCE8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842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CEE9D00-63FF-46F0-8C5A-87357BA49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Seroconversion and Mother-to-Fetus Transmission</a:t>
            </a:r>
            <a:br>
              <a:rPr lang="en-GB"/>
            </a:br>
            <a:r>
              <a:rPr lang="en-GB" sz="3100" i="1"/>
              <a:t>Importance of Timing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FD0377-FB14-42C6-6BA6-11B4F18874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500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3FD79B-33C6-78F3-FC16-D6DDA6EBD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Immune-Mediated CMV Pathogenicity in Pregnancy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B39331-DD80-6034-649B-38FFB12FAE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471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7C84AFE-DB5A-75D2-D135-E7D4A1B1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How Does </a:t>
            </a:r>
            <a:r>
              <a:rPr lang="en-US"/>
              <a:t>Maternal S</a:t>
            </a:r>
            <a:r>
              <a:rPr lang="en-US" sz="3600"/>
              <a:t>erostatus Effect the Developing </a:t>
            </a:r>
            <a:r>
              <a:rPr lang="en-US"/>
              <a:t>F</a:t>
            </a:r>
            <a:r>
              <a:rPr lang="en-US" sz="3600"/>
              <a:t>etus?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05972-BB1F-8D5F-5D48-76DA65C288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1448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B7AE35-1838-0EF1-4242-E87CFCFE1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Maternal and Neonatal Risks for CMV Infection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2A9644-5C4A-FF8D-2981-8228AB19DE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3184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174A30-63CF-3EC5-E67F-7158E3BC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CMV Screening During Pregnancy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F4D65C-7EE3-804C-E360-1C9E436B04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7108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743C9A-559E-2C7C-0715-C3ED306D3A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Guidelines for CMV Screening During Pregnancy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9E2C0-EF53-DA88-7C7A-9EB6CD9B73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493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6FC35A-35A1-C688-4111-4C152588A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Guidelines for CMV Screening During Pregnancy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D9F893-6447-4998-5A79-76812C7AD1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55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00CF7D-E516-4885-B16C-378155154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Maternal Testing for CMV Infection </a:t>
            </a:r>
            <a:br>
              <a:rPr lang="en-GB">
                <a:latin typeface="Roboto Condensed"/>
                <a:ea typeface="Roboto Condensed"/>
                <a:cs typeface="Roboto Condensed"/>
              </a:rPr>
            </a:br>
            <a:r>
              <a:rPr lang="en-GB">
                <a:latin typeface="Roboto Condensed"/>
                <a:ea typeface="Roboto Condensed"/>
                <a:cs typeface="Roboto Condensed"/>
              </a:rPr>
              <a:t>During Pregnancy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423628-EED2-E761-CA36-ED26440387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43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895FE3-2EB8-795F-BFB5-6C90AE6248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Who Would You Test for CMV?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42D344-BEA5-2532-B83C-AB56047761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302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A3C9B12-4283-5F6A-A823-4BCC62359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2B7720-D779-4C13-0F72-8CC61E86CB4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54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2CE3A9-8F3B-5AC6-5A46-F82AA16E8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Diagnosis of Primary Maternal CMV Infection </a:t>
            </a:r>
            <a:br>
              <a:rPr lang="en-US">
                <a:latin typeface="Roboto Condensed"/>
                <a:ea typeface="Roboto Condensed"/>
                <a:cs typeface="Roboto Condensed"/>
              </a:rPr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IgM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90E65A-CE33-D29B-CCB0-EC0DF2966EF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30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901DE5-01FF-20BB-F08D-DE17F53E2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Diagnosis of Primary Maternal CMV Infection </a:t>
            </a:r>
            <a:br>
              <a:rPr lang="en-US">
                <a:latin typeface="Roboto Condensed"/>
                <a:ea typeface="Roboto Condensed"/>
                <a:cs typeface="Roboto Condensed"/>
              </a:rPr>
            </a:br>
            <a:r>
              <a:rPr lang="en-US" sz="3100" i="1">
                <a:latin typeface="Roboto Condensed"/>
                <a:ea typeface="Roboto Condensed"/>
                <a:cs typeface="Roboto Condensed"/>
              </a:rPr>
              <a:t>IgG Avidity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E1835D-942B-4034-3BAF-E9856D0574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038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B6CC0D9-7A71-8AC8-B458-3A1AD509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Roboto Condensed"/>
                <a:ea typeface="Roboto Condensed"/>
                <a:cs typeface="Roboto Condensed"/>
              </a:rPr>
              <a:t>Interpreting CMV Serology in Early Pregnancy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294FA-088B-4CDC-2535-02A9EBF583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102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3C3C814-B535-99A8-A472-235CABE59A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latin typeface="Roboto Condensed"/>
                <a:ea typeface="Roboto Condensed"/>
                <a:cs typeface="Roboto Condensed"/>
              </a:rPr>
              <a:t>What to Tell Your Patients Whose Serostatus Shows That the Fetus Is at Risk of Congenital CMV?</a:t>
            </a:r>
            <a:endParaRPr lang="en-US" dirty="0">
              <a:latin typeface="Roboto Condensed"/>
              <a:ea typeface="Roboto Condensed"/>
              <a:cs typeface="Roboto Condensed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39250-4678-26A7-AB94-D569FD0A6D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6656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09A9EC-C438-1E12-8987-A0E783837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FF0A96-6FCC-54C8-DC97-9C0BACB6CF3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9071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654A35-20D2-9F38-4BB8-EA700EA4F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Transmission Risk and Severity of Congenital CMV Infection Dependent on Trimester of Infection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770D89-4879-DA36-8D9A-2269E6C1BC8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546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29FE077-203E-0B2C-0007-A714CF03BC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Transmission Risk in Twin Pregnancies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93BDAF-B0E5-0546-D2CF-235FD6127C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241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FA0AE3-7522-5F13-5E59-0CBE1885FD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Predictors of Congenital CMV Infection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85E9D7-DE3C-5A84-7C3E-9802AE36EFB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84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291FF02-3989-5EF8-ADC6-ED34D7080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Guidelines on CMV Infection Management in Pregnancy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1EB454-3F97-5949-1C19-0094A83393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781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778DE18-7105-1E82-2A18-5659B4CEC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Therapy:  Maternal CMV Infection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F7A8369-5089-1287-F5F9-2EFF0DD73A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55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D14805A-84E2-7E1D-FB91-4D99E267B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Agenda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BD6CEC-C08F-5DF1-BE2B-5601F4C190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3174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30B305B-3C90-C350-F1DB-F767C4574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Managing CMV Maternal-Fetal Transmission With Valacyclovir*</a:t>
            </a:r>
            <a:br>
              <a:rPr lang="en-US"/>
            </a:br>
            <a:r>
              <a:rPr lang="en-US" i="1"/>
              <a:t>Cost-Efficiency Analysis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4A537A-F017-5B75-236C-440CBA37DA0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542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A4D2B6-CF39-ABBC-4DED-BE44C4A18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Valacyclovir* for Treatment of Primary Maternal CMV Infection</a:t>
            </a:r>
            <a:br>
              <a:rPr lang="en-US"/>
            </a:br>
            <a:r>
              <a:rPr lang="en-US" sz="3100" i="1"/>
              <a:t>Prevention of Fetal Infection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BA8D99-44C0-4A45-5BC7-22575E23CD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629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551FA6-4530-0509-64F5-4A9F62520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Congenital CMV Infection </a:t>
            </a:r>
            <a:br>
              <a:rPr lang="en-US"/>
            </a:br>
            <a:r>
              <a:rPr lang="en-US" i="1"/>
              <a:t>Findings in Fetal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00A63B-8920-DECD-10F7-CE307AD14D7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094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73CFC17-6E55-7E1B-6043-9BA60BFDD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 of Congenital CMV in Fetal Ultrasound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6DA6C5-01C3-A7C3-BF8D-1D93ED6E2F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4695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F46717-8C5B-72ED-995D-7CCC6C752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Diagnosis of Congenital CMV in Fetus </a:t>
            </a:r>
            <a:br>
              <a:rPr lang="en-US" sz="4000"/>
            </a:br>
            <a:r>
              <a:rPr lang="en-US" sz="3100" i="1"/>
              <a:t>Amniocentesis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6D882-3C8A-B8EC-78A3-CC768072B3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130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BBFFCD-DA50-2B54-1E9C-17D86A888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Amniocentesis Is an Accurate Predictor of Congenital CMV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8DE624-D92D-ED2A-566F-05A8E8E3D3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817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6D71EB-21CF-102B-63CC-71371360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Amniocentesis Is </a:t>
            </a:r>
            <a:r>
              <a:rPr lang="en-US"/>
              <a:t>a</a:t>
            </a:r>
            <a:r>
              <a:rPr lang="en-US" sz="3600"/>
              <a:t>n Accurate Predictor of Congenital CMV (cont)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06464-FC3E-3823-C650-93C5A0DEC9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0313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66A8F84-07DE-3C51-199F-2318823D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/>
              <a:t>Negative Amniocentesis Is Also </a:t>
            </a:r>
            <a:r>
              <a:rPr lang="en-US"/>
              <a:t>a </a:t>
            </a:r>
            <a:r>
              <a:rPr lang="en-US" sz="3600"/>
              <a:t>Predictor</a:t>
            </a:r>
            <a:endParaRPr lang="en-US">
              <a:solidFill>
                <a:srgbClr val="FD883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7B7614-3891-C8F7-3B19-962053CEDB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21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672D842-5F6A-EEA9-0B11-864F6F0E9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Can Amniotic Fluid Viral Load Tell Us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36A0A0-C2CB-9D43-C99C-B7D7F7200E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350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4BD0AE-98C9-B212-CAB7-2F1732EEF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Amniotic Fluid Viral Load: </a:t>
            </a:r>
            <a:r>
              <a:rPr lang="en-GB">
                <a:solidFill>
                  <a:srgbClr val="FD8831"/>
                </a:solidFill>
              </a:rPr>
              <a:t>Predictor for Anomalies</a:t>
            </a:r>
            <a:endParaRPr lang="en-US">
              <a:solidFill>
                <a:srgbClr val="FD883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D7484D-7147-8EC0-F7DB-B3C73C2F6CC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8665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A5B680B-23A3-FD27-1F10-849CE2B81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C149772-74FF-D072-9113-DDE8A5A777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61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4322F37-E59B-78AE-7DC5-49715AD61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Amniotic Fluid Viral Load: </a:t>
            </a:r>
            <a:r>
              <a:rPr lang="en-GB">
                <a:solidFill>
                  <a:srgbClr val="FD8831"/>
                </a:solidFill>
              </a:rPr>
              <a:t>Predictor for Severity of Anomalies </a:t>
            </a:r>
            <a:endParaRPr lang="en-US">
              <a:solidFill>
                <a:srgbClr val="FD883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ACE80A-2F0B-B181-B6B1-77ED62377C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36539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02DD52-76C7-188B-5239-84A41FE9B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Additional Predictors of Severity of Congenital CMV</a:t>
            </a:r>
            <a:br>
              <a:rPr lang="en-GB"/>
            </a:br>
            <a:r>
              <a:rPr lang="en-GB" i="1"/>
              <a:t>Role of Fetal Brain MRI vs Ultrasound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BA2B45-6CE0-9EF0-DAC1-8D4B51F88D6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542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ACB714-1A59-D99B-C33E-3E6667A33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Therapy: Fetal CMV Infection With Ultrasound Findings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6837D7-E27A-B664-E21B-11AD333FD4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9315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FCB7C23-9A8E-C1C6-5932-9313C4AB1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Congenital CMV Infection Management of Affected Fetus With </a:t>
            </a:r>
            <a:br>
              <a:rPr lang="en-US"/>
            </a:br>
            <a:r>
              <a:rPr lang="en-US"/>
              <a:t>Maternal Valacyclovir* Treatment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542615-9EC7-8E25-7D78-6516E1679C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255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97EDF5E-230C-39A4-0AB2-65BA49DF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Valacyclovir* for Treatment of Affected Fetus</a:t>
            </a:r>
            <a:br>
              <a:rPr lang="en-US"/>
            </a:br>
            <a:r>
              <a:rPr lang="en-US" sz="3100" i="1"/>
              <a:t>Systematic Review and Meta-analysis</a:t>
            </a:r>
            <a:endParaRPr lang="en-US" i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B76CFC-06DD-C7E0-8CAC-87FF225D27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763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AB1A21-AFCB-26EF-DD79-6602EFD52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Therapy: Symptomatic Neonate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74B532-6DD2-5194-169D-7DF65C931D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6798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CBFCF47-72C8-C04E-7E97-476E529E03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Antiviral Treatment for Symptomatic Neonate</a:t>
            </a:r>
            <a:endParaRPr lang="en-US" i="1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700860-3478-BE3A-8690-6602E65BEE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7475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9F6291-CD78-3384-8CEA-6FAF22460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to Tell Your Patients With Confirmed Fetal CMV Infection  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9983C9-E9B4-7AF0-FF4B-49C7F5A543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86504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6633A9-A585-FC73-F93E-DD053D53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Counselling and Managing a Patient With Congenital CMV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FE0AAE-38A0-279A-5266-F51C0ED1D0A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7761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AC18DA-8C7E-C0DF-780D-38DA454F0D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Postnatal Surveillance and Management of 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54B698-53D8-4C37-D7B8-ED87BAB5E7A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13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DC08858-A031-D7D9-3A36-1B6DC1AB8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Worldwide Seroprevalence of CMV Varies by Population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FD26DA-9017-4BC5-E830-9A0CB242C8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7266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4E681E-8287-762C-581E-51BEF7F4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B2C41-0BEB-D85C-54B0-26F1304F1E9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001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0F86672-F56E-9E96-DD7B-A0818D6B0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Hearing-Targeted Congenital CMV Screening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D7B338-3F7C-12CA-B798-8DAB9FCD1B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1396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FB3963F-78BD-8DD9-1FF9-AF7BE15F3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Hearing-Targeted Congenital CMV Screening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9F4198-7828-4124-6B5F-A6E68DFC84F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63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515B1D2-257D-0E62-B72F-B87B02716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How Can We Detect Congenital CMV in a More Timely Fashion?</a:t>
            </a:r>
            <a:br>
              <a:rPr lang="en-GB"/>
            </a:br>
            <a:r>
              <a:rPr lang="en-GB" sz="3100" i="1"/>
              <a:t>Hearing-Targeted vs Universal Screening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2380EF-0851-EF8C-2250-3B01C4BEF23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30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4A46C0D-532D-D37F-3C51-077BB0D82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Hearing-Targeted vs Universal Congenital CMV Screening</a:t>
            </a:r>
            <a:br>
              <a:rPr lang="en-GB"/>
            </a:br>
            <a:r>
              <a:rPr lang="en-GB" sz="3100" i="1"/>
              <a:t>Controversies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9BDF86-FBDE-E441-9CDE-7DA316C9F4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703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9B4138-E3E2-9659-8603-4AAA5A2FE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Approaches to Congenital CMV Screening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40F6B0-7D1F-4F63-1D92-FEFCD1672A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07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C88D31A-81A6-0C1C-89EB-4A7FAF80C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Newborn Screening in the United States and Canada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759473-5243-39B6-12A2-6F80DF7F16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9325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F7EAB8-6B14-8643-E262-B23295D66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Newborn Screening in Minnesota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8F72F0-40D9-A56E-5AF6-78B8B5DD5A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910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5F0B98-1DC5-28EE-94CE-A6E2416C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Should We Include Congenital CMV in the RUSP?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0B1C3-8386-5C90-5D84-76351E560A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50824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3445E8D-FD63-4B95-626D-37707EDA4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Why Has Universal Congenital CMV Screening Not Been Endorsed by the RUSP</a:t>
            </a:r>
            <a:r>
              <a:rPr lang="en-US"/>
              <a:t>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C4AEC8-8392-CC5B-EBA4-6A8FFECBCD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6134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A5762E-E80F-6E4A-ECB4-5D9439710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Worldwide Seroprevalence of CMV Varies by Population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5F55CA-7846-606E-1098-8AE4C6E5D5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62986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BB3AE25-EDF0-1960-7476-30155DA16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Surveys Suggest Parents/Caregivers Would Want to Know if Their Child Had Congenital CMV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D2F45A-D386-5379-4064-9277AC09B9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4453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0C9A0E-6043-C0A8-E274-D763052A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Recent Congenital CMV Vaccine Clinical Trials in the </a:t>
            </a:r>
            <a:br>
              <a:rPr lang="en-US"/>
            </a:br>
            <a:r>
              <a:rPr lang="en-US"/>
              <a:t>United States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47A9D-8AC3-7B68-4FF4-EDD7234510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449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451814-D296-5797-3D9C-DCADE3AA6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4E7B0D-0D74-0ECD-15A6-FEE96F0CC8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1401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5DDABC-828B-F1CE-D407-37E0F8BBF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CMV Acquisition Rates Are Population Dependent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F00425-F307-9C97-6E89-F799059A91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466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F00CF3-60B8-AC51-61EE-457289AEA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Roboto Condensed"/>
                <a:ea typeface="Roboto Condensed"/>
                <a:cs typeface="Roboto Condensed"/>
              </a:rPr>
              <a:t>CMV Is Transmitted From Person to Person Through Bodily Fluids</a:t>
            </a: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AF30AD-83C9-359F-5688-F33F4AE9E57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296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20762B52908948BE4BE68592D4DCF4" ma:contentTypeVersion="17" ma:contentTypeDescription="Create a new document." ma:contentTypeScope="" ma:versionID="132769ae9c10d8d266c715ef57be49f9">
  <xsd:schema xmlns:xsd="http://www.w3.org/2001/XMLSchema" xmlns:xs="http://www.w3.org/2001/XMLSchema" xmlns:p="http://schemas.microsoft.com/office/2006/metadata/properties" xmlns:ns2="9afdf12d-75ef-42f2-a1ef-97cf7983f7a8" xmlns:ns3="e93acf5f-f59b-46bb-8c22-2b43a486ab2c" targetNamespace="http://schemas.microsoft.com/office/2006/metadata/properties" ma:root="true" ma:fieldsID="f42ea98a7d62e9dfba9ca05971225d36" ns2:_="" ns3:_="">
    <xsd:import namespace="9afdf12d-75ef-42f2-a1ef-97cf7983f7a8"/>
    <xsd:import namespace="e93acf5f-f59b-46bb-8c22-2b43a486ab2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additionalcolumn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fdf12d-75ef-42f2-a1ef-97cf7983f7a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additionalcolumn" ma:index="17" nillable="true" ma:displayName="additional column" ma:format="Hyperlink" ma:internalName="additionalcolumn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90f99b7d-70a6-40d3-b94c-662730ffe56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93acf5f-f59b-46bb-8c22-2b43a486ab2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02f9ee28-ccf5-4b68-966d-9d0435739218}" ma:internalName="TaxCatchAll" ma:showField="CatchAllData" ma:web="e93acf5f-f59b-46bb-8c22-2b43a486ab2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93acf5f-f59b-46bb-8c22-2b43a486ab2c" xsi:nil="true"/>
    <additionalcolumn xmlns="9afdf12d-75ef-42f2-a1ef-97cf7983f7a8">
      <Url xsi:nil="true"/>
      <Description xsi:nil="true"/>
    </additionalcolumn>
    <lcf76f155ced4ddcb4097134ff3c332f xmlns="9afdf12d-75ef-42f2-a1ef-97cf7983f7a8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8A9A25D-8BF9-4354-BCFF-5B9D96C77D89}"/>
</file>

<file path=customXml/itemProps2.xml><?xml version="1.0" encoding="utf-8"?>
<ds:datastoreItem xmlns:ds="http://schemas.openxmlformats.org/officeDocument/2006/customXml" ds:itemID="{BB2084C5-51E8-4C37-8973-20972983A2F9}"/>
</file>

<file path=customXml/itemProps3.xml><?xml version="1.0" encoding="utf-8"?>
<ds:datastoreItem xmlns:ds="http://schemas.openxmlformats.org/officeDocument/2006/customXml" ds:itemID="{DAF5FA25-BC5F-4B08-AC9C-C3953B98755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536</Words>
  <Application>Microsoft Office PowerPoint</Application>
  <PresentationFormat>Widescreen</PresentationFormat>
  <Paragraphs>65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Calibri</vt:lpstr>
      <vt:lpstr>Calibri Light</vt:lpstr>
      <vt:lpstr>Roboto Condensed</vt:lpstr>
      <vt:lpstr>Office Theme</vt:lpstr>
      <vt:lpstr>A CMV Patient Journey</vt:lpstr>
      <vt:lpstr>PowerPoint Presentation</vt:lpstr>
      <vt:lpstr>PowerPoint Presentation</vt:lpstr>
      <vt:lpstr>Agenda</vt:lpstr>
      <vt:lpstr>PowerPoint Presentation</vt:lpstr>
      <vt:lpstr>Worldwide Seroprevalence of CMV Varies by Population</vt:lpstr>
      <vt:lpstr>Worldwide Seroprevalence of CMV Varies by Population</vt:lpstr>
      <vt:lpstr>CMV Acquisition Rates Are Population Dependent</vt:lpstr>
      <vt:lpstr>CMV Is Transmitted From Person to Person Through Bodily Fluids</vt:lpstr>
      <vt:lpstr>Main Sources of CMV Acquisition</vt:lpstr>
      <vt:lpstr>Impact of CMV Infection During Pregnancy Congenital CMV</vt:lpstr>
      <vt:lpstr>Spectrum of Congenital CMV Sequelae</vt:lpstr>
      <vt:lpstr>Putting Congenital CMV Burden in Perspective</vt:lpstr>
      <vt:lpstr>Awareness of Congenital CMV in United States</vt:lpstr>
      <vt:lpstr>Why Are So Few Women Aware of CMV and Its  Potential Consequences?</vt:lpstr>
      <vt:lpstr>What Should Patients Know About CMV?</vt:lpstr>
      <vt:lpstr>Counseling About CMV Before and During Pregnancy Can Impact Behavior</vt:lpstr>
      <vt:lpstr>How to Reduce the Risk of Acquiring CMV While Pregnant? Five Simple Tips</vt:lpstr>
      <vt:lpstr>PowerPoint Presentation</vt:lpstr>
      <vt:lpstr>CMV Infection During Pregnancy</vt:lpstr>
      <vt:lpstr>Seroconversion and Mother-to-Fetus Transmission Importance of Timing</vt:lpstr>
      <vt:lpstr>Immune-Mediated CMV Pathogenicity in Pregnancy</vt:lpstr>
      <vt:lpstr>How Does Maternal Serostatus Effect the Developing Fetus?</vt:lpstr>
      <vt:lpstr>Maternal and Neonatal Risks for CMV Infection</vt:lpstr>
      <vt:lpstr>CMV Screening During Pregnancy</vt:lpstr>
      <vt:lpstr>Guidelines for CMV Screening During Pregnancy</vt:lpstr>
      <vt:lpstr>Guidelines for CMV Screening During Pregnancy</vt:lpstr>
      <vt:lpstr>Maternal Testing for CMV Infection  During Pregnancy</vt:lpstr>
      <vt:lpstr>Who Would You Test for CMV?</vt:lpstr>
      <vt:lpstr>Diagnosis of Primary Maternal CMV Infection  IgM</vt:lpstr>
      <vt:lpstr>Diagnosis of Primary Maternal CMV Infection  IgG Avidity</vt:lpstr>
      <vt:lpstr>Interpreting CMV Serology in Early Pregnancy</vt:lpstr>
      <vt:lpstr>What to Tell Your Patients Whose Serostatus Shows That the Fetus Is at Risk of Congenital CMV?</vt:lpstr>
      <vt:lpstr>PowerPoint Presentation</vt:lpstr>
      <vt:lpstr>Transmission Risk and Severity of Congenital CMV Infection Dependent on Trimester of Infection </vt:lpstr>
      <vt:lpstr>Transmission Risk in Twin Pregnancies</vt:lpstr>
      <vt:lpstr>Other Predictors of Congenital CMV Infection </vt:lpstr>
      <vt:lpstr>Guidelines on CMV Infection Management in Pregnancy</vt:lpstr>
      <vt:lpstr>Antiviral Therapy:  Maternal CMV Infection</vt:lpstr>
      <vt:lpstr>Managing CMV Maternal-Fetal Transmission With Valacyclovir* Cost-Efficiency Analysis</vt:lpstr>
      <vt:lpstr>Valacyclovir* for Treatment of Primary Maternal CMV Infection Prevention of Fetal Infection</vt:lpstr>
      <vt:lpstr>Congenital CMV Infection  Findings in Fetal Ultrasound</vt:lpstr>
      <vt:lpstr>Diagnosis of Congenital CMV in Fetal Ultrasound</vt:lpstr>
      <vt:lpstr>Diagnosis of Congenital CMV in Fetus  Amniocentesis</vt:lpstr>
      <vt:lpstr>Amniocentesis Is an Accurate Predictor of Congenital CMV</vt:lpstr>
      <vt:lpstr>Amniocentesis Is an Accurate Predictor of Congenital CMV (cont)</vt:lpstr>
      <vt:lpstr>Negative Amniocentesis Is Also a Predictor</vt:lpstr>
      <vt:lpstr>What Can Amniotic Fluid Viral Load Tell Us</vt:lpstr>
      <vt:lpstr>Amniotic Fluid Viral Load: Predictor for Anomalies</vt:lpstr>
      <vt:lpstr>Amniotic Fluid Viral Load: Predictor for Severity of Anomalies </vt:lpstr>
      <vt:lpstr>Additional Predictors of Severity of Congenital CMV Role of Fetal Brain MRI vs Ultrasound</vt:lpstr>
      <vt:lpstr>Antiviral Therapy: Fetal CMV Infection With Ultrasound Findings</vt:lpstr>
      <vt:lpstr>Congenital CMV Infection Management of Affected Fetus With  Maternal Valacyclovir* Treatment</vt:lpstr>
      <vt:lpstr>Valacyclovir* for Treatment of Affected Fetus Systematic Review and Meta-analysis</vt:lpstr>
      <vt:lpstr>Antiviral Therapy: Symptomatic Neonate</vt:lpstr>
      <vt:lpstr>Antiviral Treatment for Symptomatic Neonate</vt:lpstr>
      <vt:lpstr>What to Tell Your Patients With Confirmed Fetal CMV Infection  </vt:lpstr>
      <vt:lpstr>Counselling and Managing a Patient With Congenital CMV</vt:lpstr>
      <vt:lpstr>Postnatal Surveillance and Management of Congenital CMV</vt:lpstr>
      <vt:lpstr>PowerPoint Presentation</vt:lpstr>
      <vt:lpstr>Hearing-Targeted Congenital CMV Screening</vt:lpstr>
      <vt:lpstr>Hearing-Targeted Congenital CMV Screening</vt:lpstr>
      <vt:lpstr>How Can We Detect Congenital CMV in a More Timely Fashion? Hearing-Targeted vs Universal Screening</vt:lpstr>
      <vt:lpstr>Hearing-Targeted vs Universal Congenital CMV Screening Controversies</vt:lpstr>
      <vt:lpstr>Approaches to Congenital CMV Screening</vt:lpstr>
      <vt:lpstr>Newborn Screening in the United States and Canada</vt:lpstr>
      <vt:lpstr>Newborn Screening in Minnesota</vt:lpstr>
      <vt:lpstr>Should We Include Congenital CMV in the RUSP?</vt:lpstr>
      <vt:lpstr>Why Has Universal Congenital CMV Screening Not Been Endorsed by the RUSP?</vt:lpstr>
      <vt:lpstr>Surveys Suggest Parents/Caregivers Would Want to Know if Their Child Had Congenital CMV</vt:lpstr>
      <vt:lpstr>Most Recent Congenital CMV Vaccine Clinical Trials in the  United States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CMV Patient Journey</dc:title>
  <dc:creator>Doscher, Phoebe</dc:creator>
  <cp:lastModifiedBy>Doscher, Phoebe</cp:lastModifiedBy>
  <cp:revision>1</cp:revision>
  <dcterms:created xsi:type="dcterms:W3CDTF">2023-06-02T15:59:43Z</dcterms:created>
  <dcterms:modified xsi:type="dcterms:W3CDTF">2023-06-02T15:59:43Z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0x0101004020762B52908948BE4BE68592D4DCF4</vt:lpwstr>
  </property>
</Properties>
</file>