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3EE3-AFE3-4821-B997-5E39CA9C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5BA3F-A72B-4D98-A745-612DA512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F97-001C-489E-8E59-EFC1446FB71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B4A6E-A5C5-4A72-B566-D57BBBC3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2A1E9-D6BA-45D3-9B94-97325012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C264-55B8-4075-B6DF-430018F3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9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FD60F-8E06-459C-B50E-69C27ED6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77D6A-19ED-47DF-8C55-D2235873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BA2E7-C33E-409D-B575-E37A8466A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23F97-001C-489E-8E59-EFC1446FB71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28E4-6301-40A2-ACD0-A10D743ED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EB680-61CD-463D-8B81-56D03C759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C264-55B8-4075-B6DF-430018F3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16FD39-EA05-46E1-B63A-5AC934EE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873E6-83A3-4C76-91C9-E58D477AE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DC4498-B5E1-467C-9563-03E46BB3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Acute URTI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A4B4A-2C43-40C5-AB36-2AEF8F2C6D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93CA5E-3DAF-4E21-9169-E21A0C1A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Acute URTI (cont)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8641E-CF84-45AC-9339-5A8DBA5CE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8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DF3AAE-4E25-443A-87E8-ED039915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Diagnosis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79C8A-B7F9-4B5C-9EB8-04858E927D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C6FDC3-2A05-420C-9CCE-1AFEEE22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Multiplex Upper Respiratory Panels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B070E-EA53-469C-BA81-A36C7A950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1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F82E0-9048-4BEB-BD02-BFCD0E57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Advantages and Disadvantages of Multiplex PCR Panels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DEFD8-AAA2-4F75-B14B-03C8949C0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6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11B2E9-50A1-4D0F-B434-CE0B027E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 Respiratory Panels</a:t>
            </a:r>
            <a:br>
              <a:rPr lang="en-US"/>
            </a:br>
            <a:r>
              <a:rPr lang="en-US" sz="3100" i="1"/>
              <a:t>What Do They Detect?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344D7-BC97-4D3B-B1C5-64079D1B88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DA4E44-90EA-4BD6-9479-C1C7A907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Upper Respiratory Case Study</a:t>
            </a:r>
            <a:br>
              <a:rPr lang="en-US"/>
            </a:br>
            <a:r>
              <a:rPr lang="en-US" sz="3100" i="1"/>
              <a:t>Conclusion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A25A5-288F-4C5E-9B4F-76188A3AF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8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99FD2-3FE5-4082-8BA9-82799BF7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Multiplex Testing on Outcomes in Pediatric 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B60BA-6311-4F6B-88F5-2EF467BAB0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7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FC5741-FFDB-4B0F-B73A-DD673316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Multiplex Respiratory Panels</a:t>
            </a:r>
            <a:br>
              <a:rPr lang="en-GB"/>
            </a:br>
            <a:r>
              <a:rPr lang="en-GB" sz="3100" i="1"/>
              <a:t>Key Takeaways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F8009-67FD-451E-8F7B-958042B2FF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6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CA660F-5E93-4EC4-B77A-A6AB63B2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Multiplex Respiratory Panels</a:t>
            </a:r>
            <a:br>
              <a:rPr lang="en-GB"/>
            </a:br>
            <a:r>
              <a:rPr lang="en-GB" sz="3100" i="1"/>
              <a:t>Key Takeaways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CC7DF-F6D3-426F-9CAA-5CAC516F8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97D730-131F-4F7C-8FCF-202C5A3B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1A478-8C86-41E9-AB31-9F6A120630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2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35D996-7AE8-4807-AB7E-C361F9EC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GI Infection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CCBDC-C064-47FC-94FA-E474E5A8FD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3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719FB1-5188-4C5F-9DC3-414BB715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Seattle </a:t>
            </a:r>
            <a:r>
              <a:rPr lang="en-US" i="1"/>
              <a:t>Shigella</a:t>
            </a:r>
            <a:r>
              <a:rPr lang="en-US"/>
              <a:t> Outbreak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5C147-980D-46F2-AE49-337C0A17F7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6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6EDBB0-676E-489B-8802-37845A54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of Resistance in Seattle </a:t>
            </a:r>
            <a:r>
              <a:rPr lang="en-US" i="1"/>
              <a:t>Shigella</a:t>
            </a:r>
            <a:r>
              <a:rPr lang="en-US"/>
              <a:t> Outbreak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9A1A0-0951-4FF5-BCEF-2FF4A25701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AF2CE-F0F5-4718-9857-03696544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of Resistance in Seattle </a:t>
            </a:r>
            <a:r>
              <a:rPr lang="en-US" i="1"/>
              <a:t>Shigella</a:t>
            </a:r>
            <a:r>
              <a:rPr lang="en-US"/>
              <a:t> Outbreak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FE1CA-26B7-46B0-BBF2-EC20DF0F7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7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7F599-0E47-47BE-8AFD-32D24FE5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Consider Multiplex GI Panels</a:t>
            </a:r>
            <a:r>
              <a:rPr lang="en-US" baseline="30000"/>
              <a:t>[a-c]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83F6A-662A-44E8-A119-BD5AEC5A1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51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DEFA1A-F120-4EFB-8192-E385C78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 GI Panels Available in the United States*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E20DE-259A-40B8-A33B-7F1CEF4A3D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9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9F5619-1782-4A68-A565-84E4C60D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Multiplex GI Testing Was More Likely to Detect Pathogens Than Stool Culture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69E9F-CF4E-46A9-9A7A-93A6B4EB7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45F87C-3B7C-40C4-8052-58687EAC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 GI Testing Reduced Turnaround Times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51408-4133-4D0D-8445-7511E2B95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23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041896-D4DD-431D-BB2E-8591368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Multiplex GI Panels Reduce Turnaround Time and Increase Sensitivity Without Increasing Costs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ADD63-E30D-4F7B-BF0C-A9589B79B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7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B7C7F5-DCD9-456B-B18C-A5EBF8CB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Multiplex GI Panels Reduce Turnaround Time and Increase Sensitivity Without Increasing Costs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BC912-7CBA-4A6A-B958-011A765F2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3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4C8AF5-000F-4D2F-BA09-53A9D00C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Today's Topics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6C1D3-DFD3-4094-9D15-64F621DDF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8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665727-5816-439F-9A15-9EEFFA2F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Multiplex GI Panels Reduce Turnaround Time and Increase Sensitivity Without Increasing Costs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2DCE4-1BD6-4AC3-9970-B4F4775A8E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7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85E6D4-19EF-4899-AAA2-ED2D3536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Pediatric CNS Infection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B67ED-10F9-4E3B-A482-31B9507C7A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1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7D9E3C-9ECB-4AF8-AB4E-838D326B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Pediatric CNS Infection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E9444-9EB0-44F4-AEDF-4323FE2F6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73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50A18C-041B-40CC-9303-E9A5E8BC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Pediatric CNS Infection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EFD8D-750E-4498-BCFC-3A13428CE6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34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AF09BC-5951-467E-88A8-533B80B3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Multiplex CSF Meningitis/Encephalitis Panel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A1AA6-441B-49D3-B0CA-124F09AE8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10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58F67C-7BB0-41CA-AAB5-7CCB457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Multiplex CSF Meningitis/Encephalitis Panel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5954A-45D9-45C4-88AC-7C7E6AF5B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17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7A238B-205E-4870-A670-2BFD826B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Multiplex CSF Meningitis/Encephalitis Panel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220EF-F1F2-4118-B40F-C43492F097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4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061F-991E-4574-A779-2CE37C22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Diagnostic and Antibiotic Stewardship</a:t>
            </a:r>
            <a:br>
              <a:rPr lang="en-GB"/>
            </a:br>
            <a:r>
              <a:rPr lang="en-US" sz="3100" i="1"/>
              <a:t>Pediatric</a:t>
            </a:r>
            <a:r>
              <a:rPr lang="en-GB" sz="3100" i="1"/>
              <a:t> CNS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E42E5-B1CE-40F0-A400-68A36E39C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2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55E883-69FC-46F4-8307-1AD11372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Diagnostic and Antibiotic Stewardship</a:t>
            </a:r>
            <a:br>
              <a:rPr lang="en-GB"/>
            </a:br>
            <a:r>
              <a:rPr lang="en-US" sz="3100" i="1"/>
              <a:t>Pediatric</a:t>
            </a:r>
            <a:r>
              <a:rPr lang="en-GB" sz="3100" i="1"/>
              <a:t> CNS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5776-FAB8-401C-A0B8-23D73B66E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45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2CDBFC-5E18-4476-8BF7-8328BE4F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and Financial Impact of Multiplex CNS Panel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94D9E-8CD2-4C03-ABDD-3C1C758D7D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8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FF2A6-7304-45C6-BFEC-0773FC8F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Important Terminology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E120A-CB4A-4BF7-AA0B-93CD93D52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26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2A68C4-1ED2-42D7-A2CC-DAB6A996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in Pediatric CNS</a:t>
            </a:r>
            <a:br>
              <a:rPr lang="en-US"/>
            </a:br>
            <a:r>
              <a:rPr lang="en-US" sz="3100" i="1"/>
              <a:t>Applying Antimicrobial Stewardship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52F38-8116-49BD-9465-3EBCCAFB1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47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66F73D-12B8-46B3-93F0-A0825851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in Pediatric CNS</a:t>
            </a:r>
            <a:br>
              <a:rPr lang="en-US"/>
            </a:br>
            <a:r>
              <a:rPr lang="en-US" sz="3100" i="1"/>
              <a:t>Applying Antimicrobial Stewardship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B65F0-1C03-47F4-A1E5-8A7E48131F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89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F3BCA5-0960-4B51-8029-CC3CF716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in Pediatric CNS</a:t>
            </a:r>
            <a:br>
              <a:rPr lang="en-US"/>
            </a:br>
            <a:r>
              <a:rPr lang="en-US" sz="3100" i="1"/>
              <a:t>Applying Antimicrobial Stewardship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C657A-8880-4399-B496-046AB3775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1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D493C1-06C5-4C5C-8BE4-0B7CE5E7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in Pediatric CNS</a:t>
            </a:r>
            <a:br>
              <a:rPr lang="en-US"/>
            </a:br>
            <a:r>
              <a:rPr lang="en-US" sz="3100" i="1"/>
              <a:t>Applying Antimicrobial Stewardship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076EF-BB67-4F47-8380-632AD3079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7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31F999-535B-41BF-AA90-14548316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in Pediatric CNS</a:t>
            </a:r>
            <a:br>
              <a:rPr lang="en-US"/>
            </a:br>
            <a:r>
              <a:rPr lang="en-US" sz="3100" i="1"/>
              <a:t>Applying Antimicrobial Stewardship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4099C-A7FF-47AD-AD3E-CE528BABC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3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EAFDAE-22EF-4E8D-B501-CD423586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Stakeholders in Diagnostic Stewardship</a:t>
            </a:r>
            <a:br>
              <a:rPr lang="en-US"/>
            </a:br>
            <a:r>
              <a:rPr lang="en-US" sz="3100" i="1"/>
              <a:t>Teamwork Is Essential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18A69-F9DB-491F-9926-DE3513B33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5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CDF200-2A3B-4036-A6A9-472205A4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 Thoughts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2C19D-371D-4816-8BFC-E19AF76D26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29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BD0E9A-1AE6-4265-BE60-69329E46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 Thoughts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24CD0-A371-41DA-8164-A0928D1526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1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09731D-3AC0-43BB-AFA9-0FD981AA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1DA5E-CFD3-4CC8-AF10-79F30B3BE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6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348E5B-06F0-4E61-96BF-F342408D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0F476-0B57-4288-835E-F583E68C77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93220-28AD-47E0-90DC-2F643720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 of Diagnostic Stewardship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A493E-E03A-45DD-A18D-3B0DCA2A9A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60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979B28-1C83-4441-A3EA-CEBFA0F9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6298D-332E-487C-A1E6-10363583A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9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6C0BCD-E4F4-4A74-A14C-63632A47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97248-676B-4798-A047-63B50CE40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8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1528E8-590C-4DED-A247-B93D9E06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991EA-5B6F-495C-B3B0-740B01F02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B055C7-AC82-42BA-8E60-B04DECE2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Need for Diagnostic Stewardship?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57481-DF6C-4FC6-809A-9667FD5F84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7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AAB66D-A65B-47D8-A0C8-87B7F1AB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Questions When Selecting a Diagnostic Test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65BCD-E6D1-4651-8289-63E76143D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A4884-3809-415D-8463-B0BF534E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 Testing Reduces Turnaround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BC58E-EC4D-4576-8385-C1A43B97C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7FEA3A-A0E3-45C2-95E4-CE16A78F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Diagnostic and Antibiotic Stewardship</a:t>
            </a:r>
            <a:br>
              <a:rPr lang="en-GB"/>
            </a:br>
            <a:r>
              <a:rPr lang="en-GB" sz="3100" i="1"/>
              <a:t>Putting It Together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B63FE-ED7A-4EF4-B80B-A7C10E1C6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8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3956D-852A-481E-B6E7-E2A4D937929E}"/>
</file>

<file path=customXml/itemProps2.xml><?xml version="1.0" encoding="utf-8"?>
<ds:datastoreItem xmlns:ds="http://schemas.openxmlformats.org/officeDocument/2006/customXml" ds:itemID="{6A56C51A-D078-4FF2-965D-5BEA5E0F87C0}"/>
</file>

<file path=customXml/itemProps3.xml><?xml version="1.0" encoding="utf-8"?>
<ds:datastoreItem xmlns:ds="http://schemas.openxmlformats.org/officeDocument/2006/customXml" ds:itemID="{711CE18D-01AD-4D3E-A9A6-1527FED1B4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Widescreen</PresentationFormat>
  <Paragraphs>49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Today's Topics</vt:lpstr>
      <vt:lpstr>Important Terminology</vt:lpstr>
      <vt:lpstr>Objectives of Diagnostic Stewardship</vt:lpstr>
      <vt:lpstr>Why the Need for Diagnostic Stewardship?</vt:lpstr>
      <vt:lpstr>Key Questions When Selecting a Diagnostic Test</vt:lpstr>
      <vt:lpstr>Multiplex Testing Reduces Turnaround Time</vt:lpstr>
      <vt:lpstr>Diagnostic and Antibiotic Stewardship Putting It Together</vt:lpstr>
      <vt:lpstr>Case Study Acute URTI</vt:lpstr>
      <vt:lpstr>Case Study Acute URTI (cont) </vt:lpstr>
      <vt:lpstr>Differential Diagnosis</vt:lpstr>
      <vt:lpstr>Multiplex Upper Respiratory Panels</vt:lpstr>
      <vt:lpstr>Advantages and Disadvantages of Multiplex PCR Panels</vt:lpstr>
      <vt:lpstr>Multiplex Respiratory Panels What Do They Detect?</vt:lpstr>
      <vt:lpstr>Upper Respiratory Case Study Conclusion</vt:lpstr>
      <vt:lpstr>Effect of Multiplex Testing on Outcomes in Pediatric ED</vt:lpstr>
      <vt:lpstr>Multiplex Respiratory Panels Key Takeaways</vt:lpstr>
      <vt:lpstr>Multiplex Respiratory Panels Key Takeaways</vt:lpstr>
      <vt:lpstr>Case Study GI Infection</vt:lpstr>
      <vt:lpstr>Seattle Shigella Outbreak</vt:lpstr>
      <vt:lpstr>Patterns of Resistance in Seattle Shigella Outbreak</vt:lpstr>
      <vt:lpstr>Patterns of Resistance in Seattle Shigella Outbreak</vt:lpstr>
      <vt:lpstr>When to Consider Multiplex GI Panels[a-c]</vt:lpstr>
      <vt:lpstr>Multiplex GI Panels Available in the United States*</vt:lpstr>
      <vt:lpstr>Multiplex GI Testing Was More Likely to Detect Pathogens Than Stool Culture</vt:lpstr>
      <vt:lpstr>Multiplex GI Testing Reduced Turnaround Times </vt:lpstr>
      <vt:lpstr>Multiplex GI Panels Reduce Turnaround Time and Increase Sensitivity Without Increasing Costs</vt:lpstr>
      <vt:lpstr>Multiplex GI Panels Reduce Turnaround Time and Increase Sensitivity Without Increasing Costs</vt:lpstr>
      <vt:lpstr>Multiplex GI Panels Reduce Turnaround Time and Increase Sensitivity Without Increasing Costs</vt:lpstr>
      <vt:lpstr>Case Study Pediatric CNS Infection</vt:lpstr>
      <vt:lpstr>Case Study Pediatric CNS Infection (cont)</vt:lpstr>
      <vt:lpstr>Case Study Pediatric CNS Infection (cont)</vt:lpstr>
      <vt:lpstr>FDA-Approved Multiplex CSF Meningitis/Encephalitis Panel</vt:lpstr>
      <vt:lpstr>FDA-Approved Multiplex CSF Meningitis/Encephalitis Panel</vt:lpstr>
      <vt:lpstr>FDA-Approved Multiplex CSF Meningitis/Encephalitis Panel</vt:lpstr>
      <vt:lpstr>Diagnostic and Antibiotic Stewardship Pediatric CNS</vt:lpstr>
      <vt:lpstr>Diagnostic and Antibiotic Stewardship Pediatric CNS</vt:lpstr>
      <vt:lpstr>Clinical and Financial Impact of Multiplex CNS Panel</vt:lpstr>
      <vt:lpstr>Case Study in Pediatric CNS Applying Antimicrobial Stewardship</vt:lpstr>
      <vt:lpstr>Case Study in Pediatric CNS Applying Antimicrobial Stewardship</vt:lpstr>
      <vt:lpstr>Case Study in Pediatric CNS Applying Antimicrobial Stewardship</vt:lpstr>
      <vt:lpstr>Case Study in Pediatric CNS Applying Antimicrobial Stewardship</vt:lpstr>
      <vt:lpstr>Case Study in Pediatric CNS Applying Antimicrobial Stewardship</vt:lpstr>
      <vt:lpstr>Key Stakeholders in Diagnostic Stewardship Teamwork Is Essential</vt:lpstr>
      <vt:lpstr>Final Thoughts</vt:lpstr>
      <vt:lpstr>Final Thoughts</vt:lpstr>
      <vt:lpstr>Conclusions</vt:lpstr>
      <vt:lpstr>Conclusions</vt:lpstr>
      <vt:lpstr>Conclusions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2023-06-12T15:51:09Z</dcterms:created>
  <dcterms:modified xsi:type="dcterms:W3CDTF">2023-06-12T15:51:09Z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