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C297-AA93-4DF7-A92D-74F9BD56C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DA830-325E-46EB-AD1A-65632B1D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5E66-66CF-4914-8B8A-B211B4F253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A64BA-BD6E-4C90-97AF-8A574D60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C43F1-17B0-4045-9C99-6D9A0347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6071-7A64-4468-85CA-0EA1B746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2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CFA784-2BCC-4B40-8DD8-20CC337A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9F1F7-CE55-49EC-94FA-79438459A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917D0-E733-4E0F-9633-23F989DC8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5E66-66CF-4914-8B8A-B211B4F2532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E2360-0ACC-4B71-9FB5-292A8F928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4E63-E700-426D-9DDA-AF598A7A9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B6071-7A64-4468-85CA-0EA1B746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7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6510EC-17B7-43A1-8395-393F9464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DDD84-72E0-4C67-9C91-EDA333D414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9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04D4BA-F723-41C4-A8E4-FE48660F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Indications for Breast MRI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56B64-FBCD-45C4-B66B-813FF0FB66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0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0B7D01-9B05-4298-88AA-BECBDBA4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Indications for Breast MRI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73ADC-4230-4CAE-A02E-14E4404530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3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B67D69-1C15-4191-90CF-EDEC310A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Breast MRI Screening Guidelines</a:t>
            </a:r>
            <a:br>
              <a:rPr lang="en-GB"/>
            </a:br>
            <a:r>
              <a:rPr lang="en-GB" i="1"/>
              <a:t>American Cancer Society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7D799-B65F-463A-976A-1D08052377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8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1A79D4-ED90-4EF8-8523-C0811E66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Breast MRI Screening Guidelines</a:t>
            </a:r>
            <a:br>
              <a:rPr lang="en-GB"/>
            </a:br>
            <a:r>
              <a:rPr lang="en-GB" i="1"/>
              <a:t>American Cancer Society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AFA75-5399-4F64-8D22-22419807E4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9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D40C4-2E98-46F3-8FF8-DA6646E8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Breast MRI Screening Guidelines</a:t>
            </a:r>
            <a:br>
              <a:rPr lang="en-GB"/>
            </a:br>
            <a:r>
              <a:rPr lang="en-GB" i="1"/>
              <a:t>American Cancer Society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3FBB3-8D5D-490B-AEA0-0F43E48EAC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7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8285B0-DCD5-45EE-89A4-B60A72F0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Breast MRI Screening Guidelines</a:t>
            </a:r>
            <a:br>
              <a:rPr lang="en-GB"/>
            </a:br>
            <a:r>
              <a:rPr lang="en-GB" i="1"/>
              <a:t>American Cancer Society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091D3-214E-4DF4-B854-ED04014697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0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ECD7BC-56EE-42B9-971B-20622338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MRI Screening in Dense Breasts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365EB-3F54-4F9C-9B1E-33F7F9D5AA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6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3B7868-517B-40C2-8471-953943AE0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DENSE Trial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C501E-EB59-4BE3-A9EB-86BA058BC4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B2CE32-279F-4F02-8AA3-5044C2BC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DENSE Trial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7288A-8B6E-4366-91A1-315449FE6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0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01155B-20C5-44A2-BFDE-A7FFC194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DENSE Trial Results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3EEBA-93DD-4CDC-B6C9-3B54311B89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0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08B24B-2A42-451B-B033-07B388F1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Indications for Breast MRI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7CDB7-8583-4B9B-A4D5-93F1CD0069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39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1D111C-0A94-4582-ACAE-C86529EC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DENSE Trial Second Screening 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4C2CB-0D43-4B35-B29E-E4543D929E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72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094F3E-D5CD-4CD6-9F70-A12FDAA90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European Society of Breast Imaging (EUSOBI) Guidelines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18938-F4D9-4805-AD18-D81573EC1B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48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51D4B9-89E7-47C0-B483-E758E10E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European Society of Breast Imaging (EUSOBI) Guidelines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73A0F-9A0D-4C54-8BB8-B1640B7D07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29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BB9624-AF3E-4FD1-91F4-E9825693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European Society of Breast Imaging (EUSOBI) Guidelines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A6B9E-3FE1-4346-9E1A-8A5AF1A938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2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E11003-5E9D-4013-9528-A6727185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Women at Average Risk?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BB0AD-E84D-4411-A824-F00EFFDC5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75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F800D4-B683-41EE-9518-D5A99C3F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Breast MRI Screening in Women at Average Risk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2D468-FAF0-410F-A643-7D900AEC00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17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4FE423-1E33-4790-ABA4-2F78CC6A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MRI Screening in Women at Average Risk</a:t>
            </a:r>
            <a:br>
              <a:rPr lang="en-US"/>
            </a:br>
            <a:r>
              <a:rPr lang="en-US" sz="3100" i="1"/>
              <a:t>Observational Cohort Study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89219-4A5F-4904-A8F7-1951FA16A4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10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99D605-319B-4092-854D-D4F959AB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Abbreviated Breast MRI?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F3E10-91E3-40B6-B5E2-AB4E548CA5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93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D5984F-F1B2-4810-BAAB-66245A2E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Isn’t Breast MRI More Widely Utilized?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91B3A-5EF1-462E-8840-5091F2F5E1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71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C34703-06F0-42C0-87B7-73A28FDF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and Considerations of Conventional Breast MRI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B61BE-D335-4DD5-BE1C-3E7C69706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5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354832-15E3-495F-9022-6F772414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Breast MRI (AB-MRI)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A2AB1-C67F-441F-83AE-1143DF6DAB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8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BD0488-C682-4451-816E-A07595A1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and Considerations of Conventional Breast MRI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226C5-A423-4F81-BF1F-D9760FB3FC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06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FDD569-D269-4892-BBCF-ED3E1AC2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and Considerations of Conventional Breast MRI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48281C-4724-44B3-A973-4908793FCF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4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481C87-B6C5-4DBA-A684-1C17A978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 of Abbreviated MRI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1BE66-2193-4293-99E4-E12D88313D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64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DEF602-1169-4946-B208-EB44499E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Observational Reader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3B901-EE08-4CC0-AA99-24D01F3D84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3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EE1193-436C-4454-8EFA-2CA960EE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Observational Reader Study</a:t>
            </a:r>
            <a:br>
              <a:rPr lang="en-US"/>
            </a:br>
            <a:r>
              <a:rPr lang="en-US" sz="3100" i="1"/>
              <a:t>Results</a:t>
            </a:r>
            <a:endParaRPr lang="en-US" sz="31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454A8-63E1-47C8-8C05-A1E4C54227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68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1F5DF4-3537-4F73-B92D-03CB07A3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Observational Reader Study</a:t>
            </a:r>
            <a:br>
              <a:rPr lang="en-US"/>
            </a:br>
            <a:r>
              <a:rPr lang="en-US" sz="3100" i="1"/>
              <a:t>Results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24114-213E-4404-B378-8C942EA591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2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37D23F-0340-4148-BB80-66CFDCB1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AB-MRI of the Breast: Does It Provide Value?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EA029-12B8-4EB4-93E9-99AC214B81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6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BE465A-2440-4C4A-ADE4-E9434D6C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Study</a:t>
            </a:r>
            <a:br>
              <a:rPr lang="en-US"/>
            </a:br>
            <a:r>
              <a:rPr lang="en-US" sz="3100" i="1"/>
              <a:t>Heterogeneity of Women at Intermediate and High Risk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07C52-5EFE-4205-99BB-819E42065A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64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D656CE-FF7E-4258-AF55-32FDB859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Study</a:t>
            </a:r>
            <a:br>
              <a:rPr lang="en-US"/>
            </a:br>
            <a:r>
              <a:rPr lang="en-US" sz="3100" i="1"/>
              <a:t>Heterogeneity of Imaging Protocol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C9FD2-BCB1-42A6-AB86-97F4EC39FC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32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CB6038-0809-4837-B849-49147174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Study</a:t>
            </a:r>
            <a:br>
              <a:rPr lang="en-US"/>
            </a:br>
            <a:r>
              <a:rPr lang="en-US" sz="3100" i="1"/>
              <a:t>Sensitivity and Specificity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56103-0F35-4951-878E-6E35B9C4D9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4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882355-E634-4C3B-9A3F-B74B4F03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MRI Visualizes Tumor Angiogenesis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78280-AB85-49FE-8087-717D672662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53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102693-57CF-4E5E-AFE0-25C28E14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Study</a:t>
            </a:r>
            <a:br>
              <a:rPr lang="en-US"/>
            </a:br>
            <a:r>
              <a:rPr lang="en-US" sz="3100" i="1"/>
              <a:t>Follow-Up Data and Specificity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C5723-9270-421B-9D9D-58ED8DA990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51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BBE24E-1A3E-47C4-896E-1D437C3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Studies</a:t>
            </a:r>
            <a:br>
              <a:rPr lang="en-US"/>
            </a:br>
            <a:r>
              <a:rPr lang="en-US" sz="3100" i="1"/>
              <a:t>Conclusions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20316-8595-4F0B-823B-32F231076D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6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08D93C-5717-4B38-9E08-DFDF2CA4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EA1141 ECOG-ACRIN Trial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D7EF6-8237-42CA-AFCD-8E96917DA3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12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89AE28-7728-4FF4-9A68-97FED55B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EA1141 ECOG-ACRIN Trial</a:t>
            </a:r>
            <a:br>
              <a:rPr lang="en-US"/>
            </a:br>
            <a:r>
              <a:rPr lang="en-US" sz="3100" i="1"/>
              <a:t>Results</a:t>
            </a:r>
            <a:endParaRPr lang="en-US" sz="31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153CB-57E2-46AC-9E98-6A8E3313E6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29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A8CFB0-F7AB-4B3B-8903-2192E9E3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EA1141 ECOG-ACRIN Trial</a:t>
            </a:r>
            <a:br>
              <a:rPr lang="en-US"/>
            </a:br>
            <a:r>
              <a:rPr lang="en-US" sz="3100" i="1"/>
              <a:t>Results</a:t>
            </a:r>
            <a:endParaRPr lang="en-US" sz="31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ECD17-3351-4F1F-AD67-27C69D858C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83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5D23D9-B743-4B60-85AD-7F8DABDC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AB-MRI and Ultrafast MRI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FB773-A6AE-4B3A-A4F1-9535412A88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35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5D34CC-C852-44E5-BEAD-14953A67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</a:t>
            </a:r>
            <a:r>
              <a:rPr lang="en-US" baseline="30000"/>
              <a:t>[a]</a:t>
            </a:r>
            <a:r>
              <a:rPr lang="en-US"/>
              <a:t> and Cons</a:t>
            </a:r>
            <a:r>
              <a:rPr lang="en-US" baseline="30000"/>
              <a:t>[b]</a:t>
            </a:r>
            <a:r>
              <a:rPr lang="en-US"/>
              <a:t> of AB-MRI vs Conventional Breast MRI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1F9D3-B86B-4552-81A0-0E744305C9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1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3EC361-7D8B-4809-8B93-C553E839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Kinetic Information Acquired With AB-MRI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4A184D-CFBF-4222-B361-EC4CDF5FD9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41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41941C-7254-45D0-AB46-6240B492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 of Early Enhancement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6A3C6-373D-4ED1-BF23-46B21D4264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66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2A3CE1-573F-4920-BC3F-61BE6E30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Temporal Resolution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00D85-B88A-4932-AC32-14CEE24095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7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1E720F-DC36-405B-9A75-DECAF75C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Breast MRI Is an Effective Screening Tool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01608-8DF4-476D-878B-84921F4EA8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03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7110F8-C1D0-4079-9DBC-62BFBF1F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Ultrafast Breast MRI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1978E-421A-41F2-A7DC-1558C918D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17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1398F5-A785-4175-9A40-3BEA75D3D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to Enhancement (TTE)</a:t>
            </a:r>
            <a:r>
              <a:rPr lang="en-US" baseline="30000"/>
              <a:t>[a]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B7AA4-0157-409E-AE41-B12939D2A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62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CA9D88-E056-49FE-8F87-A44C9667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NYU Ultrafast Protocol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04A6E-9514-4891-BE60-D533CC3314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238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8C2243-3B1A-444F-8DC3-573D2AAC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NYU Breast MRI Protocols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302E5-D236-4449-801F-025E5BC81F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65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D1633D-3C01-432C-ADAC-1979329F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Invasive Lobular Cancer</a:t>
            </a:r>
            <a:br>
              <a:rPr lang="en-US"/>
            </a:br>
            <a:r>
              <a:rPr lang="en-US" sz="3100" i="1">
                <a:latin typeface="Roboto Condensed"/>
                <a:ea typeface="Roboto Condensed"/>
                <a:cs typeface="Roboto Condensed"/>
              </a:rPr>
              <a:t>44-Year-Old Woman</a:t>
            </a:r>
            <a:endParaRPr lang="en-US" i="1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21BB4-BFEE-4149-9196-9CD67FB899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800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3EFED4-55C9-43A1-BEFD-245D8A9E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Invasive Lobular Cancer</a:t>
            </a:r>
            <a:br>
              <a:rPr lang="en-US"/>
            </a:br>
            <a:r>
              <a:rPr lang="en-US" sz="3100" i="1">
                <a:latin typeface="Roboto Condensed"/>
                <a:ea typeface="Roboto Condensed"/>
                <a:cs typeface="Roboto Condensed"/>
              </a:rPr>
              <a:t>45-Year-Old Woman</a:t>
            </a:r>
            <a:endParaRPr lang="en-US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7F51B2-57EF-4C3F-A9AE-4EDBF87D0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25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82E5A6-A06B-461E-BF8E-18CAC5FD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Ultrafast MRI for Predicting Pathologic Response After Neoadjuvant Chemotherapy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66168-901E-4701-8B7D-2EACC7B446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36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8A9192-B556-48F2-B3DA-4780DC8F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Indications for Breast MRI</a:t>
            </a:r>
            <a:br>
              <a:rPr lang="en-US" i="1"/>
            </a:br>
            <a:r>
              <a:rPr lang="en-US" sz="3100" i="1"/>
              <a:t>Expert Opinion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B0D16-5755-452A-91CB-C090E48CA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643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EBBE3A-4537-4CA9-BFFD-10F134E7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to Implementation of AB-MRI</a:t>
            </a:r>
            <a:br>
              <a:rPr lang="en-US"/>
            </a:br>
            <a:r>
              <a:rPr lang="en-US" sz="3100" i="1"/>
              <a:t>Expert Opinion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E0E01-EBAF-4481-865E-306FE33FD9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57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A22A31-BFD9-42C6-8CD8-0B9CC204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Take-Home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BCD47-9276-41E7-B0B9-E6F6CC163D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1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CE2946-E869-4373-B5E3-544F3C6B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Breast MRI Protocol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6B312-0FE8-4D6C-8735-332770676B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464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EF37E6-15DB-43D8-8CA0-152BF8C3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54358-51E6-4F9C-AACB-02D768B178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6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DA68FB-997C-4A1B-BC46-4F77DC8E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Breast MRI Protocol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36173-BB3B-45F3-8089-3699C87F1E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8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202C20-4814-45F9-8CCC-0472FD98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Signal Intensity Time Curve Is Predictive of Malignancy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F80C6-B34F-43D5-BEE1-7B601B64D5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B1617E-FC18-41F9-AA27-2EC9BE2F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Breast Cancer Biology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910BA-5B77-442B-9576-1B0C041EA1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77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B48B9BE46A249AD24DC957253464E" ma:contentTypeVersion="16" ma:contentTypeDescription="Create a new document." ma:contentTypeScope="" ma:versionID="7e413d28a1efc9a5e3fe048bdcf505cf">
  <xsd:schema xmlns:xsd="http://www.w3.org/2001/XMLSchema" xmlns:xs="http://www.w3.org/2001/XMLSchema" xmlns:p="http://schemas.microsoft.com/office/2006/metadata/properties" xmlns:ns2="5a208df8-4f1b-4497-8eb8-fd7cbd81915b" xmlns:ns3="e93acf5f-f59b-46bb-8c22-2b43a486ab2c" targetNamespace="http://schemas.microsoft.com/office/2006/metadata/properties" ma:root="true" ma:fieldsID="9553cfe4cc5cd56cee987f3d357a28c2" ns2:_="" ns3:_="">
    <xsd:import namespace="5a208df8-4f1b-4497-8eb8-fd7cbd81915b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08df8-4f1b-4497-8eb8-fd7cbd819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a208df8-4f1b-4497-8eb8-fd7cbd8191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018DC4-16C3-4A83-AAF6-0F80DE5D110C}"/>
</file>

<file path=customXml/itemProps2.xml><?xml version="1.0" encoding="utf-8"?>
<ds:datastoreItem xmlns:ds="http://schemas.openxmlformats.org/officeDocument/2006/customXml" ds:itemID="{3F8C11D9-B84D-4014-A8A7-9A976638D0F7}"/>
</file>

<file path=customXml/itemProps3.xml><?xml version="1.0" encoding="utf-8"?>
<ds:datastoreItem xmlns:ds="http://schemas.openxmlformats.org/officeDocument/2006/customXml" ds:itemID="{7100177C-0E14-4DB2-ADC0-9806A36F62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Widescreen</PresentationFormat>
  <Paragraphs>58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Indications for Breast MRI</vt:lpstr>
      <vt:lpstr>Breast MRI (AB-MRI)</vt:lpstr>
      <vt:lpstr>MRI Visualizes Tumor Angiogenesis</vt:lpstr>
      <vt:lpstr>Breast MRI Is an Effective Screening Tool</vt:lpstr>
      <vt:lpstr>Conventional Breast MRI Protocol</vt:lpstr>
      <vt:lpstr>Conventional Breast MRI Protocol </vt:lpstr>
      <vt:lpstr>Signal Intensity Time Curve Is Predictive of Malignancy</vt:lpstr>
      <vt:lpstr>Breast Cancer Biology</vt:lpstr>
      <vt:lpstr>Clinical Indications for Breast MRI</vt:lpstr>
      <vt:lpstr>Clinical Indications for Breast MRI</vt:lpstr>
      <vt:lpstr>Breast MRI Screening Guidelines American Cancer Society</vt:lpstr>
      <vt:lpstr>Breast MRI Screening Guidelines American Cancer Society</vt:lpstr>
      <vt:lpstr>Breast MRI Screening Guidelines American Cancer Society</vt:lpstr>
      <vt:lpstr>Breast MRI Screening Guidelines American Cancer Society</vt:lpstr>
      <vt:lpstr>MRI Screening in Dense Breasts</vt:lpstr>
      <vt:lpstr>DENSE Trial</vt:lpstr>
      <vt:lpstr>DENSE Trial</vt:lpstr>
      <vt:lpstr>DENSE Trial Results</vt:lpstr>
      <vt:lpstr>DENSE Trial Second Screening Round</vt:lpstr>
      <vt:lpstr>European Society of Breast Imaging (EUSOBI) Guidelines</vt:lpstr>
      <vt:lpstr>European Society of Breast Imaging (EUSOBI) Guidelines</vt:lpstr>
      <vt:lpstr>European Society of Breast Imaging (EUSOBI) Guidelines</vt:lpstr>
      <vt:lpstr>What About Women at Average Risk?</vt:lpstr>
      <vt:lpstr>Breast MRI Screening in Women at Average Risk</vt:lpstr>
      <vt:lpstr>MRI Screening in Women at Average Risk Observational Cohort Study</vt:lpstr>
      <vt:lpstr>Why Abbreviated Breast MRI?</vt:lpstr>
      <vt:lpstr>Why Isn’t Breast MRI More Widely Utilized?</vt:lpstr>
      <vt:lpstr>Limitations and Considerations of Conventional Breast MRI</vt:lpstr>
      <vt:lpstr>Limitations and Considerations of Conventional Breast MRI</vt:lpstr>
      <vt:lpstr>Limitations and Considerations of Conventional Breast MRI</vt:lpstr>
      <vt:lpstr>Goal of Abbreviated MRI</vt:lpstr>
      <vt:lpstr>Observational Reader Study</vt:lpstr>
      <vt:lpstr>Observational Reader Study Results</vt:lpstr>
      <vt:lpstr>Observational Reader Study Results</vt:lpstr>
      <vt:lpstr>AB-MRI of the Breast: Does It Provide Value?</vt:lpstr>
      <vt:lpstr>Review Study Heterogeneity of Women at Intermediate and High Risk</vt:lpstr>
      <vt:lpstr>Review Study Heterogeneity of Imaging Protocol</vt:lpstr>
      <vt:lpstr>Review Study Sensitivity and Specificity</vt:lpstr>
      <vt:lpstr>Review Study Follow-Up Data and Specificity</vt:lpstr>
      <vt:lpstr>Review Studies Conclusions</vt:lpstr>
      <vt:lpstr>EA1141 ECOG-ACRIN Trial</vt:lpstr>
      <vt:lpstr>EA1141 ECOG-ACRIN Trial Results</vt:lpstr>
      <vt:lpstr>EA1141 ECOG-ACRIN Trial Results</vt:lpstr>
      <vt:lpstr>Pros and Cons of AB-MRI and Ultrafast MRI</vt:lpstr>
      <vt:lpstr>Pros[a] and Cons[b] of AB-MRI vs Conventional Breast MRI</vt:lpstr>
      <vt:lpstr>Kinetic Information Acquired With AB-MRI</vt:lpstr>
      <vt:lpstr>Value of Early Enhancement</vt:lpstr>
      <vt:lpstr>Fast Temporal Resolution</vt:lpstr>
      <vt:lpstr>Ultrafast Breast MRI</vt:lpstr>
      <vt:lpstr>Time to Enhancement (TTE)[a]</vt:lpstr>
      <vt:lpstr>NYU Ultrafast Protocol</vt:lpstr>
      <vt:lpstr>NYU Breast MRI Protocols</vt:lpstr>
      <vt:lpstr>Invasive Lobular Cancer 44-Year-Old Woman</vt:lpstr>
      <vt:lpstr>Invasive Lobular Cancer 45-Year-Old Woman</vt:lpstr>
      <vt:lpstr>Ultrafast MRI for Predicting Pathologic Response After Neoadjuvant Chemotherapy</vt:lpstr>
      <vt:lpstr>Current Indications for Breast MRI Expert Opinion</vt:lpstr>
      <vt:lpstr>Challenges to Implementation of AB-MRI Expert Opinion</vt:lpstr>
      <vt:lpstr>Take-Home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Eckstein, Zachary</dc:creator>
  <cp:lastModifiedBy>Eckstein, Zachary</cp:lastModifiedBy>
  <cp:revision>1</cp:revision>
  <dcterms:created xsi:type="dcterms:W3CDTF">2023-06-15T17:28:43Z</dcterms:created>
  <dcterms:modified xsi:type="dcterms:W3CDTF">2023-06-15T17:28:43Z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0x010100A82B48B9BE46A249AD24DC957253464E</vt:lpwstr>
  </property>
</Properties>
</file>