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customXml" Target="../customXml/item2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108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A5446-A1DF-27FC-9548-8E5590A6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62FCA-7A89-DDCA-08C0-DD02B1326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BDFB-AF0C-489D-95BD-FE0E3CE06525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603BF-83DE-621C-EA62-D33BD2793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4B8E7-A6C0-DABB-948A-87089E22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1E69F-E492-4455-BE8C-027C5676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0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5AB41-E837-9F42-4785-56C718DE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073B8-7F2F-C08C-2844-3D256F057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8206A-DEA3-FED7-762A-89134741F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0BDFB-AF0C-489D-95BD-FE0E3CE06525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74547-AE66-3CD8-49F0-CAE3574E6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D8E3E-6767-4FE1-533A-49A7E0CCC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1E69F-E492-4455-BE8C-027C5676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5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E8AFC9-9FB9-6B29-5DD3-69BE5685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Mission: Impossible to Possible 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7C1C1-FDA6-C70E-9E4F-7C5D0B8867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76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6C23AF-EFF6-D0D8-4D88-B1E4F721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CSCC Staging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4DF44-1AB6-2F79-9FAB-FE327E6042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B297D6-A06D-9A1D-2D5C-1E11598D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B903E-5A2A-18E2-BC34-803653CB56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4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74F506-7418-06B4-5726-10FB1A16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Rationale for Immunotherapy in Advanced CSCC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D0DED-3EA9-8C2A-6A70-B94DCEE1E4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7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E86F8B-CB70-6891-567A-91240C3D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Final Analysis From EMPOWER-CSCC-1 Groups 1, 2, and 3 </a:t>
            </a:r>
            <a:br>
              <a:rPr lang="en-US" sz="2800"/>
            </a:br>
            <a:r>
              <a:rPr lang="en-US" sz="2800" i="1"/>
              <a:t>Phase 2 Study of Cemiplimab in Patients With Advanced CSCC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4D274-B7BE-E921-6459-96E5E24376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75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739E1F-7D32-88C2-D1ED-27CA5AEA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EMPOWER-CSCC-1</a:t>
            </a:r>
            <a:br>
              <a:rPr lang="en-US" sz="4000"/>
            </a:br>
            <a:r>
              <a:rPr lang="en-US" i="1"/>
              <a:t>Tumor Response per ICR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FD838-5A03-6E9C-ADDA-780FBA7F91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18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23E0D3-FDB2-85D2-D5B0-A2DF1E63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EMPOWER-CSCC-1</a:t>
            </a:r>
            <a:br>
              <a:rPr lang="en-US" sz="4000"/>
            </a:br>
            <a:r>
              <a:rPr lang="en-US" i="1"/>
              <a:t>Safety</a:t>
            </a:r>
            <a:r>
              <a:rPr lang="en-US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49B64-6DE0-419C-A2AE-55F442BA5E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32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BD685F-ED68-FADC-0580-13F039D2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KEYNOTE-629: Single-Arm Phase 2 Trial of Pembrolizumab Monotherapy for Locally Advanced and Recurrent or mCSCC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99A71-86A8-DA9B-1DB1-E67EDD05FC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65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8763CD-313A-411F-3FCF-8B682356F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KEYNOTE-629</a:t>
            </a:r>
            <a:br>
              <a:rPr lang="en-US"/>
            </a:br>
            <a:r>
              <a:rPr lang="en-US" i="1"/>
              <a:t>Baseline Demographics and Disease Characteristics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F2F46-09A8-1674-EAA9-FC69A27910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45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F30D13-6327-7191-2476-12C97B2F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KEYNOTE-629</a:t>
            </a:r>
            <a:br>
              <a:rPr lang="en-US" sz="2800"/>
            </a:br>
            <a:r>
              <a:rPr lang="en-US" sz="2800" i="1"/>
              <a:t>Summary of Best Overall Response per RECIST v1.1 by BICR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96F7F-7DE2-FADF-4249-2010CA3C98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86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D7A63E-3F94-36C3-157C-8D2165202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PFS and OS in the LA Cohort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16DA7-D20B-8DFD-4528-6A21FB5DF2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34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FD637D-3126-F094-BE41-913481E35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PFS and OS in the R/M Cohort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E4705-FE5B-87EA-7B58-109C67A2D5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613523-FCF9-E584-F087-CBBBE8A8B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A9FA2-BB46-E02D-DF0F-888EDD9D8D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85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A87104-255C-F498-38EB-CE87551D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Panel Discussion – Expert Perspectives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A916E-77C5-1078-1A2F-D3361DC6C9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C70E24-1B89-DF04-387E-A2A2355AB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Basal Cell Carcinoma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952A2-FE3B-AF33-04AA-C9A830F590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5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D41BF0-D8AD-59EB-34B1-57782E92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Overview of BCC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D4CBE-8ECC-2AD8-1CF3-3D8F258D2B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4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E4C2D9-4F20-F274-3C42-90049F817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History of 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A22C9-9009-65FE-30C5-A7A44BD9CD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68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549EDB-9A28-0FA6-273F-087AB012D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Factors Predictive of Recurrence, Metastasis, or Death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C3359-E9AF-11DE-0CD1-B3D3E6B492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5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766695-0D86-15CA-5BBA-632D0047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BCC Staging: AJCC 8 vs BWH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2279E-4A17-8E05-38BE-A70728DD60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23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705D5F-C7E2-61E9-1CE1-BE14B543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Prognosis by BWH Tumor Staging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FEB7B-C602-CEF2-DB75-CAEE425DF6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7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CE845B-1843-ECF1-8CFC-78437C7AD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Hedgehog Pathway Inhibitors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85CE9-ED55-531E-4880-CA7B185527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68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FA8085-D4BF-EDA2-6A55-64A6446C8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Rationale for Immunotherapy in Advanced BCC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24F38-405C-6DD8-060C-9EFD83DA30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64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5A16FB-F6FF-28CA-516D-69CD5FA7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Incorporating Immunotherapy Into Patient Care for NMSC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073D6-A46A-FC10-C234-94E8F53C47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98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6C851C-9E67-53B8-3195-7400A0620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1355A-A809-304F-D1C9-B1E7F4736A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22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251385-B8E6-ABAF-B21A-1D1037372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Incorporating Immunotherapy Into Patient Care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DEC97-120E-F54F-E65F-5E88667811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43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5CBD3A-4EFA-E691-6FCC-02FE86D5F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AEs Associated With Immunotherapy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1F2FD-93A3-B9F9-2AD5-59D2F63D8E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96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6397CC-5994-689F-41CA-286D789B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CDA86C-D9E7-41E7-124C-7481E55487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68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985974-9E61-31FA-B4A7-C8627924F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01785-EEE5-FA97-85D5-BB0DA7F5D0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44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449A59-1F25-7D5B-1798-3B6C1874E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C6566-75D7-33DA-5D5E-65A99BAAD9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89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E76CFF-D374-47A7-C73B-CD9413736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7C395-F0A7-52FE-E831-D9444433B8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75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A26C9B-BB8A-5D89-FEAF-BED22C14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Case: T1-Weighted MRI Before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E0919-E2B3-B89A-8AC0-A1613320B4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E87EC0-3521-1F23-6111-22241133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Case: T1-Weighted MRI Before Treatment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99BE4-8EAC-B908-7FCC-38461D48EC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169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F652F5-5941-240C-DAF9-DA3034B0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Case: T2-Weighted MRI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6C969-C34C-0F51-1721-62AAD103AF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71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5E2819-588A-7E1A-0167-292C9F0EB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AF53C-FEFE-7807-D2EB-E2C9F09EE4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20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4A0AC4-BED2-B2DA-321A-8AEE3554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CA668-3BD5-6F8D-4CA2-35DD65EC8E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13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1C495B-9183-793F-C2E0-419C02A0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Neoadjuvant Cemiplimab for Stage II to IV CSCC</a:t>
            </a:r>
            <a:br>
              <a:rPr lang="en-US" sz="3000"/>
            </a:br>
            <a:r>
              <a:rPr lang="en-US" sz="2800" i="1"/>
              <a:t>Primary Analysis of a Phase 2 Nonrandomized, Multicenter Study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5A817-98E1-7C25-7067-BC17EB7537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28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6BDEDB-449E-BA8B-AE83-D758E50C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Neoadjuvant Cemiplimab for Stage II to IV CSCC</a:t>
            </a:r>
            <a:br>
              <a:rPr lang="en-US"/>
            </a:br>
            <a:r>
              <a:rPr lang="en-US" i="1"/>
              <a:t>Pathologic and Radiological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5F45C-655B-75A6-67DD-1957F5FF1B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B25D2D-D85E-46C1-3071-A66238A2F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Neoadjuvant Cemiplimab for Stage II to IV CSCC</a:t>
            </a:r>
            <a:br>
              <a:rPr lang="en-US"/>
            </a:br>
            <a:r>
              <a:rPr lang="en-US" i="1"/>
              <a:t>Imaging and Pathologic Response 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B806E-09B6-1C72-C94C-8288817FF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01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0740F5-B0D5-53B8-D664-ACEA1BDBB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/>
              <a:t>SWOG S1801 </a:t>
            </a:r>
            <a:br>
              <a:rPr lang="en-US" sz="2500"/>
            </a:br>
            <a:r>
              <a:rPr lang="en-US" sz="2500" i="1"/>
              <a:t>Phase 2 Study of Neoadjuvant vs Adjuvant Pembrolizumab for Resectable Stage III to IV Melanoma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0DEBA-58AE-B066-4636-E114ED8C1F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70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B3B894-9BCF-4539-32A6-5D05588F0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SWOG S1801</a:t>
            </a:r>
            <a:br>
              <a:rPr lang="en-US"/>
            </a:br>
            <a:r>
              <a:rPr lang="en-US" i="1"/>
              <a:t>Primary Endpoint and Safety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F599-2D8D-3118-9527-3435B1A40C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58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82FB45-E470-6676-54D0-C425215C6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NCCN Guidelines Version 1.2023: Updated CSCC Recommendations for Neoadjuvant Therapy</a:t>
            </a:r>
            <a:r>
              <a:rPr lang="en-US" baseline="30000"/>
              <a:t>[a]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00A33-6539-EE97-BDDB-0D65565E0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703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B774A5-3806-62BD-24BA-514C3488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Panel Discussion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A5214-DBC0-6CD3-4993-79631A89F0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60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AD2C4F-3549-2868-172D-8A30758F5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Panel Discussion – Patient Case 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A2905-FD19-F168-89CE-D98B7845D5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8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D62A90-2840-89FD-B731-C5665786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Patient Case Follow-Up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C7F649-57BD-F231-3A10-70947B177E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247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0C735-9B3C-619B-5DB6-2C3C8CB7A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Follow-Up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B9A0F-D242-91E7-27A9-7A915A1996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11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7B8A9F-5082-C7EC-823D-59018DF3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B60B5-CB75-E1E1-9CD5-29AFD764E5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885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949821-3CF0-036F-1E8F-76EC55C9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Case: Treatment With Cemiplimab-rwlc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A8F5D-5468-81F7-117B-CDEF423494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57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C0916B-518E-586A-680B-68EF94902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Case: Follow-Up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487B0-1F48-5919-531A-B52CB13916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05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FB565D-7815-E51C-95E2-6014660F6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New Patient Case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A9A68-33BE-C68D-3D22-A72738DAE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24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37D331-D43D-56C4-ECCE-23B29639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cap="none">
                <a:solidFill>
                  <a:schemeClr val="bg1"/>
                </a:solidFill>
              </a:rPr>
              <a:t>Patient 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43AE7-998C-DB9C-786C-F600D7665D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71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64C857-C603-4D61-6A9B-CD9BDF2E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 of Neoadjuvant Immunotherapy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2BF92-70FF-CC03-6140-B652B1AEBB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5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3069C2-D29D-66A3-1B18-D055A268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Neoadjuvant Cemiplimab for Stage II to IV CSCC</a:t>
            </a:r>
            <a:br>
              <a:rPr lang="en-US"/>
            </a:br>
            <a:r>
              <a:rPr lang="en-US" i="1"/>
              <a:t>Safety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22109-DFE8-C421-B3FF-DAE37D9719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962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A94656-9D5B-0AFC-995E-0B66CCB16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Neoadjuvant Cemiplimab for Stage II to IV CSCC</a:t>
            </a:r>
            <a:br>
              <a:rPr lang="en-US" sz="4000"/>
            </a:br>
            <a:r>
              <a:rPr lang="en-US" i="1"/>
              <a:t>Safety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9C7A1-6C5E-5783-23CD-7D054BCEEF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73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0B7464-7909-1B0B-13E6-3FA2E0771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Immunotherapy and Cardiovascular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0E79E-AD82-6DA3-EFBF-30715DC2ED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658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171012-7D7B-2B54-2F82-C4C58D577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Immunotherapy and Cardiovascular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63F2F-E5E9-E874-FF98-87C541E5FE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66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8D3957-D6EF-5427-FF1A-148C66A17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Immunotherapy and Cardiovascular Events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B3CDE-642D-DF18-6146-136C1E050C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7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5FB1FC-E346-0765-D3D0-A140FE022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Cutaneous Squamous Cell Carcinoma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783F8-B6F4-B13F-2DF6-8B6D9C64E0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16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D80370-EBA5-A42F-6BD3-E29F2768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Panel Discussion – Patient Case 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E933E-1989-4375-D5D2-6EB8C69A93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35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3E94E0-6D25-8A6E-CDFC-CF465922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Neoadjuvant Immunotherapy Practical Considerations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02D6E-26F9-1731-7EBF-E92ACF54C7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341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38C7BA-43E4-1CB0-F5B1-DA90EB02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Neoadjuvant Immunotherapy -- Patient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01105-3294-C11C-156A-A000D5EFF6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4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743D33-8989-3201-CEBE-247E5E08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Neoadjuvant Immunotherapy -- Practical Considerations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5B8EE-10BD-8160-9BFC-F1FA916544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78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C02D79-FAF7-A31E-DAA5-E1CAF23E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A4A82-BFFA-BC88-506D-EF16E21517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701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5CC8B8-6197-9E50-3B8D-9DDA8B973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98FD6-0C44-5C6C-BA61-2EF891DAAE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77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B8E1CA-7759-33ED-A27F-66BB05CE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Case: Clinical Photo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3DEC3-93D5-1C3C-196D-B45677DD41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026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A62269-AEE7-97C2-2C09-F66FE092E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Case: MRI on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B1425-7640-47D1-824F-902DD220EE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742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3A79AB-967C-B933-A377-97CEFF6F8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Frontline Therapy for Advanced 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FC4E1-0036-BCB8-1601-906F2869CF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29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FCE2AC-3E12-D139-286D-3E82B57D3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ERIVANCE Trial Led to Vismodegib Approval in 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D6DDE-42A2-CDBC-3948-43E2564FB7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78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97F9EC-6057-A953-6F3E-5710037B1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Epidemiology of CSCC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0A3E4E-8441-54CB-BCC8-AFC9BD6437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C21C7B-AB97-BB1C-6684-93A64873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ERIVANCE: Clinical Data for Vismodegib in BCC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6CBD2-BA7C-9827-A9BC-7F8A2BBD49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491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A3EEC5-94D1-451D-F1A9-189F37E4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BOLT Trial Led to Sonidegib Approval in 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65EFF-22FF-0D5F-B7F2-39D746228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873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0B6220-1ECC-D168-2BDD-65D1E42B3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BOLT: Clinical Data for Sonidegib in BCC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31C75-B9B1-AFFE-7094-0E65E857E3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368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F93760-29EB-6D89-8F82-0F9CB9AE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Common AEs of HHIs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9B3F-78DE-5A90-9451-6ED6D4131E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214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99A338-D046-5655-6383-DDB4E703C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Panel Discussion – Patient Case 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72C6A-2D98-D85E-2E8C-D2F3A657C7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527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DC5866-3BE7-F6AA-1D27-3D0E2EB85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64C1E-F967-7837-B646-28A2194B19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612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FF9FAC-B17F-7C2B-6528-7F626402D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0CE4A-7ADB-9F56-DDBD-E20AEE5675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398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798222-D0E3-8B9F-F5E0-C02EB4EB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0FDA1-6205-195E-599C-E0D793E8F4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748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E3E406-BB7C-FF40-367D-D4110FF9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Patient Case Discussion Question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9A6ED-06C0-1632-04B4-79A2B481A1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749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49005B-C34B-C944-E3B1-A6339DE0E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Immunotherapy for Advanced 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EDFF7-6B21-E060-068A-6D98F8C410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28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0AD288-C2D7-F0AA-C262-DBBAC320F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Definitions/Classifications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553F5-A7D1-939F-A012-66588CFFF0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178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D1D3AC-9C9C-61A1-883F-7BA40C3A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2 Trial Led to Cemiplimab Approval in 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B477F-B010-654F-6FEF-49C248087F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232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F7A501-C9CD-78D6-769E-F49601033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Cemiplimab: FDA-Approved Indications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3E3DB-E594-3DC4-5503-AF85202602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996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90F866-2031-C9E6-CD4B-D946E3793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EMPOWER-BCC 1 Safety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42FDE-6989-B325-2E4F-ACFB4EC7F0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396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AD487D-4A2C-A0AA-7116-181120038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Pembrolizumab ± Vismodegib for Advanced 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91218-B019-50DB-97CB-851E7A1599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033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A83D1E-7C30-09A5-FCC3-FEDA1057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Pembrolizumab KEYNOTE-158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39CDD-E03C-E0C7-7B7F-ADCD25CBD1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528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BBA256-84D7-9994-7EFA-15BAC7C4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Pembrolizumab FDA Approval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3B330-31DF-85F5-5799-434E5573DA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729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338B0D-FB66-4805-37C1-D050DC6D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Pembrolizumab FDA Approval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738378-99BA-7119-A915-656B5EEAC4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994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708421-DDB9-627B-008C-F7653CA14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Case: MRI After 1.5 Years on Alternate Dosing Vismodegib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83B22-CC9C-B6A0-73CB-A5A70877A2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579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24151B-4928-BE2E-8A24-66D8D3D4C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Case: Follow-Up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E671A-3025-E1D3-9C60-1240AB3A62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905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732C0B-DC40-5669-8AAE-3CADF0CBA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 Immunotherapy for </a:t>
            </a:r>
            <a:br>
              <a:rPr lang="en-US"/>
            </a:br>
            <a:r>
              <a:rPr lang="en-US"/>
              <a:t>Advanced 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E110B-E0C7-27A1-EF82-B12BB7FC2A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6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B137E5-2386-D46B-34F1-DCF5FD2B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NCCN Risk Stratification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89101D-01FF-E86F-E8D1-0A9460D000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AC98EE-5DCC-8FB4-EFAF-D6678038B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Phase 2 Study of NIVO ± RELA or IPI for Patients </a:t>
            </a:r>
            <a:br>
              <a:rPr lang="en-US" noProof="0"/>
            </a:br>
            <a:r>
              <a:rPr lang="en-US" noProof="0"/>
              <a:t>With Advanced Treatment-Naive or -Refractory 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3C1B6-28C8-C930-64EC-833D36100D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817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DC134A-9705-5751-B379-A9A181ED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NIVO ± RELA or IPI for Patients With Advanced Treatment-Naive or -Refractory BCC: </a:t>
            </a:r>
            <a:r>
              <a:rPr lang="en-US" sz="2800" i="1"/>
              <a:t>Efficacy and Safety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F02331-9C0A-3FAB-3B00-650B26F047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603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E0EBBC-4192-A77D-CD5A-CD2C58F1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 of 18 Patients Receiving NIVO or NIVO + RELA for aBCC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F2E36-0074-880D-BAAB-6C6861A49A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026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FB45F9-85B4-8E3F-4719-425A6C9F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 of 18 Patients Receiving NIVO or NIVO + RELA for aBCC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10F22-114B-781B-F6A9-C601B0AF3C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580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911500-53F8-82FA-A55C-7F752BE5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Oncolytic Therapy for aBCC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56C83-04AB-B33D-44F0-D039F03B61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364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A0726E-41F2-1A83-7F60-364A0FC8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/>
              <a:t>NeoBCC</a:t>
            </a:r>
            <a:br>
              <a:rPr lang="en-US"/>
            </a:br>
            <a:r>
              <a:rPr lang="en-US" sz="2900" i="1"/>
              <a:t>Phase 2 Trial of Neoadjuvant T-VEC in Difficult-to-Resect Primary BCC</a:t>
            </a:r>
            <a:endParaRPr lang="en-US" sz="29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0AA371-C164-3FB4-2838-612F4AAD3E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11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272316-AACF-BB3F-F68A-E051CD650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NeoBCC</a:t>
            </a:r>
            <a:br>
              <a:rPr lang="en-US"/>
            </a:br>
            <a:r>
              <a:rPr lang="en-US" i="1"/>
              <a:t>Response to Neoadjuvant T-VEC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AC65C-9851-30DD-2D3B-923AB53E9D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978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3B5350-9D29-B915-8797-D94B3F94C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Profile of T-VEC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CB7A0-5378-23B5-5D8B-F443F0CF9D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025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7B0F4E-9B18-5910-E1D1-A067FF5A8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C7FE8-ACDD-136A-35B0-75DF7E652C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502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7249FA-C6E5-7404-0430-4D0E2E1C6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C6958-88CC-A256-68BC-5A67A68F98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26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F073A2CD-43F4-4705-A488-CA2CFC495604}"/>
</file>

<file path=customXml/itemProps2.xml><?xml version="1.0" encoding="utf-8"?>
<ds:datastoreItem xmlns:ds="http://schemas.openxmlformats.org/officeDocument/2006/customXml" ds:itemID="{AF481120-94F2-465D-8F89-ED3215323953}"/>
</file>

<file path=customXml/itemProps3.xml><?xml version="1.0" encoding="utf-8"?>
<ds:datastoreItem xmlns:ds="http://schemas.openxmlformats.org/officeDocument/2006/customXml" ds:itemID="{3E8EE38B-0CBE-4A0B-A9E8-831371CEF9F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</Words>
  <Application>Microsoft Office PowerPoint</Application>
  <PresentationFormat>Widescreen</PresentationFormat>
  <Paragraphs>92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Arial</vt:lpstr>
      <vt:lpstr>Calibri</vt:lpstr>
      <vt:lpstr>Calibri Light</vt:lpstr>
      <vt:lpstr>Office Theme</vt:lpstr>
      <vt:lpstr>Mission: Impossible to Possible  </vt:lpstr>
      <vt:lpstr>PowerPoint Presentation</vt:lpstr>
      <vt:lpstr>PowerPoint Presentation</vt:lpstr>
      <vt:lpstr>Agenda</vt:lpstr>
      <vt:lpstr>PowerPoint Presentation</vt:lpstr>
      <vt:lpstr>Cutaneous Squamous Cell Carcinoma</vt:lpstr>
      <vt:lpstr>Epidemiology of CSCC</vt:lpstr>
      <vt:lpstr>Risk Definitions/Classifications</vt:lpstr>
      <vt:lpstr>NCCN Risk Stratification</vt:lpstr>
      <vt:lpstr>CSCC Staging Systems</vt:lpstr>
      <vt:lpstr>Rationale for Immunotherapy in Advanced CSCC </vt:lpstr>
      <vt:lpstr>Final Analysis From EMPOWER-CSCC-1 Groups 1, 2, and 3  Phase 2 Study of Cemiplimab in Patients With Advanced CSCC</vt:lpstr>
      <vt:lpstr>EMPOWER-CSCC-1 Tumor Response per ICR</vt:lpstr>
      <vt:lpstr>EMPOWER-CSCC-1 Safety </vt:lpstr>
      <vt:lpstr>KEYNOTE-629: Single-Arm Phase 2 Trial of Pembrolizumab Monotherapy for Locally Advanced and Recurrent or mCSCC</vt:lpstr>
      <vt:lpstr>KEYNOTE-629 Baseline Demographics and Disease Characteristics</vt:lpstr>
      <vt:lpstr>KEYNOTE-629 Summary of Best Overall Response per RECIST v1.1 by BICR</vt:lpstr>
      <vt:lpstr>PFS and OS in the LA Cohort</vt:lpstr>
      <vt:lpstr>PFS and OS in the R/M Cohort</vt:lpstr>
      <vt:lpstr>Panel Discussion – Expert Perspectives</vt:lpstr>
      <vt:lpstr>Basal Cell Carcinoma</vt:lpstr>
      <vt:lpstr>Overview of BCC</vt:lpstr>
      <vt:lpstr>Natural History of BCC</vt:lpstr>
      <vt:lpstr>Factors Predictive of Recurrence, Metastasis, or Death</vt:lpstr>
      <vt:lpstr>BCC Staging: AJCC 8 vs BWH</vt:lpstr>
      <vt:lpstr>Prognosis by BWH Tumor Staging</vt:lpstr>
      <vt:lpstr>Hedgehog Pathway Inhibitors</vt:lpstr>
      <vt:lpstr>Rationale for Immunotherapy in Advanced BCC </vt:lpstr>
      <vt:lpstr>Incorporating Immunotherapy Into Patient Care for NMSC</vt:lpstr>
      <vt:lpstr>Incorporating Immunotherapy Into Patient Care</vt:lpstr>
      <vt:lpstr>AEs Associated With Immunotherapy</vt:lpstr>
      <vt:lpstr>PowerPoint Presentation</vt:lpstr>
      <vt:lpstr>Patient Case</vt:lpstr>
      <vt:lpstr>Patient Case</vt:lpstr>
      <vt:lpstr>Patient Case (cont)</vt:lpstr>
      <vt:lpstr>Patient Case: T1-Weighted MRI Before Treatment</vt:lpstr>
      <vt:lpstr>Patient Case: T1-Weighted MRI Before Treatment (cont)</vt:lpstr>
      <vt:lpstr>Patient Case: T2-Weighted MRI</vt:lpstr>
      <vt:lpstr>Patient Case (cont)</vt:lpstr>
      <vt:lpstr>Neoadjuvant Cemiplimab for Stage II to IV CSCC Primary Analysis of a Phase 2 Nonrandomized, Multicenter Study</vt:lpstr>
      <vt:lpstr>Neoadjuvant Cemiplimab for Stage II to IV CSCC Pathologic and Radiological Response</vt:lpstr>
      <vt:lpstr>Neoadjuvant Cemiplimab for Stage II to IV CSCC Imaging and Pathologic Response Assessment</vt:lpstr>
      <vt:lpstr>SWOG S1801  Phase 2 Study of Neoadjuvant vs Adjuvant Pembrolizumab for Resectable Stage III to IV Melanoma</vt:lpstr>
      <vt:lpstr>SWOG S1801 Primary Endpoint and Safety</vt:lpstr>
      <vt:lpstr>NCCN Guidelines Version 1.2023: Updated CSCC Recommendations for Neoadjuvant Therapy[a]</vt:lpstr>
      <vt:lpstr>Panel Discussion</vt:lpstr>
      <vt:lpstr>Panel Discussion – Patient Case Treatment</vt:lpstr>
      <vt:lpstr>Patient Case Follow-Up</vt:lpstr>
      <vt:lpstr>Patient Case Follow-Up</vt:lpstr>
      <vt:lpstr>Patient Case: Treatment With Cemiplimab-rwlc</vt:lpstr>
      <vt:lpstr>Patient Case: Follow-Up</vt:lpstr>
      <vt:lpstr>New Patient Case</vt:lpstr>
      <vt:lpstr>Patient Case</vt:lpstr>
      <vt:lpstr>Safety of Neoadjuvant Immunotherapy</vt:lpstr>
      <vt:lpstr>Neoadjuvant Cemiplimab for Stage II to IV CSCC Safety</vt:lpstr>
      <vt:lpstr>Neoadjuvant Cemiplimab for Stage II to IV CSCC Safety (cont)</vt:lpstr>
      <vt:lpstr>Immunotherapy and Cardiovascular Events</vt:lpstr>
      <vt:lpstr>Immunotherapy and Cardiovascular Events</vt:lpstr>
      <vt:lpstr>Immunotherapy and Cardiovascular Events (cont)</vt:lpstr>
      <vt:lpstr>Panel Discussion – Patient Case Treatment</vt:lpstr>
      <vt:lpstr>Neoadjuvant Immunotherapy Practical Considerations</vt:lpstr>
      <vt:lpstr>Neoadjuvant Immunotherapy -- Patient Selection</vt:lpstr>
      <vt:lpstr>Neoadjuvant Immunotherapy -- Practical Considerations</vt:lpstr>
      <vt:lpstr>PowerPoint Presentation</vt:lpstr>
      <vt:lpstr>Patient Case</vt:lpstr>
      <vt:lpstr>Patient Case: Clinical Photo</vt:lpstr>
      <vt:lpstr>Patient Case: MRI on Presentation</vt:lpstr>
      <vt:lpstr>Frontline Therapy for Advanced BCC</vt:lpstr>
      <vt:lpstr>ERIVANCE Trial Led to Vismodegib Approval in BCC</vt:lpstr>
      <vt:lpstr>ERIVANCE: Clinical Data for Vismodegib in BCC</vt:lpstr>
      <vt:lpstr>BOLT Trial Led to Sonidegib Approval in BCC</vt:lpstr>
      <vt:lpstr>BOLT: Clinical Data for Sonidegib in BCC</vt:lpstr>
      <vt:lpstr>Common AEs of HHIs</vt:lpstr>
      <vt:lpstr>Panel Discussion – Patient Case Treatment</vt:lpstr>
      <vt:lpstr>Patient Case (cont)</vt:lpstr>
      <vt:lpstr>PowerPoint Presentation</vt:lpstr>
      <vt:lpstr>Patient Case (cont)</vt:lpstr>
      <vt:lpstr>Patient Case Discussion Question </vt:lpstr>
      <vt:lpstr>Immunotherapy for Advanced BCC</vt:lpstr>
      <vt:lpstr>Phase 2 Trial Led to Cemiplimab Approval in BCC</vt:lpstr>
      <vt:lpstr>Cemiplimab: FDA-Approved Indications</vt:lpstr>
      <vt:lpstr>EMPOWER-BCC 1 Safety</vt:lpstr>
      <vt:lpstr>Pembrolizumab ± Vismodegib for Advanced BCC</vt:lpstr>
      <vt:lpstr>Pembrolizumab KEYNOTE-158</vt:lpstr>
      <vt:lpstr>Pembrolizumab FDA Approval</vt:lpstr>
      <vt:lpstr>Pembrolizumab FDA Approval (cont)</vt:lpstr>
      <vt:lpstr>Patient Case: MRI After 1.5 Years on Alternate Dosing Vismodegib</vt:lpstr>
      <vt:lpstr>Patient Case: Follow-Up</vt:lpstr>
      <vt:lpstr>Combination Immunotherapy for  Advanced BCC</vt:lpstr>
      <vt:lpstr>Phase 2 Study of NIVO ± RELA or IPI for Patients  With Advanced Treatment-Naive or -Refractory BCC</vt:lpstr>
      <vt:lpstr>NIVO ± RELA or IPI for Patients With Advanced Treatment-Naive or -Refractory BCC: Efficacy and Safety</vt:lpstr>
      <vt:lpstr>Outcomes of 18 Patients Receiving NIVO or NIVO + RELA for aBCC</vt:lpstr>
      <vt:lpstr>Outcomes of 18 Patients Receiving NIVO or NIVO + RELA for aBCC</vt:lpstr>
      <vt:lpstr>Oncolytic Therapy for aBCC</vt:lpstr>
      <vt:lpstr>NeoBCC Phase 2 Trial of Neoadjuvant T-VEC in Difficult-to-Resect Primary BCC</vt:lpstr>
      <vt:lpstr>NeoBCC Response to Neoadjuvant T-VEC</vt:lpstr>
      <vt:lpstr>Safety Profile of T-VEC</vt:lpstr>
      <vt:lpstr>PowerPoint Presentation</vt:lpstr>
      <vt:lpstr>Key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Mission: Impossible to Possible  </dc:title>
  <dc:creator>Edling, Emily</dc:creator>
  <cp:lastModifiedBy>Edling, Emily</cp:lastModifiedBy>
  <cp:revision>1</cp:revision>
  <dcterms:created xsi:type="dcterms:W3CDTF">2023-06-28T15:18:53Z</dcterms:created>
  <dcterms:modified xsi:type="dcterms:W3CDTF">2023-06-28T15:18:53Z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