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87C-8500-4F79-A6EB-108C201D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CE97E-3157-47CA-92D4-0F4C6D4A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3273-B552-481D-BFCF-C1A0B73F4D5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240D1-1EB3-43CC-9E89-272FD021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11020-18C1-426C-B89D-94116961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8AAE-718A-4935-8111-2400AC86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4117E-4D90-487A-B730-DB8348C1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6E443-9F04-4471-9D94-BF14B830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AB7D-064A-4043-B98D-14A719266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3273-B552-481D-BFCF-C1A0B73F4D5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10C31-99FC-44B3-80E0-CAC1E22FB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6FFA-235D-4CF1-968B-C502047EC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8AAE-718A-4935-8111-2400AC866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2E6F12-20BC-4CE5-B382-4E0F93EF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92321-E296-45B0-90F0-F03CBD90B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23346A-E017-4CD7-B57D-D41BBF8D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 Study (P3): Niraparib With Abiraterone and Prednisone in Patients With mCRPC and HRR Gene Alterations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1768C-3F19-4568-B459-EAE101898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89B2F-9A78-4B03-B673-9C547611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MAGNITUDE Study (P3): Clinical Outcomes in the HRR-Positive Population and </a:t>
            </a:r>
            <a:r>
              <a:rPr lang="en-US" i="1"/>
              <a:t>BRCA</a:t>
            </a:r>
            <a:r>
              <a:rPr lang="en-US"/>
              <a:t> Subgroup by Duration of Prior AAP Exposure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E5B41-04CE-4D88-96D5-DCA672982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99DCE8-0B35-46B7-8FE1-6043070E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STARTAR: Phase 2 Salvage Trial of AR Inhibition With ADT + Apalutamide + RT Followed by Docetaxel for PSA Recurrent Prostate Cancer Post-Radical Prostatectomy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07A2F-9937-4ED4-9378-9853E8833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B4A94-6DEE-4081-82C1-D2FD7B8C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STARTAR: Phase 2 Salvage Trial of AR Inhibition With ADT + Apalutamide + RT Followed by Docetaxel for PSA Recurrent Prostate Cancer Post-Radical Prostatectomy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33D28-B299-4CB6-83AF-ECF3C13311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E289E-CA6A-4B31-8288-D5BC4B7F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STARTAR: Phase 2 Salvage Trial of AR Inhibition With ADT + Apalutamide + RT Followed by Docetaxel for PSA Recurrent Prostate Cancer Post-Radical Prostatectomy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093F9-803A-4894-95E5-450AC7AA4E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356A7-6E71-45EF-85AC-0C7C98E0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Bladder Cancer Updates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284DD-9193-410A-89DC-FEDF0D460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9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93F84A-0409-48D1-9CDA-D24F1128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Fibroblast Growth Factor Receptor 3 Alterations in PROOF 302: A Phase 3 Trial of Infigratinib as Adjuvant Therapy for Invasive Urothelial Carcinoma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71EB2-1B8B-4331-B0C3-C032D528F5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6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E2CFC-6F19-467D-B299-D4C10983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Fibroblast Growth Factor Receptor 3 Alterations in PROOF 302: A Phase 3 Trial of Infigratinib as Adjuvant Therapy for Invasive Urothelial Carcinoma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0C671-322D-43B8-9993-19F3A0E6F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2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187A40-80AE-427E-BEC4-9CE35721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Norse P2: Erdafitinib vs ERDA + Cetrelimab for Patients With Metastatic Urothelial Carcinoma and Fibroblast Growth Factor Receptor Alterations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B6A9F-0B0A-4C67-9AAB-ECEC7C080B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6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8A4E4-CE9D-4546-A89E-7DF8D9CA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Norse P2: Erdafitinib vs ERDA + Cetrelimab for Patients With Metastatic Urothelial Carcinoma and Fibroblast Growth Factor Receptor Alterations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FD097-E83C-4C9D-8639-7E0883661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3BAF21-84D1-4787-A594-33AEE046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Apalutamide + Abiraterone Acetate + Prednisone in Black and White Men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With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Metastatic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Castrate-Resistant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Prostate Cancer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1687F-61B5-4E3D-995A-B125E7093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8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BB7CB-CA4B-4F9C-89FD-3357EA866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Roboto Condensed"/>
                <a:ea typeface="Roboto Condensed"/>
                <a:cs typeface="Roboto Condensed"/>
              </a:rPr>
              <a:t>Phase 3 THOR: Results of Erdafitinib vs Chemo in Advanced or Metastatic Urothelial Cancer With Fibroblast Growth Factor Receptor Alterations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09C37-13B1-4F48-A9C7-DB50723E3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D063A-5CE6-4DB3-BA77-DBB7269F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Roboto Condensed"/>
                <a:ea typeface="Roboto Condensed"/>
                <a:cs typeface="Roboto Condensed"/>
              </a:rPr>
              <a:t>Phase 3 THOR: Results of Erdafitinib vs Chemo in Advanced or Metastatic Urothelial Cancer With Fibroblast Growth Factor Receptor Alterations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4D5F5-3427-4049-93E9-ECAEE1E83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3CB91-0FBE-411E-918F-526C0586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Roboto Condensed"/>
                <a:ea typeface="Roboto Condensed"/>
                <a:cs typeface="Roboto Condensed"/>
              </a:rPr>
              <a:t>Phase 3 THOR: Results of Erdafitinib vs Chemo in Advanced or Metastatic Urothelial Cancer With Fibroblast Growth Factor Receptor Alterations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E566-E580-47BD-BD66-BF02EF146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A6581-F962-4935-AB2E-98D2B624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Roboto Condensed"/>
                <a:ea typeface="Roboto Condensed"/>
                <a:cs typeface="Roboto Condensed"/>
              </a:rPr>
              <a:t>TROPHY-U-01 Cohort 4: SG + CIS First-Line Therapy Followed by Maintenance SG + Avelumab or Zim + SG in Treatment-Naive mUC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4B367-4CDB-4A5C-9329-6D28FE68C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5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1C027-3D94-4D9D-A752-9F9504F5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Roboto Condensed"/>
                <a:ea typeface="Roboto Condensed"/>
                <a:cs typeface="Roboto Condensed"/>
              </a:rPr>
              <a:t>TROPHY-U-01 Cohort 4: SG + CIS First-Line Therapy Followed by Maintenance SG + Avelumab or Zim + SG in Treatment-Naive mUC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F50D3-D172-4CCB-B4D2-D0342D2A2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8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C0F5B9-3091-4481-AC01-3912F0B3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5B1DD9-22A1-4088-BD7E-5D2EB558A9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00035B-1B67-46B3-91EE-A4061A91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Apalutamide + Abiraterone Acetate + Prednisone in Black and White Men With Metastatic Castrate-Resistant Prostate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14549-6F88-4A6E-AFCB-A9909211C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26D064-39A9-4D25-B360-071F4C7D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Apalutamide + Abiraterone Acetate + Prednisone in Black and White Men With Metastatic Castrate-Resistant Prostate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ED4CC-8519-469F-95FB-F68B3C609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862F74-6383-4756-8622-24A2A10A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Phase 3 Study of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TALA 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+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ENZA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vs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PBO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+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ENZA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First-Line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Treatment for Patients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With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mCRPC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113B2-CC7E-4B00-AA4D-FCFDACA8F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FE6C8A-B4A5-475C-AA8F-99947660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Phase 3 Study of TALA + ENZA vs PBO + ENZA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First-Line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Treatment for Patients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With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mCRPC (cont)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9E1AC-8E5F-472E-AED6-DAC533A45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590D9-D784-4517-9D64-4C5FABCC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Phase 3 Study of TALA + ENZA vs PBO + ENZA First-Line Treatment for Patients With mCRPC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F2BDB-E4F1-4BD0-9E65-ECD95FE5D0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68BDCF-30E7-4DA6-BD45-143FAEB6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Condensed"/>
                <a:ea typeface="Roboto Condensed"/>
                <a:cs typeface="Roboto Condensed"/>
              </a:rPr>
              <a:t>Phase 3 Study of TALA + ENZA vs PBO + ENZA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First-Line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Treatment for Patients </a:t>
            </a:r>
            <a:r>
              <a:rPr lang="en-US">
                <a:latin typeface="Roboto Condensed"/>
                <a:ea typeface="Roboto Condensed"/>
                <a:cs typeface="Roboto Condensed"/>
              </a:rPr>
              <a:t>With</a:t>
            </a:r>
            <a:r>
              <a:rPr lang="en-US" sz="3600">
                <a:latin typeface="Roboto Condensed"/>
                <a:ea typeface="Roboto Condensed"/>
                <a:cs typeface="Roboto Condensed"/>
              </a:rPr>
              <a:t> mCRPC: Patient-Reported Outcomes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033B7-85C6-4CAA-B7D6-9B355DCE7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4D4C92-80D6-4166-804F-F71F5FD45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Phase 3 PROpel: HRQOL and Pain Outcomes in mCRPC Patients Who Received ABI + OLA vs ABI + PBO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E47F6-74C6-42CC-9475-12CEB6F69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163737A6-F0F8-4BC3-B967-767EAED917C6}"/>
</file>

<file path=customXml/itemProps2.xml><?xml version="1.0" encoding="utf-8"?>
<ds:datastoreItem xmlns:ds="http://schemas.openxmlformats.org/officeDocument/2006/customXml" ds:itemID="{B5F716DA-721B-4FAE-8C23-76DC12AFA35A}"/>
</file>

<file path=customXml/itemProps3.xml><?xml version="1.0" encoding="utf-8"?>
<ds:datastoreItem xmlns:ds="http://schemas.openxmlformats.org/officeDocument/2006/customXml" ds:itemID="{E418C607-E017-415A-A5FD-00B1241603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Apalutamide + Abiraterone Acetate + Prednisone in Black and White Men With Metastatic Castrate-Resistant Prostate Cancer</vt:lpstr>
      <vt:lpstr>Apalutamide + Abiraterone Acetate + Prednisone in Black and White Men With Metastatic Castrate-Resistant Prostate Cancer</vt:lpstr>
      <vt:lpstr>Apalutamide + Abiraterone Acetate + Prednisone in Black and White Men With Metastatic Castrate-Resistant Prostate Cancer</vt:lpstr>
      <vt:lpstr>Phase 3 Study of TALA + ENZA vs PBO + ENZA First-Line Treatment for Patients With mCRPC</vt:lpstr>
      <vt:lpstr>Phase 3 Study of TALA + ENZA vs PBO + ENZA First-Line Treatment for Patients With mCRPC (cont)</vt:lpstr>
      <vt:lpstr>Phase 3 Study of TALA + ENZA vs PBO + ENZA First-Line Treatment for Patients With mCRPC (cont)</vt:lpstr>
      <vt:lpstr>Phase 3 Study of TALA + ENZA vs PBO + ENZA First-Line Treatment for Patients With mCRPC: Patient-Reported Outcomes</vt:lpstr>
      <vt:lpstr>Phase 3 PROpel: HRQOL and Pain Outcomes in mCRPC Patients Who Received ABI + OLA vs ABI + PBO</vt:lpstr>
      <vt:lpstr>MAGNITUDE Study (P3): Niraparib With Abiraterone and Prednisone in Patients With mCRPC and HRR Gene Alterations</vt:lpstr>
      <vt:lpstr>MAGNITUDE Study (P3): Clinical Outcomes in the HRR-Positive Population and BRCA Subgroup by Duration of Prior AAP Exposure</vt:lpstr>
      <vt:lpstr>STARTAR: Phase 2 Salvage Trial of AR Inhibition With ADT + Apalutamide + RT Followed by Docetaxel for PSA Recurrent Prostate Cancer Post-Radical Prostatectomy</vt:lpstr>
      <vt:lpstr>STARTAR: Phase 2 Salvage Trial of AR Inhibition With ADT + Apalutamide + RT Followed by Docetaxel for PSA Recurrent Prostate Cancer Post-Radical Prostatectomy</vt:lpstr>
      <vt:lpstr>STARTAR: Phase 2 Salvage Trial of AR Inhibition With ADT + Apalutamide + RT Followed by Docetaxel for PSA Recurrent Prostate Cancer Post-Radical Prostatectomy</vt:lpstr>
      <vt:lpstr>Bladder Cancer Updates </vt:lpstr>
      <vt:lpstr>Fibroblast Growth Factor Receptor 3 Alterations in PROOF 302: A Phase 3 Trial of Infigratinib as Adjuvant Therapy for Invasive Urothelial Carcinoma</vt:lpstr>
      <vt:lpstr>Fibroblast Growth Factor Receptor 3 Alterations in PROOF 302: A Phase 3 Trial of Infigratinib as Adjuvant Therapy for Invasive Urothelial Carcinoma</vt:lpstr>
      <vt:lpstr>Norse P2: Erdafitinib vs ERDA + Cetrelimab for Patients With Metastatic Urothelial Carcinoma and Fibroblast Growth Factor Receptor Alterations</vt:lpstr>
      <vt:lpstr>Norse P2: Erdafitinib vs ERDA + Cetrelimab for Patients With Metastatic Urothelial Carcinoma and Fibroblast Growth Factor Receptor Alterations (cont)</vt:lpstr>
      <vt:lpstr>Phase 3 THOR: Results of Erdafitinib vs Chemo in Advanced or Metastatic Urothelial Cancer With Fibroblast Growth Factor Receptor Alterations</vt:lpstr>
      <vt:lpstr>Phase 3 THOR: Results of Erdafitinib vs Chemo in Advanced or Metastatic Urothelial Cancer With Fibroblast Growth Factor Receptor Alterations</vt:lpstr>
      <vt:lpstr>Phase 3 THOR: Results of Erdafitinib vs Chemo in Advanced or Metastatic Urothelial Cancer With Fibroblast Growth Factor Receptor Alterations</vt:lpstr>
      <vt:lpstr>TROPHY-U-01 Cohort 4: SG + CIS First-Line Therapy Followed by Maintenance SG + Avelumab or Zim + SG in Treatment-Naive mUC</vt:lpstr>
      <vt:lpstr>TROPHY-U-01 Cohort 4: SG + CIS First-Line Therapy Followed by Maintenance SG + Avelumab or Zim + SG in Treatment-Naive mUC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2023-06-21T16:27:08Z</dcterms:created>
  <dcterms:modified xsi:type="dcterms:W3CDTF">2023-06-21T16:27:08Z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