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71771-4A6C-45FF-AFA9-3F966E25F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168A8-A6D5-4A88-B7DC-A51C0FCFA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334A-5AB3-4146-89F3-DB485384AB2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B15F1E-09FB-4220-AD5E-55F191BA5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BE5EF-898B-45D5-897A-870FE070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8641-B75B-46D5-9D63-D51B4CAA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1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E3C58-CD33-4834-A5E0-9396A114C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9FDE6-E9E7-4DA1-9382-3AD11B633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A9D24-8A84-468A-8517-711A0D375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B334A-5AB3-4146-89F3-DB485384AB26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89F7C-7DC0-45AB-B546-64F75AD99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01580-0605-4340-BC60-0E7A392EE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78641-B75B-46D5-9D63-D51B4CAA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1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67D2EB-032F-419F-B748-CEA60F86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237AA6-BBD6-4353-8F02-DA9C840B84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40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6B11DA-931D-4CFE-A953-FBC23E885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JCOG1404/WJOG8214L</a:t>
            </a:r>
            <a:br>
              <a:rPr lang="en-US"/>
            </a:br>
            <a:r>
              <a:rPr lang="en-US" sz="3100" i="1"/>
              <a:t>Key Takeaways</a:t>
            </a:r>
            <a:r>
              <a:rPr lang="en-US"/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6D04D9-1446-4400-B38B-F5EC005428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4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F2E96F-85E4-4E11-9082-380B851A5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Progression After</a:t>
            </a:r>
            <a:br>
              <a:rPr lang="en-US"/>
            </a:br>
            <a:r>
              <a:rPr lang="en-US"/>
              <a:t>Standard Treatment?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B64618-0FC2-48ED-B4E6-188C8B313A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3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EA1F2F-1761-4C6E-91B5-974D2343B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LBA9000: Pemetrexed and Platinum ± Pembrolizumab for TKI-Resistant </a:t>
            </a:r>
            <a:r>
              <a:rPr lang="en-US" i="1"/>
              <a:t>EGFR</a:t>
            </a:r>
            <a:r>
              <a:rPr lang="en-US"/>
              <a:t>m NSCLC – Phase 3 KEYNOTE-789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9F093-4F46-43A5-A8AA-925EB05A02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59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DCDF30-85D0-4E7F-B662-01E6A7B9B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KEYNOTE-789</a:t>
            </a:r>
            <a:br>
              <a:rPr lang="en-US" sz="3200"/>
            </a:br>
            <a:r>
              <a:rPr lang="en-US" sz="2800" i="1"/>
              <a:t>PFS at Second Interim Analysis (RECIST v1.1, BICR)</a:t>
            </a:r>
            <a:endParaRPr lang="en-US" sz="32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A81F1-6C24-4D3E-A28C-D832E0D473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57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D1D6B6-6F08-492A-A5F8-980E9CA69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KEYNOTE-789</a:t>
            </a:r>
            <a:br>
              <a:rPr lang="en-US"/>
            </a:br>
            <a:r>
              <a:rPr lang="en-US" sz="3100" i="1"/>
              <a:t>OS at Final Analysis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4E000C-EB9F-4C8A-9DE8-F7E79DAA37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11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902D9C-49A1-4997-A039-02A2837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KEYNOTE-789</a:t>
            </a:r>
            <a:br>
              <a:rPr lang="en-US"/>
            </a:br>
            <a:r>
              <a:rPr lang="en-US" sz="3100" i="1"/>
              <a:t>Key Takeaways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4DE4F-1F3C-4F67-A96B-B8A1473F69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93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DCEC11-87F7-4F40-A80F-B0ABD41FD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Abstract 9044: Afatinib in Combination With Pem/Carbo in </a:t>
            </a:r>
            <a:r>
              <a:rPr lang="en-US" i="1"/>
              <a:t>EGFR</a:t>
            </a:r>
            <a:r>
              <a:rPr lang="en-US"/>
              <a:t>m NSCLC Refractory to First-Line Osimertinib – NEJ 025B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D2A73-DBEA-4DC2-8A99-0D6CCAF915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59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996757-937F-4A74-B370-B551963C1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NEJ025B Trial </a:t>
            </a:r>
            <a:br>
              <a:rPr lang="en-US"/>
            </a:br>
            <a:r>
              <a:rPr lang="en-US" sz="3100" i="1"/>
              <a:t>Results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C93F7-3D6A-4155-B1A9-1384E7EE1E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30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2C468D-8575-47BC-BDC3-69B62C08F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NEJ025B Trial</a:t>
            </a:r>
            <a:br>
              <a:rPr lang="en-US"/>
            </a:br>
            <a:r>
              <a:rPr lang="en-US" sz="3100" i="1"/>
              <a:t>Key Takeaways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1D091-9C70-47CD-89EA-6D648787E8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2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212E09-A791-449A-8934-7FB1FB951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Abstract 9103: Anti-Tumor Activity of Sunvozertinib in EGFRm NSCLC After Failure of EGFR TKI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3C183F-3B5C-4111-8CC7-929E505E91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3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74DB15-8886-42C4-AD77-B6467E4B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Heterogeneity in NSCLC and the Importance of Biomarkers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8426BF-2440-4EB5-B470-C234A88C3F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92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0DE29C-B0A8-4876-83DC-5F7EBABB3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Anti-Tumor Activity of Sunvozertinib in </a:t>
            </a:r>
            <a:r>
              <a:rPr lang="en-US" i="1"/>
              <a:t>EGFR</a:t>
            </a:r>
            <a:r>
              <a:rPr lang="en-US"/>
              <a:t>m NSCLC After EGFR TKI Failure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EE651C-19BB-4D6A-AB0E-BD9FBFC83F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22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2F4AD-6784-4FC7-AF6F-C9065739F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Anti-Tumor Activity of Sunvozertinib in EGFRm NSCLC After Failure of EGFR TKI Treatment: Key Takeaways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A10F8-4EF4-4C46-B69C-03D5E6A761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86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201DE5-4A4E-4377-BF39-EEABBF5A0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Abstract 9013: Predictive Biomarkers for Amivantamab Plus Lazertinib in </a:t>
            </a:r>
            <a:r>
              <a:rPr lang="en-US" sz="2800" i="1"/>
              <a:t>EGFRm</a:t>
            </a:r>
            <a:r>
              <a:rPr lang="en-US" sz="2800"/>
              <a:t> Advanced NSCLC in the Post-Osimertinib Setting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874F6-EC28-4C6A-A0F0-DF703EA04E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98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743BB1-585F-48D5-938B-AB94A787F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CHRYSALIS-2</a:t>
            </a:r>
            <a:br>
              <a:rPr lang="en-US"/>
            </a:br>
            <a:r>
              <a:rPr lang="en-US" sz="3100" i="1"/>
              <a:t>Efficacy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13B638-AE80-4B53-ACE9-90EA809FC4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26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8B52B2-E976-45D9-B74B-EF64EE390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Durable Responses Seen With Amivantamab Plus Lazertinib in MET-Positive Subgroup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72089-0F77-4A2A-A076-06EAD769C0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6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DEA488-817D-43B9-9542-73444F4A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Amivantamab Plus Lazertinib Biomarker Analysis</a:t>
            </a:r>
            <a:br>
              <a:rPr lang="en-US"/>
            </a:br>
            <a:r>
              <a:rPr lang="en-US" sz="3100" i="1"/>
              <a:t>Key Takeaways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9E5AE-7B28-405C-8118-FB12E976A7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8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D51D77-AEA3-4E61-8F14-CDE347D7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EGFR</a:t>
            </a:r>
            <a:r>
              <a:rPr lang="en-US"/>
              <a:t> Exon 20 Insertion Mutations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8AA6A-A119-42AF-BA32-72F98767FB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40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758016-4CF3-48AD-811A-623C1F160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/>
              <a:t>EGFR </a:t>
            </a:r>
            <a:r>
              <a:rPr lang="en-US" sz="3200"/>
              <a:t>ex20 Insertion Mutation in mNSCLC</a:t>
            </a:r>
            <a:br>
              <a:rPr lang="en-US" sz="2800"/>
            </a:br>
            <a:r>
              <a:rPr lang="en-US" sz="2800" i="1"/>
              <a:t>NCCN Guidelines</a:t>
            </a: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18ECC-9362-40A1-A4C7-97979EBA1C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04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5A8754-41E1-4F1C-8F7F-5FDE538E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Abstract 9002: Sunvozertinib for the Treatment of NSCLC With </a:t>
            </a:r>
            <a:r>
              <a:rPr lang="en-US" i="1"/>
              <a:t>EGFR</a:t>
            </a:r>
            <a:r>
              <a:rPr lang="en-US"/>
              <a:t> Exon20ins Mutations – WU-KONG6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26192-BF27-436D-93CC-28C993B7B2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06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4A3217-2DFD-4E26-97CC-FBA895845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WU-KONG6</a:t>
            </a:r>
            <a:br>
              <a:rPr lang="en-US"/>
            </a:br>
            <a:r>
              <a:rPr lang="en-US" sz="3100" i="1"/>
              <a:t>Anti-Tumor Efficacy of Sunvozertinib by IRC Assessment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94ADE-2D16-423C-BA8E-093F2DA9C1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77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5BFF1A-BB81-4968-A316-DDF8A7AAA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The Picture of Lung Cancer Has Changed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07E3F-94B5-41A9-9573-DAE4FE85C5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02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DCB017-49D6-4204-A114-324E33D06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WU-KONG6</a:t>
            </a:r>
            <a:br>
              <a:rPr lang="en-US"/>
            </a:br>
            <a:r>
              <a:rPr lang="en-US" sz="3100" i="1"/>
              <a:t>Target Tumor Size Change per IRC Assessment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2B89B-2AF8-46D2-B060-CA9205C617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81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D18831-7648-4183-B567-20D141A6C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WU-KONG6</a:t>
            </a:r>
            <a:br>
              <a:rPr lang="en-US"/>
            </a:br>
            <a:r>
              <a:rPr lang="en-US" sz="3100" i="1"/>
              <a:t>Duration on Treatment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08E3F-CE92-4EB5-A520-EC1E932C53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03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D39260-BBD5-4C4C-9F86-DB94BB4B9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WU-KONG6</a:t>
            </a:r>
            <a:br>
              <a:rPr lang="en-US"/>
            </a:br>
            <a:r>
              <a:rPr lang="en-US" sz="3100" i="1"/>
              <a:t>Safety Profile of Sunvozertinib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7E86E-8642-4377-A514-3569CC1443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83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99FE92-D7AE-404C-AD85-7479EBA5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WU-KONG6</a:t>
            </a:r>
            <a:br>
              <a:rPr lang="en-US"/>
            </a:br>
            <a:r>
              <a:rPr lang="en-US" sz="3100" i="1"/>
              <a:t>Key Takeaways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37FE54-D529-44A6-9B71-2E74333E2F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76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0386D4-D390-4F86-96F4-1E9D62F29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KRAS</a:t>
            </a:r>
            <a:r>
              <a:rPr lang="en-US"/>
              <a:t>-Mutated Advanced NSCLC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14912-A8B5-4374-A13F-7E16EC2967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82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A1A21D-DD1A-4B8B-9D0C-EB096EDBE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Overall Prevalence of </a:t>
            </a:r>
            <a:r>
              <a:rPr lang="en-US" i="1"/>
              <a:t>KRAS </a:t>
            </a:r>
            <a:r>
              <a:rPr lang="en-US"/>
              <a:t>G12C in NSCLC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53D7B4-D5CC-4EE2-9B03-8AA87F0F44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02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03106D-3DCD-4F47-A7DE-D8D3D30D6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/>
              <a:t>KRAS</a:t>
            </a:r>
            <a:r>
              <a:rPr lang="en-US" sz="3200"/>
              <a:t>-Mutated mNSCLC</a:t>
            </a:r>
            <a:br>
              <a:rPr lang="en-US" sz="2800"/>
            </a:br>
            <a:r>
              <a:rPr lang="en-US" sz="2800" i="1"/>
              <a:t>NCCN Guidelines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02AAB-EA5E-4152-AFC6-14867BD62A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71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8C1469-3F94-4F8B-9EC9-C7CCC02E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Abstract LBA9016: CodeBreaK 200: Intracranial Response in Patients With Measurable Lesions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A2FF8F-4C6F-463D-8A99-1A81012E7E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EB9BA9-6CD4-493D-8CBC-30352FE7D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CodeBreaK 200</a:t>
            </a:r>
            <a:br>
              <a:rPr lang="en-US"/>
            </a:br>
            <a:r>
              <a:rPr lang="en-US" sz="3100" i="1"/>
              <a:t>Intracranial Efficacy: Key Takeaways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EE34D-CDC5-4FFD-9522-2A623EE285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58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798AB4-5E8D-4395-B5C9-B39A0F54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Abstract 9006: Phase 2 Study of Sotorasib Plus Carboplatin-Pemetrexed in Advanced NSCLC With KRAS G12C Mutation: WJOG14821L/SCARLET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81B66-37A0-406D-AE0B-3845611F71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80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37CC48-AE34-4A14-A66E-B8E1E362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Biomarker Testing in NSCLC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ADDE5-509B-4C51-82F9-DAFB104462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89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A15860-8258-4F72-8AFC-B0BA62782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SCARLET</a:t>
            </a:r>
            <a:br>
              <a:rPr lang="en-US"/>
            </a:br>
            <a:r>
              <a:rPr lang="en-US" sz="3100" i="1"/>
              <a:t>ORR by BICR (Primary Endpoint)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1C621-14D1-4A05-AE23-49723EA763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41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7BFFB5-EF7B-4AEE-9233-BB2D9EA3B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SCARLET</a:t>
            </a:r>
            <a:br>
              <a:rPr lang="en-US"/>
            </a:br>
            <a:r>
              <a:rPr lang="en-US" sz="3100" i="1"/>
              <a:t>PFS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F717F-6DBE-41A2-A874-C74FB0214B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794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B983CB-A37D-4282-B58A-F45FC713A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SCARLET</a:t>
            </a:r>
            <a:br>
              <a:rPr lang="en-US"/>
            </a:br>
            <a:r>
              <a:rPr lang="en-US" sz="3100" i="1"/>
              <a:t>OS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CD977-F65D-46FE-83EC-F81B1C7D52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5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D30711-4B01-4AEE-BD85-9FA89155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SCARLET</a:t>
            </a:r>
            <a:br>
              <a:rPr lang="en-US"/>
            </a:br>
            <a:r>
              <a:rPr lang="en-US" sz="3100" i="1"/>
              <a:t>Key Takeaways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0427AD-C667-4AA1-B85B-53CB8D3D37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64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49653F-5700-4038-9DB4-40A83814E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Abstract 9007: KontRASt-01 Safety and Efficacy of JDQ443 in </a:t>
            </a:r>
            <a:r>
              <a:rPr lang="en-US" i="1"/>
              <a:t>KRAS</a:t>
            </a:r>
            <a:r>
              <a:rPr lang="en-US"/>
              <a:t> G12C-Mutated Solid Tumors, Including NSCLC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404E2-F5FC-43C2-A53A-CBCC22A77A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05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014A05-B4D7-425B-BDF0-8CB278A1C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KontRASt-01: Safety and Efficacy of JDQ443 in </a:t>
            </a:r>
            <a:r>
              <a:rPr lang="en-US" i="1"/>
              <a:t>KRAS</a:t>
            </a:r>
            <a:r>
              <a:rPr lang="en-US"/>
              <a:t> G12C-Mutated Solid Tumors Including NSCLC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D4325-3263-4E26-A4DF-003BE3939E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83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2BA551-95AD-48B5-8B65-BD33463E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KontRASt-01</a:t>
            </a:r>
            <a:br>
              <a:rPr lang="en-US"/>
            </a:br>
            <a:r>
              <a:rPr lang="en-US" sz="3100" i="1"/>
              <a:t>NSCLC: Best Overall Response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073CD-1496-40B4-AEB4-7FE1C052E1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596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C519C8-7503-4198-A9B8-25180EDA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KontRASt-01</a:t>
            </a:r>
            <a:br>
              <a:rPr lang="en-US"/>
            </a:br>
            <a:r>
              <a:rPr lang="en-US" sz="3100" i="1"/>
              <a:t>NSCLC: Duration of Treatment and Onset of Response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4E61F-3AE5-4068-BAFD-8A0623A9D7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10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EBC5B7-9554-439B-B978-F87AC5C6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KontRASt-01</a:t>
            </a:r>
            <a:br>
              <a:rPr lang="en-US"/>
            </a:br>
            <a:r>
              <a:rPr lang="en-US" sz="3100" i="1"/>
              <a:t>TRAEs (≥10% of All Patients)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8B7A5-FDC2-4E4A-9FDB-3DC777DA37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408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E9AA71-561D-415C-8679-FE47EADFB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KontRASt-01</a:t>
            </a:r>
            <a:br>
              <a:rPr lang="en-US"/>
            </a:br>
            <a:r>
              <a:rPr lang="en-US" sz="3100" i="1"/>
              <a:t>Key Takeaways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BC4D99-FBA6-45D9-BF4F-1313695077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43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659BDE-0CD7-4950-9DA2-AB53F0D6E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EGFR-</a:t>
            </a:r>
            <a:r>
              <a:rPr lang="en-US"/>
              <a:t>Mutated NSCLC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5F827-D844-4383-9033-9349F658A7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08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7CDF69-8504-480A-89F2-F5464F40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ROS1 </a:t>
            </a:r>
            <a:r>
              <a:rPr lang="en-US"/>
              <a:t>Rearrangements in mNSCLC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2DA6F-B160-4009-89A6-66ED1E76EC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25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AB260B-2685-40AF-9982-F87645126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/>
              <a:t>ROS1</a:t>
            </a:r>
            <a:r>
              <a:rPr lang="en-US" sz="3200"/>
              <a:t> Rearrangements in mNSCLC</a:t>
            </a:r>
            <a:br>
              <a:rPr lang="en-US" sz="2800"/>
            </a:br>
            <a:r>
              <a:rPr lang="en-US" sz="2800" i="1"/>
              <a:t>NCCN Guidelines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94D568-C87E-49EF-937B-0F94F56B62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487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1EF4A0-585D-4E62-A1AE-0FBBA77EA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/>
              <a:t>Abstract 9017: Intracranial and Systemic Efficacy of Repotrectinib in Advanced ROS1 Fusion-Positive NSCLC and CNS Mets in the Phase 1/2 TRIDENT-1 Trial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EF071-49C0-4844-A49C-57E2CEA03B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391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E54D15-2287-4587-85BC-5B757E4B1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TRIDENT-1</a:t>
            </a:r>
            <a:br>
              <a:rPr lang="en-US"/>
            </a:br>
            <a:r>
              <a:rPr lang="en-US" sz="3100" i="1"/>
              <a:t>icORR and Intracranial Tumor Burden Reduction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CE0D9-17A0-49BE-870C-489B36CAA6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854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BB11F9-F44A-4E8A-9BA2-48D4B4741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TRIDENT-1: Intracranial PFS in Patients With </a:t>
            </a:r>
            <a:r>
              <a:rPr lang="en-US" i="1"/>
              <a:t>ROS1-</a:t>
            </a:r>
            <a:r>
              <a:rPr lang="en-US"/>
              <a:t>Positive Advanced NSCLC and Measurable Baseline Brain Metastases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22C47-6799-40D0-BA69-9C488AF5C5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95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492DB5-AD27-4A22-9BB7-21F67253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TRIDENT-1</a:t>
            </a:r>
            <a:br>
              <a:rPr lang="en-US"/>
            </a:br>
            <a:r>
              <a:rPr lang="en-US" sz="3100" i="1"/>
              <a:t>Conclusions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A530B-5952-41BF-ABB3-60E7FBE890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74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9DD1A3-B714-4D3A-B2AA-494F49472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F2ECBB-39CC-44AF-8BD1-80320717A8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36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6691FB-CFCC-491E-8569-C964BE9D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Treatment of </a:t>
            </a:r>
            <a:r>
              <a:rPr lang="en-US" sz="3200" i="1"/>
              <a:t>EGFR</a:t>
            </a:r>
            <a:r>
              <a:rPr lang="en-US" sz="3200"/>
              <a:t>-Mutated Advanced NSCLC</a:t>
            </a:r>
            <a:br>
              <a:rPr lang="en-US" sz="2800"/>
            </a:br>
            <a:r>
              <a:rPr lang="en-US" sz="2800" i="1"/>
              <a:t>NCCN Guidelines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7C467-2748-4C02-AFA6-F27279FA34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33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02BB6F-BCBE-4581-8272-F6A8752F8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Abstract LBA9009: JCOG1404/WJOG8214L Study Design (Revised)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2A2B6-0C59-4DDF-A8D5-6426E42DE8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41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AE4C3B-804B-45D0-BADB-1C642863C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JCOG1404/WJOG8214L </a:t>
            </a:r>
            <a:br>
              <a:rPr lang="en-US"/>
            </a:br>
            <a:r>
              <a:rPr lang="en-US" sz="3100" i="1"/>
              <a:t>Progression-Free Survival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4B009-8597-4A55-98C1-287750DF63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55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909AF6-DA70-421F-BF0C-95144BEF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JCOG1404/WJOG8214L Primary Endpoint</a:t>
            </a:r>
            <a:br>
              <a:rPr lang="en-US"/>
            </a:br>
            <a:r>
              <a:rPr lang="en-US" sz="3100" i="1"/>
              <a:t>Overall Survival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17B4C-88FC-4B26-92B0-F1D5595CEC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32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8" ma:contentTypeDescription="Create a new document." ma:contentTypeScope="" ma:versionID="4f6fe242703d034d16161abe8130730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70e78cd016a6db4584620b7a8416a654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009D99-48C2-441C-833F-EEAE6C4169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1280E1-5AC3-492E-B8CE-7223ED6EAA48}">
  <ds:schemaRefs>
    <ds:schemaRef ds:uri="http://schemas.microsoft.com/office/2006/metadata/properties"/>
    <ds:schemaRef ds:uri="http://schemas.microsoft.com/office/infopath/2007/PartnerControls"/>
    <ds:schemaRef ds:uri="e93acf5f-f59b-46bb-8c22-2b43a486ab2c"/>
    <ds:schemaRef ds:uri="174144a6-14cb-4f4b-ada6-445a4558a380"/>
  </ds:schemaRefs>
</ds:datastoreItem>
</file>

<file path=customXml/itemProps3.xml><?xml version="1.0" encoding="utf-8"?>
<ds:datastoreItem xmlns:ds="http://schemas.openxmlformats.org/officeDocument/2006/customXml" ds:itemID="{338919A0-C33E-41FC-9904-1C20DE6660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144a6-14cb-4f4b-ada6-445a4558a380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Widescreen</PresentationFormat>
  <Paragraphs>54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Heterogeneity in NSCLC and the Importance of Biomarkers</vt:lpstr>
      <vt:lpstr>The Picture of Lung Cancer Has Changed</vt:lpstr>
      <vt:lpstr>Biomarker Testing in NSCLC</vt:lpstr>
      <vt:lpstr>EGFR-Mutated NSCLC</vt:lpstr>
      <vt:lpstr>Treatment of EGFR-Mutated Advanced NSCLC NCCN Guidelines</vt:lpstr>
      <vt:lpstr>Abstract LBA9009: JCOG1404/WJOG8214L Study Design (Revised)</vt:lpstr>
      <vt:lpstr>JCOG1404/WJOG8214L  Progression-Free Survival</vt:lpstr>
      <vt:lpstr>JCOG1404/WJOG8214L Primary Endpoint Overall Survival</vt:lpstr>
      <vt:lpstr>JCOG1404/WJOG8214L Key Takeaways </vt:lpstr>
      <vt:lpstr>What About Progression After Standard Treatment?</vt:lpstr>
      <vt:lpstr>LBA9000: Pemetrexed and Platinum ± Pembrolizumab for TKI-Resistant EGFRm NSCLC – Phase 3 KEYNOTE-789 Study</vt:lpstr>
      <vt:lpstr>KEYNOTE-789 PFS at Second Interim Analysis (RECIST v1.1, BICR)</vt:lpstr>
      <vt:lpstr>KEYNOTE-789 OS at Final Analysis</vt:lpstr>
      <vt:lpstr>KEYNOTE-789 Key Takeaways</vt:lpstr>
      <vt:lpstr>Abstract 9044: Afatinib in Combination With Pem/Carbo in EGFRm NSCLC Refractory to First-Line Osimertinib – NEJ 025B</vt:lpstr>
      <vt:lpstr>NEJ025B Trial  Results</vt:lpstr>
      <vt:lpstr>NEJ025B Trial Key Takeaways</vt:lpstr>
      <vt:lpstr>Abstract 9103: Anti-Tumor Activity of Sunvozertinib in EGFRm NSCLC After Failure of EGFR TKI Treatment</vt:lpstr>
      <vt:lpstr>Anti-Tumor Activity of Sunvozertinib in EGFRm NSCLC After EGFR TKI Failure</vt:lpstr>
      <vt:lpstr>Anti-Tumor Activity of Sunvozertinib in EGFRm NSCLC After Failure of EGFR TKI Treatment: Key Takeaways</vt:lpstr>
      <vt:lpstr>Abstract 9013: Predictive Biomarkers for Amivantamab Plus Lazertinib in EGFRm Advanced NSCLC in the Post-Osimertinib Setting</vt:lpstr>
      <vt:lpstr>CHRYSALIS-2 Efficacy</vt:lpstr>
      <vt:lpstr>Durable Responses Seen With Amivantamab Plus Lazertinib in MET-Positive Subgroup</vt:lpstr>
      <vt:lpstr>Amivantamab Plus Lazertinib Biomarker Analysis Key Takeaways</vt:lpstr>
      <vt:lpstr>EGFR Exon 20 Insertion Mutations</vt:lpstr>
      <vt:lpstr>EGFR ex20 Insertion Mutation in mNSCLC NCCN Guidelines</vt:lpstr>
      <vt:lpstr>Abstract 9002: Sunvozertinib for the Treatment of NSCLC With EGFR Exon20ins Mutations – WU-KONG6</vt:lpstr>
      <vt:lpstr>WU-KONG6 Anti-Tumor Efficacy of Sunvozertinib by IRC Assessment</vt:lpstr>
      <vt:lpstr>WU-KONG6 Target Tumor Size Change per IRC Assessment</vt:lpstr>
      <vt:lpstr>WU-KONG6 Duration on Treatment</vt:lpstr>
      <vt:lpstr>WU-KONG6 Safety Profile of Sunvozertinib</vt:lpstr>
      <vt:lpstr>WU-KONG6 Key Takeaways</vt:lpstr>
      <vt:lpstr>KRAS-Mutated Advanced NSCLC</vt:lpstr>
      <vt:lpstr>Overall Prevalence of KRAS G12C in NSCLC</vt:lpstr>
      <vt:lpstr>KRAS-Mutated mNSCLC NCCN Guidelines</vt:lpstr>
      <vt:lpstr>Abstract LBA9016: CodeBreaK 200: Intracranial Response in Patients With Measurable Lesions</vt:lpstr>
      <vt:lpstr>CodeBreaK 200 Intracranial Efficacy: Key Takeaways</vt:lpstr>
      <vt:lpstr>Abstract 9006: Phase 2 Study of Sotorasib Plus Carboplatin-Pemetrexed in Advanced NSCLC With KRAS G12C Mutation: WJOG14821L/SCARLET</vt:lpstr>
      <vt:lpstr>SCARLET ORR by BICR (Primary Endpoint)</vt:lpstr>
      <vt:lpstr>SCARLET PFS </vt:lpstr>
      <vt:lpstr>SCARLET OS</vt:lpstr>
      <vt:lpstr>SCARLET Key Takeaways</vt:lpstr>
      <vt:lpstr>Abstract 9007: KontRASt-01 Safety and Efficacy of JDQ443 in KRAS G12C-Mutated Solid Tumors, Including NSCLC</vt:lpstr>
      <vt:lpstr>KontRASt-01: Safety and Efficacy of JDQ443 in KRAS G12C-Mutated Solid Tumors Including NSCLC</vt:lpstr>
      <vt:lpstr>KontRASt-01 NSCLC: Best Overall Response</vt:lpstr>
      <vt:lpstr>KontRASt-01 NSCLC: Duration of Treatment and Onset of Response</vt:lpstr>
      <vt:lpstr>KontRASt-01 TRAEs (≥10% of All Patients)</vt:lpstr>
      <vt:lpstr>KontRASt-01 Key Takeaways</vt:lpstr>
      <vt:lpstr>ROS1 Rearrangements in mNSCLC</vt:lpstr>
      <vt:lpstr>ROS1 Rearrangements in mNSCLC NCCN Guidelines</vt:lpstr>
      <vt:lpstr>Abstract 9017: Intracranial and Systemic Efficacy of Repotrectinib in Advanced ROS1 Fusion-Positive NSCLC and CNS Mets in the Phase 1/2 TRIDENT-1 Trial</vt:lpstr>
      <vt:lpstr>TRIDENT-1 icORR and Intracranial Tumor Burden Reduction</vt:lpstr>
      <vt:lpstr>TRIDENT-1: Intracranial PFS in Patients With ROS1-Positive Advanced NSCLC and Measurable Baseline Brain Metastases</vt:lpstr>
      <vt:lpstr>TRIDENT-1 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Fernandez Doble, Paula S.</dc:creator>
  <cp:lastModifiedBy>Fernandez Doble, Paula S.</cp:lastModifiedBy>
  <cp:revision>2</cp:revision>
  <dcterms:created xsi:type="dcterms:W3CDTF">2023-08-31T14:02:08Z</dcterms:created>
  <dcterms:modified xsi:type="dcterms:W3CDTF">2023-08-31T17:47:31Z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