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75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53466-C424-D930-55D2-1B3A41AD3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B42E0C-64DA-4466-8F96-E49998EA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82B9-A9AC-4811-8E47-0DC21CEFEF9E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B230D3-4D8F-792E-314A-FADB4FF7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C00439-64F9-9108-C858-D8D46DD44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D9FBD-08A6-418F-839B-69821812D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5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59C0F6-1547-2930-249E-72136B8AF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194134-A0BE-9418-359E-71B28B7C6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DC39E-84E2-3BFA-8C28-653C9966FE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982B9-A9AC-4811-8E47-0DC21CEFEF9E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71E16-EC32-4D66-9E4D-A67537B6CD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2D664-CD80-3ADA-7D2B-941BA76C3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D9FBD-08A6-418F-839B-69821812D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4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997C71-7DBA-4058-2985-B141C97D4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203EED-AC88-4C32-EDBE-914E9E3E1B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77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2673EA-E004-949E-DECF-069C13EC8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96017-2F22-F39C-637C-2B34A03415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31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78B4B1-FFB0-9FB3-8F2A-5B62A190B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FA76C1-53BA-354E-FA52-26500CAB18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71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BD3CF0-F5F4-D7B1-1B8B-2782D028E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59B9C-6587-D7F5-7DAD-DE53E4E1A5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66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E01D98-5DEE-E2F7-ADDC-C52D3AA8D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Safety in Humans of TV-46000 Subcutaneous Injection Evaluation</a:t>
            </a:r>
            <a:br>
              <a:rPr lang="en-GB"/>
            </a:br>
            <a:r>
              <a:rPr lang="en-GB"/>
              <a:t>(SHINE) Study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DA4E0F-293A-1A56-BF80-A681B25FE1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53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C87014-31B6-1CDE-A691-99BDF471A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SHINE: Overall Study Findings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A4277F-C5C3-A6F1-181D-B66AF3C1BF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48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05630F-D7AE-0D4E-0311-C89FAFD15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SHINE: Study of Patient-Centered Outcomes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827D75-27A0-E103-1DA8-138AA6920F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50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3286F6-83D3-5E6B-B6FD-65A088AAE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SHINE: Study of Patient-Centered Outcomes</a:t>
            </a:r>
            <a:br>
              <a:rPr lang="en-GB"/>
            </a:br>
            <a:r>
              <a:rPr lang="en-GB" sz="3100" i="1"/>
              <a:t>Schizophrenia Quality of Life Scale (SQLS)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8BB385-FFFE-4658-4B19-2A9272B651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22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288FD5-D964-F867-B1CF-2778C6EE4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SHINE: Study of Patient-Centered Outcomes</a:t>
            </a:r>
            <a:br>
              <a:rPr lang="en-GB"/>
            </a:br>
            <a:r>
              <a:rPr lang="en-GB" sz="3100" i="1"/>
              <a:t>5-Level EuroQol 5-Dimensions Questionnaire (EQ-5D-5L)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97DC94-86FD-D4A4-C1B2-AE859E4A70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17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29A081-0C80-F291-B6FF-DC4B437F4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SHINE: Study of Patient-Centered Outcomes</a:t>
            </a:r>
            <a:br>
              <a:rPr lang="en-GB"/>
            </a:br>
            <a:r>
              <a:rPr lang="en-GB" sz="3100" i="1"/>
              <a:t>Personal and Social Performance Scale (PSP)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B92A5A-26A2-6ABB-4FA2-28CDA09E51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27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D2FCD2-F967-8EA7-C26F-7DC07D651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SHINE: Study of Patient-Centered Outcomes</a:t>
            </a:r>
            <a:br>
              <a:rPr lang="en-GB"/>
            </a:br>
            <a:r>
              <a:rPr lang="en-GB" sz="3100" i="1"/>
              <a:t>Drug Attitude Inventory 10-Item Version (DAI-10)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38358-3C2A-FC37-E1CD-266FEB22F4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81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551E1F-12B6-7F7A-631F-5088D4A0F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Xanomeline-Trospium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B0F78-086F-23B1-A55F-871B4EA3E6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81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694AC4-825C-310D-3935-215B2B146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Changes in Patient-Centered Outcomes by Treatment Group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93D7F1-9D6C-F16E-8AFE-CC32434155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35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EAA3CB-69D9-EB8F-812B-662ED2214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Changes in Patient-Centered Outcomes by Patient-Source Cohort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713DBA-2382-C511-2E35-0ADFCFA312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05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3D7B13-0549-B7FB-CB46-90E5ACAEC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8BD52A-2C56-9DF3-28FC-CBAB3FF2A0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16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17477B-9CDF-886D-BA8A-0D466CB42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BA6E8B-B483-D2FB-7290-A62D2E9817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7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ECC838-EA98-524A-400E-67840C2A7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2DDB78-F6A0-EEE9-5801-D1FA3901F3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65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23505D-FA8B-08BC-E95C-E6A8538F4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Trace Amine-Associated Receptor (TAAR1)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4C957-22CC-CAAC-B155-893031BE3B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94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432849-E1FC-4FCC-0044-69E02ABFF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Trace Amine-Associated Receptor (TAAR1)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178E1-751D-F66C-03AF-3D47DF173E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82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B08C5A-5180-65CD-A690-AE0AE2EB1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Trace Amine-Associated Receptor (TAAR1)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3A62A1-D97B-CE6E-A8C5-A338AF2E14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62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B711E0-1B28-6A23-AB2C-0FC4CAB6E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Ulotaront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6B861-112B-DFD9-D3DF-33E3FA4092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47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BDDA81-991A-B43A-B133-D18DBC031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Presentation at APA 2023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C4F8C7-BB2D-6DD4-7E2A-FDE9F744CC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76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DA21A6-3710-C26F-247F-952F8A5E9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Xanomeline-Trospium: EMERGENT-1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5136F6-CE19-836F-1E11-19214D55F3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19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195E67-5318-B004-1775-8A85C63F6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2 Trial and Open-Label Extension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E575D-A609-D12D-C634-C554134DF9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50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53CA53-7920-DC3B-57AE-DA3F836DC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Ulotaront: Phase 2b Double-Blind, Randomized Trial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643611-F055-B60F-C101-3A3338B7E2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994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1E28CD-AF28-497C-EF21-9699008C3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Ulotaront: 26-Week Open-Label Extension Study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157F24-27BE-429F-F4D6-6EFF9EF4D4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09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1415F6-2AEB-0866-8EB8-35B5B73C7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Effect of Ulotaront on Negative Symptoms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A85EE2-E7E2-5858-0577-1203BFA87E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337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983CD0-AC12-C524-AEF7-96AB3FA81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Ulotaront: Safety Analyses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924AFF-5FE0-14DA-51AD-E6152C48A8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51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07E304-18BD-AAD2-39D8-663726975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Ulotaront: Safety Analyses (cont)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CC1D9B-43CE-E89C-C6B7-57A3F76041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09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FCFD6D-104A-F3EE-7FAB-9AB91ABE9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58F5E5-3898-6C47-6835-FB28F727F4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25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03D379-D531-595E-6EA5-A08D88AA4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F8BA7F-809B-00A4-BF6C-E06ACF093E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01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2F1F70-1CA4-AD9A-4284-5DAA9B221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CFA918-0FC0-7BBF-CCF1-31B589507D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493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AE8907-19E2-FA9A-9D16-D00210FF5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Context: Spectrum of Schizophrenia Symptoms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615033-C22F-4837-3C0D-02661AE5FD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1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724F7F-FB94-3CDF-D50D-9F5EC99EC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EMERGENT-2 and EMERGENT-3: Study Design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4D2700-53F4-752F-BBFB-F9AEB606E3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194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D5F593-5563-6E4E-271F-80DDB9DA1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Context: Cognitive Impairment in Schizophrenia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EF14E8-4D52-DC98-DC61-849C2D0EB4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748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EF6F12-F41B-3F96-EDE7-9CE838E85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Context: Glycine and Glycine Transporter 1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76D6C6-303D-F5F9-E446-F06FCF183D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035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72705B-EE91-B4DC-4AE4-C8420B2C3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Context: Phase 2 Study of Add-On Iclepertin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F14E6A-6F7E-4329-4937-2423462B88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867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7DB26B-B6F8-01EA-C552-92618D589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3 CONNEX Clinical Trial Program</a:t>
            </a:r>
            <a:br>
              <a:rPr lang="en-GB"/>
            </a:br>
            <a:r>
              <a:rPr lang="en-GB" sz="3100" i="1"/>
              <a:t>Presented at 2023 SIRS Congress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A0044F-27B6-1419-9E3F-73AD78BFC3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746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47E3FC-9CD7-614F-29CB-94BB5564F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3 CONNEX Clinical Trial Program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CF12B0-B7DE-B4C0-498D-801974165E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721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7F90D2-BB38-9C15-7352-A4DDCAD43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3 CONNEX Clinical Trial Program</a:t>
            </a:r>
            <a:br>
              <a:rPr lang="en-GB"/>
            </a:br>
            <a:r>
              <a:rPr lang="en-GB" sz="3100" i="1"/>
              <a:t>Study Population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F7CEB-405F-CAA4-379B-4DA4A66F70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663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029529-6E7C-5A1A-5718-AD7480B41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3 CONNEX Clinical Trial Program</a:t>
            </a:r>
            <a:br>
              <a:rPr lang="en-GB"/>
            </a:br>
            <a:r>
              <a:rPr lang="en-GB" sz="3100" i="1"/>
              <a:t>Assessments and Endpoints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A6395-360C-B1A8-CF86-6C7FB45CAE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487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163F22-3571-A80D-E702-D64E5F63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3 CONNEX Clinical Trial Program</a:t>
            </a:r>
            <a:br>
              <a:rPr lang="en-GB"/>
            </a:br>
            <a:r>
              <a:rPr lang="en-GB" sz="3100" i="1"/>
              <a:t>Recruitment as of March 30, 2023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69D87-C8FE-7ECF-84AD-3067A2A0A3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24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7769DB-4813-C5E5-01DA-71D599399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3959DB-8D90-6F03-07AC-11BA4F3C23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905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70A938-6769-97C7-8268-012C1188F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BAC092-57CE-0568-AFD9-9DC3EE766B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45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CF6C39-17F1-0909-90D2-2713398DA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Efficacy: Primary Endpoint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459E3-995F-C1EF-9AF4-A56362E709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387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4B5A47-1FC3-C496-1F77-761816DCB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 and Background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CA2301-5C0D-A684-40AC-031F659FDF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84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A9BC97-2D31-4E6C-54C0-98723F593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 and Background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7C47E-88DA-3F46-4403-C16607A16B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46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A45095-FB88-D48C-B4AD-8FE2AC4A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4 Study</a:t>
            </a:r>
            <a:br>
              <a:rPr lang="en-GB"/>
            </a:br>
            <a:r>
              <a:rPr lang="en-GB" sz="3100" i="1"/>
              <a:t>Published Study Presented at CINP 2023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1DF532-227D-6837-C7D6-B333807B20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432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6118E0-CE08-F5F4-87A0-DB33C55A8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4 Study</a:t>
            </a:r>
            <a:br>
              <a:rPr lang="en-GB"/>
            </a:br>
            <a:r>
              <a:rPr lang="en-GB" sz="3100" i="1"/>
              <a:t>Published Study Presented at CINP 2023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884CF-FAAC-0CB4-E6CD-C73BA9F52D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383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071735-D493-1C75-5A76-530483C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Study Population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9E66A0-BC21-CC85-C9DC-972B02C49E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078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4A6C07-54B5-189B-A565-AE444EE03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Changes in Clinical Outcome Measures Following Switch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650CF-F367-911B-5906-BE9DFAB46A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731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8CA76B-1397-C8EA-6BAD-E21E9614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Changes in Clinical Global Impression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BA073F-2F81-980C-AA6B-A450045420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084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5C4C23-CA1F-AB58-FC8C-9FBAB9945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Changes in Emotional Recognition Test Results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00737D-B44D-1184-626C-A5B415A4D4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986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FD0A9C-7CFA-9BCE-C15E-3BC016C9C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Safety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BBAEF6-46B9-10CF-CB36-4278D54FEC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62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146799-1FC3-D881-9FEB-0C353ABF0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20CB3C-5305-07FC-742B-C7A3B2B272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05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C6014C-4A9B-7AFC-B0F8-5DACDAD4E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Efficacy: Secondary Endpoints -- Severity and Positive Symptoms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BC055-C2A6-522B-39A2-9D3E093212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442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95D509-FA29-EAF9-7ACF-04A851077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19E27-FDB4-A398-0EFE-2B9EB76387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879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122828-9599-4F55-8FE5-B967AC98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B13DB2-5116-FCAF-8A3F-88BD6DDC6B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911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448C7C-8182-1530-9AC7-89695D8DE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 and Background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639F61-2053-64D1-D6E6-F9399D229F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225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4C3869-BDAA-4F4C-98C6-8ACBE92F6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Introduction and Background</a:t>
            </a:r>
            <a:endParaRPr lang="en-GB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DF45B6-0068-7E19-A43B-22BCECDD3D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571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8598A7-B59A-3A34-2E52-58E178034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Phase 2 Study of Adjunctive Evenamide </a:t>
            </a:r>
            <a:br>
              <a:rPr lang="en-GB" sz="3200"/>
            </a:br>
            <a:r>
              <a:rPr lang="en-GB" sz="3200"/>
              <a:t>in Treatment-Resistant Schizophrenia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BF4A74-F5D5-949A-8314-D1F7DD1B67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724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FCCCDB-EA72-7DFD-26F9-49F2C32F3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2 Study of Adjunctive Evenamide</a:t>
            </a:r>
            <a:br>
              <a:rPr lang="en-GB"/>
            </a:br>
            <a:r>
              <a:rPr lang="en-GB" sz="3100" i="1"/>
              <a:t>Efficacy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82FCB1-DB78-8805-8BB4-A3756978A4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33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9A52ED-69EC-18F7-A27C-2DF95FDD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2 Study of Adjunctive Evenamide</a:t>
            </a:r>
            <a:br>
              <a:rPr lang="en-GB"/>
            </a:br>
            <a:r>
              <a:rPr lang="en-GB" sz="3100" i="1"/>
              <a:t>Safety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9D0C1F-E0DF-455A-A1B9-88A95F8610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457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E220AA-137C-9FC4-5E90-D2936CEA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B13CF-2E3C-624B-A007-D5F7C4136F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39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BD578A-0555-8F6E-3496-39009EFD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Efficacy: Secondary Endpoints -- Negative Symptoms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0AB861-C83E-1085-7106-D716C1E042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34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A9C28A-4022-250E-E9D3-163335212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Safety and Tolerability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C53F91-C28D-D7A3-A2A8-D0563AB03A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90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6D1A70-FAAE-933C-BDE7-2E4100AC9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5ABEF0-EEB9-4282-691F-E60915F1ED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37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69AB610B016C4597A339FDFA2AE4F5" ma:contentTypeVersion="17" ma:contentTypeDescription="Create a new document." ma:contentTypeScope="" ma:versionID="d4f48162203e69444679d60d2ca6eb54">
  <xsd:schema xmlns:xsd="http://www.w3.org/2001/XMLSchema" xmlns:xs="http://www.w3.org/2001/XMLSchema" xmlns:p="http://schemas.microsoft.com/office/2006/metadata/properties" xmlns:ns2="573ca87e-e0b1-4f9d-8065-80094c0d3511" xmlns:ns3="e93acf5f-f59b-46bb-8c22-2b43a486ab2c" targetNamespace="http://schemas.microsoft.com/office/2006/metadata/properties" ma:root="true" ma:fieldsID="13533907ff727f8dc59b1829371b3731" ns2:_="" ns3:_="">
    <xsd:import namespace="573ca87e-e0b1-4f9d-8065-80094c0d3511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3ca87e-e0b1-4f9d-8065-80094c0d35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573ca87e-e0b1-4f9d-8065-80094c0d351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02B226-A3DB-4776-93C6-E810C4318F84}"/>
</file>

<file path=customXml/itemProps2.xml><?xml version="1.0" encoding="utf-8"?>
<ds:datastoreItem xmlns:ds="http://schemas.openxmlformats.org/officeDocument/2006/customXml" ds:itemID="{44E2DB76-AD70-4A0A-AA90-F94B2E524371}"/>
</file>

<file path=customXml/itemProps3.xml><?xml version="1.0" encoding="utf-8"?>
<ds:datastoreItem xmlns:ds="http://schemas.openxmlformats.org/officeDocument/2006/customXml" ds:itemID="{5B8CD7FB-0D64-4B1B-92C6-0CA0DC780A0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355</Words>
  <Application>Microsoft Office PowerPoint</Application>
  <PresentationFormat>Widescreen</PresentationFormat>
  <Paragraphs>55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Arial</vt:lpstr>
      <vt:lpstr>Calibri</vt:lpstr>
      <vt:lpstr>Calibri Light</vt:lpstr>
      <vt:lpstr>Roboto Condensed</vt:lpstr>
      <vt:lpstr>Office Theme</vt:lpstr>
      <vt:lpstr>PowerPoint Presentation</vt:lpstr>
      <vt:lpstr>Xanomeline-Trospium</vt:lpstr>
      <vt:lpstr>Xanomeline-Trospium: EMERGENT-1</vt:lpstr>
      <vt:lpstr>EMERGENT-2 and EMERGENT-3: Study Design</vt:lpstr>
      <vt:lpstr>Efficacy: Primary Endpoint</vt:lpstr>
      <vt:lpstr>Efficacy: Secondary Endpoints -- Severity and Positive Symptoms</vt:lpstr>
      <vt:lpstr>Efficacy: Secondary Endpoints -- Negative Symptoms</vt:lpstr>
      <vt:lpstr>Safety and Tolerability</vt:lpstr>
      <vt:lpstr>Conclusions</vt:lpstr>
      <vt:lpstr>PowerPoint Presentation</vt:lpstr>
      <vt:lpstr>PowerPoint Presentation</vt:lpstr>
      <vt:lpstr>Introduction</vt:lpstr>
      <vt:lpstr>Safety in Humans of TV-46000 Subcutaneous Injection Evaluation (SHINE) Study</vt:lpstr>
      <vt:lpstr>SHINE: Overall Study Findings</vt:lpstr>
      <vt:lpstr>SHINE: Study of Patient-Centered Outcomes</vt:lpstr>
      <vt:lpstr>SHINE: Study of Patient-Centered Outcomes Schizophrenia Quality of Life Scale (SQLS)</vt:lpstr>
      <vt:lpstr>SHINE: Study of Patient-Centered Outcomes 5-Level EuroQol 5-Dimensions Questionnaire (EQ-5D-5L)</vt:lpstr>
      <vt:lpstr>SHINE: Study of Patient-Centered Outcomes Personal and Social Performance Scale (PSP)</vt:lpstr>
      <vt:lpstr>SHINE: Study of Patient-Centered Outcomes Drug Attitude Inventory 10-Item Version (DAI-10)</vt:lpstr>
      <vt:lpstr>Changes in Patient-Centered Outcomes by Treatment Group</vt:lpstr>
      <vt:lpstr>Changes in Patient-Centered Outcomes by Patient-Source Cohort</vt:lpstr>
      <vt:lpstr>Conclusions</vt:lpstr>
      <vt:lpstr>PowerPoint Presentation</vt:lpstr>
      <vt:lpstr>PowerPoint Presentation</vt:lpstr>
      <vt:lpstr>Trace Amine-Associated Receptor (TAAR1)</vt:lpstr>
      <vt:lpstr>Trace Amine-Associated Receptor (TAAR1)</vt:lpstr>
      <vt:lpstr>Trace Amine-Associated Receptor (TAAR1)</vt:lpstr>
      <vt:lpstr>Ulotaront</vt:lpstr>
      <vt:lpstr>Presentation at APA 2023</vt:lpstr>
      <vt:lpstr>Phase 2 Trial and Open-Label Extension</vt:lpstr>
      <vt:lpstr>Ulotaront: Phase 2b Double-Blind, Randomized Trial</vt:lpstr>
      <vt:lpstr>Ulotaront: 26-Week Open-Label Extension Study</vt:lpstr>
      <vt:lpstr>Effect of Ulotaront on Negative Symptoms</vt:lpstr>
      <vt:lpstr>Ulotaront: Safety Analyses</vt:lpstr>
      <vt:lpstr>Ulotaront: Safety Analyses (cont)</vt:lpstr>
      <vt:lpstr>Conclusions</vt:lpstr>
      <vt:lpstr>PowerPoint Presentation</vt:lpstr>
      <vt:lpstr>PowerPoint Presentation</vt:lpstr>
      <vt:lpstr>Context: Spectrum of Schizophrenia Symptoms</vt:lpstr>
      <vt:lpstr>Context: Cognitive Impairment in Schizophrenia</vt:lpstr>
      <vt:lpstr>Context: Glycine and Glycine Transporter 1</vt:lpstr>
      <vt:lpstr>Context: Phase 2 Study of Add-On Iclepertin</vt:lpstr>
      <vt:lpstr>Phase 3 CONNEX Clinical Trial Program Presented at 2023 SIRS Congress</vt:lpstr>
      <vt:lpstr>Phase 3 CONNEX Clinical Trial Program</vt:lpstr>
      <vt:lpstr>Phase 3 CONNEX Clinical Trial Program Study Population</vt:lpstr>
      <vt:lpstr>Phase 3 CONNEX Clinical Trial Program Assessments and Endpoints</vt:lpstr>
      <vt:lpstr>Phase 3 CONNEX Clinical Trial Program Recruitment as of March 30, 2023</vt:lpstr>
      <vt:lpstr>PowerPoint Presentation</vt:lpstr>
      <vt:lpstr>PowerPoint Presentation</vt:lpstr>
      <vt:lpstr>Introduction and Background</vt:lpstr>
      <vt:lpstr>Introduction and Background (cont)</vt:lpstr>
      <vt:lpstr>Phase 4 Study Published Study Presented at CINP 2023</vt:lpstr>
      <vt:lpstr>Phase 4 Study Published Study Presented at CINP 2023</vt:lpstr>
      <vt:lpstr>Study Population</vt:lpstr>
      <vt:lpstr>Changes in Clinical Outcome Measures Following Switch</vt:lpstr>
      <vt:lpstr>Changes in Clinical Global Impression</vt:lpstr>
      <vt:lpstr>Changes in Emotional Recognition Test Results</vt:lpstr>
      <vt:lpstr>Safety</vt:lpstr>
      <vt:lpstr>Conclusions</vt:lpstr>
      <vt:lpstr>PowerPoint Presentation</vt:lpstr>
      <vt:lpstr>PowerPoint Presentation</vt:lpstr>
      <vt:lpstr>Introduction and Background</vt:lpstr>
      <vt:lpstr>Introduction and Background</vt:lpstr>
      <vt:lpstr>Phase 2 Study of Adjunctive Evenamide  in Treatment-Resistant Schizophrenia</vt:lpstr>
      <vt:lpstr>Phase 2 Study of Adjunctive Evenamide Efficacy</vt:lpstr>
      <vt:lpstr>Phase 2 Study of Adjunctive Evenamide Safety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Doscher, Phoebe</dc:creator>
  <cp:lastModifiedBy>Doscher, Phoebe</cp:lastModifiedBy>
  <cp:revision>1</cp:revision>
  <dcterms:created xsi:type="dcterms:W3CDTF">2023-07-24T18:06:22Z</dcterms:created>
  <dcterms:modified xsi:type="dcterms:W3CDTF">2023-07-24T18:06:22Z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0x010100E269AB610B016C4597A339FDFA2AE4F5</vt:lpwstr>
  </property>
</Properties>
</file>