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ACAD-F256-437A-B98F-7FAB6FA7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15093-6357-456F-A94D-3E81CE75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C34-6A30-4D3D-941E-4A5898E8A08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9A528-B7B0-490A-970D-8C12EF52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F05CF-327B-4639-AA7F-E8565BD7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A2E67-7E95-458F-8234-414AE495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64E9E-9022-4F93-9616-26ED1A4F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682F3-BC2F-4F03-BAC8-E0048CF45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75D4-6697-49D1-95F3-7DB83696B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AC34-6A30-4D3D-941E-4A5898E8A08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0CA1-D725-4BD0-95FD-B18C909B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79179-5E46-4A5C-B86E-9B1E7983B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A2E67-7E95-458F-8234-414AE495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B9A28-124F-47AC-BD22-973FF63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206DE-A22A-4C2E-92C9-A51291B96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AF0878-0072-4CE1-9E20-355F2CC5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True</a:t>
            </a:r>
            <a:r>
              <a:rPr lang="en-US"/>
              <a:t> </a:t>
            </a:r>
            <a:r>
              <a:rPr lang="en-US" sz="3200"/>
              <a:t>North</a:t>
            </a:r>
            <a:br>
              <a:rPr lang="en-US" sz="2400"/>
            </a:br>
            <a:r>
              <a:rPr lang="en-US" sz="2800" i="1"/>
              <a:t>Ozanimod Efficacy by Prior TNFi Use at Week 10 (Induction)*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28240-1D9C-49F0-A77B-53583B50C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A6244C-3F3F-4D79-B0A0-0261FED6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True North</a:t>
            </a:r>
            <a:br>
              <a:rPr lang="en-US" sz="2400"/>
            </a:br>
            <a:r>
              <a:rPr lang="en-US" sz="2800" i="1"/>
              <a:t>Ozanimod Efficacy: Maintenance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2BF5E-F6F7-4B43-B3E7-7B4E3288F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48559A-188E-4E1E-B883-F9F7BF22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Common TEAEs at Any Time During All Ozanimod UC Studies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28925-D7B0-4E0F-9D00-84E3E02F3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D8209-D56B-41BC-BD34-91697AB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Monitoring With Ozanimod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F9F5A-BEEB-4237-B12A-4EFC4AC53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6FABD-1447-4940-8858-2329036A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Monitoring With Ozanimod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847B0-F01F-4D18-B4E4-4ED56E603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7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32D06-7165-4358-921B-1AA097A2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Potential Contraindications With Ozanimod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B0F5B-B1D8-49D4-BAA7-6B97A62E8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07E51-BCFC-4B9A-BA10-093D1F88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Should Ozanimod Be Positioned in UC?</a:t>
            </a:r>
            <a:br>
              <a:rPr lang="en-US"/>
            </a:br>
            <a:r>
              <a:rPr lang="en-US" sz="3100" i="1"/>
              <a:t>Faculty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C8BA6-1F2A-4BB8-9698-BACF6D4A17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7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A06D2-906E-48BA-B4A9-9B8CAE21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Should Ozanimod Be Positioned in UC?</a:t>
            </a:r>
            <a:br>
              <a:rPr lang="en-US"/>
            </a:br>
            <a:r>
              <a:rPr lang="en-US" sz="3100" i="1"/>
              <a:t>Faculty Perspective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DFA9D-4D5E-44DD-8425-63B3C80A7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EB9AD-83F0-4349-A184-79871C95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Ulcerative Colitis Case Study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BD752-C899-4287-A25A-C01306F9A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7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05F68-04F9-41BA-BA74-F40668E7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Moderate to Severe UC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EA1A2-5127-432E-8CD9-A2205C915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24BD78-1E4E-48AC-8667-4CB340B3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Biologic Therapies for IBD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DDBD9-55DB-4C11-9528-C67353BE5D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9B4939-21FA-4136-9553-19AF2488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  <a:br>
              <a:rPr lang="en-US"/>
            </a:br>
            <a:r>
              <a:rPr lang="en-US" sz="3100" i="1"/>
              <a:t>Moderate to Severe UC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C40AF-46C5-4F80-A28E-B467B45F5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46A6F2-9E50-4A60-83B2-A6C3F8AD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JAK Inhibitors for UC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37ADB-7256-478E-9483-74BAA6F2E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4FA4D7-E201-4E36-A097-3EF8077A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Upadacitinib Induction Therapy in Moderate to Severe UC: Week 8 </a:t>
            </a:r>
            <a:r>
              <a:rPr lang="en-US" sz="2800" i="1"/>
              <a:t>U-ACCOMPLISH and U-ACHIEVE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C2816-F6D7-4BEC-BF0B-079E223A1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9690C-EC16-496B-927B-FF6D9382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Upadacitinib Maintenance Therapy in UC: Week 52</a:t>
            </a:r>
            <a:br>
              <a:rPr lang="en-US" sz="2800"/>
            </a:br>
            <a:r>
              <a:rPr lang="en-US" sz="2800" i="1"/>
              <a:t>U-ACHIEVE Maintenance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E2B20-B891-46B7-976D-304752FA83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9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B77E3-E0F3-4454-A329-54AE8CA2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Upadacitinib AEs of Special Interest</a:t>
            </a:r>
            <a:br>
              <a:rPr lang="en-US"/>
            </a:br>
            <a:r>
              <a:rPr lang="en-US" sz="2800" i="1"/>
              <a:t>U-ACHIEVE Maintenance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A0CD0-5DC3-4CCB-8AFC-19E24ACF8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D4AF71-7E4C-4AA9-9C9D-341D663E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Laboratory Monitoring Recommendations for Upadacitinib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C4539-383A-445D-B143-4FD6AD12E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299E2-F7B8-4A64-96C0-1D589B0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JAK Inhibitors in UC</a:t>
            </a:r>
            <a:br>
              <a:rPr lang="en-US"/>
            </a:br>
            <a:r>
              <a:rPr lang="en-US" sz="3100" i="1"/>
              <a:t>Summary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6F4672-8B83-4D5F-BD86-32FCFCF3A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4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B0700C-0657-413A-B882-0FC64AF7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JAK Inhibitors in UC</a:t>
            </a:r>
            <a:br>
              <a:rPr lang="en-US"/>
            </a:br>
            <a:r>
              <a:rPr lang="en-US" sz="3100" i="1"/>
              <a:t>Summary (cont)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57E15-1866-49D9-9EED-DB5F5388F5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1D88AE-7DC8-4C0B-A509-89977FB7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Crohn's disease Case Study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CD18C-DF00-4F58-BF18-D0BC59707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2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3DFEA9-38CC-4051-BE13-2B9454DD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AGA</a:t>
            </a:r>
            <a:br>
              <a:rPr lang="en-US"/>
            </a:br>
            <a:r>
              <a:rPr lang="en-US" sz="3100" i="1"/>
              <a:t>Positioning Therapies in Moderate to Severe CD</a:t>
            </a:r>
            <a:r>
              <a:rPr lang="en-US" sz="3100" i="1" baseline="30000"/>
              <a:t>*</a:t>
            </a:r>
            <a:endParaRPr lang="en-US" i="1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B52EC-D122-4F8C-B88A-2EC7F3E5F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6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C682BB-D3BA-4495-ABD5-41B5ED91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FDA-Approved Small-Molecule Therapies for IBD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E4A0C-F375-42FB-B793-9CCF331E2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AC6C0-1CF1-4BF0-ADF6-E98304F9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Phase 3 Induction Studies of Upadacitinib in Crohn’s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18F2F-2E36-4290-B846-F13B4E7D2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2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143DB5-6525-4F38-97FB-41146373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Upadacitinib Maintenance Study in Crohn’s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1CD9E-41DA-4CC0-AF85-ED271E0F4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0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7D2F09-3460-46EF-ABD0-C1ACFEB4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ADVANCE and MOTIVATE: Risankizumab in Crohn’s Disease Phase 3</a:t>
            </a:r>
            <a:br>
              <a:rPr kumimoji="0" lang="en-US" sz="3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</a:br>
            <a:r>
              <a:rPr kumimoji="0" lang="en-US" sz="31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Week 12 Induction</a:t>
            </a:r>
            <a:endParaRPr lang="en-US" sz="31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18E19-5EC4-4642-84D7-AC20F7545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50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AFB907-A692-4FFF-8DC1-03D73C63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Risankizumab: Phase 3 Trial in CD</a:t>
            </a:r>
            <a:br>
              <a:rPr lang="en-US" sz="2800"/>
            </a:br>
            <a:r>
              <a:rPr lang="en-US" sz="2800" i="1"/>
              <a:t>FORTIFY Trial: Maintenance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9285B-1E16-48F1-9BCD-2868958A7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00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5DD8DD-B770-4820-AB0E-615834A7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Risankizumab: Phase 3 Trial in CD</a:t>
            </a:r>
            <a:br>
              <a:rPr lang="en-US" sz="3200"/>
            </a:br>
            <a:r>
              <a:rPr lang="en-US" sz="2800" i="1"/>
              <a:t>FORTIFY Trial: Maintenance; Safety Data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F1BAF-9CDC-40C3-8E27-9F50DF678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EFF14C-7270-487E-85A5-8997F89F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Thoughts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00269-1D8D-4C24-981F-184E13537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3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96EF3-A9C0-421A-A4A6-E1BF431C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5BE9E-E203-422D-A48C-077ED5E0B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672AD-430E-4AE8-8758-EC6C7208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Ulcerative Colitis Case Study</a:t>
            </a:r>
            <a:br>
              <a:rPr lang="en-US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Mild to Moderate UC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CEF96-5708-43C8-BE30-9D8164F53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512E4C-C6B9-4B94-9295-5865A406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Case Study</a:t>
            </a:r>
            <a:br>
              <a:rPr lang="en-US"/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Biologic-Naïve Mild to Moderate UC</a:t>
            </a:r>
            <a:endParaRPr lang="en-US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1967D-E392-40C6-82B6-634842E8F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A46CED-BA1A-49A2-8BF7-429FB73B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Influencing Medication Choice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C62F6-A8FD-4873-91DB-E7D8BFC5A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11446-1C04-4261-B1D4-81D02B7A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 Activity vs UC Severity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945EB-3BAF-4E08-A0A3-1A6AEF7BC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5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83D688-7F15-4ADB-A510-45524B45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AGA Clinical Care Pathway for the Treatment of UC</a:t>
            </a:r>
            <a:r>
              <a:rPr lang="en-US" baseline="30000"/>
              <a:t>*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134ED-66E3-4096-9E71-5A1972265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D364C-DCCF-4D19-B9D3-26EDA9FC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3 Trial of Ozanimod in Moderate to Severe UC</a:t>
            </a:r>
            <a:br>
              <a:rPr lang="en-US" sz="2400"/>
            </a:br>
            <a:r>
              <a:rPr lang="en-US" sz="2800" i="1"/>
              <a:t>True North; Induction ITT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629A3-3B8E-43C8-904A-A638BBD39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7" ma:contentTypeDescription="Create a new document." ma:contentTypeScope="" ma:versionID="35b1068b373640f990f79da2735fe845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fddd812d2f4a1b3f2e92de68e2448d78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D117C6-5117-45EE-A3F6-FFDF90657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e94e-f366-4a65-989e-8f23efc5054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BF3B9-40BA-4D2A-BD84-FC3282F263B9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45efe94e-f366-4a65-989e-8f23efc5054f"/>
  </ds:schemaRefs>
</ds:datastoreItem>
</file>

<file path=customXml/itemProps3.xml><?xml version="1.0" encoding="utf-8"?>
<ds:datastoreItem xmlns:ds="http://schemas.openxmlformats.org/officeDocument/2006/customXml" ds:itemID="{EE21DEB2-020E-4A57-BFD3-AEC13E4185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34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FDA-Approved Biologic Therapies for IBD</vt:lpstr>
      <vt:lpstr>FDA-Approved Small-Molecule Therapies for IBD</vt:lpstr>
      <vt:lpstr>Ulcerative Colitis Case Study Mild to Moderate UC</vt:lpstr>
      <vt:lpstr>Case Study Biologic-Naïve Mild to Moderate UC</vt:lpstr>
      <vt:lpstr>Factors Influencing Medication Choice</vt:lpstr>
      <vt:lpstr>UC Activity vs UC Severity</vt:lpstr>
      <vt:lpstr>AGA Clinical Care Pathway for the Treatment of UC*</vt:lpstr>
      <vt:lpstr>Phase 3 Trial of Ozanimod in Moderate to Severe UC True North; Induction ITT</vt:lpstr>
      <vt:lpstr>True North Ozanimod Efficacy by Prior TNFi Use at Week 10 (Induction)*</vt:lpstr>
      <vt:lpstr>True North Ozanimod Efficacy: Maintenance</vt:lpstr>
      <vt:lpstr>Most Common TEAEs at Any Time During All Ozanimod UC Studies</vt:lpstr>
      <vt:lpstr>Safety Monitoring With Ozanimod</vt:lpstr>
      <vt:lpstr>Safety Monitoring With Ozanimod</vt:lpstr>
      <vt:lpstr>Potential Contraindications With Ozanimod</vt:lpstr>
      <vt:lpstr>Where Should Ozanimod Be Positioned in UC? Faculty Perspective</vt:lpstr>
      <vt:lpstr>Where Should Ozanimod Be Positioned in UC? Faculty Perspective (cont)</vt:lpstr>
      <vt:lpstr>Ulcerative Colitis Case Study</vt:lpstr>
      <vt:lpstr>Case Study Moderate to Severe UC</vt:lpstr>
      <vt:lpstr>Case Study Moderate to Severe UC</vt:lpstr>
      <vt:lpstr>FDA-Approved JAK Inhibitors for UC</vt:lpstr>
      <vt:lpstr>Upadacitinib Induction Therapy in Moderate to Severe UC: Week 8 U-ACCOMPLISH and U-ACHIEVE</vt:lpstr>
      <vt:lpstr>Upadacitinib Maintenance Therapy in UC: Week 52 U-ACHIEVE Maintenance</vt:lpstr>
      <vt:lpstr>Upadacitinib AEs of Special Interest U-ACHIEVE Maintenance</vt:lpstr>
      <vt:lpstr>Laboratory Monitoring Recommendations for Upadacitinib</vt:lpstr>
      <vt:lpstr>JAK Inhibitors in UC Summary</vt:lpstr>
      <vt:lpstr>JAK Inhibitors in UC Summary (cont)</vt:lpstr>
      <vt:lpstr>Crohn's disease Case Study</vt:lpstr>
      <vt:lpstr>AGA Positioning Therapies in Moderate to Severe CD*</vt:lpstr>
      <vt:lpstr>Phase 3 Induction Studies of Upadacitinib in Crohn’s Disease</vt:lpstr>
      <vt:lpstr>Upadacitinib Maintenance Study in Crohn’s Disease</vt:lpstr>
      <vt:lpstr>ADVANCE and MOTIVATE: Risankizumab in Crohn’s Disease Phase 3 Week 12 Induction</vt:lpstr>
      <vt:lpstr>Risankizumab: Phase 3 Trial in CD FORTIFY Trial: Maintenance</vt:lpstr>
      <vt:lpstr>Risankizumab: Phase 3 Trial in CD FORTIFY Trial: Maintenance; Safety Data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2023-08-09T19:49:01Z</dcterms:created>
  <dcterms:modified xsi:type="dcterms:W3CDTF">2023-08-09T20:16:01Z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