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presProps" Target="pres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8EE9CF-4E73-4C55-91C4-E31356C3FE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2FFAE1D-D485-4D4B-B957-EAF8F9C04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75409-9688-468D-B4B8-E863A8C0E78F}" type="datetimeFigureOut">
              <a:rPr lang="en-US" smtClean="0"/>
              <a:t>8/15/2023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5CD2E4-BB2F-4F33-B9AA-6DAAFBA317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ABE2F4-D657-4DFB-A13D-8747441FB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05858-F21C-459E-A8D3-2933303ED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838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7F48026-5F1A-4C62-803B-39BB345788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11A64F-68DE-44AE-B068-6A8355DE7A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82BE0D-0016-4A9A-8010-15F466AA9A5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375409-9688-468D-B4B8-E863A8C0E78F}" type="datetimeFigureOut">
              <a:rPr lang="en-US" smtClean="0"/>
              <a:t>8/15/2023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0A5B57-EC1D-48D7-9137-F3C63DBAE1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82927A-7785-46C7-A3CC-B928A7E20F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005858-F21C-459E-A8D3-2933303ED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883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159CE6E-1934-4F9F-86B4-5F1AA21EA7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C927275-BFCF-47E1-9670-91AC02178CC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5512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812142D-61E0-4C8F-87C7-A33C4BD53B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Resources for Interpreting Resistance Testing Results</a:t>
            </a:r>
            <a:endParaRPr lang="en-US" i="1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21BFE36-0D48-4BDA-B298-F788D1A3031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5465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B50A662-D044-4B29-98A8-352855799E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Resources for Interpreting Resistance Testing Results</a:t>
            </a:r>
            <a:endParaRPr lang="en-US" i="1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F787A83-29D8-4D8E-B62B-52DAE85AE0A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6050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E637847-1B20-4260-8006-2B195918BA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Timing of Resistance Testing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6A94C98-A65D-4767-8B25-62169552574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7825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5E521AD-12ED-4C94-A261-15F21D106C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Timing of Resistance Testing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C8E9E82-307A-4454-8B7D-759DF7D8F30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6425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77503E9-305B-48F3-B611-0B55100AA0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Case Study 1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E89E1D5-ED0D-41F6-9C1C-F3B59AEE198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8652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06CB237-F769-4ECC-8677-C294D06F1D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>
                <a:latin typeface="+mj-lt"/>
                <a:cs typeface="Arial" panose="020B0604020202020204" pitchFamily="34" charset="0"/>
              </a:rPr>
              <a:t>EARNEST</a:t>
            </a:r>
            <a:br>
              <a:rPr lang="en-US" altLang="en-US">
                <a:latin typeface="+mj-lt"/>
                <a:cs typeface="Arial" panose="020B0604020202020204" pitchFamily="34" charset="0"/>
              </a:rPr>
            </a:br>
            <a:r>
              <a:rPr lang="en-US" altLang="en-US" sz="3100" i="1">
                <a:latin typeface="+mj-lt"/>
                <a:cs typeface="Arial" panose="020B0604020202020204" pitchFamily="34" charset="0"/>
              </a:rPr>
              <a:t>Activity of Boosted PI With Partially Active NRTIs</a:t>
            </a:r>
            <a:endParaRPr lang="en-US" altLang="en-US" sz="3600" i="1">
              <a:latin typeface="+mj-lt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87A18BB-6B20-4174-AEA4-2C66E03B540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3428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6095E18-6A05-4673-85C0-9114A57B0F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Therapy Selection After Virologic Failure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575EA9B-A6EA-4195-A3A5-7063FF5E4D1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3397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C0C2183-FAFA-4740-8915-E4BAE48670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DAWNING Study</a:t>
            </a:r>
            <a:endParaRPr lang="en-GB" i="1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8F44AC2-CF58-4317-9DEE-1D4CECEF0A8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2134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F1F580F-C673-49CB-A430-F73CC2FCB6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NADIA Study </a:t>
            </a:r>
            <a:br>
              <a:rPr lang="en-US"/>
            </a:br>
            <a:r>
              <a:rPr lang="en-US" sz="3100" i="1"/>
              <a:t>Resistance to Integrase Inhibitors – 2L Treatments</a:t>
            </a:r>
            <a:endParaRPr lang="en-US" sz="3100" i="1" cap="none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FDFCD26-6AC6-4AD3-AB50-EF44BE8CA56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5974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C53179F-15D2-4169-BD76-946FB36A1E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VISEND Study</a:t>
            </a:r>
            <a:br>
              <a:rPr lang="en-US"/>
            </a:br>
            <a:r>
              <a:rPr lang="en-US" sz="3100" i="1"/>
              <a:t>Recycling Tenofovir in 2L ART With Dolutegravir  </a:t>
            </a:r>
            <a:endParaRPr lang="en-US" i="1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CE25066-A7F6-4468-8C8A-5C0D9BE0C0F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6495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B1E6296-F392-422A-89D5-EEFF2A7AF5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Optimized Background Therapy (OBT)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5774F5B-D604-467F-B778-EDE96CCC1B3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5849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2F56DE7-CE0B-4D53-B035-6931852573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Clinical Pearls Based on Newest Data for Treatment Failure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23FC1CE-646B-4999-ADA7-B3D0CD0E0FB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1513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4FB0CFE-653A-401F-A341-60397281FA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Case Study 2 </a:t>
            </a:r>
            <a:endParaRPr lang="en-US" i="1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DE9D1A7-262E-489C-A2E2-F352DD1289D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5586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763CD20-77A5-422B-A6D3-EB7B9F69AC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Causes of Virologic Failure</a:t>
            </a:r>
            <a:endParaRPr lang="en-US" i="1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C4599F6-FF58-4976-9201-CB91DC32520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7661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01E4ECA-F718-481F-92ED-42BBBB97A1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Resistance Testing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A4EA03C-745B-47E4-9CDB-4F67DEC14B4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9844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3348B2C-48D8-45B1-B9D0-E59C238495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z="320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Arial"/>
              </a:rPr>
              <a:t>BENCHMRK</a:t>
            </a:r>
            <a:br>
              <a:rPr lang="en-US" sz="320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cs typeface="Arial" panose="020B0604020202020204" pitchFamily="34" charset="0"/>
              </a:rPr>
            </a:br>
            <a:r>
              <a:rPr kumimoji="0" lang="en-US" sz="3100" i="1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Arial"/>
              </a:rPr>
              <a:t>Management of </a:t>
            </a:r>
            <a:r>
              <a:rPr lang="en-US" sz="3100" i="1" kern="0">
                <a:latin typeface="+mj-lt"/>
                <a:cs typeface="Arial"/>
              </a:rPr>
              <a:t>HIV in Treatment-Experienced Patients  </a:t>
            </a:r>
            <a:endParaRPr lang="en-US" sz="3200" i="1">
              <a:latin typeface="+mj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52D9828-B589-4465-87C2-98E1297B3F5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255911"/>
      </p:ext>
    </p:extLst>
  </p:cSld>
  <p:clrMapOvr>
    <a:masterClrMapping/>
  </p:clrMapOvr>
  <p:transition spd="slow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717A5D8-2658-4B6F-9157-0C98CFEC6B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Treating the HTE Patient With Virologic Failure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7452395-60E2-4EDA-8BC9-D6C58BF2E2C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7967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9262C08-6DBD-4DE8-A2DF-DC55E50F1D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Newer Agents Available for HTE PWH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6CC57D4-9F67-4523-B0C1-7D87D236924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6054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005AA49-188A-4242-A7E6-55EBAF67F2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Novel Options for HTE PWH – New Classes of Agents Are Available</a:t>
            </a:r>
            <a:br>
              <a:rPr lang="da-DK"/>
            </a:br>
            <a:r>
              <a:rPr lang="da-DK" sz="3100" i="1"/>
              <a:t>Overview</a:t>
            </a:r>
            <a:r>
              <a:rPr lang="da-DK" i="1"/>
              <a:t> </a:t>
            </a:r>
            <a:r>
              <a:rPr lang="da-DK"/>
              <a:t> 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9FE5275-30B4-4F00-8349-EC05C12496D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3251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394C4B7-B1CC-4D78-AE5A-D5A01FEC6F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/>
              <a:t>Fostemsavir in Heavily Treatment-Experienced Adults</a:t>
            </a:r>
            <a:br>
              <a:rPr lang="en-GB" sz="2800"/>
            </a:br>
            <a:r>
              <a:rPr lang="en-GB" sz="2800" i="1"/>
              <a:t>BRIGHTE Phase 3 Study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F079813-0ECA-42D7-AA1F-83D18B370A4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74440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1519449-A43D-4A3F-9F67-E7332B32D4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Ibalizumab in MDR HIV-1 That Has Failed Multiple ARTs</a:t>
            </a:r>
            <a:br>
              <a:rPr lang="en-US" sz="2800"/>
            </a:br>
            <a:r>
              <a:rPr lang="en-US" sz="2800" i="1"/>
              <a:t>Phase 3 Study</a:t>
            </a:r>
            <a:endParaRPr lang="en-GB" sz="2800" i="1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B5D4257-72CA-40BB-9753-9D5848D7AD4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7867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DC51561-E928-4BD7-BB69-89F9FCA247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What Is Optimized Background Therapy? 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746E766-96F0-4DBF-92E5-2E3B2BA5D42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58864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755A57E-08D3-425A-8288-C85B5FBB12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CAPELLA Study of Lenacapavir in HTE PWH</a:t>
            </a:r>
            <a:br>
              <a:rPr lang="en-US" sz="3200"/>
            </a:br>
            <a:r>
              <a:rPr lang="en-US" sz="2800" i="1"/>
              <a:t>Efficacy at 52 Weeks in the Randomized Cohort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1628006-C57F-4F4D-BF15-51DED125DE0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28886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6093F31-DACA-4975-9A7E-1535DE721A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Factors to Consider When Selecting Newer Therapy Options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CC15AE5-A01E-4DAD-B009-05790FE2199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36153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EA72ECD-2BA8-4C03-8B05-0DBA2BBC7E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Looking Ahead to Additional Therapeutic Options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F5E3C3F-8B4C-4EEF-8191-771E00EF056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53394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EBC1902-80DB-4127-A29A-FB3C1339FE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Conclusions</a:t>
            </a:r>
            <a:endParaRPr lang="en-US" i="1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B8AF7CA-6E2A-4B02-A5BB-AF99E2FBDC3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46704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21376EB-5278-40F9-AF34-3C58E13E1D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ED9E879-2D34-475E-9886-C4770AA9D53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4673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1182938-7C8B-4D60-9FC5-D0694C2FDE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ARTs Have Varying Barriers to Resistance </a:t>
            </a:r>
            <a:endParaRPr lang="en-US" i="1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7099D07-FB12-4DA4-B054-E578CC7D0BA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9061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AB13A96-2584-4AF1-81C7-E4F73AC9C2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ARTs Have Varying Barriers to Resistance </a:t>
            </a:r>
            <a:endParaRPr lang="en-US" i="1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5E0D60D-148B-4AB2-9CE3-5F7C7189C95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1173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E75D0ED-D42A-47A5-8623-7DE055DFF6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ARTs Have Varying Barriers to Resistance </a:t>
            </a:r>
            <a:endParaRPr lang="en-US" i="1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6E0F14D-9103-4822-9B59-FCF819D01A0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4856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73AF422-72EF-45F7-9737-8C5709032C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Screening for HIV Drug Resistance Can Help Guide Treatment Selection in HTE PWH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E392C60-8389-4E21-B9D1-274FC337CA0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4879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62C974F-8552-41B4-80AF-3C010ADFBD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Resistance Testing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892DB06-BD7D-4E29-B306-1E64390BAEC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8128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5D7CA03-89C2-4047-963E-FA41A454A3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Resources for Interpreting Resistance Testing Results</a:t>
            </a:r>
            <a:endParaRPr lang="en-US" i="1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AC00B30-5C5F-4ABF-B3CF-C8FC8325F70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2724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93acf5f-f59b-46bb-8c22-2b43a486ab2c" xsi:nil="true"/>
    <additionalcolumn xmlns="9afdf12d-75ef-42f2-a1ef-97cf7983f7a8">
      <Url xsi:nil="true"/>
      <Description xsi:nil="true"/>
    </additionalcolumn>
    <lcf76f155ced4ddcb4097134ff3c332f xmlns="9afdf12d-75ef-42f2-a1ef-97cf7983f7a8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020762B52908948BE4BE68592D4DCF4" ma:contentTypeVersion="18" ma:contentTypeDescription="Create a new document." ma:contentTypeScope="" ma:versionID="6036ed8ee81f79f2f4bd17250726dbb5">
  <xsd:schema xmlns:xsd="http://www.w3.org/2001/XMLSchema" xmlns:xs="http://www.w3.org/2001/XMLSchema" xmlns:p="http://schemas.microsoft.com/office/2006/metadata/properties" xmlns:ns2="9afdf12d-75ef-42f2-a1ef-97cf7983f7a8" xmlns:ns3="e93acf5f-f59b-46bb-8c22-2b43a486ab2c" targetNamespace="http://schemas.microsoft.com/office/2006/metadata/properties" ma:root="true" ma:fieldsID="2d1e103d85e73b9f94b17f87a0c2cad6" ns2:_="" ns3:_="">
    <xsd:import namespace="9afdf12d-75ef-42f2-a1ef-97cf7983f7a8"/>
    <xsd:import namespace="e93acf5f-f59b-46bb-8c22-2b43a486ab2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2:additionalcolumn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afdf12d-75ef-42f2-a1ef-97cf7983f7a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additionalcolumn" ma:index="17" nillable="true" ma:displayName="additional column" ma:format="Hyperlink" ma:internalName="additionalcolumn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90f99b7d-70a6-40d3-b94c-662730ffe56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3acf5f-f59b-46bb-8c22-2b43a486ab2c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02f9ee28-ccf5-4b68-966d-9d0435739218}" ma:internalName="TaxCatchAll" ma:showField="CatchAllData" ma:web="e93acf5f-f59b-46bb-8c22-2b43a486ab2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FC64833-48C3-48F0-A93D-B83834181015}">
  <ds:schemaRefs>
    <ds:schemaRef ds:uri="http://schemas.microsoft.com/office/2006/metadata/properties"/>
    <ds:schemaRef ds:uri="http://schemas.microsoft.com/office/infopath/2007/PartnerControls"/>
    <ds:schemaRef ds:uri="e93acf5f-f59b-46bb-8c22-2b43a486ab2c"/>
    <ds:schemaRef ds:uri="9afdf12d-75ef-42f2-a1ef-97cf7983f7a8"/>
  </ds:schemaRefs>
</ds:datastoreItem>
</file>

<file path=customXml/itemProps2.xml><?xml version="1.0" encoding="utf-8"?>
<ds:datastoreItem xmlns:ds="http://schemas.openxmlformats.org/officeDocument/2006/customXml" ds:itemID="{12788968-E44C-4C46-BC52-EF90C839DE5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534AB5D-7AC8-4C62-80B6-2CF34231CE6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afdf12d-75ef-42f2-a1ef-97cf7983f7a8"/>
    <ds:schemaRef ds:uri="e93acf5f-f59b-46bb-8c22-2b43a486ab2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218</Words>
  <Application>Microsoft Office PowerPoint</Application>
  <PresentationFormat>Widescreen</PresentationFormat>
  <Paragraphs>32</Paragraphs>
  <Slides>34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Office Theme</vt:lpstr>
      <vt:lpstr>PowerPoint Presentation</vt:lpstr>
      <vt:lpstr>Optimized Background Therapy (OBT)</vt:lpstr>
      <vt:lpstr>What Is Optimized Background Therapy? </vt:lpstr>
      <vt:lpstr>ARTs Have Varying Barriers to Resistance </vt:lpstr>
      <vt:lpstr>ARTs Have Varying Barriers to Resistance </vt:lpstr>
      <vt:lpstr>ARTs Have Varying Barriers to Resistance </vt:lpstr>
      <vt:lpstr>Screening for HIV Drug Resistance Can Help Guide Treatment Selection in HTE PWH</vt:lpstr>
      <vt:lpstr>Resistance Testing</vt:lpstr>
      <vt:lpstr>Resources for Interpreting Resistance Testing Results</vt:lpstr>
      <vt:lpstr>Resources for Interpreting Resistance Testing Results</vt:lpstr>
      <vt:lpstr>Resources for Interpreting Resistance Testing Results</vt:lpstr>
      <vt:lpstr>Timing of Resistance Testing</vt:lpstr>
      <vt:lpstr>Timing of Resistance Testing</vt:lpstr>
      <vt:lpstr>Case Study 1 </vt:lpstr>
      <vt:lpstr>EARNEST Activity of Boosted PI With Partially Active NRTIs</vt:lpstr>
      <vt:lpstr>Therapy Selection After Virologic Failure</vt:lpstr>
      <vt:lpstr>DAWNING Study</vt:lpstr>
      <vt:lpstr>NADIA Study  Resistance to Integrase Inhibitors – 2L Treatments</vt:lpstr>
      <vt:lpstr>VISEND Study Recycling Tenofovir in 2L ART With Dolutegravir  </vt:lpstr>
      <vt:lpstr>Clinical Pearls Based on Newest Data for Treatment Failure</vt:lpstr>
      <vt:lpstr>Case Study 2 </vt:lpstr>
      <vt:lpstr>Causes of Virologic Failure</vt:lpstr>
      <vt:lpstr>Resistance Testing</vt:lpstr>
      <vt:lpstr>BENCHMRK Management of HIV in Treatment-Experienced Patients  </vt:lpstr>
      <vt:lpstr>Treating the HTE Patient With Virologic Failure</vt:lpstr>
      <vt:lpstr>Newer Agents Available for HTE PWH</vt:lpstr>
      <vt:lpstr>Novel Options for HTE PWH – New Classes of Agents Are Available Overview  </vt:lpstr>
      <vt:lpstr>Fostemsavir in Heavily Treatment-Experienced Adults BRIGHTE Phase 3 Study</vt:lpstr>
      <vt:lpstr>Ibalizumab in MDR HIV-1 That Has Failed Multiple ARTs Phase 3 Study</vt:lpstr>
      <vt:lpstr>CAPELLA Study of Lenacapavir in HTE PWH Efficacy at 52 Weeks in the Randomized Cohort</vt:lpstr>
      <vt:lpstr>Factors to Consider When Selecting Newer Therapy Options</vt:lpstr>
      <vt:lpstr>Looking Ahead to Additional Therapeutic Options </vt:lpstr>
      <vt:lpstr>Conclusions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Fernandez Doble, Paula S.</dc:creator>
  <cp:lastModifiedBy>Fernandez Doble, Paula S.</cp:lastModifiedBy>
  <cp:revision>2</cp:revision>
  <dcterms:created xsi:type="dcterms:W3CDTF">2023-08-15T17:14:30Z</dcterms:created>
  <dcterms:modified xsi:type="dcterms:W3CDTF">2023-08-15T18:31:32Z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0x0101004020762B52908948BE4BE68592D4DCF4</vt:lpwstr>
  </property>
</Properties>
</file>