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7033B-65F2-4043-938C-47BAB83F4194}" v="1" dt="2023-09-05T18:43:23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6368-D606-9FBB-CE4A-D68FAE62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D7C66-5098-EE52-A9CA-851292BB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2F8A-993C-4256-A20C-2A3729288BF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55453-8ED7-866F-CEB9-3E486E58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81E5B-81C3-9E7C-86A1-6755C6F4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789E-C3B1-4514-81C0-1A558AD9F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12FE3-504B-E1AA-F738-019D6F85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257C-D255-2B7A-918E-25760E9C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7837-8A44-FA69-3F64-DEFABE64E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2F8A-993C-4256-A20C-2A3729288BF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8A18A-BD3E-7B24-EBEC-FDF12C6A2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E8021-EC51-8B53-B9D3-2E974E9F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789E-C3B1-4514-81C0-1A558AD9F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29AD16-B549-D7B0-EEAD-B6307E1A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558FBFBD-D956-F8C9-38DE-7B86136CB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4FB61-6F8D-A8E5-A267-2C459DFC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Low-Grade Chronic Gut Inflammation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26745-1DA7-7174-4C63-CF3B091BA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2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A17F7-7360-91C6-6B4F-A5A070A3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Objectives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F3CB-6E08-FB9E-CD01-CD7EA822A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01781A-40E9-E26B-56DA-E519BF53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Recognizing ME/CFS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77D12-550D-C51B-06B9-344911F5A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147F1-21B4-ED57-6C14-BB7857D5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Diagnostic Criteria for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F2A69-3A95-24FF-9616-949102C14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3D2E20-A6D0-0633-CAF0-4B7ECDF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ME/CFS Clinical Diagnostic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683E2-2146-30A8-153A-0E75BD351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E60B79-D885-F5CC-B6DD-D89F9277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Descriptions From Patients for the Major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3E0A9-B0C2-455C-5485-6D3A2276D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5F3D6-1DD7-8624-20A5-FD9A5E9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Descriptions From Patients for the Major Symptoms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6D31A-719D-8A25-ED95-6BFD8065D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F7F40-7253-A461-C06D-E87BEB21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Descriptions From Patients for the Major Symptoms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F578D-A279-072A-DD72-4242339A4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6720B-694C-93F5-D9FA-C9359037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Descriptions From Patients for Other Common Symptoms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50246-341D-E9F0-0A9E-0A330D182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579DCC-EC50-4D80-6C1E-2C55999B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Example Describing Impaired Function in a Questionnaire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24E9D-3F8A-ADC2-51F9-794F4E1BD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DA6DE-8935-CF68-6F97-9F8D4FC0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99BEF-091D-FE30-DE5A-9BE6D7BF0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AAC48-A067-3F13-385E-85521220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ME/CFS Symptoms and Manifestations Detailed in the </a:t>
            </a:r>
            <a:br>
              <a:rPr lang="en-US" sz="3600"/>
            </a:br>
            <a:r>
              <a:rPr lang="en-US" sz="3600"/>
              <a:t>IOM/NAM Report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E8CB6-BAF2-6BCB-018F-A8449D41C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CFD8B-70D9-50D1-7343-FD81AB50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Relevance to PASC, aka "Long COVID"?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16C2-D5A1-53B4-18B1-D25F2A814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B7116-770B-8C54-751C-055A3CE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Comorbid Conditions That Can Be Present in Patients With ME/CFS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3571E-C0D5-2EC4-09E1-4E2B797AD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8D67BC-87CA-F1FF-B127-9507B9F4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Tools for Understanding the Impact of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339D9-E59C-2AFA-2A8B-F426DB23D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8B4EB-A9DE-AFBE-54E6-FF72AB34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</a:t>
            </a:r>
            <a:r>
              <a:rPr lang="en-US" i="1"/>
              <a:t>ICD-10-CM </a:t>
            </a:r>
            <a:r>
              <a:rPr lang="en-US"/>
              <a:t>CODES as of October 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3DD01-716B-65DA-E07F-EACDAC7CA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FEE0C-0564-613D-6661-312A380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the Workup of Persons with ME/CFS Symptoms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36EF4-E6EB-72C0-65D4-8B19B1505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2B997-99A5-9ADE-4D33-FE8F759C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the Workup for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7B357-903C-4255-C73E-A82191150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AE2EF8-712A-4410-298C-AE372586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Fatigue in a Primary Care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1FCEA-F1DE-333A-2653-0470D6A01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01ECD-6440-55BA-0357-9AEA4C56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</a:t>
            </a:r>
            <a:br>
              <a:rPr lang="en-US"/>
            </a:br>
            <a:r>
              <a:rPr lang="en-US" sz="3100" i="1"/>
              <a:t>The Ones I Look for First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89F5A-DF09-BE64-0473-A2874A26E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F321A-DD9F-883D-9DCE-F0B90ED7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Illnesses That Can Be Followed by ME/CFS or Similar </a:t>
            </a:r>
            <a:br>
              <a:rPr lang="en-US"/>
            </a:br>
            <a:r>
              <a:rPr lang="en-US"/>
              <a:t>Chronic Illnesses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F4FF9-A2FE-0312-D9A6-B88362040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B0285-B295-64DC-2AFC-D65BCE62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61E72-D1CF-22EB-0C43-CD78486D5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6C712-DE34-F367-49EC-81BA804A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Individualized Treatment Plans </a:t>
            </a:r>
            <a:br>
              <a:rPr lang="en-US"/>
            </a:br>
            <a:r>
              <a:rPr lang="en-US"/>
              <a:t>for Persons With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7441D-AF37-85B6-2A6E-C37880575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63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4B49E8-2DE3-374B-1282-5C38A9A6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21300-3332-3FC4-855A-8C52F9414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0C98F-9170-2A2C-D842-ED2CF276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Diagnose and Treat Comorbidities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88CC2-D5E2-42A9-30FB-536C4045D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5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B89602-971A-83A8-5067-251B0E5B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ME/CFS Clinician Coalition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453FA-F1D6-BB2D-F61C-A1F131F60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47C1F-C8C9-9FC0-A60A-24A1A085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Considerations in Developing Individualized Treatment Plans </a:t>
            </a:r>
            <a:br>
              <a:rPr lang="en-US"/>
            </a:br>
            <a:r>
              <a:rPr lang="en-US"/>
              <a:t>for Persons With ME/CFS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BCD54-EA24-DBCC-F7D5-00915BD28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1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00B9E5-5E71-F718-310F-965CC090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Impairment and Fatigue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28B31-FA0E-3282-8C02-9B113A4C5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3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F728DB-2F95-5140-24FE-8EFF3598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 and Fatigue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FB54-845C-712A-F2A8-476A4E1C7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01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8CD0B-B0F5-D172-B223-8A92AF2B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Orthostatic Intolerance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A70EC-B673-0ADC-9CE9-248279003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3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A9D3F-1486-87EF-50DB-6EA2610E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Orthostatic Intolerance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362DB-B824-61E5-3B20-F50656235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E96B9-8D52-36D0-9F54-484AE998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Orthostatic Intolerance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5A41A-3350-E75D-CC22-CD2C9F57A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A96B5-4BF8-D9A9-210F-408F9760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Myalgic Encephalomyelitis/Chronic Fatigue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FB7E1-45D2-C612-C6F7-D3B8DA6E6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16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B4EBE-DD3E-8147-E50B-29A48C88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Dysfunction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2E7E9-7CE6-C466-BA86-0D3E64E53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9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2712DC-3494-44F1-DBF1-0D76A749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0D9ED-8571-1CBD-65A3-13DB1A673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01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9BAE5-B05D-B22D-73E4-2C5F6478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45E04-A9F4-984E-F6CE-39CCB1DFA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6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F8C8E4-8C73-EA0D-0928-57F8499E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Directions: Omics?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B19F2-F484-85CC-6319-E5D4149E2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9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7C19E-47D7-9C29-1939-25855EE8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Directions: Omics?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48425-8324-77DD-388D-E86C98F64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403AA-0F12-90A5-5806-A007AF25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863E8-5C3A-B7F1-AF7F-F63E11949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9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57280-FE3D-4149-A4D5-88EE65FD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DFF45-D1EF-AC5F-7B86-BFF2403E5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5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B1408-28CC-E34E-DF12-E6FECBDF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15198-D76F-D1CB-88A2-29666307B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7312E-C780-0084-7977-AFC9361A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Underlying Biological Abnormalities in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2190E-5F24-5FEF-B473-F2CF6A8EC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ABCD0-5166-DDB8-0388-69C4E915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CNS Involvement in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CA12D-0A16-6DD5-B6B2-C429EDBC1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C3F42-E1F1-A427-A594-7A25365B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Abnormalities in ME/CFS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2B445-BB0F-0408-2092-3EFF1FDEC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1A54CA-080C-4CEF-F45B-FE2282BF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Cardiopulmonary Abnormalities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0A031-44C6-A65C-6542-055A1964E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E10336-E151-F638-CB90-BF41427F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Abnormalities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07150-AEF8-02B0-2CC9-8708E26CD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70FB78A3176499ED8FCFD1AFB56A3" ma:contentTypeVersion="16" ma:contentTypeDescription="Create a new document." ma:contentTypeScope="" ma:versionID="8bcda6c856bb7743d42cced613028bcc">
  <xsd:schema xmlns:xsd="http://www.w3.org/2001/XMLSchema" xmlns:xs="http://www.w3.org/2001/XMLSchema" xmlns:p="http://schemas.microsoft.com/office/2006/metadata/properties" xmlns:ns2="3cfcede9-9a33-4aa6-9357-045c33580ffe" xmlns:ns3="e93acf5f-f59b-46bb-8c22-2b43a486ab2c" targetNamespace="http://schemas.microsoft.com/office/2006/metadata/properties" ma:root="true" ma:fieldsID="a5d4db150fee2de0b77d7d5dd58b0859" ns2:_="" ns3:_="">
    <xsd:import namespace="3cfcede9-9a33-4aa6-9357-045c33580ffe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ede9-9a33-4aa6-9357-045c33580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3cfcede9-9a33-4aa6-9357-045c33580f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158997-0142-4F88-AF10-5AA5B7105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cede9-9a33-4aa6-9357-045c33580ffe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57830B-6ECE-4942-9AAB-487389C851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66A96-4895-4A88-AB26-69A18210D592}">
  <ds:schemaRefs>
    <ds:schemaRef ds:uri="3cfcede9-9a33-4aa6-9357-045c33580ffe"/>
    <ds:schemaRef ds:uri="http://schemas.microsoft.com/office/2006/documentManagement/types"/>
    <ds:schemaRef ds:uri="e93acf5f-f59b-46bb-8c22-2b43a486ab2c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43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Introduction</vt:lpstr>
      <vt:lpstr>Myalgic Encephalomyelitis/Chronic Fatigue Syndrome</vt:lpstr>
      <vt:lpstr>Underlying Biological Abnormalities in ME/CFS</vt:lpstr>
      <vt:lpstr>CNS Involvement in ME/CFS</vt:lpstr>
      <vt:lpstr>Immunological Abnormalities in ME/CFS</vt:lpstr>
      <vt:lpstr>Cardiopulmonary Abnormalities</vt:lpstr>
      <vt:lpstr>Metabolic Abnormalities</vt:lpstr>
      <vt:lpstr>Low-Grade Chronic Gut Inflammation</vt:lpstr>
      <vt:lpstr>Program Objectives</vt:lpstr>
      <vt:lpstr>Recognizing ME/CFS </vt:lpstr>
      <vt:lpstr>Clinical Diagnostic Criteria for ME/CFS</vt:lpstr>
      <vt:lpstr>ME/CFS Clinical Diagnostic Criteria</vt:lpstr>
      <vt:lpstr>Common Descriptions From Patients for the Major Symptoms</vt:lpstr>
      <vt:lpstr>Common Descriptions From Patients for the Major Symptoms (cont)</vt:lpstr>
      <vt:lpstr>Common Descriptions From Patients for the Major Symptoms (cont)</vt:lpstr>
      <vt:lpstr>Common Descriptions From Patients for Other Common Symptoms</vt:lpstr>
      <vt:lpstr>Case Example Describing Impaired Function in a Questionnaire </vt:lpstr>
      <vt:lpstr>ME/CFS Symptoms and Manifestations Detailed in the  IOM/NAM Report</vt:lpstr>
      <vt:lpstr>Relevance to PASC, aka "Long COVID"?</vt:lpstr>
      <vt:lpstr>Comorbid Conditions That Can Be Present in Patients With ME/CFS</vt:lpstr>
      <vt:lpstr>Helpful Tools for Understanding the Impact of ME/CFS</vt:lpstr>
      <vt:lpstr>New ICD-10-CM CODES as of October 1, 2022</vt:lpstr>
      <vt:lpstr>Optimizing the Workup of Persons with ME/CFS Symptoms </vt:lpstr>
      <vt:lpstr>Optimizing the Workup for ME/CFS</vt:lpstr>
      <vt:lpstr>Causes of Fatigue in a Primary Care Practice</vt:lpstr>
      <vt:lpstr>Differential Diagnosis The Ones I Look for First</vt:lpstr>
      <vt:lpstr>Illnesses That Can Be Followed by ME/CFS or Similar  Chronic Illnesses</vt:lpstr>
      <vt:lpstr>Developing Individualized Treatment Plans  for Persons With ME/CFS</vt:lpstr>
      <vt:lpstr>PowerPoint Presentation</vt:lpstr>
      <vt:lpstr>Diagnose and Treat Comorbidities</vt:lpstr>
      <vt:lpstr>ME/CFS Clinician Coalition</vt:lpstr>
      <vt:lpstr>Considerations in Developing Individualized Treatment Plans  for Persons With ME/CFS</vt:lpstr>
      <vt:lpstr>Cognitive Impairment and Fatigue</vt:lpstr>
      <vt:lpstr>PEM and Fatigue</vt:lpstr>
      <vt:lpstr>Orthostatic Intolerance</vt:lpstr>
      <vt:lpstr>Orthostatic Intolerance (cont)</vt:lpstr>
      <vt:lpstr>Orthostatic Intolerance (cont)</vt:lpstr>
      <vt:lpstr>Immune Dysfunction</vt:lpstr>
      <vt:lpstr>Pain</vt:lpstr>
      <vt:lpstr>Pain (cont)</vt:lpstr>
      <vt:lpstr>Future Directions: Omics?</vt:lpstr>
      <vt:lpstr>Future Directions: Omics? (cont)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Aboulsaoud, Pakinam</cp:lastModifiedBy>
  <cp:revision>2</cp:revision>
  <dcterms:created xsi:type="dcterms:W3CDTF">2023-08-23T19:54:42Z</dcterms:created>
  <dcterms:modified xsi:type="dcterms:W3CDTF">2023-09-05T19:21:20Z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0x01010023970FB78A3176499ED8FCFD1AFB56A3</vt:lpwstr>
  </property>
  <property fmtid="{D5CDD505-2E9C-101B-9397-08002B2CF9AE}" pid="3" name="MediaServiceImageTags">
    <vt:lpwstr/>
  </property>
</Properties>
</file>