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A3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CC4F2-2230-4E4D-88ED-59A267903860}" v="3" dt="2024-01-08T14:47:31.145"/>
    <p1510:client id="{C6BB8E5A-0C2B-5D16-9C8E-C6FDCAEDBCEC}" v="2" dt="2024-01-08T14:42:03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B0D84-6DB0-45E3-B189-56276D8A683D}" type="datetimeFigureOut"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D6BD8-D6BD-4011-A867-F5F6ED810E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8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1260C-7F30-016E-3960-344C4DC9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85A77-435F-78B5-44C5-5A10529F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2484-1101-4288-93AD-148D981034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B7F0A-CA46-2BE5-E75F-FF7F30E6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F907E-FE3A-F00B-5270-BF3EB27D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D8FC-8E62-4442-8C55-10B87A7A9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4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4548FB-D783-D405-3ED7-E786B390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98B8D-D69D-2A33-B4A2-850722868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2023F-303B-A3FA-0FB1-1AAFF055C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42484-1101-4288-93AD-148D981034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8D8D5-D049-D4AD-8645-9E2D69C2B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E01D9-C7E9-CC04-F509-7F32436E3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1D8FC-8E62-4442-8C55-10B87A7A9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6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080F97-DD33-31A1-4475-1842373D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498E1-D730-401C-EEC6-FEDB2DE2D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77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E711A4-B98B-3C25-E902-EA7C91B4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4D146-7516-38AC-0903-3DDB671F7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9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AD482-DC9C-8AE4-E8E8-EA9E85C7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B6D0E-FB2E-DB8B-246E-65F84D172E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21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055338-1E16-EAE6-BC99-E650C88A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7983F-F7C9-DABD-C456-2762DDDC00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41AD6F-2C44-825E-EA09-1C0E0280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6346F-01A2-C92A-6565-B121AC1996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0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B035BA-21CB-796F-11B6-7144361F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BCC17-A2C8-B917-D4F2-1A3DAD721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1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A0F914-DA61-C108-9B19-E7A298E4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9A056-B393-CF21-C482-5B131A76E3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62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F25383-F143-CD44-F5D5-E966C9786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2DC1-C8E0-B00A-5A98-8963C63E66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204EAD-303E-2B69-D1B9-3CE4D9EE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B21A1-CBAA-1F36-A69C-85CC44B98A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6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844126-4A1D-2A9E-3639-7E38AB1C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History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929EE-8766-C026-1C10-17EC5679D1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13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D78F6D-4ECF-254A-7887-B5B19264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Cardiac MRI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9BC9E-A3C6-7728-904F-17858F2FEB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C6AE6-6EDB-9E62-1AE9-FD2447C4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Cardiac MRI Techniques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916FB-09D8-E06C-9FA8-280F60ED01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56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B5053E-954C-A7F2-A191-EDDDC787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Cardiac MRI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DFE6A-22B2-09C0-49BD-D6B1C0744D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1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F0F84E-48CE-59D8-FB62-F78C4EFA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Cardiac MRI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F3580-5E9C-C5D3-D624-6A61A9C72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43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30553E-49E0-AEEE-44DA-8FBB5F93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Cardiac MRI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3E235-14F4-B76C-AF82-24CB2814CB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F12FEB-A025-CB6A-9D3B-9F4DBA99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Myocarditis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B9E89-EEB0-A85D-2D04-3F3ABCD21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94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98949C-4E5D-B784-3DFB-487DDAB2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Myocarditis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FF30-9203-FBF2-11E9-15560000C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70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2316AC-B5AF-5A40-2E61-8F50EA2D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Myocarditis</a:t>
            </a:r>
            <a:br>
              <a:rPr lang="en-US"/>
            </a:br>
            <a:r>
              <a:rPr lang="en-US" sz="3100" i="1"/>
              <a:t>T2 Measurement Detects Edema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40A43-B5AF-B76F-DA83-EE9A470CB7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FD8E25-60DE-A878-9B52-38F64E07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Giant Cell Myocarditis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E1619-7E03-6A9C-8535-9E471ABA5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21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4EC09A-B22C-C2AA-0EF1-C1598F6E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2018 Lake Louise Criteria for Myocardial Inflammation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2EC0C-7EA7-F557-0FD8-A95DB6F39E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30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11E100-CB54-A2C4-0EC5-E6CDE29F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2018 Lake Louise Criteria for Myocardial Inflammation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AE323-EF93-B74D-3F7D-70E0220BA5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7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187A36-6D0E-FFAC-F4B2-5FEADF3A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143500" algn="l"/>
              </a:tabLst>
            </a:pPr>
            <a:r>
              <a:rPr lang="en-US"/>
              <a:t>Chest Pain Differential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157C5-ACB8-8AD8-DDC9-D65FA3B084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75567-0044-1C97-684E-898E1905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Cardiac MRI (CMR) Techniques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42E0E-CBAE-C673-F784-25821B1D30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98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81C80F-2FDC-C0C1-027E-7E280E4B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143500" algn="l"/>
              </a:tabLst>
            </a:pPr>
            <a:r>
              <a:rPr lang="en-US"/>
              <a:t>Chest Pain Differential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B5E02-4957-F29F-61D3-6F906E873F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3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3D4DC6-04AC-AF72-E28B-536E9C59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Chest Pain Differential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4E7A2-3F53-80E5-1DA0-E9A244DF81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3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FA5D97-41DC-44A1-C9F4-AA3F7511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Chest Pain Differential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79F2A-168F-F093-0AB0-1097FB86A3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17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19EF9C-1521-8585-DBA4-8226E149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55B00-E8B9-F68F-B11D-7E8429AF77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7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6121D-ABBF-4679-9DC0-0E0783DC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continue to the next segment </a:t>
            </a:r>
            <a:br>
              <a:rPr lang="en-US"/>
            </a:br>
            <a:r>
              <a:rPr lang="en-US"/>
              <a:t>of this activity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89481-DA78-B1D6-8B27-07016C4C36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58E6C7-0AF8-F7B3-26D1-F67B9136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958A9-A894-CF3E-5B6C-C7E8689B2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46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52B759-1006-BCC5-592E-A36CB35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With History of Heart Block</a:t>
            </a:r>
            <a:br>
              <a:rPr lang="en-US"/>
            </a:br>
            <a:r>
              <a:rPr lang="en-US" sz="2700"/>
              <a:t>CMR Ordered to Assess for Cardiac Sarcoidosis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DD2DA-A992-235F-6E88-E0CADFFCB2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79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EC659E-2CF1-5DB5-E4AA-B63BD186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Cardiomyopathy Protocol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E2AA3-D5C0-2253-B028-26875014C2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7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717C4C-CC12-9BB7-4839-3EBE90CC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Cardiomyopathy Protocol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1E0A6-7E32-908F-3ADC-A140BEBC3B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5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EEAD3D-398E-CD13-6812-0B09E8F1E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Cardiomyopathy Protocol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2CBED-7AC2-1475-05F5-AF7283249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9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E4759A-83EB-6DF8-FD28-838A8489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CMR Protocol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61F45-8FCA-FC86-C945-350518A81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7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8304B2-45A8-7FDC-152E-50178263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Tissue Characterization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D8DDC-E443-8F32-FEB0-A13B40F4C8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77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8439AE-A5A3-0CC3-A313-9D351B37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Rule Out Cardiac Sarcoidosis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AE405-256C-E41A-9295-40F8C0F021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65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86F044-461D-9638-1563-DDE75CE0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Rule out Cardiac Sarcoidosis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968AA-1D8D-22E9-706A-BD6C95F7B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76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118D98-CC1B-9660-2A32-A0EB015C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Rule out Cardiac Sarcoidosis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191A1-E09B-E6A2-9FA0-C67339D44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55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111C23-A331-79E5-2E59-690AAFD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Mass in Region of AV Node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A3594-B4C2-F80F-F14D-C11400966E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E4FC9-DBB5-4A4E-4BC5-11F36E5F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Native T1 and T2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CEFA5-7342-D88A-5404-433B2B0293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9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439A79-6498-6363-A505-7D25F83A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Post-Contrast Multiplanar 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EA5CF-7C74-F3AB-F3F0-2FA4D5A74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8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F6D832-4C57-0F27-89D8-58FEC295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Diagnosis: AV Node Tumor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FDE67-847C-47EE-1169-BC36F5410A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0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9414EC-81E2-CE91-943B-457A1EF0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11AB7-FB7E-EB9B-4779-E37CA3DF3F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29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386DDB-627B-A2C6-E2FE-E9515B79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663F6-FF7B-62A3-57C5-FD2D1A3F60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7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E6B1E4-ADEC-9D6E-D799-31853426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Accelerated CMR Protocol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9AB92-F0C6-FD5B-24E1-D5E7E9AEB1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718DA-C38B-31A5-65E5-DEEFA5D2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B59A3-0F42-D1D3-7244-4CBBF563E7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86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40A701-8BC9-CAB2-1C1A-4947A165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Patient With Known Malignancy Undergoing Chemotherapy</a:t>
            </a:r>
            <a:br>
              <a:rPr lang="en-US"/>
            </a:br>
            <a:r>
              <a:rPr lang="en-US" sz="2700"/>
              <a:t>CMR Ordered to Assess Left Ventricular Ejection Fraction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6DC7-DA3A-87D7-A55B-BC877EF60A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57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894DA4-7E3D-E757-6EF3-9899128D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4-Chamber Cine SSFP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29F55-F261-7337-6EEA-0DE2EE56E6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9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BB7E1-74B2-A849-A8A9-05E05DE7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4-Chamber Cine SSFP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B3129-9844-7BA6-0FF4-770B35304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D291B9-6AB2-06EB-15F2-06B7B05D54E2}"/>
              </a:ext>
            </a:extLst>
          </p:cNvPr>
          <p:cNvSpPr txBox="1"/>
          <p:nvPr/>
        </p:nvSpPr>
        <p:spPr>
          <a:xfrm>
            <a:off x="9001124" y="5429250"/>
            <a:ext cx="30194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D8A31"/>
                </a:solidFill>
              </a:rPr>
              <a:t>Large Filling Defect</a:t>
            </a:r>
          </a:p>
          <a:p>
            <a:r>
              <a:rPr lang="en-US" sz="2800" b="1" dirty="0">
                <a:solidFill>
                  <a:srgbClr val="FD8A31"/>
                </a:solidFill>
              </a:rPr>
              <a:t>in the Right Atrium</a:t>
            </a:r>
          </a:p>
        </p:txBody>
      </p:sp>
    </p:spTree>
    <p:extLst>
      <p:ext uri="{BB962C8B-B14F-4D97-AF65-F5344CB8AC3E}">
        <p14:creationId xmlns:p14="http://schemas.microsoft.com/office/powerpoint/2010/main" val="3978884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4F9B0-7746-C466-5BBC-FA933FEA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Axis Cine SSFP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C0F070-1A84-5949-1534-4B5E4E3338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7E931-5350-B7A7-DADD-7AAEA462EFE1}"/>
              </a:ext>
            </a:extLst>
          </p:cNvPr>
          <p:cNvSpPr txBox="1"/>
          <p:nvPr/>
        </p:nvSpPr>
        <p:spPr>
          <a:xfrm>
            <a:off x="9001124" y="5429250"/>
            <a:ext cx="30194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D8A31"/>
                </a:solidFill>
              </a:rPr>
              <a:t>Large Filling Defect</a:t>
            </a:r>
          </a:p>
          <a:p>
            <a:r>
              <a:rPr lang="en-US" sz="2800" b="1" dirty="0">
                <a:solidFill>
                  <a:srgbClr val="FD8A31"/>
                </a:solidFill>
              </a:rPr>
              <a:t>in the Right Atrium</a:t>
            </a:r>
          </a:p>
        </p:txBody>
      </p:sp>
    </p:spTree>
    <p:extLst>
      <p:ext uri="{BB962C8B-B14F-4D97-AF65-F5344CB8AC3E}">
        <p14:creationId xmlns:p14="http://schemas.microsoft.com/office/powerpoint/2010/main" val="27753463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834014-6BC1-BDDC-4392-BF37C0C7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T1W Imaging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21D03-06BE-C8C5-B1AE-69C02E4C66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49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62AB6-5E11-E93C-F7A2-03572D7F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First-Pass Perfusion, Delayed LGE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E4175-ADD7-D89E-D2D2-F1F27F017A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9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B56C4D-FB39-AA66-7B6F-D226CAA5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Coronal 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2C600-5002-A472-AD85-50B12BE5D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282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B040C-D248-C6AA-0E6A-FC6FF888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Coronal 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D5E94-A504-ADA1-1164-9D7EC5D814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9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A36A7B-30B5-673F-94D9-54683A9B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Follow-Up Axial 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FAE6F-6BCE-4A3E-EF61-669BB9E76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C5738D-8059-5B2E-15E0-A17DF219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Accelerated CMR Protocol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BB857-03FA-606A-0829-CCC47FF471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1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AC7520-F505-1380-8277-0B01FCB7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Patient With Known Malignancy Undergoing Immune Therapy</a:t>
            </a:r>
            <a:br>
              <a:rPr lang="en-US"/>
            </a:br>
            <a:r>
              <a:rPr lang="en-US" sz="3100"/>
              <a:t>CMR Ordered to Assess for Myocarditis</a:t>
            </a:r>
            <a:endParaRPr lang="en-US" sz="27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78342-4104-F79D-64D1-76CA78F309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89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8EF8F0-973E-8A56-4913-4B261E7E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Cine SSFP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917EC-38A1-A4D3-C00A-4C12B83AA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3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A2301A-89C1-D769-4BD8-84B94014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Cine SSFP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CE499-DD51-973A-F4C7-69E954D09A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98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9371F-DBA3-D306-7A5A-EF9186C1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Tissue Characterization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10ADA-B227-2E5C-81C7-865DB48B41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215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4C9175-3252-E0E0-54B4-40E026F2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Tissue Characterization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766D1-FD7D-8C98-634F-365B9314E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077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FC00A9-C8ED-8779-D90B-8FCFE543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Native T1 and T2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36873-D7E5-8611-2651-C54EEBDFB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62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820305-6EA3-8F46-2957-28DB436B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Diagnosis: Diffuse Infiltrative Melanoma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2EBA2-970E-32FF-C599-668FD9431C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59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F7C296-347F-5350-ADC1-B5140CBB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08EDA-10F8-C88F-6BB8-ABEF3A623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052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561F09-637C-CB44-CFD9-F687A0B2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continue to the next segment </a:t>
            </a:r>
            <a:br>
              <a:rPr lang="en-US"/>
            </a:br>
            <a:r>
              <a:rPr lang="en-US"/>
              <a:t>of this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64DEC-29D1-D942-00BF-E0A428A2F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14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B46A40-CA5A-9D33-9100-D53EE628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6B345-657B-2236-2E0F-490AAAC9BB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2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110439-D5D4-99A7-4379-34AA36A7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Accelerated CMR Protocol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C399F-318D-AB9B-7F47-5A2A01C79C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460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4797D8-C566-8910-11EC-C29899E7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4CBF8-2B30-E071-8CA2-3946E0553E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13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6EB613-6D3F-CA13-FC1E-3BA7BB06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FA9EB-2EB9-32F1-9192-2109B9732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19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D1A92-854F-B3BB-6BDD-C9DC87A1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Stress Imaging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70364-28A2-0511-9BEF-37160B01F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263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AD0992-1980-E7F7-4868-421407FC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Stress Imaging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3123E1-A270-7DDC-5BB2-6DAF2FB5F1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640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95058-CA83-C84E-0799-6B1C34C6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Myocardial Structures and Fibrosis Confirmation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FDFF3-B397-D6B4-2EF3-4E786EA654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1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074C40-7702-5C64-9738-3A7BCF05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Myocardial Structures and Fibrosis Confirmation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96D92-35C4-0340-4CA5-AC1B531BF0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8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FB12AC-E594-08EC-E546-1E8522F7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LGE and ECV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6811B-CC4F-2BC9-6F12-DC0FFD4DC0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1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82C8A3-D1C5-B62D-A0F0-A37D73AB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LGE and ECV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E3271-600F-E479-BBBF-53118F1BE3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843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B2C644-7611-7BDF-B83F-45F2B5A5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Quantitative Stress CMR Perfusion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63346-26A2-EF6B-7F58-2B90DD8B49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0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05BC3-64B0-0C97-FA3B-A96C2E27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Quantitative Stress CMR Perfusion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134E3-6B72-B86D-FE6D-B0FBFAEE5C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6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CCCB1A-1AEC-2292-571E-092003D1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Stress CMR Protocol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27A2B-562E-BF9C-A20B-39DB2F716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206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996883-CE09-6771-AD52-1F0B98D5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Quantitative Stress CMR Perfusion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AD286-AE0A-DE08-7422-47158302B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73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622F7C-9939-715B-B05C-23FDA15B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10 Years Prior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E6299-0EF8-5DBB-5952-AF6EB30ED1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039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F1E17B-490A-4324-C067-8779433A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DE2A-C096-3F6C-5286-45A3CAC364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71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0EEC12-326C-16B3-3035-A35E43D5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CB7D8-DA7C-B827-5FE9-C169266A57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359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6A72E-8EBA-002A-B260-E39327F2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1E45F-3B70-3C11-A5E6-572F546C02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182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9464B8-A5FA-A8D9-4484-9C3F4A7E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continue to the next segment </a:t>
            </a:r>
            <a:br>
              <a:rPr lang="en-US"/>
            </a:br>
            <a:r>
              <a:rPr lang="en-US"/>
              <a:t>of this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A1F3E-3FB5-D3C5-ADCB-90EFCBA96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6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505EE2-CE53-AFA9-51BA-8E129B42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51B53-B988-0A6B-EAA9-D8669E17C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59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E00A30-3771-8E46-E196-AB15BFCD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34E54-B872-A20B-DF4B-241571551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492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25AF02-A4D0-800D-8F04-060DE287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3CC4F-144C-4292-36FB-036375B2B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826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D91D98-9DB5-A743-6F80-EEBAD4D7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EE8D7-BA3F-2C94-DBB9-D2356D80F7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72DCAB-9FF6-FC07-677A-82FB4C2A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CMR Clinical Indications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B9DDE-53C9-7782-9536-BAB9A57694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630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D6FAC-BB13-8005-ED05-5D184005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8E5C8-500B-7F63-7147-37272728B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95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1813A-B24A-6BC2-795D-304216C6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B881C-A4FF-7832-8FDA-53B7996300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65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2DC1F9-2A0D-442C-121D-DA5C8367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6A734-9809-0450-D725-7EECB9337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8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a208df8-4f1b-4497-8eb8-fd7cbd81915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2B48B9BE46A249AD24DC957253464E" ma:contentTypeVersion="17" ma:contentTypeDescription="Create a new document." ma:contentTypeScope="" ma:versionID="8f4d37100c0811ffa1a031e9d5de805a">
  <xsd:schema xmlns:xsd="http://www.w3.org/2001/XMLSchema" xmlns:xs="http://www.w3.org/2001/XMLSchema" xmlns:p="http://schemas.microsoft.com/office/2006/metadata/properties" xmlns:ns2="5a208df8-4f1b-4497-8eb8-fd7cbd81915b" xmlns:ns3="e93acf5f-f59b-46bb-8c22-2b43a486ab2c" targetNamespace="http://schemas.microsoft.com/office/2006/metadata/properties" ma:root="true" ma:fieldsID="9a94ad17cdaf71567a2e8e03fe0af8ff" ns2:_="" ns3:_="">
    <xsd:import namespace="5a208df8-4f1b-4497-8eb8-fd7cbd81915b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8df8-4f1b-4497-8eb8-fd7cbd819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A00ADE-2FAF-41B3-9B49-D03D824E9B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DF5396-A6CE-440C-8ACA-EFCBAA130EEB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5a208df8-4f1b-4497-8eb8-fd7cbd81915b"/>
    <ds:schemaRef ds:uri="http://schemas.microsoft.com/office/infopath/2007/PartnerControls"/>
    <ds:schemaRef ds:uri="e93acf5f-f59b-46bb-8c22-2b43a486ab2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091BAEE-A89A-4D5A-9000-1A8DCBE8D6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08df8-4f1b-4497-8eb8-fd7cbd81915b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337</Words>
  <Application>Microsoft Office PowerPoint</Application>
  <PresentationFormat>Widescreen</PresentationFormat>
  <Paragraphs>89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PowerPoint Presentation</vt:lpstr>
      <vt:lpstr>Cardiac MRI Techniques</vt:lpstr>
      <vt:lpstr>Cardiac MRI (CMR) Techniques</vt:lpstr>
      <vt:lpstr>Standard CMR Protocol</vt:lpstr>
      <vt:lpstr>Accelerated CMR Protocol</vt:lpstr>
      <vt:lpstr>Accelerated CMR Protocol</vt:lpstr>
      <vt:lpstr>Accelerated CMR Protocol</vt:lpstr>
      <vt:lpstr>Clinical Stress CMR Protocol</vt:lpstr>
      <vt:lpstr>CMR Clinical Indications</vt:lpstr>
      <vt:lpstr>CMR Clinical Indications</vt:lpstr>
      <vt:lpstr>CMR Clinical Indications</vt:lpstr>
      <vt:lpstr>CMR Clinical Indications</vt:lpstr>
      <vt:lpstr>CMR Clinical Indications</vt:lpstr>
      <vt:lpstr>CMR Clinical Indications</vt:lpstr>
      <vt:lpstr>CMR Clinical Indications</vt:lpstr>
      <vt:lpstr>PowerPoint Presentation</vt:lpstr>
      <vt:lpstr>PowerPoint Presentation</vt:lpstr>
      <vt:lpstr>Case History</vt:lpstr>
      <vt:lpstr>Cardiac MRI</vt:lpstr>
      <vt:lpstr>Cardiac MRI</vt:lpstr>
      <vt:lpstr>Cardiac MRI</vt:lpstr>
      <vt:lpstr>Cardiac MRI</vt:lpstr>
      <vt:lpstr>Myocarditis</vt:lpstr>
      <vt:lpstr>Myocarditis</vt:lpstr>
      <vt:lpstr>Myocarditis T2 Measurement Detects Edema</vt:lpstr>
      <vt:lpstr>Giant Cell Myocarditis</vt:lpstr>
      <vt:lpstr>2018 Lake Louise Criteria for Myocardial Inflammation</vt:lpstr>
      <vt:lpstr>2018 Lake Louise Criteria for Myocardial Inflammation</vt:lpstr>
      <vt:lpstr>Chest Pain Differential Diagnosis</vt:lpstr>
      <vt:lpstr>Chest Pain Differential Diagnosis</vt:lpstr>
      <vt:lpstr>Chest Pain Differential Diagnosis</vt:lpstr>
      <vt:lpstr>Chest Pain Differential Diagnosis</vt:lpstr>
      <vt:lpstr>Key Points</vt:lpstr>
      <vt:lpstr>Please continue to the next segment  of this activity</vt:lpstr>
      <vt:lpstr>PowerPoint Presentation</vt:lpstr>
      <vt:lpstr>Patient With History of Heart Block CMR Ordered to Assess for Cardiac Sarcoidosis</vt:lpstr>
      <vt:lpstr>Standard Cardiomyopathy Protocol</vt:lpstr>
      <vt:lpstr>Standard Cardiomyopathy Protocol</vt:lpstr>
      <vt:lpstr>Standard Cardiomyopathy Protocol</vt:lpstr>
      <vt:lpstr>Tissue Characterization</vt:lpstr>
      <vt:lpstr>Rule Out Cardiac Sarcoidosis</vt:lpstr>
      <vt:lpstr>Rule out Cardiac Sarcoidosis</vt:lpstr>
      <vt:lpstr>Rule out Cardiac Sarcoidosis</vt:lpstr>
      <vt:lpstr>Mass in Region of AV Node</vt:lpstr>
      <vt:lpstr>Native T1 and T2 Mapping</vt:lpstr>
      <vt:lpstr>Post-Contrast Multiplanar Sequences</vt:lpstr>
      <vt:lpstr>Diagnosis: AV Node Tumor</vt:lpstr>
      <vt:lpstr>Key Points</vt:lpstr>
      <vt:lpstr>Key Points</vt:lpstr>
      <vt:lpstr>Key Points</vt:lpstr>
      <vt:lpstr>Patient With Known Malignancy Undergoing Chemotherapy CMR Ordered to Assess Left Ventricular Ejection Fraction</vt:lpstr>
      <vt:lpstr>4-Chamber Cine SSFP</vt:lpstr>
      <vt:lpstr>4-Chamber Cine SSFP</vt:lpstr>
      <vt:lpstr>Short Axis Cine SSFP</vt:lpstr>
      <vt:lpstr>T1W Imaging</vt:lpstr>
      <vt:lpstr>First-Pass Perfusion, Delayed LGE</vt:lpstr>
      <vt:lpstr>Coronal CT</vt:lpstr>
      <vt:lpstr>Coronal CT</vt:lpstr>
      <vt:lpstr>Follow-Up Axial CT</vt:lpstr>
      <vt:lpstr>Patient With Known Malignancy Undergoing Immune Therapy CMR Ordered to Assess for Myocarditis</vt:lpstr>
      <vt:lpstr>Cine SSFP</vt:lpstr>
      <vt:lpstr>Cine SSFP</vt:lpstr>
      <vt:lpstr>Tissue Characterization</vt:lpstr>
      <vt:lpstr>Tissue Characterization</vt:lpstr>
      <vt:lpstr>Native T1 and T2 Mapping</vt:lpstr>
      <vt:lpstr>Diagnosis: Diffuse Infiltrative Melanoma</vt:lpstr>
      <vt:lpstr>Key Points</vt:lpstr>
      <vt:lpstr>Please continue to the next segment  of this activity</vt:lpstr>
      <vt:lpstr>PowerPoint Presentation</vt:lpstr>
      <vt:lpstr>Case History</vt:lpstr>
      <vt:lpstr>CTA</vt:lpstr>
      <vt:lpstr>CMR Stress Imaging</vt:lpstr>
      <vt:lpstr>CMR Stress Imaging</vt:lpstr>
      <vt:lpstr>Myocardial Structures and Fibrosis Confirmation</vt:lpstr>
      <vt:lpstr>Myocardial Structures and Fibrosis Confirmation</vt:lpstr>
      <vt:lpstr>LGE and ECV Mapping</vt:lpstr>
      <vt:lpstr>LGE and ECV Mapping</vt:lpstr>
      <vt:lpstr>Quantitative Stress CMR Perfusion</vt:lpstr>
      <vt:lpstr>Quantitative Stress CMR Perfusion</vt:lpstr>
      <vt:lpstr>Quantitative Stress CMR Perfusion</vt:lpstr>
      <vt:lpstr>CMR 10 Years Prior</vt:lpstr>
      <vt:lpstr>Case Summary</vt:lpstr>
      <vt:lpstr>Case Summary</vt:lpstr>
      <vt:lpstr>Case Summary</vt:lpstr>
      <vt:lpstr>Please continue to the next segment  of this activity</vt:lpstr>
      <vt:lpstr>PowerPoint Presentation</vt:lpstr>
      <vt:lpstr>In Summary</vt:lpstr>
      <vt:lpstr>In Summary</vt:lpstr>
      <vt:lpstr>In Summary</vt:lpstr>
      <vt:lpstr>In Summary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Eckstein, Zachary</dc:creator>
  <cp:lastModifiedBy>Vickie Phoenix</cp:lastModifiedBy>
  <cp:revision>4</cp:revision>
  <dcterms:created xsi:type="dcterms:W3CDTF">2023-08-24T13:39:58Z</dcterms:created>
  <dcterms:modified xsi:type="dcterms:W3CDTF">2024-01-08T18:46:53Z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0x010100A82B48B9BE46A249AD24DC957253464E</vt:lpwstr>
  </property>
  <property fmtid="{D5CDD505-2E9C-101B-9397-08002B2CF9AE}" pid="3" name="MediaServiceImageTags">
    <vt:lpwstr/>
  </property>
</Properties>
</file>