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18645-646D-0DA9-DF19-33306CF58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7F10D0-0D81-27C6-9F20-112806EF2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2383-3C78-4DF9-AD6C-3AF61BF582D8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DBB2A0-5085-5E63-2A90-2C15EAD7A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D5B9AE-3C06-6058-A12D-7692B84DD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E96A-0EED-484D-8104-ED2081DF0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86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2321A3-EA8E-CA92-AB45-326068FFB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11577-A1EB-80D6-D3D7-4135BC4AA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1CEFF-6170-F6DA-6FFE-6D6D73098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92383-3C78-4DF9-AD6C-3AF61BF582D8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7DCEA-799B-38BF-1085-376C216515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E817A-A7D4-C559-A682-DC679ED660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7E96A-0EED-484D-8104-ED2081DF0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69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D1EA94-84A1-E3D9-359D-D7A595E7A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C606E8-925D-ED1C-244B-73D1D8E86E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8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9E92732-19C3-7819-E082-A61026596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Is BP Poorly Controlled?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DB4597-C891-E24D-28E1-035E9C9B8D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32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E5B655-7AD7-9C43-6A5F-D07555F2C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Does Renal Denervation Fit Into the Clinical Treatment of Patients With HTN?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AC819E-81EA-0118-AA30-0254D6EF17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53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935FE4-B401-3EB0-F810-176AD8396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2023 ESH Arterial HTN Guidelines </a:t>
            </a:r>
            <a:br>
              <a:rPr lang="en-US"/>
            </a:br>
            <a:r>
              <a:rPr lang="en-US" sz="3100" i="1"/>
              <a:t>Recommendations for Use of RDN</a:t>
            </a:r>
            <a:endParaRPr lang="en-US" sz="31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695409-2D26-5658-DA27-112E6B3EFE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458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128F57-915A-2774-B68A-93E907B2D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2023 ESH Arterial HTN Guidelines </a:t>
            </a:r>
            <a:br>
              <a:rPr lang="en-US"/>
            </a:br>
            <a:r>
              <a:rPr lang="en-US" sz="3100" i="1"/>
              <a:t>Recommendations for Use of RDN in True Resistant HTN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476073-7652-59E1-A209-7DE2F1D18B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439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B783F8-31AE-61E8-6AFE-6B6730D96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Have Clinical Studies Shown About the Efficacy of RDN?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7B0640-4B46-F97C-D8BC-F73A0A7406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571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5C0153A-4AC6-69E3-F150-59062E9C1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RDN Is Effective According to Clinical Trials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C9BEDF-0EC1-4D05-92C6-8853D03648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170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BDF849-D0EB-976B-CBD6-D29132150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 RDN a Viable Option for Long-Term BP Control?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FE9812-B5E1-6BAC-0433-DF3F9615D5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268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0160D5-99A4-AA2C-6009-BAC8FD98B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SPYRAL HTN-ON MED Trial</a:t>
            </a:r>
            <a:br>
              <a:rPr lang="en-US" sz="3200"/>
            </a:br>
            <a:r>
              <a:rPr lang="en-US" sz="3200" i="1"/>
              <a:t>Reduction in Mean SBP at 36 Months</a:t>
            </a:r>
            <a:endParaRPr lang="en-US" sz="2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C767A0-4E65-928F-9957-95E85ECC36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70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56C8C37-1514-EBFD-5727-D9F2409CC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SYMPLICITY Follow-Up at 3 Years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4185E9-FCE7-4BC5-84CC-EC01BCE840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387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51C1E5-A620-5495-0215-5D17C7342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Long-Term Changes in 24-Hour Ambulatory BP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633FCC-BC68-DC46-B43D-2A82149A4A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41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CA5261-78A4-854B-5788-25A5E1D36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Hypertension Is a Global Epidemic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120249-4EBD-6815-6281-C6CB067D13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47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64FD8B3-001A-89A9-1A71-117FFA420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About the Safety Data for RDN?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630B5E-4DBA-59B0-7D63-1A37A5628E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472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42B1824-8D5C-DF8B-04D8-A6845E091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Safety of Renal Denervation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B6B9A4-333B-1856-B42D-94EE4698B6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169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450DF40-2D71-EBC7-8238-12517EC5F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Safety of Renal Denervation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03E9F8-0BE9-6658-CA60-7292865407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4821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5D5BDF-8A26-6BBC-8651-775265985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Safety of Renal Denervation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7CF9A4-42B1-5548-729C-F1CBDD850D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46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1C6B7C2-84F3-C274-F5FA-06A97F646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Can RDN Be Implemented in Clinical Practice?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EF8D91-6F83-F72A-BC74-BC22651051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0583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CA1FF3D-DF7B-1CCE-15FD-B9343D667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Implementing RDN in Clinical Practice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A307B4-F784-6FD7-CF43-41082A9B40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5406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55EACE-F765-115B-021C-C3A4BA1C8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Implementing RDN in Clinical Practice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F7C71D-54DB-4195-6350-44CAB90336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084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72A0607-1DE1-461D-3BC2-7BBB60937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Closing Comments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8C272B-7D6B-5E7F-DE7D-2928E7894C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3880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7B0B258-4590-F4EE-A593-67F917E00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3525DC-37E5-1EFA-9CDC-9D4FE83F34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964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CA188E-F4CF-CCBB-4F0A-0EBEEB5CC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Hypertension Is a Global Epidemic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A991E7-CB80-2FCB-DC6E-0CE01E1CD3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32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06C562-272F-BA17-F9DE-CFEBEBCAB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We Approach BP Control?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B62134-C24A-D68B-BCA2-4E0F6CEE72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82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E49552-537A-5F09-E3F8-4CB717CC6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Strategies to Reduce BP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EABE63-7C52-0C01-53D5-EC6CF4667C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03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44E543-0E6E-67C8-5FE7-FD58988AC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Strategies to Reduce BP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9BA015-C203-C44E-E55B-711173DA5F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86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86652A-6DC6-3207-919A-F4783E075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Strategies to Reduce BP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733E53-8F6E-F820-EA88-FE8A9EB7EF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36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DDAEB9A-53CC-C744-E354-8459F70A9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Is BP Poorly Controlled?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26923B-62B7-C0CF-8485-A776259223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32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4A6502-C961-1373-12F1-93FCC8D48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BP Control Remains Poor Despite Anti-HTN Drug Availability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CB7E6D-B261-133A-E342-C680DEB763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784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EFEC32F147BF44B6C53D2C0CEAFA82" ma:contentTypeVersion="19" ma:contentTypeDescription="Create a new document." ma:contentTypeScope="" ma:versionID="34dbe660b494b884f2874652e163224c">
  <xsd:schema xmlns:xsd="http://www.w3.org/2001/XMLSchema" xmlns:xs="http://www.w3.org/2001/XMLSchema" xmlns:p="http://schemas.microsoft.com/office/2006/metadata/properties" xmlns:ns2="0e7a60a3-04f0-4f22-b100-63592d3ac6fc" xmlns:ns3="e93acf5f-f59b-46bb-8c22-2b43a486ab2c" targetNamespace="http://schemas.microsoft.com/office/2006/metadata/properties" ma:root="true" ma:fieldsID="4ecff93b6bb1adbc6b2c6773bfc205f9" ns2:_="" ns3:_="">
    <xsd:import namespace="0e7a60a3-04f0-4f22-b100-63592d3ac6fc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7a60a3-04f0-4f22-b100-63592d3ac6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lcf76f155ced4ddcb4097134ff3c332f xmlns="0e7a60a3-04f0-4f22-b100-63592d3ac6f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56F0A30-7FEF-4731-B9DB-475680CD7BF4}"/>
</file>

<file path=customXml/itemProps2.xml><?xml version="1.0" encoding="utf-8"?>
<ds:datastoreItem xmlns:ds="http://schemas.openxmlformats.org/officeDocument/2006/customXml" ds:itemID="{6C7A23FA-A8EF-4328-A4FD-6AC7AD02ED54}"/>
</file>

<file path=customXml/itemProps3.xml><?xml version="1.0" encoding="utf-8"?>
<ds:datastoreItem xmlns:ds="http://schemas.openxmlformats.org/officeDocument/2006/customXml" ds:itemID="{7F7D81D6-FC1F-41AF-9094-D66D912C159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</Words>
  <Application>Microsoft Office PowerPoint</Application>
  <PresentationFormat>Widescreen</PresentationFormat>
  <Paragraphs>26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PowerPoint Presentation</vt:lpstr>
      <vt:lpstr>Hypertension Is a Global Epidemic</vt:lpstr>
      <vt:lpstr>Hypertension Is a Global Epidemic</vt:lpstr>
      <vt:lpstr>How Do We Approach BP Control?</vt:lpstr>
      <vt:lpstr>Strategies to Reduce BP</vt:lpstr>
      <vt:lpstr>Strategies to Reduce BP</vt:lpstr>
      <vt:lpstr>Strategies to Reduce BP</vt:lpstr>
      <vt:lpstr>Why Is BP Poorly Controlled?</vt:lpstr>
      <vt:lpstr>BP Control Remains Poor Despite Anti-HTN Drug Availability</vt:lpstr>
      <vt:lpstr>Why Is BP Poorly Controlled?</vt:lpstr>
      <vt:lpstr>Where Does Renal Denervation Fit Into the Clinical Treatment of Patients With HTN?</vt:lpstr>
      <vt:lpstr>2023 ESH Arterial HTN Guidelines  Recommendations for Use of RDN</vt:lpstr>
      <vt:lpstr>2023 ESH Arterial HTN Guidelines  Recommendations for Use of RDN in True Resistant HTN</vt:lpstr>
      <vt:lpstr>What Have Clinical Studies Shown About the Efficacy of RDN?</vt:lpstr>
      <vt:lpstr>RDN Is Effective According to Clinical Trials</vt:lpstr>
      <vt:lpstr>Is RDN a Viable Option for Long-Term BP Control?</vt:lpstr>
      <vt:lpstr>SPYRAL HTN-ON MED Trial Reduction in Mean SBP at 36 Months</vt:lpstr>
      <vt:lpstr>Global SYMPLICITY Follow-Up at 3 Years</vt:lpstr>
      <vt:lpstr>Long-Term Changes in 24-Hour Ambulatory BP</vt:lpstr>
      <vt:lpstr>What About the Safety Data for RDN?</vt:lpstr>
      <vt:lpstr>Safety of Renal Denervation</vt:lpstr>
      <vt:lpstr>Safety of Renal Denervation</vt:lpstr>
      <vt:lpstr>Safety of Renal Denervation</vt:lpstr>
      <vt:lpstr>How Can RDN Be Implemented in Clinical Practice?</vt:lpstr>
      <vt:lpstr>Implementing RDN in Clinical Practice</vt:lpstr>
      <vt:lpstr>Implementing RDN in Clinical Practice</vt:lpstr>
      <vt:lpstr>Closing Comments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Eckstein, Zachary</dc:creator>
  <cp:lastModifiedBy>Eckstein, Zachary</cp:lastModifiedBy>
  <cp:revision>1</cp:revision>
  <dcterms:created xsi:type="dcterms:W3CDTF">2023-08-29T16:24:48Z</dcterms:created>
  <dcterms:modified xsi:type="dcterms:W3CDTF">2023-08-29T16:24:48Z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0x0101003FEFEC32F147BF44B6C53D2C0CEAFA82</vt:lpwstr>
  </property>
</Properties>
</file>