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8" Type="http://schemas.openxmlformats.org/officeDocument/2006/relationships/customXml" Target="../customXml/item3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customXml" Target="../customXml/item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customXml" Target="../customXml/item2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56F67-AE61-F3E6-01B4-6B82FBC03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51E5BF-2B3E-C09C-7732-2424FCBB0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D2FB5-DD92-498C-82A6-84C06A8A1EF9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1BF943-09D8-5818-94A2-F45F6E42A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D2F429-EF8D-EFA3-6241-74500C0AC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9135A-ECAF-4F36-AF8F-49CA11DBA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089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C28698-F7D3-5B8D-6FC2-C829E35DF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27BBC2-DD1D-3C0D-BA65-183C79E609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2219FC-408E-15F2-DB6E-F376D3E68F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2D2FB5-DD92-498C-82A6-84C06A8A1EF9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6DAEE8-951A-98D1-62D3-E62D86B869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3E010F-E2EB-0781-F81C-602298D82B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99135A-ECAF-4F36-AF8F-49CA11DBA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102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EA75822-89C8-4370-2EF4-0E22DB1FD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0F67F4-FE11-10B1-9FA3-E09631FF709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0660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F06F3C0-9979-8A8A-3B8C-B60840A85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Natural History of DMD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18134A-E784-4D46-B0D3-DF452B74B10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4364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A13A461-8F70-0AB6-9D43-DBE2D586C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Early Signs and Symptoms of DMD</a:t>
            </a:r>
            <a:r>
              <a:rPr lang="en-US" baseline="30000"/>
              <a:t>[1-4]</a:t>
            </a:r>
            <a:endParaRPr lang="en-US" baseline="30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BE03DC-D035-2F01-7B78-D5E3C14F0E6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1281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A539161-3CF3-65F4-BFEA-BFF2A2479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Early Signs and Symptoms of DMD</a:t>
            </a:r>
            <a:r>
              <a:rPr lang="en-US" baseline="30000"/>
              <a:t>[1-4]</a:t>
            </a:r>
            <a:endParaRPr lang="en-US" baseline="30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1563F2-86B7-8A93-04C0-7D96D265FF0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714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EA1CE0F-FA2B-854F-3184-B052B0033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Early Signs and Symptoms of DMD</a:t>
            </a:r>
            <a:r>
              <a:rPr lang="en-US" baseline="30000"/>
              <a:t>[1-4]</a:t>
            </a:r>
            <a:endParaRPr lang="en-US" baseline="30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633750-477B-1E67-D16B-BE8464627A4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4037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98CC99F-0112-153D-6D81-D7525629F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Natural History of DMD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A4ED54-AF75-2DD9-8F2C-ED23A05E4D5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1574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5395620-6984-C755-91CE-1DC1CA885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NSAA Total Score Natural History Trajectory and NSAA Scoring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4D8F6F-BAC1-7A56-45C3-C540EC82366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8051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E70AA67-3D93-E718-0E98-5C3B0912C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NSAA Total Score Natural History Trajectory and NSAA Scoring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3E5741-A331-0BEF-2ACD-50E00DC4AA1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7809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D2F4307-3A0F-EA22-4C5B-600183C51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Genetically-Based Therapies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89603A-B63C-C20C-CC54-A3E41E426E0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3037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3C42639-523F-5C05-28EC-62C75657F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Precision Genetically Based Therapies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710515-849B-53D8-838E-6A0619BA3A4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9011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F4281B3-592C-2C2D-878B-4070C4DD7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Exon Skipping Treatment Options for DMD</a:t>
            </a:r>
            <a:endParaRPr lang="en-GB" i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367117-DDD9-6CA2-75AC-067262ECB89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218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8C63339-EEE4-9C81-483D-489A17DEB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D34190-81B3-54D5-38FC-ED78D4354F2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5391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CCC5D78-CC21-EF62-4A63-B7FDDB183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Exon Skipping Treatment Options for DMD</a:t>
            </a:r>
            <a:endParaRPr lang="en-GB" i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361342-E1DE-222E-CB07-50DBECE5B90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6651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79A8E9F-9CE7-0ED1-6A07-361F9130C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Exon Skipping Treatment Options for DMD</a:t>
            </a:r>
            <a:br>
              <a:rPr lang="en-GB"/>
            </a:br>
            <a:r>
              <a:rPr lang="en-GB" i="1"/>
              <a:t>Eteplirsen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DF4E55-EAF9-0310-47A8-7087AC7CC80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4531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293662A-21C1-EEF7-45B4-673A127E4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Exon Skipping Treatment Options for DMD</a:t>
            </a:r>
            <a:br>
              <a:rPr lang="en-GB"/>
            </a:br>
            <a:r>
              <a:rPr lang="en-GB" i="1"/>
              <a:t>Eteplirsen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EA9A3C-BB31-DB3E-2D5C-7CA3E110A60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2787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AD11D77-86EC-6286-F076-78CE46621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Exon Skipping Treatment Options for DMD</a:t>
            </a:r>
            <a:br>
              <a:rPr lang="en-GB"/>
            </a:br>
            <a:r>
              <a:rPr lang="en-GB" i="1"/>
              <a:t>Golodirsen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FD130E-8478-B13E-ED2D-F317E1FE4EC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2218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6856416-76AC-9F16-F5CE-036E37704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Exon Skipping Treatment Options for DMD</a:t>
            </a:r>
            <a:br>
              <a:rPr lang="en-GB"/>
            </a:br>
            <a:r>
              <a:rPr lang="en-GB" i="1"/>
              <a:t>Viltolarsen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E9656D-C1CD-D553-9939-7B19D5978CD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3674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F7E3120-C114-0D0C-787D-0F5B67BF4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Exon Skipping Treatment Options for DMD</a:t>
            </a:r>
            <a:br>
              <a:rPr lang="en-US"/>
            </a:br>
            <a:r>
              <a:rPr lang="en-US" i="1"/>
              <a:t>Casimersen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9B8843-DCA6-7AFB-7364-27A85AB0C71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2483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45FC072-5EEF-4DF4-CB38-E4BEF5125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Science of Gene Therapy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A8216C-BB24-939E-0ECC-F8891F208F5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8166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9A458C1-1E4A-EFF7-BF89-6E9D05E6C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Principles of Gene Therapy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A08E48-AC15-E5BE-4113-FF14F790EE4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2609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16C8D82-93D4-12A4-931E-E128D3DA0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Rationale for Transgene Selection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A8482F-4DAE-A61C-5294-EC45810703A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2777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1FD4CF4-FD4F-7C98-92D3-AED5CEB80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AAV Vectors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ADD33A-3AAA-2FB9-7A66-F7027392B61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100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352D12D-7A10-E40E-43DC-C04141820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Genetic Pathophysiology of DMD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0FA860-93CA-269C-5BA7-CB40FF996FF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6289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1F7BC23-E111-4C84-3916-59A482A4E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    </a:t>
            </a:r>
            <a:br>
              <a:rPr lang="en-US"/>
            </a:br>
            <a:r>
              <a:rPr lang="en-US"/>
              <a:t>      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CD2EEC-9825-8788-819A-C59596226A8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054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3AB1B2F-5D6A-C3B6-B04D-7110C14B4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Clinical Trials in Gene Transfer Therapies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73D07B-24D4-0D1F-5837-7456248C0E0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8636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5DCB016-4ECE-DE2E-2948-4D8BCB912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kumimoji="0" lang="en-GB" sz="4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Condensed"/>
                <a:ea typeface="+mj-ea"/>
                <a:cs typeface="+mj-cs"/>
              </a:rPr>
              <a:t>SGT-001</a:t>
            </a:r>
            <a:endParaRPr lang="en-GB" sz="36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923481-BC9A-5E93-8674-26DD10FEAE8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084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8E79AA1-E092-2105-CCC5-D0F0DA266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SGT-001</a:t>
            </a:r>
            <a:br>
              <a:rPr lang="en-GB"/>
            </a:br>
            <a:r>
              <a:rPr lang="en-GB" sz="3100" i="1"/>
              <a:t>Phase 1/2 Trial IGNITE DMD: Design</a:t>
            </a:r>
            <a:endParaRPr lang="en-GB" i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1A896B-B65A-823B-7E59-B84B90E2F96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2322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62FF799-5122-8393-9B81-EC0325571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/>
            </a:b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79EDB5-E2C3-9C81-118E-2DCFF783197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4495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C98779C-0C46-8242-D829-926FB2115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SGT-001</a:t>
            </a:r>
            <a:br>
              <a:rPr lang="en-GB"/>
            </a:br>
            <a:r>
              <a:rPr lang="en-GB" sz="3100" i="1"/>
              <a:t>Phase 1/2 Trial IGNITE DMD: Safety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00AA4C-2B09-8EF4-1E76-184E9C334D1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8872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32808A4-00F7-36CA-7D64-732C08277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PF-06939926</a:t>
            </a:r>
            <a:br>
              <a:rPr lang="en-GB"/>
            </a:br>
            <a:r>
              <a:rPr lang="en-GB"/>
              <a:t>(Fordadistrogene Movaparvovec)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90B069-7C1B-28EC-B066-04BB4B1B9AF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1685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43FB92B-99EA-0C27-2DB6-A4715F00E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PF-06939926</a:t>
            </a:r>
            <a:br>
              <a:rPr lang="en-US"/>
            </a:br>
            <a:r>
              <a:rPr lang="en-US" sz="3100" i="1"/>
              <a:t>Phase 1b Trial C3391001: Design</a:t>
            </a:r>
            <a:endParaRPr lang="en-US" i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C53690-F556-35AC-757C-18F426C1D34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97019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CA6B90E-B625-813D-A471-83AAA8215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PF-06939926</a:t>
            </a:r>
            <a:br>
              <a:rPr lang="en-US" sz="3200"/>
            </a:br>
            <a:r>
              <a:rPr lang="en-US" sz="3200" i="1"/>
              <a:t>Phase 1b Study; 1 Year Analysis</a:t>
            </a:r>
            <a:endParaRPr lang="en-US" sz="3200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6D23EC-37CC-4875-C66C-005E355B702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57601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5A4864A-C9DF-09FD-83E1-A305932E8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PF-06939926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A74D3C-2CAB-0E3E-3AE6-BAF1262B58F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457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DDDDFAA-B1A4-FE24-CD47-71211BAEF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Duchenne Muscular Dystrophy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5A3F63-212A-A2C3-6FF3-5F4D78C28AA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57789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E5E9A00-801D-CE18-8395-B3E874615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SRP-9001</a:t>
            </a:r>
            <a:br>
              <a:rPr lang="en-GB"/>
            </a:br>
            <a:r>
              <a:rPr lang="en-GB"/>
              <a:t>(Delandistrogene Moxeparvovec)</a:t>
            </a:r>
            <a:br>
              <a:rPr lang="en-GB"/>
            </a:br>
            <a:br>
              <a:rPr lang="en-GB"/>
            </a:br>
            <a:r>
              <a:rPr lang="en-GB" sz="3200"/>
              <a:t>FDA Approved for boys with DMD ages 4 and 5 years old</a:t>
            </a:r>
            <a:endParaRPr lang="en-GB" sz="4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524EC1-5376-10EB-607D-1EB31D430F8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51452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877B11B-7876-35CE-98FD-7F13423B0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latin typeface="Roboto Condensed"/>
                <a:ea typeface="Roboto Condensed"/>
                <a:cs typeface="Roboto Condensed"/>
              </a:rPr>
              <a:t>SRP-9001 (Delandistrogene Moxeparvovec)</a:t>
            </a:r>
            <a:br>
              <a:rPr lang="en-US" sz="3200"/>
            </a:br>
            <a:r>
              <a:rPr lang="en-US" sz="3200" i="1">
                <a:latin typeface="Roboto Condensed"/>
                <a:ea typeface="Roboto Condensed"/>
                <a:cs typeface="Roboto Condensed"/>
              </a:rPr>
              <a:t>Study 101 (Proof of Concept With Research Grade Material)</a:t>
            </a:r>
            <a:endParaRPr lang="en-GB" sz="3200" i="1" dirty="0">
              <a:latin typeface="Roboto Condensed"/>
              <a:ea typeface="Roboto Condensed"/>
              <a:cs typeface="Roboto Condense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F18C76-EF6D-8D81-E315-1DC89B53A2D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90830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CD52AB6-2A1C-778D-6FFB-740744163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latin typeface="Roboto Condensed"/>
                <a:ea typeface="Roboto Condensed"/>
                <a:cs typeface="Roboto Condensed"/>
              </a:rPr>
              <a:t>SRP-9001 (Delandistrogene Moxeparvovec)</a:t>
            </a:r>
            <a:br>
              <a:rPr lang="en-US" sz="3200"/>
            </a:br>
            <a:r>
              <a:rPr lang="en-US" sz="3200" i="1">
                <a:latin typeface="Roboto Condensed"/>
                <a:ea typeface="Roboto Condensed"/>
                <a:cs typeface="Roboto Condensed"/>
              </a:rPr>
              <a:t>Study 102 (Research Grade Material)</a:t>
            </a:r>
            <a:endParaRPr lang="en-GB" sz="3200" i="1" dirty="0">
              <a:latin typeface="Roboto Condensed"/>
              <a:ea typeface="Roboto Condensed"/>
              <a:cs typeface="Roboto Condense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3C7A8A-5FA6-4D71-3486-BACA008FCEB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40041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42CA06E-61A4-486F-8BFF-B53373E9C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Roboto Condensed"/>
                <a:ea typeface="Roboto Condensed"/>
                <a:cs typeface="Roboto Condensed"/>
              </a:rPr>
              <a:t>SRP-9001 (Delandistrogene Moxeparvovec)</a:t>
            </a:r>
            <a:br>
              <a:rPr lang="en-US"/>
            </a:br>
            <a:r>
              <a:rPr lang="en-US" i="1">
                <a:latin typeface="Roboto Condensed"/>
                <a:ea typeface="Roboto Condensed"/>
                <a:cs typeface="Roboto Condensed"/>
              </a:rPr>
              <a:t>Study 102 (Research Grade Material)</a:t>
            </a:r>
            <a:endParaRPr lang="en-US" i="1" dirty="0">
              <a:latin typeface="Roboto Condensed"/>
              <a:ea typeface="Roboto Condensed"/>
              <a:cs typeface="Roboto Condense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D963B6-EB3B-32AA-D5DC-2FBC66F05B4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96460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3C4E2DC-247A-5151-90D8-FE236B01D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latin typeface="Roboto Condensed"/>
                <a:ea typeface="Roboto Condensed"/>
                <a:cs typeface="Roboto Condensed"/>
              </a:rPr>
              <a:t>SRP-9001 (Delandistrogene Moxeparvovec)</a:t>
            </a:r>
            <a:br>
              <a:rPr lang="en-US" sz="3600"/>
            </a:br>
            <a:r>
              <a:rPr lang="en-US" sz="3600" i="1">
                <a:latin typeface="Roboto Condensed"/>
                <a:ea typeface="Roboto Condensed"/>
                <a:cs typeface="Roboto Condensed"/>
              </a:rPr>
              <a:t>Study 103 (Commercial </a:t>
            </a:r>
            <a:r>
              <a:rPr lang="en-US" i="1">
                <a:latin typeface="Roboto Condensed"/>
                <a:ea typeface="Roboto Condensed"/>
                <a:cs typeface="Roboto Condensed"/>
              </a:rPr>
              <a:t>Grade</a:t>
            </a:r>
            <a:r>
              <a:rPr lang="en-US" sz="3600" i="1">
                <a:latin typeface="Roboto Condensed"/>
                <a:ea typeface="Roboto Condensed"/>
                <a:cs typeface="Roboto Condensed"/>
              </a:rPr>
              <a:t> </a:t>
            </a:r>
            <a:r>
              <a:rPr lang="en-US" i="1">
                <a:latin typeface="Roboto Condensed"/>
                <a:ea typeface="Roboto Condensed"/>
                <a:cs typeface="Roboto Condensed"/>
              </a:rPr>
              <a:t>Material</a:t>
            </a:r>
            <a:r>
              <a:rPr lang="en-US" sz="3600" i="1">
                <a:latin typeface="Roboto Condensed"/>
                <a:ea typeface="Roboto Condensed"/>
                <a:cs typeface="Roboto Condensed"/>
              </a:rPr>
              <a:t>, </a:t>
            </a:r>
            <a:r>
              <a:rPr lang="en-US" i="1">
                <a:latin typeface="Roboto Condensed"/>
                <a:ea typeface="Roboto Condensed"/>
                <a:cs typeface="Roboto Condensed"/>
              </a:rPr>
              <a:t>Open-Label</a:t>
            </a:r>
            <a:r>
              <a:rPr lang="en-US" sz="3600" i="1">
                <a:latin typeface="Roboto Condensed"/>
                <a:ea typeface="Roboto Condensed"/>
                <a:cs typeface="Roboto Condensed"/>
              </a:rPr>
              <a:t>)</a:t>
            </a:r>
            <a:endParaRPr lang="en-US" i="1" dirty="0">
              <a:latin typeface="Roboto Condensed"/>
              <a:ea typeface="Roboto Condensed"/>
              <a:cs typeface="Roboto Condense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BFB4C5-1AA0-B5A9-B5A7-168CB4EC2FC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34932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6972D33-72EB-C5F8-C8CE-FF1B729AD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latin typeface="Roboto Condensed"/>
                <a:ea typeface="Roboto Condensed"/>
                <a:cs typeface="Roboto Condensed"/>
              </a:rPr>
              <a:t>SRP-9001 (Delandistrogene Moxeparvovec)</a:t>
            </a:r>
            <a:br>
              <a:rPr lang="en-US" sz="3200"/>
            </a:br>
            <a:r>
              <a:rPr lang="en-US" sz="2800" i="1">
                <a:latin typeface="Roboto Condensed"/>
                <a:ea typeface="Roboto Condensed"/>
                <a:cs typeface="Roboto Condensed"/>
              </a:rPr>
              <a:t>Study 103 (Commercial Grade Material, Open-Label)</a:t>
            </a:r>
            <a:endParaRPr lang="en-GB" sz="3200" i="1" dirty="0">
              <a:latin typeface="Roboto Condensed"/>
              <a:ea typeface="Roboto Condensed"/>
              <a:cs typeface="Roboto Condense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17F482-DBF4-BC31-54F3-C3B7B23F4FD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64942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60FCF7F-543D-215F-0A3B-B85B03A09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SRP-9001</a:t>
            </a:r>
            <a:br>
              <a:rPr lang="en-US" sz="3200"/>
            </a:br>
            <a:r>
              <a:rPr lang="en-US" sz="3200" i="1"/>
              <a:t>Delandistrogene Moxeparvovec</a:t>
            </a:r>
            <a:endParaRPr lang="en-GB" sz="3200" i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2139DD-994E-0371-DEEC-41885C38C7D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31893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84798AB-B7FD-70A5-E71D-272576180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SRP-9001 Clinical Development Programs</a:t>
            </a:r>
            <a:br>
              <a:rPr lang="en-US"/>
            </a:br>
            <a:r>
              <a:rPr lang="en-US" i="1"/>
              <a:t>STUDY 301 "EMBARK"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DBCDCA-7F14-FCC8-3BF2-0F03B5F413D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74154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6F05BAB-6EC2-B4B7-53B3-4437E35BD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SRP-9001 Clinical Development Programs</a:t>
            </a:r>
            <a:br>
              <a:rPr lang="en-US"/>
            </a:br>
            <a:r>
              <a:rPr lang="en-US" i="1"/>
              <a:t>STUDY 303 "ENVISION"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BC4EC1-6EFC-8399-5E74-BCE4F0384EC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76136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31CAA23-228C-4A00-C1A1-0B85A0D33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C99450-5756-5822-D1A8-BA4B4A3C576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924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861C7D1-C478-7AAE-2C40-7CF54E7EC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Role of Dystrophin in DMD Pathogenesis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250D6C-C987-5E85-FAD5-283EBD98349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10331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76737F6-C859-C806-0289-A096B32E2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AA98C5-9F33-7F55-0BA7-FA271C60C60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2133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3E105AB-4FE2-77CE-4062-D809D326A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The Size and Complexity of the Dystrophin (</a:t>
            </a:r>
            <a:r>
              <a:rPr lang="en-GB" i="1"/>
              <a:t>DMD)</a:t>
            </a:r>
            <a:r>
              <a:rPr lang="en-GB"/>
              <a:t> Gene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B475B4C-FA38-0EB1-DC97-2904BA7291F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3022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6DC8D59-CE29-A329-2E06-681CFC777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Minimal Impact of In-Frame Deletions in Becker Muscular Dystrophy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7779E3-B15A-47C6-E55F-889A36E1159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3241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031D437-6BE6-1F98-0470-3C2598C38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Severe Impact of Out-of-Frame Deletions in DMD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EF38B4-1385-B3F1-08B2-F467D084496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6540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7A60D0D-FF1D-EAA4-0CDA-F8B8AF632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Severe Impact of Out-of-Frame Deletions in DMD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4C990B-E7EB-B345-3A0C-1331DDA48E1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6317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24EC3FEA874A2479B5B595FA728791F" ma:contentTypeVersion="19" ma:contentTypeDescription="Create a new document." ma:contentTypeScope="" ma:versionID="845e8cfecaf2e547c783622d5c1bc963">
  <xsd:schema xmlns:xsd="http://www.w3.org/2001/XMLSchema" xmlns:xs="http://www.w3.org/2001/XMLSchema" xmlns:p="http://schemas.microsoft.com/office/2006/metadata/properties" xmlns:ns2="56ab35ba-152c-4155-8abf-2985e6e604d3" xmlns:ns3="e93acf5f-f59b-46bb-8c22-2b43a486ab2c" targetNamespace="http://schemas.microsoft.com/office/2006/metadata/properties" ma:root="true" ma:fieldsID="a0864f06addc4dc45fc113a23a0e866d" ns2:_="" ns3:_="">
    <xsd:import namespace="56ab35ba-152c-4155-8abf-2985e6e604d3"/>
    <xsd:import namespace="e93acf5f-f59b-46bb-8c22-2b43a486ab2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Location" minOccurs="0"/>
                <xsd:element ref="ns3:TaxCatchAll" minOccurs="0"/>
                <xsd:element ref="ns2:lcf76f155ced4ddcb4097134ff3c332f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ab35ba-152c-4155-8abf-2985e6e604d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90f99b7d-70a6-40d3-b94c-662730ffe56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3acf5f-f59b-46bb-8c22-2b43a486ab2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02f9ee28-ccf5-4b68-966d-9d0435739218}" ma:internalName="TaxCatchAll" ma:showField="CatchAllData" ma:web="e93acf5f-f59b-46bb-8c22-2b43a486ab2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93acf5f-f59b-46bb-8c22-2b43a486ab2c" xsi:nil="true"/>
    <lcf76f155ced4ddcb4097134ff3c332f xmlns="56ab35ba-152c-4155-8abf-2985e6e604d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B3AF15D-7E69-4943-83FF-0EF7EC16335C}"/>
</file>

<file path=customXml/itemProps2.xml><?xml version="1.0" encoding="utf-8"?>
<ds:datastoreItem xmlns:ds="http://schemas.openxmlformats.org/officeDocument/2006/customXml" ds:itemID="{6713A01C-94BE-4C43-A8D2-CAEA3A280B1D}"/>
</file>

<file path=customXml/itemProps3.xml><?xml version="1.0" encoding="utf-8"?>
<ds:datastoreItem xmlns:ds="http://schemas.openxmlformats.org/officeDocument/2006/customXml" ds:itemID="{BB860E7D-D124-40C8-8994-ED00265B65FC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346</Words>
  <Application>Microsoft Office PowerPoint</Application>
  <PresentationFormat>Widescreen</PresentationFormat>
  <Paragraphs>48</Paragraphs>
  <Slides>50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5" baseType="lpstr">
      <vt:lpstr>Arial</vt:lpstr>
      <vt:lpstr>Calibri</vt:lpstr>
      <vt:lpstr>Calibri Light</vt:lpstr>
      <vt:lpstr>Roboto Condensed</vt:lpstr>
      <vt:lpstr>Office Theme</vt:lpstr>
      <vt:lpstr>PowerPoint Presentation</vt:lpstr>
      <vt:lpstr>AGENDA</vt:lpstr>
      <vt:lpstr>Genetic Pathophysiology of DMD</vt:lpstr>
      <vt:lpstr>Duchenne Muscular Dystrophy</vt:lpstr>
      <vt:lpstr>The Role of Dystrophin in DMD Pathogenesis</vt:lpstr>
      <vt:lpstr>The Size and Complexity of the Dystrophin (DMD) Gene</vt:lpstr>
      <vt:lpstr>Minimal Impact of In-Frame Deletions in Becker Muscular Dystrophy</vt:lpstr>
      <vt:lpstr>Severe Impact of Out-of-Frame Deletions in DMD</vt:lpstr>
      <vt:lpstr>Severe Impact of Out-of-Frame Deletions in DMD</vt:lpstr>
      <vt:lpstr>Natural History of DMD</vt:lpstr>
      <vt:lpstr>Early Signs and Symptoms of DMD[1-4]</vt:lpstr>
      <vt:lpstr>Early Signs and Symptoms of DMD[1-4]</vt:lpstr>
      <vt:lpstr>Early Signs and Symptoms of DMD[1-4]</vt:lpstr>
      <vt:lpstr>Natural History of DMD</vt:lpstr>
      <vt:lpstr>NSAA Total Score Natural History Trajectory and NSAA Scoring</vt:lpstr>
      <vt:lpstr>NSAA Total Score Natural History Trajectory and NSAA Scoring</vt:lpstr>
      <vt:lpstr>Genetically-Based Therapies</vt:lpstr>
      <vt:lpstr>Precision Genetically Based Therapies</vt:lpstr>
      <vt:lpstr>Exon Skipping Treatment Options for DMD</vt:lpstr>
      <vt:lpstr>Exon Skipping Treatment Options for DMD</vt:lpstr>
      <vt:lpstr>Exon Skipping Treatment Options for DMD Eteplirsen</vt:lpstr>
      <vt:lpstr>Exon Skipping Treatment Options for DMD Eteplirsen</vt:lpstr>
      <vt:lpstr>Exon Skipping Treatment Options for DMD Golodirsen</vt:lpstr>
      <vt:lpstr>Exon Skipping Treatment Options for DMD Viltolarsen</vt:lpstr>
      <vt:lpstr>Exon Skipping Treatment Options for DMD Casimersen</vt:lpstr>
      <vt:lpstr>The Science of Gene Therapy</vt:lpstr>
      <vt:lpstr>Principles of Gene Therapy</vt:lpstr>
      <vt:lpstr>Rationale for Transgene Selection</vt:lpstr>
      <vt:lpstr>AAV Vectors</vt:lpstr>
      <vt:lpstr>              </vt:lpstr>
      <vt:lpstr>Clinical Trials in Gene Transfer Therapies</vt:lpstr>
      <vt:lpstr>SGT-001</vt:lpstr>
      <vt:lpstr>SGT-001 Phase 1/2 Trial IGNITE DMD: Design</vt:lpstr>
      <vt:lpstr> </vt:lpstr>
      <vt:lpstr>SGT-001 Phase 1/2 Trial IGNITE DMD: Safety</vt:lpstr>
      <vt:lpstr>PF-06939926 (Fordadistrogene Movaparvovec)</vt:lpstr>
      <vt:lpstr>PF-06939926 Phase 1b Trial C3391001: Design</vt:lpstr>
      <vt:lpstr>PF-06939926 Phase 1b Study; 1 Year Analysis</vt:lpstr>
      <vt:lpstr>PF-06939926</vt:lpstr>
      <vt:lpstr>SRP-9001 (Delandistrogene Moxeparvovec)  FDA Approved for boys with DMD ages 4 and 5 years old</vt:lpstr>
      <vt:lpstr>SRP-9001 (Delandistrogene Moxeparvovec) Study 101 (Proof of Concept With Research Grade Material)</vt:lpstr>
      <vt:lpstr>SRP-9001 (Delandistrogene Moxeparvovec) Study 102 (Research Grade Material)</vt:lpstr>
      <vt:lpstr>SRP-9001 (Delandistrogene Moxeparvovec) Study 102 (Research Grade Material)</vt:lpstr>
      <vt:lpstr>SRP-9001 (Delandistrogene Moxeparvovec) Study 103 (Commercial Grade Material, Open-Label)</vt:lpstr>
      <vt:lpstr>SRP-9001 (Delandistrogene Moxeparvovec) Study 103 (Commercial Grade Material, Open-Label)</vt:lpstr>
      <vt:lpstr>SRP-9001 Delandistrogene Moxeparvovec</vt:lpstr>
      <vt:lpstr>SRP-9001 Clinical Development Programs STUDY 301 "EMBARK"</vt:lpstr>
      <vt:lpstr>SRP-9001 Clinical Development Programs STUDY 303 "ENVISION"</vt:lpstr>
      <vt:lpstr>Conclusions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Doscher, Phoebe</dc:creator>
  <cp:lastModifiedBy>Doscher, Phoebe</cp:lastModifiedBy>
  <cp:revision>1</cp:revision>
  <dcterms:created xsi:type="dcterms:W3CDTF">2023-09-11T18:53:41Z</dcterms:created>
  <dcterms:modified xsi:type="dcterms:W3CDTF">2023-09-11T18:53:42Z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0x010100124EC3FEA874A2479B5B595FA728791F</vt:lpwstr>
  </property>
</Properties>
</file>