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6B4D-B3F3-1CD2-55AD-3BFF167A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D8487-8C99-4024-5C07-47671A5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13F-4FB1-4730-A3D8-3ED2FAD35B4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5634-5A92-4F23-664F-71F1CE61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E528A-A1BC-180D-ECDD-FECDE3CE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5369-BCDF-445C-BBC3-FAB23AF5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90A1B-933C-05CA-6F92-EFA46F7D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70512-1B86-25A8-6A4F-F8903DFE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CB990-CEC5-3B87-71BB-81CB42F0F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C13F-4FB1-4730-A3D8-3ED2FAD35B4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07EBA-BDAF-82B8-88C5-232436BCB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EDB5-B3A1-CBDB-B47E-E7F5B898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5369-BCDF-445C-BBC3-FAB23AF5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AC8D3-023D-1B90-6C06-359DB791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23209-1D38-FC46-99FA-07540C0FA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A6087-0257-7049-EF14-B7FD2FC5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Cesarean-Section for Fetal Bradycardia</a:t>
            </a:r>
            <a:br>
              <a:rPr lang="en-US"/>
            </a:br>
            <a:r>
              <a:rPr lang="en-US" i="1"/>
              <a:t>Example Case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258CC-23EB-8AA7-CCFD-B120093E5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945B81-C803-0AB7-466E-92CA8117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Debriefing After Significant Clinical Events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50275-4459-A2A3-71F8-9216BB91F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8258B8-CC46-EF30-C850-9F714384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Principles of Debriefing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8609C-A980-67BE-E3D3-8A6D4A29C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02C6B-181A-3A79-21FC-64C6A404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Principles of Debriefing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16BC3-D64E-E6E2-801D-19EF5F955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F6A5C-CD55-EE8E-A92D-7D7980CE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Principles of Debriefing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DC6E1-BB55-4AFD-67A9-61DBADBA4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F830FA-DB9F-E48A-CEB2-B95C1690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2530B-E6CE-E4FE-A28C-AD15B470B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553EB-E7F7-6727-4A33-23259D66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75315-633B-2622-82EB-F71B1A370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7118D9-8C02-862E-34A9-64424762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6E7B0-FF7C-1B67-C4AD-D4F1CACEA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0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C4A79-7C6C-48FF-B0A7-ECC4607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C25E5-443D-5A70-099F-36CCF3A5D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E8C7AA-53FE-FF56-D01D-F3289EB4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25B79-D22F-7EBA-2B24-648633689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611AE-3954-693A-2DF7-0BA70F7D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B35E4-52E8-61F8-CE6D-924AAA883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0899AD-40EC-468C-9281-A9612D3E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9DB0F-4E3A-C33C-1E28-5FB90968D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91147-7855-A783-4C40-1B0C7E15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Hot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CBADC-2BF6-A467-8A76-25CB623B4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3EB9B-3432-6E16-E050-6727E409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Conducting a </a:t>
            </a:r>
            <a:r>
              <a:rPr lang="en-US" b="1" u="sng"/>
              <a:t>Cold Debrief</a:t>
            </a:r>
            <a:r>
              <a:rPr lang="en-US" b="1"/>
              <a:t> </a:t>
            </a:r>
            <a:r>
              <a:rPr lang="en-US"/>
              <a:t>After a Significant Clinical Event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4A4D2-778A-BA36-C2AE-26E12873B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11EDAF-FF13-C1A6-1CD5-B697A5F0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Self-Reflection as a Tool for Personal Development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17025-8A3D-DE6C-18C2-07ADD27F8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339B04-AAA6-6DC1-A183-DE602DCC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Support During Follow-Up Investigations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AFA6-4621-9BBE-DFCC-BDC00A9B6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3F341C-0765-FB33-C405-74159774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Simulation Training to Improve Communication Skills </a:t>
            </a:r>
            <a:br>
              <a:rPr lang="en-GB"/>
            </a:br>
            <a:r>
              <a:rPr lang="en-GB"/>
              <a:t>and Team Morale in the Long-Term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D512A-78A6-55E0-A38E-C242B5287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010D8-7620-F54E-A52F-19F2F826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628E6-0AAB-6299-2999-A56749C28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3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AFEE4A-FE9D-2C85-6F8B-3D2C4E25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8F905-2E57-1489-4231-5BC54B52B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FC740-7E20-AEEC-259B-CAFAA2B8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Prevalence of Stress and Burnout </a:t>
            </a:r>
            <a:br>
              <a:rPr lang="en-US"/>
            </a:br>
            <a:r>
              <a:rPr lang="en-US"/>
              <a:t>in Neonatal Care Staff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EC330-4693-E3AC-16E5-935CB668E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14787-216D-26B1-36C2-388360C3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Post-Traumatic Stress and Burnout in Neonatal Care Staff</a:t>
            </a:r>
            <a:br>
              <a:rPr lang="en-GB"/>
            </a:br>
            <a:r>
              <a:rPr lang="en-GB" i="1"/>
              <a:t>STRONG Cross-Sectional Survey in Italy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35EE3-89DA-1537-09EC-D21262FB4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4F25F-E96F-1DC0-CB64-4B2EDC09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Mental Health and Wellbeing of Neonatal Care Staff</a:t>
            </a:r>
            <a:br>
              <a:rPr lang="en-GB"/>
            </a:br>
            <a:r>
              <a:rPr lang="en-GB" i="1"/>
              <a:t>Quantitative Survey in the UK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BC0F5-D6C1-6E97-5655-0B3707EEB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C29976-E140-4F2D-C4E7-9DA6407D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Factors Influence the Risk of Burnout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E3569-2ABA-9A2D-DD70-91E2F8E14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6F9BD1-FAB9-AA96-5A80-B9B3C9FB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Factors Influence the Risk of Burnout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73B73-BA6F-EB71-5137-B125B4E11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D9B25-DFD1-3FC5-35B4-B5AB81F3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Potential Benefits of Reducing Stress in Neonatal Care Units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CA93E-152B-026F-6053-F74A1928E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2174C-61F3-EEFC-0E25-9F9460C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Mitigate Stress </a:t>
            </a:r>
            <a:br>
              <a:rPr lang="en-US"/>
            </a:br>
            <a:r>
              <a:rPr lang="en-US"/>
              <a:t>and Build Team Morale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527BB-08CA-E734-EAF0-57B5C0D71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F90A0AF42A4EA1D61DED29269345" ma:contentTypeVersion="13" ma:contentTypeDescription="Create a new document." ma:contentTypeScope="" ma:versionID="00a13498359d820650ce0f9c2205f659">
  <xsd:schema xmlns:xsd="http://www.w3.org/2001/XMLSchema" xmlns:xs="http://www.w3.org/2001/XMLSchema" xmlns:p="http://schemas.microsoft.com/office/2006/metadata/properties" xmlns:ns2="5327e052-5fc3-4b35-adee-71b80f955724" xmlns:ns3="e93acf5f-f59b-46bb-8c22-2b43a486ab2c" targetNamespace="http://schemas.microsoft.com/office/2006/metadata/properties" ma:root="true" ma:fieldsID="41101e859f2d0b2ba75f1519fe6f8c95" ns2:_="" ns3:_="">
    <xsd:import namespace="5327e052-5fc3-4b35-adee-71b80f95572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7e052-5fc3-4b35-adee-71b80f955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327e052-5fc3-4b35-adee-71b80f9557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E618E1-21B6-4404-A911-0B669C15D5BA}"/>
</file>

<file path=customXml/itemProps2.xml><?xml version="1.0" encoding="utf-8"?>
<ds:datastoreItem xmlns:ds="http://schemas.openxmlformats.org/officeDocument/2006/customXml" ds:itemID="{0DD6F7E9-F67E-41FF-9BFD-EC1C140B561B}"/>
</file>

<file path=customXml/itemProps3.xml><?xml version="1.0" encoding="utf-8"?>
<ds:datastoreItem xmlns:ds="http://schemas.openxmlformats.org/officeDocument/2006/customXml" ds:itemID="{62210D6A-02AA-400C-9563-0E45921076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Program Overview</vt:lpstr>
      <vt:lpstr>High Prevalence of Stress and Burnout  in Neonatal Care Staff</vt:lpstr>
      <vt:lpstr>Post-Traumatic Stress and Burnout in Neonatal Care Staff STRONG Cross-Sectional Survey in Italy </vt:lpstr>
      <vt:lpstr>Mental Health and Wellbeing of Neonatal Care Staff Quantitative Survey in the UK</vt:lpstr>
      <vt:lpstr>Various Factors Influence the Risk of Burnout</vt:lpstr>
      <vt:lpstr>Various Factors Influence the Risk of Burnout</vt:lpstr>
      <vt:lpstr>Potential Benefits of Reducing Stress in Neonatal Care Units</vt:lpstr>
      <vt:lpstr>Strategies to Mitigate Stress  and Build Team Morale</vt:lpstr>
      <vt:lpstr>Emergency Cesarean-Section for Fetal Bradycardia Example Case</vt:lpstr>
      <vt:lpstr>Importance of Debriefing After Significant Clinical Events</vt:lpstr>
      <vt:lpstr>Key Principles of Debriefing</vt:lpstr>
      <vt:lpstr>Key Principles of Debriefing</vt:lpstr>
      <vt:lpstr>Key Principles of Debriefing</vt:lpstr>
      <vt:lpstr>Conducting a Hot Debrief After a Significant Clinical Event</vt:lpstr>
      <vt:lpstr>Conducting a Hot Debrief After a Significant Clinical Event</vt:lpstr>
      <vt:lpstr>Conducting a Hot Debrief After a Significant Clinical Event</vt:lpstr>
      <vt:lpstr>Conducting a Hot Debrief After a Significant Clinical Event</vt:lpstr>
      <vt:lpstr>Conducting a Hot Debrief After a Significant Clinical Event</vt:lpstr>
      <vt:lpstr>Conducting a Hot Debrief After a Significant Clinical Event</vt:lpstr>
      <vt:lpstr>Conducting a Hot Debrief After a Significant Clinical Event</vt:lpstr>
      <vt:lpstr>Conducting a Cold Debrief After a Significant Clinical Event</vt:lpstr>
      <vt:lpstr>Self-Reflection as a Tool for Personal Development</vt:lpstr>
      <vt:lpstr>Importance of Support During Follow-Up Investigations </vt:lpstr>
      <vt:lpstr>Simulation Training to Improve Communication Skills  and Team Morale in the Long-Term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Annesi, Stephanie</dc:creator>
  <cp:lastModifiedBy>Annesi, Stephanie</cp:lastModifiedBy>
  <cp:revision>1</cp:revision>
  <dcterms:created xsi:type="dcterms:W3CDTF">2023-09-12T16:51:45Z</dcterms:created>
  <dcterms:modified xsi:type="dcterms:W3CDTF">2023-09-12T16:51:45Z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0x010100320EF90A0AF42A4EA1D61DED29269345</vt:lpwstr>
  </property>
</Properties>
</file>