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" Type="http://schemas.openxmlformats.org/officeDocument/2006/relationships/slide" Target="slides/slide3.xml"/><Relationship Id="rId71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60573-3466-3F23-5018-D990F0C86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B0B03F-7234-35B1-C95D-B4EEB568C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8B5C7-30DB-43D6-ACC4-2C8C226427EC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DE1257-6F2F-E93F-ED77-CC50FEBB3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590D50-AC30-AF49-35FA-37D407680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C57AD-1C93-42C8-970B-4C77AA0ED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810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554FDE-8F51-61CC-6471-7F8DC1771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59C922-B513-0D87-5E25-2F515CE228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4250F-BF3F-C1A8-01D4-EDB89342EE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8B5C7-30DB-43D6-ACC4-2C8C226427EC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C3834-26FC-C65D-1E01-EE1030AF55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F6811-7720-148A-CD92-E1799E4BE8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C57AD-1C93-42C8-970B-4C77AA0ED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184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D8907CF-ADD4-2391-522F-5BA87B3D2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26B64D-B3CF-8EC4-74BE-4F5E0D24DB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218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34CCF1E-FFF1-C977-DBA7-6B103FDDE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PROpel: Final OS of Abiraterone and Olaparib vs Abiraterone and Placebo in 1L mCRPC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9481E0-D586-87D3-B80F-A7F8FFE48A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270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5B8661-2F16-D67E-4475-7685E80F1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PROpel: Final OS of Abiraterone and Olaparib vs Abiraterone and Placebo in 1L mCRPC (cont)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DCDCCF-848A-8C78-DDDC-34A68FF8BA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458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D143741-71B6-5453-33C6-B19E0E4BC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/>
              <a:t>TALA + ENZA 1L in mCRPC</a:t>
            </a:r>
            <a:br>
              <a:rPr lang="en-GB"/>
            </a:br>
            <a:r>
              <a:rPr lang="en-GB" i="1"/>
              <a:t>TALAPRO-2: rPFS by BICR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3D9D37-4C16-7C49-B2E2-E306F81F4D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62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09F3772-0DF3-C547-304B-5C3A6838C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TALAPRO-2: TALA + ENZA in 1L mCRPC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EB07AE-462E-7AE1-8A28-6AEF090108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093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F79E169-BF64-59C9-00B8-415BE61F9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KEYNOTE-641: Pembro + ENZA for mCRPC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574506-A23F-7307-F44C-5125067CC5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974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BE8EA32-F442-4C8B-135D-F8CE08502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KEYNOTE-641: Primary Endpoints – OS and rPFS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4262BC-0C8A-2F75-7B91-99AB4E46DE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6325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D6AD24D-0F2A-D957-1F21-A29CECA2B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KEYNOTE-991: Pembro + ENZA and ADT for mHSPC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652D05-85A4-AE0F-01CE-463CC840D5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12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5B69416-8F49-A573-36A0-A88AAC499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KEYNOTE-991: rPFS and OS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512F9F-9FF8-BD14-D50A-517D83A48C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347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774FE3D-F442-DD5B-3893-6F0792EEC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PSMAfore: Effect of rPFS in Taxane-Naive Patients With mCRPC Treated With </a:t>
            </a:r>
            <a:r>
              <a:rPr lang="en-US" baseline="30000"/>
              <a:t>177</a:t>
            </a:r>
            <a:r>
              <a:rPr lang="en-US"/>
              <a:t>Lu-PSMA-617 or a Change in ARPI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1E1525-CAD8-4FF5-D152-DE8E9D9177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397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AF55C9B-62E7-23F3-01DB-54AC37C15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/>
              <a:t>PSMAfore: Effect of rPFS in Taxane-Naive Patients With mCRPC Treated With </a:t>
            </a:r>
            <a:r>
              <a:rPr lang="en-US" sz="3400" baseline="30000"/>
              <a:t>177</a:t>
            </a:r>
            <a:r>
              <a:rPr lang="en-US" sz="3400"/>
              <a:t>Lu-PSMA-617 or a Change in ARPI (cont)</a:t>
            </a:r>
            <a:endParaRPr lang="en-US" sz="3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E985B3-AA09-4CF4-D18A-DFD37B1599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963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AA747E2-56BE-788E-C770-7A0F8D875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EMBARK Study: HRQoL in Patients With nmHSPC With </a:t>
            </a:r>
            <a:br>
              <a:rPr lang="en-US"/>
            </a:br>
            <a:r>
              <a:rPr lang="en-US"/>
              <a:t>High-Risk BCR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FB2554-165D-BC7A-8BC6-5D76FD28A2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1849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13468BD-DD8C-620C-19C3-8AA4B5FD7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PSMAfore: Results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51FA2C-A6DF-9FA7-E699-AF99C44A17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1105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0DA28E5-2D93-F2CF-A65F-7C9CBD236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PSMAfore: Second Interim OS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7ED2E8-92A4-25B9-ACF5-F818048DE6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612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E37A14D-A58B-DF1B-D79B-FC443B228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PSMAfore: TRAEs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75DA81-278C-B0C6-6125-EEEC539F4F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449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F028391-9B32-212B-168F-4F659B310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Conclusion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12B9DA-F391-077B-22F4-A4E738EDD3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15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8425265-D8AA-A687-65E0-021637352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693F43-1481-B824-55E2-E4053D2657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647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AB6F0E8-4762-D473-3054-EC57EB0A9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EMBARK Phase 3 HRQoL Data </a:t>
            </a:r>
            <a:br>
              <a:rPr lang="en-US"/>
            </a:br>
            <a:r>
              <a:rPr lang="en-US" i="1"/>
              <a:t>MFS Results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F6D1FD-1476-2209-B16D-7B3BD12FF3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5345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F644615-0EBB-57B1-2651-1B02CBB6A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Clinical Implications of EMBARK Data 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B5022-CCDB-F536-DB79-3CD8769030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5203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A360B59-DFF5-31BF-EE7E-C66D6BCBB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MAGNITUDE Phase 3 Trial</a:t>
            </a:r>
            <a:br>
              <a:rPr lang="en-US"/>
            </a:br>
            <a:r>
              <a:rPr lang="en-US" i="1"/>
              <a:t>Study Schema and OS Data 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608C2A-4BE0-212A-40D9-9288454B24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8146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2472C45-DB58-96AD-BA98-4E6E61C54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Recommendations for Genetic Testing for Patients </a:t>
            </a:r>
            <a:br>
              <a:rPr lang="en-GB"/>
            </a:br>
            <a:r>
              <a:rPr lang="en-GB"/>
              <a:t>With PCa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C81B19-8AEA-8F9E-1AD6-8B0CAFB9F6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814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A3B760E-2C8B-4812-18BC-EF7A28B93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PSMAfore: Effect of rPFS in Taxane-Naive Patients With mCRPC Treated With 177Lu-PSMA-617 or a Change in ARPI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958975-C1FF-7569-4E9F-BB8F9A3849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38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77770E0-FF92-624B-8060-DCC629EF2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EMBARK: MFS 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C7841C-DBDB-0AC0-9433-586E156C7D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3458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AE06B90-B316-7909-5A88-84790A5D5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PSMAfore: Results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634847-888F-D4B6-4340-D2ACE33A93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0452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219DB7C-194D-5580-3CB2-FD86F5A9C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PSMAfore: Results (cont)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DEA6F3-547E-0277-113B-65AA294F9D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7248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F808F95-8538-087F-A9F3-CCC0B91CF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Clinical Implications of PSMAfore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463681-20A4-FDD5-A5BC-2FCA4860DA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283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60BA810-F6AF-BC38-8616-FBD7A73FC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Roboto Condensed"/>
                <a:ea typeface="Roboto Condensed"/>
                <a:cs typeface="Roboto Condensed"/>
              </a:rPr>
              <a:t>Continue on to the next chapter where Dr Petros Grivas will discuss the latest data from ESMO on bladder cancer.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430BBF-AAF8-33BA-5A9A-A65D6E1F32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5491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F2D1019-556C-4F1C-D621-9A98FEA52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A33801-6DAF-9134-81B7-1FEFE58D3B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4184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2BA8006-A087-9206-DAD6-9F7A64A0F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SunRISe-1: TAR-200 + Cetrelimab, TAR-200 Alone, or Cetrelimab Alone in High-Risk NMIBC Unresponsive to BCG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977397-8AD0-0735-EA78-8D7E2A9DD5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709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AEEDA1E-D94B-27F5-B4DD-7343553FA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SunRISe-1: TAR-200 Monotherapy Results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5A5ABD-9BCB-9EF4-C2A7-49101BA1C3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3590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843175D-5900-EBC7-135D-7309B4BD0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SunRISe-1: Safety and Conclusion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6F8B81-653A-594F-1843-24130F1EDE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2231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2656EE3-719C-2E19-62C2-27DABD641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KEYNOTE-A39/EV-302: EV With Pembro in Previously Untreated Advanced Bladder Cancer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8DF1EA-5FE1-1C9F-710C-6B5D46F87B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0001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F92E2DA-7C7A-10D8-D224-2ABE53A22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KEYNOTE-A39/EV-302: EV With Pembro in Previously Untreated Advanced Bladder Cancer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6FA379-2331-B711-6615-AB4D98B7AC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04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DA93192-69FF-7945-38CC-F853475F2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EMBARK HRQoL: PRO Analysis, Main Objectives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AB7228-AB10-61D4-1694-EE4409E347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0075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8835749-6749-5561-4E8B-52B700F46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KEYNOTE-A39/EV-302: EV With Pembro in Previously Untreated Advanced Bladder Cancer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1DB37F-F8CA-2CA5-D278-D082C1C955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9428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7E33068-5333-AEE5-5D1E-294F1C167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KEYNOTE-A39/EV-302: EV With Pembro in Previously Untreated Advanced Bladder Cancer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24C336-FF42-F6CA-ACF1-D16EAB1205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84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C9403B8-4819-7AD0-F4C0-76AD47276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KEYNOTE-A39/EV-302: EV With Pembro in Previously Untreated Advanced Bladder Cancer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EAA5F4-8759-ED69-04D2-0C4D375AAB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7601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566F869-5E47-F072-1907-775A77638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CheckMate-901: Nivolumab + Gem-Cis vs Gem-Cis Alone for Previously Untreated Unresectable mUC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4878FE-FE97-B0F9-60FE-A51D98DF08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61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F92D5EF-D746-7732-D7F7-5E03411E9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CheckMate-901: OS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25C11F-945A-F8CD-EA3A-F8B9581980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1576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11EBEC-F513-EF0F-E3DE-FBF133BF8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CheckMate-901: PFS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0B5F8C-300A-BC15-EC75-E5B76DFCF6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2701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CDE85B9-018F-0E41-A773-414376A3C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CheckMate-901: ORR and Duration of Objective Response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617EE8-4343-A424-C3A7-88D22D8411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1245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CDD52B9-BC5C-404B-F49B-1017F7A49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CheckMate-901: Safety, HRQoL, and Conclusion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563685-C31C-C20B-9C28-A2682653CB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2990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E723932-B456-53DC-BC61-2BC097F2B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THOR: Erdafitinib vs Pembro in Pretreated Advanced or mUC With Select </a:t>
            </a:r>
            <a:r>
              <a:rPr lang="en-US" i="1"/>
              <a:t>FGFR</a:t>
            </a:r>
            <a:r>
              <a:rPr lang="en-US"/>
              <a:t> Alterations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061426-11E7-45C1-C262-FF3AB4DA27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8140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04D6E7B-2A87-CDE8-2401-0009FCF25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THOR: Results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91F61A-A779-5E81-D4E5-3948203944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367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EE740A4-83CF-7FBC-4112-C390A4062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MAGNITUDE: Niraparib + Abiraterone as 1L Therapy in mCRPC</a:t>
            </a:r>
            <a:br>
              <a:rPr lang="en-US"/>
            </a:br>
            <a:r>
              <a:rPr lang="en-US" i="1"/>
              <a:t>Study Design</a:t>
            </a:r>
            <a:r>
              <a:rPr lang="en-US"/>
              <a:t> 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283CE9-D1C8-7EED-0D9E-8C894DCD78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6280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56ED2DA-F8C6-8FC5-6895-A4CD5D9CC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THOR: Results (cont)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6F60C1-E7AE-0F0C-C0AE-3F8FDBE288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3885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7F1D7D5-F746-5552-5F96-1A17F4091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THOR: Safety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3DBEB2-F03D-EF6F-C79E-F5CA8537DEE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667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97C415-2F66-4F93-E154-50AFC0F25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DAD Phase 1 Trial: SG + EV as ≥ Second-Line </a:t>
            </a:r>
            <a:br>
              <a:rPr lang="en-US"/>
            </a:br>
            <a:r>
              <a:rPr lang="en-US"/>
              <a:t>Therapy for mUC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C07945-68B3-5879-7292-99D1C98966A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2670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6202CA0-DF7C-A92E-7EF7-275A5C464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oboto Condensed"/>
                <a:ea typeface="Roboto Condensed"/>
                <a:cs typeface="Roboto Condensed"/>
              </a:rPr>
              <a:t>DAD Phase 1 Trial: Results</a:t>
            </a:r>
            <a:endParaRPr lang="en-US" dirty="0">
              <a:latin typeface="Roboto Condensed"/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8626E2-B9A4-D123-DE82-BCBACFD17C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9839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D320BCF-B6E0-C4EB-D5E8-A5E05AE1F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TROPiCS-04: SG in Metastatic/Locally Advanced Unresectable Bladder Cancer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A70830-9AC6-DF3A-CE72-87FB5E01E6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561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2DD6B50-9E43-0D8F-910F-03FD7AD31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Conclusion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3858CF-021D-73FF-EC25-72E9E54FDA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5732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FD3D5B1-4580-4BCE-0E90-DE32CFA99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DE8160-B444-70EA-E466-56B96EB073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0560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860E8D2-FA82-BC21-87B5-70577939E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Introduction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43C75B-77D5-91B7-621B-2E0C907733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941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FD947A6-FF1D-5FDA-1DDD-493D855FF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SunRISe-1: Clinical Implications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080757-EB43-421A-5B9B-6A4771E96A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966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4EBF7EB-6562-3CD7-072A-BC46D0711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KEYNOTE-A39/EV-302: EV With Pembro in Previously Untreated Advanced Bladder Cancer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257225-04C9-0925-311F-81CACB9CC4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253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02B90F8-F04B-7B3D-3265-B3773BC34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Niraparib With AAP as 1L Therapy in mCRPC and HRR Gene Alterations: 3-Year Update of MAGNITUDE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7E6241-9BEE-E947-F33C-17CD789468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2941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5F5EFDD-72C0-1F06-B0E0-1A9C96954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CheckMate-901: NIVO + Gem-Cis vs Gem-Cis Alone for Previously Untreated Unresectable mUC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59E199-029A-21B5-2E61-7E5CA8D167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969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314EAF7-5EC2-415D-321A-24E4B8150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THOR: Erdafitinib vs Pembro in Pretreated Advanced or mUC with Select </a:t>
            </a:r>
            <a:r>
              <a:rPr lang="en-US" i="1"/>
              <a:t>FGFR</a:t>
            </a:r>
            <a:r>
              <a:rPr lang="en-US"/>
              <a:t> Alterations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0F2EF6-527B-539E-459C-ECE4FD4FD0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4414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082123F-172C-84A7-4849-886DFA2D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DAD Phase 1 Trial: SG + EV as ≥ Second-Line Therapy for mUC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E8CDBE-9D75-AEE9-E4DA-CD570F83A7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6804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7E1E9E3-AD5A-AF2D-4086-C7968E072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A4A145-E2C8-8B89-B41A-B58C95797E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9614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D98F0DB-3680-F92E-6362-C2171F848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8C68AD-FBBC-C020-67AD-ECF6CBD531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824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E8AC203-6A37-C377-EE98-FA6BC976C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3-Year Update of MAGNITUDE: 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161BB4-AFF6-3666-7520-AD1041BFD0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882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E35E44D-9D7E-E8DA-E620-87A519D4A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3-Year Update of MAGNITUDE: Results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4301A6-2F76-3072-6F79-E71A083E53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624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24A8FF6-83C1-D8F3-9C82-B967AC843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3-Year Update of MAGNITUDE: Results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7C8152-D840-79F6-E01A-C14BB98D61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888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93acf5f-f59b-46bb-8c22-2b43a486ab2c" xsi:nil="true"/>
    <lcf76f155ced4ddcb4097134ff3c332f xmlns="174144a6-14cb-4f4b-ada6-445a4558a380">
      <Terms xmlns="http://schemas.microsoft.com/office/infopath/2007/PartnerControls"/>
    </lcf76f155ced4ddcb4097134ff3c332f>
    <_Flow_SignoffStatus xmlns="174144a6-14cb-4f4b-ada6-445a4558a38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D8ACA6B475A54D83F3B6349FA9701E" ma:contentTypeVersion="18" ma:contentTypeDescription="Create a new document." ma:contentTypeScope="" ma:versionID="4f6fe242703d034d16161abe81307304">
  <xsd:schema xmlns:xsd="http://www.w3.org/2001/XMLSchema" xmlns:xs="http://www.w3.org/2001/XMLSchema" xmlns:p="http://schemas.microsoft.com/office/2006/metadata/properties" xmlns:ns2="174144a6-14cb-4f4b-ada6-445a4558a380" xmlns:ns3="e93acf5f-f59b-46bb-8c22-2b43a486ab2c" targetNamespace="http://schemas.microsoft.com/office/2006/metadata/properties" ma:root="true" ma:fieldsID="70e78cd016a6db4584620b7a8416a654" ns2:_="" ns3:_="">
    <xsd:import namespace="174144a6-14cb-4f4b-ada6-445a4558a380"/>
    <xsd:import namespace="e93acf5f-f59b-46bb-8c22-2b43a486ab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4144a6-14cb-4f4b-ada6-445a4558a3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90f99b7d-70a6-40d3-b94c-662730ffe5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3acf5f-f59b-46bb-8c22-2b43a486ab2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02f9ee28-ccf5-4b68-966d-9d0435739218}" ma:internalName="TaxCatchAll" ma:showField="CatchAllData" ma:web="e93acf5f-f59b-46bb-8c22-2b43a486ab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3DE972A-CE47-49A1-8D05-863257CE6DB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DD7AFCF-F792-46EA-9D28-AA9AA507130B}">
  <ds:schemaRefs>
    <ds:schemaRef ds:uri="http://schemas.microsoft.com/office/2006/metadata/properties"/>
    <ds:schemaRef ds:uri="http://schemas.microsoft.com/office/infopath/2007/PartnerControls"/>
    <ds:schemaRef ds:uri="e93acf5f-f59b-46bb-8c22-2b43a486ab2c"/>
    <ds:schemaRef ds:uri="174144a6-14cb-4f4b-ada6-445a4558a380"/>
  </ds:schemaRefs>
</ds:datastoreItem>
</file>

<file path=customXml/itemProps3.xml><?xml version="1.0" encoding="utf-8"?>
<ds:datastoreItem xmlns:ds="http://schemas.openxmlformats.org/officeDocument/2006/customXml" ds:itemID="{36743DF5-5E9D-4A86-A0D6-D0939FE041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4144a6-14cb-4f4b-ada6-445a4558a380"/>
    <ds:schemaRef ds:uri="e93acf5f-f59b-46bb-8c22-2b43a486ab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554</Words>
  <Application>Microsoft Office PowerPoint</Application>
  <PresentationFormat>Widescreen</PresentationFormat>
  <Paragraphs>59</Paragraphs>
  <Slides>64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Office Theme</vt:lpstr>
      <vt:lpstr>PowerPoint Presentation</vt:lpstr>
      <vt:lpstr>EMBARK Study: HRQoL in Patients With nmHSPC With  High-Risk BCR</vt:lpstr>
      <vt:lpstr>EMBARK: MFS Results</vt:lpstr>
      <vt:lpstr>EMBARK HRQoL: PRO Analysis, Main Objectives </vt:lpstr>
      <vt:lpstr>MAGNITUDE: Niraparib + Abiraterone as 1L Therapy in mCRPC Study Design </vt:lpstr>
      <vt:lpstr>Niraparib With AAP as 1L Therapy in mCRPC and HRR Gene Alterations: 3-Year Update of MAGNITUDE</vt:lpstr>
      <vt:lpstr>3-Year Update of MAGNITUDE: Results</vt:lpstr>
      <vt:lpstr>3-Year Update of MAGNITUDE: Results (cont)</vt:lpstr>
      <vt:lpstr>3-Year Update of MAGNITUDE: Results (cont)</vt:lpstr>
      <vt:lpstr>PROpel: Final OS of Abiraterone and Olaparib vs Abiraterone and Placebo in 1L mCRPC </vt:lpstr>
      <vt:lpstr>PROpel: Final OS of Abiraterone and Olaparib vs Abiraterone and Placebo in 1L mCRPC (cont) </vt:lpstr>
      <vt:lpstr>TALA + ENZA 1L in mCRPC TALAPRO-2: rPFS by BICR</vt:lpstr>
      <vt:lpstr>TALAPRO-2: TALA + ENZA in 1L mCRPC </vt:lpstr>
      <vt:lpstr>KEYNOTE-641: Pembro + ENZA for mCRPC </vt:lpstr>
      <vt:lpstr>KEYNOTE-641: Primary Endpoints – OS and rPFS </vt:lpstr>
      <vt:lpstr>KEYNOTE-991: Pembro + ENZA and ADT for mHSPC </vt:lpstr>
      <vt:lpstr>KEYNOTE-991: rPFS and OS</vt:lpstr>
      <vt:lpstr>PSMAfore: Effect of rPFS in Taxane-Naive Patients With mCRPC Treated With 177Lu-PSMA-617 or a Change in ARPI</vt:lpstr>
      <vt:lpstr>PSMAfore: Effect of rPFS in Taxane-Naive Patients With mCRPC Treated With 177Lu-PSMA-617 or a Change in ARPI (cont)</vt:lpstr>
      <vt:lpstr>PSMAfore: Results </vt:lpstr>
      <vt:lpstr>PSMAfore: Second Interim OS </vt:lpstr>
      <vt:lpstr>PSMAfore: TRAEs</vt:lpstr>
      <vt:lpstr>Conclusion</vt:lpstr>
      <vt:lpstr>PowerPoint Presentation</vt:lpstr>
      <vt:lpstr>EMBARK Phase 3 HRQoL Data  MFS Results</vt:lpstr>
      <vt:lpstr>Clinical Implications of EMBARK Data </vt:lpstr>
      <vt:lpstr>MAGNITUDE Phase 3 Trial Study Schema and OS Data </vt:lpstr>
      <vt:lpstr>Recommendations for Genetic Testing for Patients  With PCa</vt:lpstr>
      <vt:lpstr>PSMAfore: Effect of rPFS in Taxane-Naive Patients With mCRPC Treated With 177Lu-PSMA-617 or a Change in ARPI</vt:lpstr>
      <vt:lpstr>PSMAfore: Results </vt:lpstr>
      <vt:lpstr>PSMAfore: Results (cont) </vt:lpstr>
      <vt:lpstr>Clinical Implications of PSMAfore</vt:lpstr>
      <vt:lpstr>Continue on to the next chapter where Dr Petros Grivas will discuss the latest data from ESMO on bladder cancer.</vt:lpstr>
      <vt:lpstr>PowerPoint Presentation</vt:lpstr>
      <vt:lpstr>SunRISe-1: TAR-200 + Cetrelimab, TAR-200 Alone, or Cetrelimab Alone in High-Risk NMIBC Unresponsive to BCG</vt:lpstr>
      <vt:lpstr>SunRISe-1: TAR-200 Monotherapy Results </vt:lpstr>
      <vt:lpstr>SunRISe-1: Safety and Conclusion </vt:lpstr>
      <vt:lpstr>KEYNOTE-A39/EV-302: EV With Pembro in Previously Untreated Advanced Bladder Cancer </vt:lpstr>
      <vt:lpstr>KEYNOTE-A39/EV-302: EV With Pembro in Previously Untreated Advanced Bladder Cancer (cont)</vt:lpstr>
      <vt:lpstr>KEYNOTE-A39/EV-302: EV With Pembro in Previously Untreated Advanced Bladder Cancer (cont)</vt:lpstr>
      <vt:lpstr>KEYNOTE-A39/EV-302: EV With Pembro in Previously Untreated Advanced Bladder Cancer (cont)</vt:lpstr>
      <vt:lpstr>KEYNOTE-A39/EV-302: EV With Pembro in Previously Untreated Advanced Bladder Cancer (cont)</vt:lpstr>
      <vt:lpstr>CheckMate-901: Nivolumab + Gem-Cis vs Gem-Cis Alone for Previously Untreated Unresectable mUC</vt:lpstr>
      <vt:lpstr>CheckMate-901: OS</vt:lpstr>
      <vt:lpstr>CheckMate-901: PFS</vt:lpstr>
      <vt:lpstr>CheckMate-901: ORR and Duration of Objective Response </vt:lpstr>
      <vt:lpstr>CheckMate-901: Safety, HRQoL, and Conclusion</vt:lpstr>
      <vt:lpstr>THOR: Erdafitinib vs Pembro in Pretreated Advanced or mUC With Select FGFR Alterations </vt:lpstr>
      <vt:lpstr>THOR: Results </vt:lpstr>
      <vt:lpstr>THOR: Results (cont) </vt:lpstr>
      <vt:lpstr>THOR: Safety </vt:lpstr>
      <vt:lpstr>DAD Phase 1 Trial: SG + EV as ≥ Second-Line  Therapy for mUC</vt:lpstr>
      <vt:lpstr>DAD Phase 1 Trial: Results</vt:lpstr>
      <vt:lpstr>TROPiCS-04: SG in Metastatic/Locally Advanced Unresectable Bladder Cancer </vt:lpstr>
      <vt:lpstr>Conclusion</vt:lpstr>
      <vt:lpstr>PowerPoint Presentation</vt:lpstr>
      <vt:lpstr>Introduction</vt:lpstr>
      <vt:lpstr>SunRISe-1: Clinical Implications </vt:lpstr>
      <vt:lpstr>KEYNOTE-A39/EV-302: EV With Pembro in Previously Untreated Advanced Bladder Cancer </vt:lpstr>
      <vt:lpstr>CheckMate-901: NIVO + Gem-Cis vs Gem-Cis Alone for Previously Untreated Unresectable mUC</vt:lpstr>
      <vt:lpstr>THOR: Erdafitinib vs Pembro in Pretreated Advanced or mUC with Select FGFR Alterations </vt:lpstr>
      <vt:lpstr>DAD Phase 1 Trial: SG + EV as ≥ Second-Line Therapy for mUC</vt:lpstr>
      <vt:lpstr>Conclusion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Doscher, Phoebe</dc:creator>
  <cp:lastModifiedBy>Doscher, Phoebe</cp:lastModifiedBy>
  <cp:revision>2</cp:revision>
  <dcterms:created xsi:type="dcterms:W3CDTF">2023-11-07T18:22:35Z</dcterms:created>
  <dcterms:modified xsi:type="dcterms:W3CDTF">2023-11-09T20:07:24Z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0x010100AED8ACA6B475A54D83F3B6349FA9701E</vt:lpwstr>
  </property>
</Properties>
</file>