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1C54-E13C-C9E9-5D5C-29AE0891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3C906-0230-BF06-B036-B8B0C89C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6698-77BB-4BE2-8685-2C4D07CACA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2B41C-7541-4CBB-0F4B-12B73814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689AC-B875-8BEA-D55D-9A6C1EE5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562-6491-4F8C-951A-18EA81E0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1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97111-BDC3-BFE8-7224-A756550D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46B6B-2C47-7D5A-5990-F2C1BCC8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0303C-F3D0-C970-7DA2-E6714B63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86698-77BB-4BE2-8685-2C4D07CACAF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347A-D279-2C37-F2C7-48B788CD7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9E978-67CA-5DCE-1D05-052780094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C5562-6491-4F8C-951A-18EA81E0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7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E1786C-DB0C-4226-C487-F15917ED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B019C-FEA0-DD84-D5CE-A07C0C5D9D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A2625A-863F-A3E9-7A29-A5DF9BC8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/>
              <a:t>Studies Evaluating Evoked Potentials in Patients With Developmental Encephalopathies</a:t>
            </a:r>
            <a:endParaRPr lang="en-US" sz="3600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64DA9-BFBE-D77A-5A07-3619D6CDE3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9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4953C1-87C4-3707-6249-A85DB74C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  <a:latin typeface="+mj-lt"/>
                <a:ea typeface="Times New Roman" panose="02020603050405020304" pitchFamily="18" charset="0"/>
              </a:rPr>
              <a:t>VEP Amplitudes Reduced In Study Patients vs Typical </a:t>
            </a:r>
            <a:r>
              <a:rPr lang="en-US">
                <a:latin typeface="+mj-lt"/>
                <a:ea typeface="Times New Roman" panose="02020603050405020304" pitchFamily="18" charset="0"/>
              </a:rPr>
              <a:t>D</a:t>
            </a:r>
            <a:r>
              <a:rPr lang="en-US">
                <a:effectLst/>
                <a:latin typeface="+mj-lt"/>
                <a:ea typeface="Times New Roman" panose="02020603050405020304" pitchFamily="18" charset="0"/>
              </a:rPr>
              <a:t>eveloping </a:t>
            </a:r>
            <a:r>
              <a:rPr lang="en-US">
                <a:latin typeface="+mj-lt"/>
                <a:ea typeface="Times New Roman" panose="02020603050405020304" pitchFamily="18" charset="0"/>
              </a:rPr>
              <a:t>P</a:t>
            </a:r>
            <a:r>
              <a:rPr lang="en-US">
                <a:effectLst/>
                <a:latin typeface="+mj-lt"/>
                <a:ea typeface="Times New Roman" panose="02020603050405020304" pitchFamily="18" charset="0"/>
              </a:rPr>
              <a:t>articipants</a:t>
            </a:r>
            <a:r>
              <a:rPr lang="en-US">
                <a:effectLst/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0CEBA-1768-EBC2-DA2C-B1F0AD28A4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BCF5EB-4AE9-44BE-63C4-C5C65E5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  <a:latin typeface="+mj-lt"/>
                <a:ea typeface="Times New Roman" panose="02020603050405020304" pitchFamily="18" charset="0"/>
              </a:rPr>
              <a:t>Patients With Rett Syndrome: VEP Amplitude Negatively Associated With Clinical Measures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E0E08-2920-1134-A9AA-B31FFFAD92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7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B06CB7-ED99-F366-B5D1-DA79F347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  <a:latin typeface="+mj-lt"/>
                <a:ea typeface="Times New Roman" panose="02020603050405020304" pitchFamily="18" charset="0"/>
              </a:rPr>
              <a:t>Patients With Rett Syndrome: VEP Amplitude Negatively Associated With Clinical Measures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09221-EFC0-B269-C182-603647E5B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4CFC1A-F321-4EE8-78DA-007BCFFC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  <a:latin typeface="+mj-lt"/>
                <a:ea typeface="Times New Roman" panose="02020603050405020304" pitchFamily="18" charset="0"/>
              </a:rPr>
              <a:t>Patients With </a:t>
            </a:r>
            <a:r>
              <a:rPr lang="en-US" sz="3600">
                <a:latin typeface="+mj-lt"/>
              </a:rPr>
              <a:t>CDKL5 Deficiency Disorder</a:t>
            </a:r>
            <a:r>
              <a:rPr lang="en-US">
                <a:effectLst/>
                <a:latin typeface="+mj-lt"/>
                <a:ea typeface="Times New Roman" panose="02020603050405020304" pitchFamily="18" charset="0"/>
              </a:rPr>
              <a:t>: AEP Amplitude Negatively Associated With Clinical Measures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B8F32-0382-7DF6-6E01-7B9FD0F1D7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88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6FCFB8-13B6-4510-E47A-A4B6F385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/>
              </a:rPr>
              <a:t>Comparison of Evoked </a:t>
            </a:r>
            <a:r>
              <a:rPr lang="en-US" sz="3600"/>
              <a:t>P</a:t>
            </a:r>
            <a:r>
              <a:rPr lang="en-US" sz="3600">
                <a:effectLst/>
              </a:rPr>
              <a:t>otentials </a:t>
            </a:r>
            <a:r>
              <a:rPr lang="en-US" sz="3600"/>
              <a:t>A</a:t>
            </a:r>
            <a:r>
              <a:rPr lang="en-US" sz="3600">
                <a:effectLst/>
              </a:rPr>
              <a:t>cross 4 Related </a:t>
            </a:r>
            <a:r>
              <a:rPr lang="en-US" sz="3600"/>
              <a:t>D</a:t>
            </a:r>
            <a:r>
              <a:rPr lang="en-US" sz="3600">
                <a:effectLst/>
              </a:rPr>
              <a:t>evelopmental </a:t>
            </a:r>
            <a:r>
              <a:rPr lang="en-US" sz="3600"/>
              <a:t>E</a:t>
            </a:r>
            <a:r>
              <a:rPr lang="en-US" sz="3600">
                <a:effectLst/>
              </a:rPr>
              <a:t>ncephalopathies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2D59A-2D33-6555-A4F9-DADFED0EFC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4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CE5BF9-8E2A-0916-2FEE-D7A15884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/>
              </a:rPr>
              <a:t>Comparison of Evoked </a:t>
            </a:r>
            <a:r>
              <a:rPr lang="en-US" sz="3600"/>
              <a:t>P</a:t>
            </a:r>
            <a:r>
              <a:rPr lang="en-US" sz="3600">
                <a:effectLst/>
              </a:rPr>
              <a:t>otentials </a:t>
            </a:r>
            <a:r>
              <a:rPr lang="en-US" sz="3600"/>
              <a:t>A</a:t>
            </a:r>
            <a:r>
              <a:rPr lang="en-US" sz="3600">
                <a:effectLst/>
              </a:rPr>
              <a:t>cross 4 Related </a:t>
            </a:r>
            <a:r>
              <a:rPr lang="en-US" sz="3600"/>
              <a:t>D</a:t>
            </a:r>
            <a:r>
              <a:rPr lang="en-US" sz="3600">
                <a:effectLst/>
              </a:rPr>
              <a:t>evelopmental </a:t>
            </a:r>
            <a:r>
              <a:rPr lang="en-US" sz="3600"/>
              <a:t>E</a:t>
            </a:r>
            <a:r>
              <a:rPr lang="en-US" sz="3600">
                <a:effectLst/>
              </a:rPr>
              <a:t>ncephalopathies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E430B-14BD-619E-53D9-C4F8D1863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A8D797-35F9-5A58-BCF2-5755A51B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Electrophysiologic Biomarkers and Rett Syndrome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AB064-FC60-B8F9-FCD1-94C4402069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71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123256-3E8D-AF7A-8C04-C79A5E7C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Trofinetide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F8003-86F4-8B5A-92A6-388D00E3CC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8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686B5A-E372-FD8A-368B-AAB6C29A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LAVENDER: Phase 3 Study of the Efficacy and Safety of Trofinetide in Rett Syndrome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304E7-91D0-09BF-D0BE-0CC272C4FE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0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0B64C0-B661-2B04-2C48-ADB3EBF1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6037E-95BA-BFD8-4970-2A73178FD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76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F35FCF-9579-6A41-4D75-5058E648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LAVENDER: Phase 3 Study of the Efficacy and Safety of Trofinetide in Rett Syndrome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45B1A-4F58-CB47-4E65-BCDAD14F4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0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038816-E626-BBAE-5E63-5685F17E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LAVENDER: Phase 3 Study of the Efficacy and Safety of Trofinetide in Rett Syndrome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3D035-09D8-03A3-0DB0-559BF6BCD1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25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8BBABE-463A-3E47-17F4-20C02635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LAVENDER</a:t>
            </a:r>
            <a:br>
              <a:rPr lang="en-GB"/>
            </a:br>
            <a:r>
              <a:rPr lang="en-GB" sz="3100" i="1"/>
              <a:t>Coprimary Efficacy Endpoints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A889A-853E-2909-7E9D-B883DABB06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6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5955ED-B2C8-3B63-9685-08CF5754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LAVENDER</a:t>
            </a:r>
            <a:br>
              <a:rPr lang="en-GB"/>
            </a:br>
            <a:r>
              <a:rPr lang="en-GB" sz="3100" i="1"/>
              <a:t>Coprimary Efficacy Endpoints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24DF5-1B06-5491-C694-7DA1F94BBC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23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1481A9-F7F3-A5B1-AB12-BABF366C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LAVENDER</a:t>
            </a:r>
            <a:br>
              <a:rPr lang="en-GB"/>
            </a:br>
            <a:r>
              <a:rPr lang="en-GB" sz="3100" i="1"/>
              <a:t>RSBQ Subscore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E9623-D908-A7C5-0454-B1C80983BB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9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077C05-D541-BD4D-9633-63E17844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effectLst/>
                <a:latin typeface="+mj-lt"/>
              </a:rPr>
              <a:t>Uses for the RSBQ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D587E-5CE3-9358-CC47-FC06331E69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0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C3E839-A725-56C2-9AC4-427DC5515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LAVENDER</a:t>
            </a:r>
            <a:br>
              <a:rPr lang="en-GB"/>
            </a:br>
            <a:r>
              <a:rPr lang="en-US" i="1"/>
              <a:t>TEAEs ≥ 5% of Participants in Any Group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F8EF9-F507-52EB-052A-ED18E4C5A7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1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9B04D5-2531-55C2-4783-80801B9A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of Patients With Rett Syndrome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3F46D-AFD9-A26A-30E8-E46909C98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76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D005D7-2B55-7D8F-3735-C343814A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of Patients With Rett Syndrome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BF7D1-89E3-436C-D10E-C9AABECD1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73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F3B475-E78B-BB72-A8B2-DCA1E8F6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of Patients With Rett Syndrome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84B40-12E6-5B59-2E0D-26DF94E4C6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7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44ED55-C1FF-C53D-B03E-FF532CE3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33DFF-5FC0-6F09-6274-D6A86946D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2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45202B-3F06-3189-0708-EC543704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of Patients With Rett Syndrome: Trofinetide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709E5-F358-0CC3-E2F3-F2BE9A697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9142FE-DCCE-14EB-30DA-E8F737D5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Blarcamesine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27C41-AACD-A631-192C-E9865C3F2D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19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00194D-2413-547D-5378-BFD46C72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Phase 2 Study of the Efficacy and Safety of </a:t>
            </a:r>
            <a:r>
              <a:rPr lang="en-US" sz="3200">
                <a:solidFill>
                  <a:srgbClr val="FFFFFF"/>
                </a:solidFill>
                <a:effectLst/>
              </a:rPr>
              <a:t>Blarcamesine</a:t>
            </a:r>
            <a:r>
              <a:rPr lang="en-US" sz="3200">
                <a:solidFill>
                  <a:srgbClr val="FFFFFF"/>
                </a:solidFill>
              </a:rPr>
              <a:t> </a:t>
            </a:r>
            <a:r>
              <a:rPr lang="en-US" sz="3200">
                <a:effectLst/>
              </a:rPr>
              <a:t>in Patients With Rett Syndrome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5A69C-0F6D-476D-937E-8DB48528A8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71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12FE9E-700B-0C8D-5750-FD915393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Phase 2 Study of the Efficacy and Safety of </a:t>
            </a:r>
            <a:r>
              <a:rPr lang="en-US" sz="3600">
                <a:solidFill>
                  <a:srgbClr val="FFFFFF"/>
                </a:solidFill>
                <a:effectLst/>
              </a:rPr>
              <a:t>Blarcamesine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>
                <a:effectLst/>
              </a:rPr>
              <a:t>in Patients With Rett Syndrome (cont)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5BD9C-1323-53AD-97B4-6B00B0646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88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F76DFE-9A87-3566-A7BE-0A1C9BAE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Additional Clinical Trials of Blarcamesine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7D85A-734C-582C-4372-7B15565507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87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4885BD-05AB-445C-A136-3EC5301F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 of Gene Editing</a:t>
            </a:r>
            <a:br>
              <a:rPr lang="en-US"/>
            </a:br>
            <a:r>
              <a:rPr lang="en-US" sz="3100" i="1"/>
              <a:t>Avoiding Overexpression of </a:t>
            </a:r>
            <a:r>
              <a:rPr lang="en-US" sz="3100"/>
              <a:t>MECP2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6670C-9916-3BE3-3A2D-92320A95E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68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8625E3-D424-BBA1-CAA2-F9C76667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TSHA-102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89C6D-C182-F4F9-6F56-FF35B18B95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58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389F1A-B6C2-B6F2-9F5B-D0A090C8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Pharmacologic Efficacy of TSHA-102 in Mecp2-/Y Mouse Model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A06AA-F85C-E6C9-0FA7-1FC3441AF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38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9B226B-AFFD-E092-3DDB-BFE16D2E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Pharmacologic Efficacy of TSHA-102 in Mecp2-/Y Mouse Model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B6BB2-5F84-BFA9-62BE-321A26B4CF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48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E3D78B-C0AF-38FA-91B9-50162453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Pharmacologic Efficacy of TSHA-102 in Mecp2-/Y Mouse Model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C8CB1-7579-5F3F-7CBF-3BC559023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1FEEF0-AC17-0825-02AD-01C6C848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Rett Syndrome: Epidemiology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0C3AE-9626-1CB4-27E9-25F577CAFD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98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A2CB25-89FE-281E-4F55-14AFF675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0">
                <a:effectLst/>
              </a:rPr>
              <a:t>REVEAL Adult Study: Safety and Efficacy of TSHA-102 in Adult Females With Rett Syndrome</a:t>
            </a:r>
            <a:endParaRPr lang="en-US" i="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75FD8-85DB-4099-B50D-E81AF53254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9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BF20C8-E7CC-D73C-C80F-AC2BA146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 and Safety of NGN-401 in Mecp2 Mouse Models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028F1-74C7-1009-78A3-27F789057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0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90CD96-8324-3130-EEB7-A8A82FE6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0">
                <a:effectLst/>
              </a:rPr>
              <a:t>A Novel, Regulated Gene Therapy (NGN-401) Study for Female Children With Rett Syndrome</a:t>
            </a:r>
            <a:endParaRPr lang="en-US" i="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C79F9-3E7D-86DC-4F1D-DF62F2F92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93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68B683-508E-BC32-A724-7EA8259F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Rett Syndrome Treatment: 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15867-61DF-C68D-E307-BDD1C8E5E4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74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60D2C2-DEF4-5F77-654C-37B0E1FB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A82A2-1FE8-ADC9-F7CA-0330291463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9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8FD165-CE5E-C4D8-20A9-A8B45980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effectLst/>
                <a:latin typeface="+mj-lt"/>
              </a:rPr>
              <a:t>Rett Syndrome in the United States: </a:t>
            </a:r>
            <a:r>
              <a:rPr lang="en-US">
                <a:latin typeface="+mj-lt"/>
              </a:rPr>
              <a:t>A R</a:t>
            </a:r>
            <a:r>
              <a:rPr lang="en-US" b="0" i="0">
                <a:effectLst/>
                <a:latin typeface="+mj-lt"/>
              </a:rPr>
              <a:t>eal-World </a:t>
            </a:r>
            <a:r>
              <a:rPr lang="en-US">
                <a:latin typeface="+mj-lt"/>
              </a:rPr>
              <a:t>E</a:t>
            </a:r>
            <a:r>
              <a:rPr lang="en-US" b="0" i="0">
                <a:effectLst/>
                <a:latin typeface="+mj-lt"/>
              </a:rPr>
              <a:t>vidence </a:t>
            </a:r>
            <a:r>
              <a:rPr lang="en-US">
                <a:latin typeface="+mj-lt"/>
              </a:rPr>
              <a:t>S</a:t>
            </a:r>
            <a:r>
              <a:rPr lang="en-US" b="0" i="0">
                <a:effectLst/>
                <a:latin typeface="+mj-lt"/>
              </a:rPr>
              <a:t>tudy</a:t>
            </a:r>
            <a:endParaRPr lang="en-US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4D054-6BAB-5FE4-8CE8-D917ED473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6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092FB9-F20C-E9F0-4DBD-4643D412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effectLst/>
                <a:latin typeface="+mj-lt"/>
              </a:rPr>
              <a:t>Rett Syndrome in the United States: </a:t>
            </a:r>
            <a:r>
              <a:rPr lang="en-US">
                <a:latin typeface="+mj-lt"/>
              </a:rPr>
              <a:t>A R</a:t>
            </a:r>
            <a:r>
              <a:rPr lang="en-US" b="0" i="0">
                <a:effectLst/>
                <a:latin typeface="+mj-lt"/>
              </a:rPr>
              <a:t>eal-World </a:t>
            </a:r>
            <a:r>
              <a:rPr lang="en-US">
                <a:latin typeface="+mj-lt"/>
              </a:rPr>
              <a:t>E</a:t>
            </a:r>
            <a:r>
              <a:rPr lang="en-US" b="0" i="0">
                <a:effectLst/>
                <a:latin typeface="+mj-lt"/>
              </a:rPr>
              <a:t>vidence </a:t>
            </a:r>
            <a:r>
              <a:rPr lang="en-US">
                <a:latin typeface="+mj-lt"/>
              </a:rPr>
              <a:t>S</a:t>
            </a:r>
            <a:r>
              <a:rPr lang="en-US" b="0" i="0">
                <a:effectLst/>
                <a:latin typeface="+mj-lt"/>
              </a:rPr>
              <a:t>tudy</a:t>
            </a:r>
            <a:endParaRPr lang="en-US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12894-3B00-A17F-B17A-96A8AFD80F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8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4B4F12-1701-1BD4-3F56-85F8235E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effectLst/>
                <a:latin typeface="+mj-lt"/>
              </a:rPr>
              <a:t>Rett Syndrome in the United States: </a:t>
            </a:r>
            <a:r>
              <a:rPr lang="en-US">
                <a:latin typeface="+mj-lt"/>
              </a:rPr>
              <a:t>A R</a:t>
            </a:r>
            <a:r>
              <a:rPr lang="en-US" b="0" i="0">
                <a:effectLst/>
                <a:latin typeface="+mj-lt"/>
              </a:rPr>
              <a:t>eal-World </a:t>
            </a:r>
            <a:r>
              <a:rPr lang="en-US">
                <a:latin typeface="+mj-lt"/>
              </a:rPr>
              <a:t>E</a:t>
            </a:r>
            <a:r>
              <a:rPr lang="en-US" b="0" i="0">
                <a:effectLst/>
                <a:latin typeface="+mj-lt"/>
              </a:rPr>
              <a:t>vidence </a:t>
            </a:r>
            <a:r>
              <a:rPr lang="en-US">
                <a:latin typeface="+mj-lt"/>
              </a:rPr>
              <a:t>S</a:t>
            </a:r>
            <a:r>
              <a:rPr lang="en-US" b="0" i="0">
                <a:effectLst/>
                <a:latin typeface="+mj-lt"/>
              </a:rPr>
              <a:t>tudy</a:t>
            </a:r>
            <a:endParaRPr lang="en-US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121DD-6CC9-0C73-179D-233453513B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E4FFC3-9630-74C8-FB5F-B8891BCD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effectLst/>
                <a:latin typeface="+mj-lt"/>
              </a:rPr>
              <a:t>Rett Syndrome in the United States: </a:t>
            </a:r>
            <a:r>
              <a:rPr lang="en-US">
                <a:latin typeface="+mj-lt"/>
              </a:rPr>
              <a:t>A R</a:t>
            </a:r>
            <a:r>
              <a:rPr lang="en-US" b="0" i="0">
                <a:effectLst/>
                <a:latin typeface="+mj-lt"/>
              </a:rPr>
              <a:t>eal-World </a:t>
            </a:r>
            <a:r>
              <a:rPr lang="en-US">
                <a:latin typeface="+mj-lt"/>
              </a:rPr>
              <a:t>E</a:t>
            </a:r>
            <a:r>
              <a:rPr lang="en-US" b="0" i="0">
                <a:effectLst/>
                <a:latin typeface="+mj-lt"/>
              </a:rPr>
              <a:t>vidence </a:t>
            </a:r>
            <a:r>
              <a:rPr lang="en-US">
                <a:latin typeface="+mj-lt"/>
              </a:rPr>
              <a:t>S</a:t>
            </a:r>
            <a:r>
              <a:rPr lang="en-US" b="0" i="0">
                <a:effectLst/>
                <a:latin typeface="+mj-lt"/>
              </a:rPr>
              <a:t>tudy</a:t>
            </a:r>
            <a:endParaRPr lang="en-US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902FA-90FC-B351-C89B-F62C8DFC79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CB610D-02D4-C785-9EE5-E8FA91C5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C4ADD-0544-28AA-74E9-F7E6B9527E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9" ma:contentTypeDescription="Create a new document." ma:contentTypeScope="" ma:versionID="845e8cfecaf2e547c783622d5c1bc963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a0864f06addc4dc45fc113a23a0e866d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96E3B3-1DA2-435B-83E1-DEF9A6CE82EA}"/>
</file>

<file path=customXml/itemProps2.xml><?xml version="1.0" encoding="utf-8"?>
<ds:datastoreItem xmlns:ds="http://schemas.openxmlformats.org/officeDocument/2006/customXml" ds:itemID="{BB7045B1-E1B9-4413-BC18-420542CC0451}"/>
</file>

<file path=customXml/itemProps3.xml><?xml version="1.0" encoding="utf-8"?>
<ds:datastoreItem xmlns:ds="http://schemas.openxmlformats.org/officeDocument/2006/customXml" ds:itemID="{E39FCFD9-F6BD-4E4F-8130-3AE113044F8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41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Introduction</vt:lpstr>
      <vt:lpstr>Program Overview</vt:lpstr>
      <vt:lpstr>Rett Syndrome: Epidemiology</vt:lpstr>
      <vt:lpstr>Rett Syndrome in the United States: A Real-World Evidence Study</vt:lpstr>
      <vt:lpstr>Rett Syndrome in the United States: A Real-World Evidence Study</vt:lpstr>
      <vt:lpstr>Rett Syndrome in the United States: A Real-World Evidence Study</vt:lpstr>
      <vt:lpstr>Rett Syndrome in the United States: A Real-World Evidence Study</vt:lpstr>
      <vt:lpstr>PowerPoint Presentation</vt:lpstr>
      <vt:lpstr>Studies Evaluating Evoked Potentials in Patients With Developmental Encephalopathies</vt:lpstr>
      <vt:lpstr>VEP Amplitudes Reduced In Study Patients vs Typical Developing Participants </vt:lpstr>
      <vt:lpstr>Patients With Rett Syndrome: VEP Amplitude Negatively Associated With Clinical Measures</vt:lpstr>
      <vt:lpstr>Patients With Rett Syndrome: VEP Amplitude Negatively Associated With Clinical Measures</vt:lpstr>
      <vt:lpstr>Patients With CDKL5 Deficiency Disorder: AEP Amplitude Negatively Associated With Clinical Measures</vt:lpstr>
      <vt:lpstr>Comparison of Evoked Potentials Across 4 Related Developmental Encephalopathies </vt:lpstr>
      <vt:lpstr>Comparison of Evoked Potentials Across 4 Related Developmental Encephalopathies (cont)</vt:lpstr>
      <vt:lpstr>Electrophysiologic Biomarkers and Rett Syndrome</vt:lpstr>
      <vt:lpstr>Trofinetide</vt:lpstr>
      <vt:lpstr>LAVENDER: Phase 3 Study of the Efficacy and Safety of Trofinetide in Rett Syndrome</vt:lpstr>
      <vt:lpstr>LAVENDER: Phase 3 Study of the Efficacy and Safety of Trofinetide in Rett Syndrome</vt:lpstr>
      <vt:lpstr>LAVENDER: Phase 3 Study of the Efficacy and Safety of Trofinetide in Rett Syndrome</vt:lpstr>
      <vt:lpstr>LAVENDER Coprimary Efficacy Endpoints</vt:lpstr>
      <vt:lpstr>LAVENDER Coprimary Efficacy Endpoints</vt:lpstr>
      <vt:lpstr>LAVENDER RSBQ Subscore</vt:lpstr>
      <vt:lpstr>Uses for the RSBQ</vt:lpstr>
      <vt:lpstr>LAVENDER TEAEs ≥ 5% of Participants in Any Group</vt:lpstr>
      <vt:lpstr>Treatment of Patients With Rett Syndrome</vt:lpstr>
      <vt:lpstr>Treatment of Patients With Rett Syndrome</vt:lpstr>
      <vt:lpstr>Treatment of Patients With Rett Syndrome</vt:lpstr>
      <vt:lpstr>Treatment of Patients With Rett Syndrome: Trofinetide</vt:lpstr>
      <vt:lpstr>Blarcamesine</vt:lpstr>
      <vt:lpstr>Phase 2 Study of the Efficacy and Safety of Blarcamesine in Patients With Rett Syndrome</vt:lpstr>
      <vt:lpstr>Phase 2 Study of the Efficacy and Safety of Blarcamesine in Patients With Rett Syndrome (cont)</vt:lpstr>
      <vt:lpstr>Additional Clinical Trials of Blarcamesine</vt:lpstr>
      <vt:lpstr>Challenge of Gene Editing Avoiding Overexpression of MECP2</vt:lpstr>
      <vt:lpstr>TSHA-102</vt:lpstr>
      <vt:lpstr>Safety and Pharmacologic Efficacy of TSHA-102 in Mecp2-/Y Mouse Model </vt:lpstr>
      <vt:lpstr>Safety and Pharmacologic Efficacy of TSHA-102 in Mecp2-/Y Mouse Model (cont)</vt:lpstr>
      <vt:lpstr>Safety and Pharmacologic Efficacy of TSHA-102 in Mecp2-/Y Mouse Model (cont)</vt:lpstr>
      <vt:lpstr>REVEAL Adult Study: Safety and Efficacy of TSHA-102 in Adult Females With Rett Syndrome</vt:lpstr>
      <vt:lpstr>Efficacy and Safety of NGN-401 in Mecp2 Mouse Models </vt:lpstr>
      <vt:lpstr>A Novel, Regulated Gene Therapy (NGN-401) Study for Female Children With Rett Syndrome</vt:lpstr>
      <vt:lpstr>Rett Syndrome Treatment: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2023-11-10T18:55:31Z</dcterms:created>
  <dcterms:modified xsi:type="dcterms:W3CDTF">2023-11-10T18:55:31Z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