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EA1E-9433-EB49-DDF4-A6C9D129F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3BE6C-FB32-6BF5-0892-935FEF87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3B237-2D7B-4F81-ABC3-CB67AE742A2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6A476-CACB-78E5-F044-AADB4931C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4028A-0610-6EF5-653C-8E2CCC24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16996-DAED-4580-9D7B-77BC575BD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5DBB2-9BD7-74DA-088F-C2727BB3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F4604-04B1-5B77-AE8A-839BD73C1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4B0F8-B23B-C47E-D4FC-796DE5CEA5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3B237-2D7B-4F81-ABC3-CB67AE742A2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731DD-1AAE-D4AA-8EFE-4592A626B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A865A-28CB-7CD0-2793-7470CE95C7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16996-DAED-4580-9D7B-77BC575BDD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7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21DCB2-A466-10D3-6DCF-382C6A751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D5445E-8471-82F4-1C70-F6C42A635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3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FA6805-7E8D-EF01-3229-A910237E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 Diagnosis</a:t>
            </a:r>
            <a:br>
              <a:rPr lang="en-GB"/>
            </a:br>
            <a:r>
              <a:rPr lang="en-GB" sz="3100" i="1"/>
              <a:t>Liver Phenotype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03130-9D91-D3CE-2C75-24BDC626A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449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2A1D71-C429-43F6-F5FA-86A9733A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Differential Diagnoses</a:t>
            </a:r>
            <a:br>
              <a:rPr lang="en-GB"/>
            </a:br>
            <a:r>
              <a:rPr lang="en-GB" sz="3100" i="1"/>
              <a:t>Neurologic Presentation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AA5C5F-7209-E92D-7CF0-3C455BDD7B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592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7882B9-70AD-38F0-B361-8BB72A299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Leipzig Scoring System for the Diagnosis of Wilson Disease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64B5D-07C8-C5E6-F7E8-28548A586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64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253A43-D65E-6762-CEF5-4E8CB861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A07DB-4431-1EEA-2CB4-BD58F30A41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3049F1-58D8-590E-53B0-BB066DBCE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Goals of Treatment</a:t>
            </a:r>
            <a:br>
              <a:rPr lang="en-GB"/>
            </a:br>
            <a:r>
              <a:rPr lang="en-US" sz="3100" i="1"/>
              <a:t>Dependent on Phase of Disease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17382C-8B41-9993-0B01-1578ED120E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75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2CCC396-71D9-E1B7-CF03-1A0360807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 to the Treatment of Wilson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DA4396-3585-DE26-AD06-0FDC73235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0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F87DD2-81F7-FE44-2158-4F9B64F96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Medical Therapy for Treatment of Wilson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85E21D-E966-941D-692E-A3AAA91ED1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76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DD426D-A641-BE27-BC71-626447838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Guideline Recommendations for Treatment of Wilson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79021E-C08E-1AD4-62A7-663975A778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52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714001-3F6D-4761-A917-FE977128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Monitoring</a:t>
            </a:r>
            <a:br>
              <a:rPr lang="en-GB"/>
            </a:br>
            <a:r>
              <a:rPr lang="en-GB" sz="3100" i="1"/>
              <a:t>Biological Evaluation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A9CDF7-A140-A4DE-C879-B94E3AB15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34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C4B6A5-1CB0-A6B2-0763-A7279F808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Treatment Monitoring</a:t>
            </a:r>
            <a:br>
              <a:rPr lang="en-GB"/>
            </a:br>
            <a:r>
              <a:rPr lang="en-GB" sz="3100" i="1"/>
              <a:t>Maintenance</a:t>
            </a:r>
            <a:endParaRPr lang="en-US" sz="31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5151B-EE9A-C256-170C-7A6DC0034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6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41D42F-61AF-4538-F483-104BD4C7A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Wilson Disease?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13EC2A-C7FE-94B5-B4DE-8B21BAA96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0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604E09-DB44-A0FC-9BF7-C891793A6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With Currently Available Treatments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97599-909A-DE6B-998B-01665FE020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34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F1CAB81-CDC1-B9D3-098E-6E5AE9A47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EC2BBB-F472-CBA2-88BF-3BBC1D60BC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80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EF4C29-C167-1271-D892-DEB3694D9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Oral Chelators: Penicillamine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2F119-54E8-D4FD-2191-2BA8804D3C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41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6F0C30-A8FD-1A74-2EA1-67BF0EA1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Oral Chelators: Trientine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ED4F01-93E6-0BF4-AE8F-8F072CE658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5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F0BFDB-6F50-F345-6C2D-1B2219D4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 Approval of TETA4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0E3008-1C26-3F3A-B37D-53624D310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573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856447-4F4D-BB24-0D29-B1E269F2E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CHELATE Study</a:t>
            </a:r>
            <a:br>
              <a:rPr lang="en-US"/>
            </a:br>
            <a:r>
              <a:rPr lang="en-US" sz="3100" i="1"/>
              <a:t>Study Design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97FFDA-6A44-3661-99C1-768E43B68D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1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FB86DB-136F-6442-219A-F028AEBAD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CHELATE Study</a:t>
            </a:r>
            <a:br>
              <a:rPr lang="en-US"/>
            </a:br>
            <a:r>
              <a:rPr lang="en-US" sz="3100" i="1"/>
              <a:t>Results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C47D9-26DF-87A4-BA06-269692AE47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853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4D6762-1312-5CFF-1438-59C35820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Gene Therapy for Wilson Disease?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FC760-BB53-25AE-7BCA-3EBAF8443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55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94F106-D298-9B5B-AFF6-64E2697C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AAV-Mediated in Vivo Gene Therapy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EF1C9C-BFBE-EB20-72F7-F4D0C18613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740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E7474F-3D2D-0FEE-542B-A1B7B700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 Therapy Trials in Wilson Disease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B18D8-9CCC-2ED3-D6E8-3D7001975F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43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126E467-F090-844D-F22E-5DB74B9B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Needs in  Wilson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95E0D-0801-E338-E16E-B86B66E00B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22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D3C304-AD96-5E29-81D6-64794059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110E70-6825-DF50-0579-BDF2ABE280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013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43EF02-B6D2-6D0B-B904-00F76B7BF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Case Study</a:t>
            </a:r>
            <a:br>
              <a:rPr lang="en-US"/>
            </a:br>
            <a:r>
              <a:rPr lang="en-US" sz="3100" i="1"/>
              <a:t>Patient Evaluation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D5BD38-59A9-421F-4335-9A43EC3C81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165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941F32-BFA6-258C-75D5-91237CE45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Case Study</a:t>
            </a:r>
            <a:br>
              <a:rPr lang="en-US"/>
            </a:br>
            <a:r>
              <a:rPr lang="en-US" sz="3100" i="1" noProof="0"/>
              <a:t>Chelation Therapy for Symptomatic Patients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CBCD88-555D-CE65-60C2-F9FD42B24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525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C5B8C7-5FB9-F58F-B467-CF41CE4D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Real-World Case Study</a:t>
            </a:r>
            <a:br>
              <a:rPr lang="en-US"/>
            </a:br>
            <a:r>
              <a:rPr lang="en-US" sz="3100" i="1" noProof="0"/>
              <a:t>Change in Therapy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B5611A-9702-71E7-2E27-E19FA2E6F4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60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75E3D9-0802-90C4-06B4-C4323111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CHELATE Study</a:t>
            </a:r>
            <a:br>
              <a:rPr lang="en-US"/>
            </a:br>
            <a:r>
              <a:rPr lang="en-US" sz="3100" i="1"/>
              <a:t>Results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2EC50-7B25-5CE8-3898-6206EC9434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77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4FFCBA-C740-F2E1-10F7-CD08A9C5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Real-World Case Study</a:t>
            </a:r>
            <a:br>
              <a:rPr lang="en-GB"/>
            </a:br>
            <a:r>
              <a:rPr lang="en-GB" sz="3100" i="1"/>
              <a:t>Monitoring Treatment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390DA3-F684-DA59-9F69-680237056F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313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B6AE18-3C92-77D6-BAB1-83D7A1112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Validation of NCC Assay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3B017-77E4-0682-B4E2-B08683C236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4028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54F4C0-94BF-4034-C787-0BA910AA2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Validation of NCC Assay</a:t>
            </a:r>
            <a:br>
              <a:rPr lang="en-GB"/>
            </a:br>
            <a:r>
              <a:rPr lang="en-GB" sz="3100" i="1"/>
              <a:t>Real-World Evidence Study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FF426-147E-4438-6854-5D04F92710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19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C53466B-8E04-D1BC-018E-16057D70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ACAFE5-C77D-46FE-4BF9-F12F5B1575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29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996E5A-4E6A-B03C-A54C-CB983CE4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 (cont)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CF086-709F-D5DA-9C03-D3CD9ACD49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26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9AE8EC-64BA-A7D9-5291-52FEB766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Needs in Wilson Disease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14FBF6-092C-F1B1-EF90-B52EDCDE0D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2805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AA8374-7C79-A80F-B635-51ED72FF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D2E9A-B332-A7FA-D691-95C353F366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17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043F69-23F5-901A-F6FF-C9A12153C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 This Program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A59960-CCFE-6EFC-E775-D36269D670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2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7D46F0-5B41-1036-B757-F6DECDD12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4AA45-F14E-F1C7-A79D-753ECAA3CD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7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A5AF7D-0AFA-4992-744F-DAD79AEAD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Varied Clinical Presentation of Wilson Disease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61433F-980C-1414-8484-65F5B7C5A9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1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FB7354-5EEE-52CF-A952-6814F97D8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Raising the Index of Suspicion</a:t>
            </a:r>
            <a:br>
              <a:rPr lang="en-US"/>
            </a:br>
            <a:r>
              <a:rPr lang="en-US" sz="3100" i="1"/>
              <a:t>Red Flags - Liver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6FD91-897C-798C-5BC8-EFEB577CFF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2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9903BA-5E9B-C90D-218D-E53A7D80F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Raising the Index of Suspicion</a:t>
            </a:r>
            <a:br>
              <a:rPr lang="en-US"/>
            </a:br>
            <a:r>
              <a:rPr lang="en-US" sz="3100" i="1"/>
              <a:t>Red Flags - </a:t>
            </a:r>
            <a:r>
              <a:rPr lang="en-GB" sz="3100" i="1"/>
              <a:t>Neuropsychiatric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B807CB-668E-8882-0D36-BA6D418C3A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70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d8d734c-50b7-4340-b200-d7fd419a9f78">
      <Terms xmlns="http://schemas.microsoft.com/office/infopath/2007/PartnerControls"/>
    </lcf76f155ced4ddcb4097134ff3c332f>
    <TaxCatchAll xmlns="e93acf5f-f59b-46bb-8c22-2b43a486ab2c" xsi:nil="true"/>
    <_Flow_SignoffStatus xmlns="bd8d734c-50b7-4340-b200-d7fd419a9f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4CD584699F9D40B897EE6128DA56D8" ma:contentTypeVersion="19" ma:contentTypeDescription="Create a new document." ma:contentTypeScope="" ma:versionID="0a36d942a6b738fb6afe4cbf7bc95ccd">
  <xsd:schema xmlns:xsd="http://www.w3.org/2001/XMLSchema" xmlns:xs="http://www.w3.org/2001/XMLSchema" xmlns:p="http://schemas.microsoft.com/office/2006/metadata/properties" xmlns:ns2="bd8d734c-50b7-4340-b200-d7fd419a9f78" xmlns:ns3="e93acf5f-f59b-46bb-8c22-2b43a486ab2c" targetNamespace="http://schemas.microsoft.com/office/2006/metadata/properties" ma:root="true" ma:fieldsID="6f580913b1c0cd3a0c5f02117b69fae6" ns2:_="" ns3:_="">
    <xsd:import namespace="bd8d734c-50b7-4340-b200-d7fd419a9f7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d734c-50b7-4340-b200-d7fd419a9f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0F0DE2-764E-4935-B26D-A95BB3574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DACEA2-944E-4073-A2B3-08B265694851}">
  <ds:schemaRefs>
    <ds:schemaRef ds:uri="http://schemas.microsoft.com/office/2006/metadata/properties"/>
    <ds:schemaRef ds:uri="http://schemas.microsoft.com/office/infopath/2007/PartnerControls"/>
    <ds:schemaRef ds:uri="bd8d734c-50b7-4340-b200-d7fd419a9f78"/>
    <ds:schemaRef ds:uri="e93acf5f-f59b-46bb-8c22-2b43a486ab2c"/>
  </ds:schemaRefs>
</ds:datastoreItem>
</file>

<file path=customXml/itemProps3.xml><?xml version="1.0" encoding="utf-8"?>
<ds:datastoreItem xmlns:ds="http://schemas.openxmlformats.org/officeDocument/2006/customXml" ds:itemID="{D9C71563-D052-487D-911E-DCBB61322C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8d734c-50b7-4340-b200-d7fd419a9f7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Widescreen</PresentationFormat>
  <Paragraphs>34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What Is Wilson Disease?</vt:lpstr>
      <vt:lpstr>Needs in  Wilson Disease</vt:lpstr>
      <vt:lpstr>Needs in Wilson Disease (cont)</vt:lpstr>
      <vt:lpstr>In This Program</vt:lpstr>
      <vt:lpstr>PowerPoint Presentation</vt:lpstr>
      <vt:lpstr>Varied Clinical Presentation of Wilson Disease</vt:lpstr>
      <vt:lpstr>Raising the Index of Suspicion Red Flags - Liver</vt:lpstr>
      <vt:lpstr>Raising the Index of Suspicion Red Flags - Neuropsychiatric</vt:lpstr>
      <vt:lpstr>Differential Diagnosis Liver Phenotype</vt:lpstr>
      <vt:lpstr>Differential Diagnoses Neurologic Presentation</vt:lpstr>
      <vt:lpstr>Leipzig Scoring System for the Diagnosis of Wilson Disease</vt:lpstr>
      <vt:lpstr>PowerPoint Presentation</vt:lpstr>
      <vt:lpstr>Goals of Treatment Dependent on Phase of Disease</vt:lpstr>
      <vt:lpstr>Approach to the Treatment of Wilson Disease</vt:lpstr>
      <vt:lpstr>Medical Therapy for Treatment of Wilson Disease</vt:lpstr>
      <vt:lpstr>Guideline Recommendations for Treatment of Wilson Disease</vt:lpstr>
      <vt:lpstr>Monitoring Biological Evaluation</vt:lpstr>
      <vt:lpstr>Treatment Monitoring Maintenance</vt:lpstr>
      <vt:lpstr>Limitations With Currently Available Treatments</vt:lpstr>
      <vt:lpstr>PowerPoint Presentation</vt:lpstr>
      <vt:lpstr>Oral Chelators: Penicillamine</vt:lpstr>
      <vt:lpstr>Oral Chelators: Trientine</vt:lpstr>
      <vt:lpstr>FDA Approval of TETA4</vt:lpstr>
      <vt:lpstr>CHELATE Study Study Design</vt:lpstr>
      <vt:lpstr>CHELATE Study Results</vt:lpstr>
      <vt:lpstr>Why Gene Therapy for Wilson Disease?</vt:lpstr>
      <vt:lpstr>AAV-Mediated in Vivo Gene Therapy </vt:lpstr>
      <vt:lpstr>Gene Therapy Trials in Wilson Disease</vt:lpstr>
      <vt:lpstr>PowerPoint Presentation</vt:lpstr>
      <vt:lpstr>Real-World Case Study Patient Evaluation</vt:lpstr>
      <vt:lpstr>Real-World Case Study Chelation Therapy for Symptomatic Patients</vt:lpstr>
      <vt:lpstr>Real-World Case Study Change in Therapy</vt:lpstr>
      <vt:lpstr>CHELATE Study Results</vt:lpstr>
      <vt:lpstr>Real-World Case Study Monitoring Treatment</vt:lpstr>
      <vt:lpstr>Validation of NCC Assay</vt:lpstr>
      <vt:lpstr>Validation of NCC Assay Real-World Evidence Study</vt:lpstr>
      <vt:lpstr>Conclusion</vt:lpstr>
      <vt:lpstr>Conclusion (cont)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Edling, Emily</dc:creator>
  <cp:lastModifiedBy>Edling, Emily</cp:lastModifiedBy>
  <cp:revision>2</cp:revision>
  <dcterms:created xsi:type="dcterms:W3CDTF">2024-01-25T17:17:32Z</dcterms:created>
  <dcterms:modified xsi:type="dcterms:W3CDTF">2024-01-30T15:24:05Z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0x010100DF4CD584699F9D40B897EE6128DA56D8</vt:lpwstr>
  </property>
</Properties>
</file>