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3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5739-E62F-237E-137B-AA01FCF4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2CE4C-7537-A6B5-30AE-DD29BE5B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DAAC-D114-4CC6-95E4-386984D084A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BC85E-9F7E-7C04-823A-0F8DBE07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FAF21-B113-B883-07F9-587853E9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A494-F915-4880-B8C2-CED3D90C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4C244-89EB-F0DD-FC0C-99613D04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C6B6C-EE69-A5B3-77AE-3FB1647CA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1E45-BEF1-7300-A892-FCED30CFE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DAAC-D114-4CC6-95E4-386984D084A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2A930-3D12-9D3B-C07F-5EE8180C7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DFF9B-B094-3963-246E-84AE69276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5A494-F915-4880-B8C2-CED3D90C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5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DCD5B4-0C6D-030F-8895-6929FC6D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i="0">
                <a:effectLst/>
                <a:latin typeface="+mj-lt"/>
              </a:rPr>
              <a:t>Unravelling Complex Cases in </a:t>
            </a:r>
            <a:br>
              <a:rPr lang="en-US" sz="4800" b="0" i="0">
                <a:effectLst/>
                <a:latin typeface="+mj-lt"/>
              </a:rPr>
            </a:br>
            <a:r>
              <a:rPr lang="en-US" sz="4800" b="0" i="0">
                <a:effectLst/>
                <a:latin typeface="+mj-lt"/>
              </a:rPr>
              <a:t>Developmental</a:t>
            </a:r>
            <a:r>
              <a:rPr lang="en-US" sz="4800">
                <a:latin typeface="+mj-lt"/>
              </a:rPr>
              <a:t> </a:t>
            </a:r>
            <a:r>
              <a:rPr lang="en-US" sz="4800" b="0" i="0">
                <a:effectLst/>
                <a:latin typeface="+mj-lt"/>
              </a:rPr>
              <a:t>and Epileptic Encephalopathies </a:t>
            </a:r>
            <a:endParaRPr lang="en-US" sz="4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D08D9-244A-0445-C4DB-038A575AA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14F737-AFB4-925E-2599-26E9782C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Tristan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5AD20-1C7D-5809-2D8D-E9123FFE5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3975DB-B0E4-DA86-85BA-D7659AA5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Criteria for Dravet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391DD-3981-3C2B-F052-85C8A017E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4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087575-ECA0-519E-544F-5C15E717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Initiating 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66924-A7BB-6641-193F-CDB032213E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2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DD498-E875-7E5B-9F04-434F9ED2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International Consensus on Management of Dravet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76415-8282-F4ED-6ED4-3B09D019B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9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2DF13A-9CCE-F6E0-05D6-BDC8B53F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Tristan, a Young Boy With Dravet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3C103-3976-C778-E3B7-33BE34D70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783A0C-29ED-8FA7-993D-7033C011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Tristan, a Young Boy With Dravet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353C3-14E0-C0C2-7FF6-FC76D5250F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4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D07E40-5139-574A-DBC5-D596786E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Tristan, a Young Boy With Dravet Syndrome 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28692-E478-783F-2F30-A759EEAAF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84CE92-2D0F-7B73-E902-9644909A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Controlling Convulsive Seizures Important in Dravet?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7119C-0C38-9554-E068-F5DEC8B32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19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AF5D6E-07B1-02D8-D74C-26B91BA1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New Medications Fit 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FC424-BD00-594F-D382-0657429B1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64719E-8EF0-03BB-D31F-9337D548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Dravet Syndrome</a:t>
            </a:r>
            <a:br>
              <a:rPr lang="en-US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BFE5D-CCF7-9939-58C8-3BE9FC8FA6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6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D7180C-B20E-28B4-B9A5-E512E2A0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F7DAA-24CC-1D6B-E80A-36DF572FD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43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202F66-A6BF-2E88-A791-88F004A9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Dravet Syndrome</a:t>
            </a:r>
            <a:br>
              <a:rPr lang="en-US"/>
            </a:br>
            <a:r>
              <a:rPr lang="en-US" i="1"/>
              <a:t>Efficacy in Long-Term Extension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543C7-3C00-8200-65C7-1B7DD80F8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03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A9D89-B57A-7E7F-3298-12604520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Dravet Syndrome</a:t>
            </a:r>
            <a:br>
              <a:rPr lang="en-US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CB0AA-B9B9-CBB0-6BD2-A227298D5C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37BDA2-69AA-8474-0158-66402354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Fenfluramine in Dravet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DA7F8-28C2-058D-FAFD-C305BFFD2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31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B100CD-A5D1-F973-7F7D-39317A51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Dravet Syndrome</a:t>
            </a:r>
            <a:br>
              <a:rPr lang="en-US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162F6-F126-BB81-217E-91D0D1711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29E007-1D87-BD25-3AAD-6DA08EC1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Dravet Syndrome</a:t>
            </a:r>
            <a:br>
              <a:rPr lang="en-US" sz="4000"/>
            </a:br>
            <a:r>
              <a:rPr lang="en-US" i="1"/>
              <a:t>Efficacy in Long-Term Extension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1FDC2-2836-0594-2AF2-AD983EB2A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6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CAD72C-BBF2-E503-9BF8-CD3F057F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Dravet Syndrome</a:t>
            </a:r>
            <a:br>
              <a:rPr lang="en-US" sz="4000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FC130-5E79-E518-06EE-C44DF2EF1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80A1C7-8CA0-F4A1-5078-AE3D14EC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Pharmaceutical-Grade CBD in Dravet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DFE46-53D7-1F55-E17C-D1F24C9E56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9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5C81DF-F1DA-E9B6-FEC4-8EB9B456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Stiripentol in Dravet Syndrome</a:t>
            </a:r>
            <a:br>
              <a:rPr lang="en-US"/>
            </a:br>
            <a:r>
              <a:rPr lang="en-US" i="1"/>
              <a:t>Efficacy and Safety in Randomized Trials in Patients Aged ≥ 3 Years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D6FDB-5823-0AAB-FB93-1FEAA11A32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5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F9BF6-53BC-DEEF-7728-4528968D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Stiripentol in Dravet Syndrome</a:t>
            </a:r>
            <a:br>
              <a:rPr lang="en-US"/>
            </a:br>
            <a:r>
              <a:rPr lang="en-US" i="1"/>
              <a:t>Newer Data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9F6F1-CB56-30DA-0C52-5750D51BC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3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2755A8-FDD3-5D0A-8B1A-9A005414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Stiripentol in Dravet Syndrome</a:t>
            </a:r>
            <a:br>
              <a:rPr lang="en-US"/>
            </a:br>
            <a:r>
              <a:rPr lang="en-US" i="1"/>
              <a:t>Newer Real-World Data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FF555-7960-985B-B9F1-081A2AC234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6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83DC94-D628-3005-E1CB-1CE8FB5D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BB97F-8AD1-80B6-C772-B7B0DC470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3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517E1D-95F1-D431-85C2-350D4CFF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Stiripentol in Dravet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F1BB7-D36F-61D8-F358-5D2041381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0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38424B-DB32-5376-2207-C5A9B5BE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Case Presentation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D371D-AB36-0EDB-D888-05EEBEF1F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97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389104-5B38-4969-FD30-E1F8B11D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Leah, an 11-Year-Old Girl With LGS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FEE44-1963-5986-8E65-E433D43DC3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3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3A5C42-64F7-14FE-A2EE-8FE3B235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67B51-F364-063C-5814-177102B75C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9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ECD1F6-FC12-E6C1-D9F7-07856D63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Lennox-Gastaut Syndrome</a:t>
            </a:r>
            <a:br>
              <a:rPr lang="en-GB" i="1"/>
            </a:br>
            <a:r>
              <a:rPr lang="en-GB" i="1"/>
              <a:t>Percentage Reduction in Drop-Seizure Frequency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814C5-2EAE-8D48-FE4E-216575862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5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2A2C7F-D774-1604-D40D-6770F66D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Algorithm for Management of LGS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77446-A740-E92F-8525-84DACC0ED0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3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F86275-602F-2ECD-3783-0B30DFAD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New Medications Fit 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A2341-C285-3C29-613D-747CDB840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39265E-2C56-7C50-5D09-F0121F3D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LGS</a:t>
            </a:r>
            <a:br>
              <a:rPr lang="en-US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83419-40AA-60AD-2B3E-2A0831E7E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4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D51C9-E559-19A9-E822-1EEBE82B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LGS</a:t>
            </a:r>
            <a:br>
              <a:rPr lang="en-US" sz="4000"/>
            </a:br>
            <a:r>
              <a:rPr lang="en-US" i="1"/>
              <a:t>Efficacy in Long-Term Extension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C32C9-0D4F-3E5B-A203-191383C96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0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45965-C0DF-7FB8-D904-E7E9035E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LGS</a:t>
            </a:r>
            <a:br>
              <a:rPr lang="en-US" sz="4000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5D549-79CD-62EF-1074-5A5F276758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72B3ED-347E-A19A-C6BA-C4FF2CD9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9037D-12BE-2A70-D16B-4A9E07EF24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4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D452DC-1402-E9AC-FEA2-42E8803D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Pharmaceutical-Grade CBD in LGS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7FF88-18F9-87EE-5909-C2D7E602B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7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9D7D01-84AD-9C42-CE8E-4C254C2F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LGS</a:t>
            </a:r>
            <a:br>
              <a:rPr lang="en-US" sz="4000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69E3E-EF39-05D9-96AF-A1F8B49D2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8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58C3E-EC9D-054E-F91F-254B6D92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LGS</a:t>
            </a:r>
            <a:br>
              <a:rPr lang="en-US"/>
            </a:br>
            <a:r>
              <a:rPr lang="en-US" i="1"/>
              <a:t>Efficacy in Long-Term Extension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A5937-3639-5739-3BE9-FBBC4BE10A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7B6F7-A717-A16E-8CBF-B4082F56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Fenfluramine in LGS</a:t>
            </a:r>
            <a:br>
              <a:rPr lang="en-US" sz="4000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B4942-147C-29A6-0ED2-27F4FBD76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44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96BAEB-314B-A086-F1C2-51EDFD46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Fenfluramine in LGS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655E-AF08-F83E-A437-8227CD80E1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3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EBAAFE-E9F2-A9B1-DB7C-B9ACBE6F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Seizures Associated With </a:t>
            </a:r>
            <a:br>
              <a:rPr lang="en-US"/>
            </a:br>
            <a:r>
              <a:rPr lang="en-US"/>
              <a:t>Tuberous Sclerosis Complex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D48AC-C2FE-033F-B12B-E1FA9961D5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8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359BC-6CC9-6A5A-28B0-4BBAD4C8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Seizures Associated With TSC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8D305-425C-4971-E027-E2E7B4434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009199-B99C-76F5-0C31-5BC59AE0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Vigabatrin for Infantile Spasms Due to TSC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D1A01-0CEE-50A5-CC54-CB757BC65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73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C57FBE-21AF-AB74-C0AB-C8BFD934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Prophylactic Use of Vigabatrin in Infants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034ED-4148-94D4-BCF2-0CBA7D3F43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14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AC5E4-841E-F428-24EB-5C251A36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Prophylactic Use of Vigabatrin in Infants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1F77E-8D87-3A50-0504-F4107B0F77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B513C8-05C6-2F2A-F8CB-99FF61A0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427D2-9B01-7DFA-DE78-C2A2907FAF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3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086C07-2E22-EF28-32C7-57FA1604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Seizure Control and Long-Term Outcomes in Infantile Epileptic Spasm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8ED18-4195-5C70-7E77-D1B5B7213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8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559FA7-AFAC-E4BD-6C04-552B438B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TSC</a:t>
            </a:r>
            <a:br>
              <a:rPr lang="en-US" sz="4000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6F424-3BB0-D0D9-A8EC-6985E2889F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82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DB7565-EDF0-D438-FF3F-FA2305F4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Pharmaceutical-Grade CBD in TSC</a:t>
            </a:r>
            <a:br>
              <a:rPr lang="en-US" sz="4000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81C0E-997A-4CE5-6455-83A01C0E56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2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15A97F-2D9E-495D-07AF-D7AE5B9D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Pharmaceutical-Grade CBD in TSC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E00C-7A66-5C74-90F7-1B7FDC7682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09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BF2348-BF88-A2A2-37A3-4A56CBE2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Everolimus in TSC</a:t>
            </a:r>
            <a:br>
              <a:rPr lang="en-US"/>
            </a:br>
            <a:r>
              <a:rPr lang="en-US" i="1"/>
              <a:t>Efficacy in Phase 3 Trials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52854-54B1-F341-0C2E-3DE9C67E2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2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A2E40-44E0-C455-EEF0-DAD74266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Everolimus in TSC</a:t>
            </a:r>
            <a:br>
              <a:rPr lang="en-US"/>
            </a:br>
            <a:r>
              <a:rPr lang="en-US" i="1"/>
              <a:t>Efficacy in Long-Term Extension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9E72E-186F-AB30-6739-7D6B4A1CA3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3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E31A4-4DC6-0B7C-EC3F-3B2ABA3C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Everolimus in TSC</a:t>
            </a:r>
            <a:br>
              <a:rPr lang="en-US"/>
            </a:br>
            <a:r>
              <a:rPr lang="en-US" i="1"/>
              <a:t>Safety and Tolerability in Phase 3 Trials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92B47-3B32-9577-7FC6-3F50B8E7C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98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120819-D4DA-8E3D-A2E7-ADB24A2C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Everolimus in TSC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281D7-7351-CBEE-6252-3FA62490C6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8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3FECA1-6735-90BA-E96A-E2CC3607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Factors Influencing Choice of ASM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33406-7DCE-1D59-F2BD-B3769A99B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82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4AD9A-04B4-FB78-70E8-8A72B7C3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on Sequencing ASMs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84DD7-7597-B2DB-D6B3-4DFEF37D22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A3877-56C7-CC9B-E421-76FE295E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Determine Goals of Treatment in DEEs?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5A11E-C0FD-BE15-DBAF-DEE3671CC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13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20E73E-3BE6-D5EF-31AB-5806D317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on Sequencing ASMs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90DAD-F4F1-ECC9-6F26-CDC313FAB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25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DF5422-EF12-AB92-4479-FDEA89A0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Leah, Now 17 Years 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A1ED4-0605-79CF-B39F-8932F14FB2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8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5C343B-69CB-1028-16F0-4178DCD7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8AA38-7369-F74B-8104-CE23F3AC67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82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C6A290-A9C1-7404-E13C-56E63058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5E55D-90FE-0E22-EA73-36A1DFB80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16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98CA4-FA3B-7F12-F28B-0B7C29C0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Comorbidities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85752-F70C-B534-F759-9BDA5A9FD5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51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7471ED-8A71-7D5E-9F29-D68B5EC2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Comorbidities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D9BF5-F447-4F8E-652F-3B9560514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0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EF6E8E-76C5-1AAA-8CCD-A81024A93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Intellectual Disability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A84A9-9A2A-9E80-261D-104B1D73F4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2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33974-0793-A160-2BC2-CB239AE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Intellectual Disability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EEA0F-A2D0-F279-8884-E487F96DE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1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6DC97-16CB-3734-25FE-03731211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Intellectual Disability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A56BF-DA7F-D2A4-BC31-C41294C34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1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89A54-3555-8EC3-9B93-90B6E915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 Disorders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3B666-1108-C2CE-09F2-67C0C4310D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D775D4-23B8-41A9-B36B-DF253981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Case Presentation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27C2E-AFDC-193A-23D7-A783B0B3E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06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28B197-8A50-AFF8-6FBF-0DF1811C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0AF51-B19B-F106-4A3C-4A6D0435A4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08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F279DA-3FB4-190E-E611-A4A6B27C9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Patients With Dravet Syndrome Present a Specific Profile of ASD With Relative Preservation of Social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40B6C-F5B4-9DB6-D3E5-D3BD3680AA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59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CF95C7-F316-2FBD-08F6-EAC160E0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Sleep 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0AA73-9F7A-992F-6CDD-154D4C63B7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81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381228-CEA2-955A-8546-3B7309FA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DEEs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DD8CB-F96E-49D8-9713-2157019AFC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863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7C9162-13FB-26C7-28D5-C3774124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Caregiver Testimony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94E81-A24F-0465-FBC4-DB71515467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95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E3AB04-CF8D-71A1-89A1-A77C9B53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 Coordination in DEE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B2C24-9863-3E92-1875-E90F4109D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3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17A149-3E57-6025-0AD2-D0D2061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Screening Example</a:t>
            </a:r>
            <a:br>
              <a:rPr lang="en-US"/>
            </a:br>
            <a:r>
              <a:rPr lang="en-US" i="1"/>
              <a:t>TAND for TSC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652BA-39B6-2C9D-9191-8FE66F2BCF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016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C87859-575D-5BF1-A207-CB4A9C74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0AD75-ED00-301D-1E2A-86240C463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35138-665A-966E-3DB6-33D6E760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Connection and Support for Families Is Essential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1F13A-1E23-25D3-E0EA-C063E15B32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49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BA946-765D-5ED3-23EE-DA9DEAB3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 Tips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58DAD-CD01-E036-969F-19FC504F3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3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C3CB2E-43BC-1B21-4B3F-FD8C8B0C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Tristan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163F-9C96-4726-B8A0-40416EBB84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89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9162B-67FB-7B89-C514-C4BA94E0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3A4B8-5011-D19D-1569-700CF4C30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3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B7B08C-251F-6711-AECE-19DAA835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1E090-DB51-3264-94AA-24A0CE826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02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B300D3-7D28-420E-766C-722F4103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52D03-13D8-B5FF-5596-ACC7E2DCB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4D7C8D-8D79-BF2E-BE36-EEF5296E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Tristan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7412F-3E08-2CD8-629A-1CB6F61A6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37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EC3FEA874A2479B5B595FA728791F" ma:contentTypeVersion="19" ma:contentTypeDescription="Create a new document." ma:contentTypeScope="" ma:versionID="845e8cfecaf2e547c783622d5c1bc963">
  <xsd:schema xmlns:xsd="http://www.w3.org/2001/XMLSchema" xmlns:xs="http://www.w3.org/2001/XMLSchema" xmlns:p="http://schemas.microsoft.com/office/2006/metadata/properties" xmlns:ns2="56ab35ba-152c-4155-8abf-2985e6e604d3" xmlns:ns3="e93acf5f-f59b-46bb-8c22-2b43a486ab2c" targetNamespace="http://schemas.microsoft.com/office/2006/metadata/properties" ma:root="true" ma:fieldsID="a0864f06addc4dc45fc113a23a0e866d" ns2:_="" ns3:_="">
    <xsd:import namespace="56ab35ba-152c-4155-8abf-2985e6e604d3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b35ba-152c-4155-8abf-2985e6e60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6ab35ba-152c-4155-8abf-2985e6e604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6FF67E-14CA-4D2D-A5DE-E9DEB3877707}"/>
</file>

<file path=customXml/itemProps2.xml><?xml version="1.0" encoding="utf-8"?>
<ds:datastoreItem xmlns:ds="http://schemas.openxmlformats.org/officeDocument/2006/customXml" ds:itemID="{F1BA20B4-2148-439A-922A-2FA0DC7D180A}"/>
</file>

<file path=customXml/itemProps3.xml><?xml version="1.0" encoding="utf-8"?>
<ds:datastoreItem xmlns:ds="http://schemas.openxmlformats.org/officeDocument/2006/customXml" ds:itemID="{129FFB56-66AB-4E89-97E8-C03F8DBCF51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Widescreen</PresentationFormat>
  <Paragraphs>76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Calibri Light</vt:lpstr>
      <vt:lpstr>Roboto Condensed</vt:lpstr>
      <vt:lpstr>Office Theme</vt:lpstr>
      <vt:lpstr>Unravelling Complex Cases in  Developmental and Epileptic Encephalopathies </vt:lpstr>
      <vt:lpstr>PowerPoint Presentation</vt:lpstr>
      <vt:lpstr>PowerPoint Presentation</vt:lpstr>
      <vt:lpstr>PowerPoint Presentation</vt:lpstr>
      <vt:lpstr>Definitions</vt:lpstr>
      <vt:lpstr>How Do You Determine Goals of Treatment in DEEs?</vt:lpstr>
      <vt:lpstr>Clinical Case Presentation 1</vt:lpstr>
      <vt:lpstr>Tristan </vt:lpstr>
      <vt:lpstr>Tristan </vt:lpstr>
      <vt:lpstr>Tristan </vt:lpstr>
      <vt:lpstr>Diagnostic Criteria for Dravet Syndrome</vt:lpstr>
      <vt:lpstr>Initiating Treatment</vt:lpstr>
      <vt:lpstr>International Consensus on Management of Dravet Syndrome</vt:lpstr>
      <vt:lpstr>Tristan, a Young Boy With Dravet Syndrome </vt:lpstr>
      <vt:lpstr>Tristan, a Young Boy With Dravet Syndrome </vt:lpstr>
      <vt:lpstr>Tristan, a Young Boy With Dravet Syndrome </vt:lpstr>
      <vt:lpstr>Why Is Controlling Convulsive Seizures Important in Dravet?</vt:lpstr>
      <vt:lpstr>Where Do New Medications Fit In?</vt:lpstr>
      <vt:lpstr>Fenfluramine in Dravet Syndrome Efficacy in Phase 3 Trials</vt:lpstr>
      <vt:lpstr>Fenfluramine in Dravet Syndrome Efficacy in Long-Term Extension</vt:lpstr>
      <vt:lpstr>Fenfluramine in Dravet Syndrome Safety and Tolerability in Phase 3 Trials</vt:lpstr>
      <vt:lpstr>Fenfluramine in Dravet Syndrome</vt:lpstr>
      <vt:lpstr>Pharmaceutical-Grade CBD in Dravet Syndrome Efficacy in Phase 3 Trials</vt:lpstr>
      <vt:lpstr>Pharmaceutical-Grade CBD in Dravet Syndrome Efficacy in Long-Term Extension</vt:lpstr>
      <vt:lpstr>Pharmaceutical-Grade CBD in Dravet Syndrome Safety and Tolerability in Phase 3 Trials</vt:lpstr>
      <vt:lpstr>Pharmaceutical-Grade CBD in Dravet Syndrome</vt:lpstr>
      <vt:lpstr>Stiripentol in Dravet Syndrome Efficacy and Safety in Randomized Trials in Patients Aged ≥ 3 Years</vt:lpstr>
      <vt:lpstr>Stiripentol in Dravet Syndrome Newer Data</vt:lpstr>
      <vt:lpstr>Stiripentol in Dravet Syndrome Newer Real-World Data</vt:lpstr>
      <vt:lpstr>Stiripentol in Dravet Syndrome</vt:lpstr>
      <vt:lpstr>Clinical Case Presentation 2</vt:lpstr>
      <vt:lpstr>Leah, an 11-Year-Old Girl With LGS</vt:lpstr>
      <vt:lpstr>Evaluating Treatment</vt:lpstr>
      <vt:lpstr>Lennox-Gastaut Syndrome Percentage Reduction in Drop-Seizure Frequency</vt:lpstr>
      <vt:lpstr>Algorithm for Management of LGS</vt:lpstr>
      <vt:lpstr>Where Do New Medications Fit In?</vt:lpstr>
      <vt:lpstr>Pharmaceutical-Grade CBD in LGS Efficacy in Phase 3 Trials</vt:lpstr>
      <vt:lpstr>Pharmaceutical-Grade CBD in LGS Efficacy in Long-Term Extension</vt:lpstr>
      <vt:lpstr>Pharmaceutical-Grade CBD in LGS Safety and Tolerability in Phase 3 Trials</vt:lpstr>
      <vt:lpstr>Pharmaceutical-Grade CBD in LGS</vt:lpstr>
      <vt:lpstr>Fenfluramine in LGS Efficacy in Phase 3 Trials</vt:lpstr>
      <vt:lpstr>Fenfluramine in LGS Efficacy in Long-Term Extension</vt:lpstr>
      <vt:lpstr>Fenfluramine in LGS Safety and Tolerability in Phase 3 Trials</vt:lpstr>
      <vt:lpstr>Fenfluramine in LGS</vt:lpstr>
      <vt:lpstr>Seizures Associated With  Tuberous Sclerosis Complex</vt:lpstr>
      <vt:lpstr>Seizures Associated With TSC</vt:lpstr>
      <vt:lpstr>Vigabatrin for Infantile Spasms Due to TSC</vt:lpstr>
      <vt:lpstr>Prophylactic Use of Vigabatrin in Infants</vt:lpstr>
      <vt:lpstr>Prophylactic Use of Vigabatrin in Infants</vt:lpstr>
      <vt:lpstr>Early Seizure Control and Long-Term Outcomes in Infantile Epileptic Spasm Syndrome</vt:lpstr>
      <vt:lpstr>Pharmaceutical-Grade CBD in TSC Efficacy in Phase 3 Trials</vt:lpstr>
      <vt:lpstr>Pharmaceutical-Grade CBD in TSC Safety and Tolerability in Phase 3 Trials</vt:lpstr>
      <vt:lpstr>Pharmaceutical-Grade CBD in TSC</vt:lpstr>
      <vt:lpstr>Everolimus in TSC Efficacy in Phase 3 Trials</vt:lpstr>
      <vt:lpstr>Everolimus in TSC Efficacy in Long-Term Extension</vt:lpstr>
      <vt:lpstr>Everolimus in TSC Safety and Tolerability in Phase 3 Trials</vt:lpstr>
      <vt:lpstr>Everolimus in TSC</vt:lpstr>
      <vt:lpstr>Patient Factors Influencing Choice of ASM</vt:lpstr>
      <vt:lpstr>Guidance on Sequencing ASMs</vt:lpstr>
      <vt:lpstr>Guidance on Sequencing ASMs</vt:lpstr>
      <vt:lpstr>Leah, Now 17 Years Old</vt:lpstr>
      <vt:lpstr>Next Steps</vt:lpstr>
      <vt:lpstr>PowerPoint Presentation</vt:lpstr>
      <vt:lpstr>Comorbidities</vt:lpstr>
      <vt:lpstr>Comorbidities</vt:lpstr>
      <vt:lpstr>Intellectual Disability</vt:lpstr>
      <vt:lpstr>Intellectual Disability</vt:lpstr>
      <vt:lpstr>Intellectual Disability</vt:lpstr>
      <vt:lpstr>Behavioral Disorders</vt:lpstr>
      <vt:lpstr>Autism</vt:lpstr>
      <vt:lpstr>Patients With Dravet Syndrome Present a Specific Profile of ASD With Relative Preservation of Social Skills</vt:lpstr>
      <vt:lpstr>Sleep Problems</vt:lpstr>
      <vt:lpstr>Impact of DEEs</vt:lpstr>
      <vt:lpstr>Caregiver Testimony</vt:lpstr>
      <vt:lpstr>Care Coordination in DEE</vt:lpstr>
      <vt:lpstr>Screening Example TAND for TSC</vt:lpstr>
      <vt:lpstr>Multidisciplinary Team</vt:lpstr>
      <vt:lpstr>Connection and Support for Families Is Essential</vt:lpstr>
      <vt:lpstr>Transition Tips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Unravelling Complex Cases in  Developmental and Epileptic Encephalopathies </dc:title>
  <dc:creator>Kelly, Je-Anne</dc:creator>
  <cp:lastModifiedBy>Kelly, Je-Anne</cp:lastModifiedBy>
  <cp:revision>1</cp:revision>
  <dcterms:created xsi:type="dcterms:W3CDTF">2023-09-19T12:52:45Z</dcterms:created>
  <dcterms:modified xsi:type="dcterms:W3CDTF">2023-09-19T12:52:45Z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0x010100124EC3FEA874A2479B5B595FA728791F</vt:lpwstr>
  </property>
</Properties>
</file>