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5" r:id="rId56"/>
    <p:sldId id="316" r:id="rId57"/>
    <p:sldId id="317" r:id="rId58"/>
    <p:sldId id="319" r:id="rId59"/>
    <p:sldId id="320" r:id="rId60"/>
    <p:sldId id="321" r:id="rId61"/>
    <p:sldId id="322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4" r:id="rId81"/>
    <p:sldId id="345" r:id="rId82"/>
    <p:sldId id="346" r:id="rId83"/>
    <p:sldId id="347" r:id="rId84"/>
    <p:sldId id="348" r:id="rId85"/>
    <p:sldId id="350" r:id="rId86"/>
    <p:sldId id="351" r:id="rId87"/>
    <p:sldId id="352" r:id="rId88"/>
    <p:sldId id="353" r:id="rId89"/>
    <p:sldId id="354" r:id="rId90"/>
    <p:sldId id="355" r:id="rId91"/>
    <p:sldId id="356" r:id="rId92"/>
    <p:sldId id="357" r:id="rId93"/>
    <p:sldId id="358" r:id="rId94"/>
    <p:sldId id="359" r:id="rId95"/>
    <p:sldId id="360" r:id="rId96"/>
    <p:sldId id="361" r:id="rId97"/>
    <p:sldId id="362" r:id="rId98"/>
    <p:sldId id="363" r:id="rId99"/>
    <p:sldId id="364" r:id="rId100"/>
    <p:sldId id="365" r:id="rId101"/>
    <p:sldId id="366" r:id="rId102"/>
    <p:sldId id="367" r:id="rId103"/>
    <p:sldId id="368" r:id="rId104"/>
    <p:sldId id="369" r:id="rId105"/>
    <p:sldId id="370" r:id="rId106"/>
    <p:sldId id="371" r:id="rId107"/>
    <p:sldId id="372" r:id="rId108"/>
    <p:sldId id="374" r:id="rId109"/>
    <p:sldId id="375" r:id="rId110"/>
    <p:sldId id="377" r:id="rId111"/>
    <p:sldId id="378" r:id="rId112"/>
    <p:sldId id="380" r:id="rId113"/>
    <p:sldId id="381" r:id="rId114"/>
    <p:sldId id="382" r:id="rId115"/>
    <p:sldId id="383" r:id="rId116"/>
    <p:sldId id="385" r:id="rId117"/>
    <p:sldId id="386" r:id="rId118"/>
    <p:sldId id="387" r:id="rId119"/>
    <p:sldId id="388" r:id="rId120"/>
    <p:sldId id="389" r:id="rId121"/>
    <p:sldId id="390" r:id="rId122"/>
    <p:sldId id="391" r:id="rId123"/>
    <p:sldId id="392" r:id="rId124"/>
    <p:sldId id="394" r:id="rId125"/>
    <p:sldId id="395" r:id="rId126"/>
    <p:sldId id="396" r:id="rId127"/>
    <p:sldId id="397" r:id="rId128"/>
    <p:sldId id="398" r:id="rId129"/>
    <p:sldId id="399" r:id="rId130"/>
    <p:sldId id="401" r:id="rId131"/>
    <p:sldId id="402" r:id="rId132"/>
    <p:sldId id="404" r:id="rId133"/>
    <p:sldId id="405" r:id="rId134"/>
    <p:sldId id="406" r:id="rId135"/>
    <p:sldId id="407" r:id="rId136"/>
    <p:sldId id="408" r:id="rId137"/>
    <p:sldId id="409" r:id="rId138"/>
    <p:sldId id="410" r:id="rId139"/>
    <p:sldId id="412" r:id="rId140"/>
    <p:sldId id="413" r:id="rId141"/>
    <p:sldId id="414" r:id="rId142"/>
    <p:sldId id="415" r:id="rId143"/>
    <p:sldId id="416" r:id="rId144"/>
    <p:sldId id="417" r:id="rId145"/>
    <p:sldId id="418" r:id="rId146"/>
    <p:sldId id="419" r:id="rId147"/>
    <p:sldId id="420" r:id="rId148"/>
    <p:sldId id="421" r:id="rId149"/>
    <p:sldId id="422" r:id="rId150"/>
    <p:sldId id="423" r:id="rId151"/>
    <p:sldId id="424" r:id="rId152"/>
    <p:sldId id="425" r:id="rId153"/>
    <p:sldId id="426" r:id="rId154"/>
    <p:sldId id="427" r:id="rId155"/>
    <p:sldId id="428" r:id="rId156"/>
    <p:sldId id="429" r:id="rId157"/>
    <p:sldId id="430" r:id="rId158"/>
    <p:sldId id="431" r:id="rId159"/>
    <p:sldId id="432" r:id="rId160"/>
    <p:sldId id="433" r:id="rId161"/>
    <p:sldId id="435" r:id="rId162"/>
    <p:sldId id="437" r:id="rId163"/>
    <p:sldId id="438" r:id="rId164"/>
    <p:sldId id="439" r:id="rId165"/>
    <p:sldId id="440" r:id="rId166"/>
    <p:sldId id="441" r:id="rId167"/>
    <p:sldId id="442" r:id="rId168"/>
    <p:sldId id="443" r:id="rId169"/>
    <p:sldId id="444" r:id="rId170"/>
    <p:sldId id="445" r:id="rId171"/>
    <p:sldId id="446" r:id="rId172"/>
    <p:sldId id="450" r:id="rId173"/>
    <p:sldId id="451" r:id="rId174"/>
    <p:sldId id="452" r:id="rId175"/>
    <p:sldId id="453" r:id="rId176"/>
    <p:sldId id="454" r:id="rId177"/>
    <p:sldId id="456" r:id="rId178"/>
    <p:sldId id="457" r:id="rId179"/>
    <p:sldId id="458" r:id="rId180"/>
    <p:sldId id="459" r:id="rId181"/>
    <p:sldId id="460" r:id="rId182"/>
    <p:sldId id="461" r:id="rId183"/>
    <p:sldId id="462" r:id="rId184"/>
    <p:sldId id="463" r:id="rId185"/>
    <p:sldId id="464" r:id="rId186"/>
    <p:sldId id="465" r:id="rId187"/>
    <p:sldId id="466" r:id="rId188"/>
    <p:sldId id="467" r:id="rId189"/>
    <p:sldId id="468" r:id="rId190"/>
    <p:sldId id="469" r:id="rId191"/>
    <p:sldId id="470" r:id="rId192"/>
    <p:sldId id="471" r:id="rId193"/>
    <p:sldId id="472" r:id="rId194"/>
    <p:sldId id="473" r:id="rId195"/>
    <p:sldId id="474" r:id="rId196"/>
    <p:sldId id="475" r:id="rId197"/>
    <p:sldId id="476" r:id="rId198"/>
    <p:sldId id="477" r:id="rId199"/>
    <p:sldId id="478" r:id="rId200"/>
    <p:sldId id="479" r:id="rId201"/>
    <p:sldId id="480" r:id="rId202"/>
    <p:sldId id="481" r:id="rId203"/>
    <p:sldId id="483" r:id="rId204"/>
    <p:sldId id="484" r:id="rId205"/>
    <p:sldId id="485" r:id="rId206"/>
    <p:sldId id="486" r:id="rId207"/>
    <p:sldId id="487" r:id="rId208"/>
    <p:sldId id="488" r:id="rId209"/>
    <p:sldId id="489" r:id="rId210"/>
    <p:sldId id="490" r:id="rId211"/>
    <p:sldId id="491" r:id="rId212"/>
    <p:sldId id="492" r:id="rId213"/>
    <p:sldId id="493" r:id="rId214"/>
    <p:sldId id="494" r:id="rId215"/>
    <p:sldId id="495" r:id="rId216"/>
    <p:sldId id="496" r:id="rId217"/>
    <p:sldId id="497" r:id="rId218"/>
    <p:sldId id="498" r:id="rId219"/>
    <p:sldId id="499" r:id="rId220"/>
    <p:sldId id="500" r:id="rId221"/>
    <p:sldId id="501" r:id="rId222"/>
    <p:sldId id="502" r:id="rId223"/>
    <p:sldId id="503" r:id="rId224"/>
    <p:sldId id="504" r:id="rId225"/>
    <p:sldId id="505" r:id="rId226"/>
    <p:sldId id="506" r:id="rId227"/>
    <p:sldId id="507" r:id="rId228"/>
    <p:sldId id="508" r:id="rId2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customXml" Target="../customXml/item3.xml"/><Relationship Id="rId26" Type="http://schemas.openxmlformats.org/officeDocument/2006/relationships/slide" Target="slides/slide25.xml"/><Relationship Id="rId231" Type="http://schemas.openxmlformats.org/officeDocument/2006/relationships/viewProps" Target="view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tableStyles" Target="tableStyle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customXml" Target="../customXml/item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customXml" Target="../customXml/item2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C6CF-F152-4CB0-A5BF-D2C2E3EEF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2AAD6-81D9-49B7-B3A1-401C8A1A6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D7E1-C3C7-43C5-B6CC-A958B40722F1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581BD-3F26-4846-AB8F-E4CE63B07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81F18-BCF5-46A4-BBE4-DBDB3D00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2B018-A508-4114-8FE5-CBA23B817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5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F2F211-139B-4FAC-84FE-B02389D06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3720C-7986-48A5-9776-2652DE10F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D4AF4-C910-4C0B-ACF5-21AAA7983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CD7E1-C3C7-43C5-B6CC-A958B40722F1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3B776-F582-4CE8-A152-418685BF7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29096-04A3-4358-989C-03158CDE6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2B018-A508-4114-8FE5-CBA23B817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5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E710E8-BA0E-43B5-9E74-6001E398C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B144D-F485-47E6-9B0E-6C79252264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61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6D0F58-0CEA-458F-AF08-4BF4FB027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Gastroesophageal Reflux Becomes GERD When It . . 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3A56D-9C58-4D7D-A543-0303155162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47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024E4D-1A0B-4ADE-8D48-516FD759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Condensed"/>
              <a:buNone/>
            </a:pPr>
            <a:r>
              <a:rPr lang="en-US" sz="3600"/>
              <a:t>Tegoprazan vs Esomeprazole in EE, Phase 3 Trial</a:t>
            </a:r>
            <a:br>
              <a:rPr lang="en-US"/>
            </a:br>
            <a:r>
              <a:rPr lang="en-US" sz="3100"/>
              <a:t>Healing at Week 8</a:t>
            </a: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370DCD-80C0-4ADE-A7A1-0ACF3ABBFF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768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C2EA67-A611-4AC7-ACE6-554CADA66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Tegoprazan in NERD, Phase 3 Trial</a:t>
            </a:r>
            <a:br>
              <a:rPr lang="en-US"/>
            </a:br>
            <a:r>
              <a:rPr lang="en-US" sz="3100"/>
              <a:t>Heartburn-Free Days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FEC91-4645-4444-9987-A5AD53D30F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324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24E1E0-0DAD-4187-AE30-65F558E3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 sz="3600"/>
              <a:t>Fexuprazan vs Esomeprazole in EE, Phase 3 Trial</a:t>
            </a:r>
            <a:br>
              <a:rPr lang="en-US"/>
            </a:br>
            <a:r>
              <a:rPr lang="en-US" sz="3100"/>
              <a:t>Healing Rates at Weeks 4 and 8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71072-8644-451D-A5D1-2B9384054E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5364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97C32D-3E08-4B16-981F-773181F4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 sz="3600"/>
              <a:t>Zastaprazan vs Esomeprazole in EE, Phase 3 Trial</a:t>
            </a:r>
            <a:br>
              <a:rPr lang="en-US"/>
            </a:br>
            <a:r>
              <a:rPr lang="en-US" sz="3100"/>
              <a:t>Healing Rates at Weeks 4 and 8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257D4D-508C-44DA-8404-61FE45C126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648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8B9DE0-AA3A-455A-B37D-91048F32B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Consensus Statement on PCAB Safety</a:t>
            </a:r>
            <a:br>
              <a:rPr lang="en-GB"/>
            </a:br>
            <a:r>
              <a:rPr lang="en-GB" sz="3100"/>
              <a:t>American Foregut Society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801AD-D7E3-4054-8FE8-9DB56827CA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026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3DC6F0-DF44-4FF7-B2D4-597D2677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Panel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1D63A-B5D9-4DCA-ABD7-88498493A9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341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56F572-29A2-4903-BD65-5F45040AE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8EA8F-189D-4B1D-B404-7D379EFF71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670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A16554-F488-40E6-BF7A-16E20739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Case Study No. 1</a:t>
            </a:r>
            <a:br>
              <a:rPr lang="en-US"/>
            </a:br>
            <a:r>
              <a:rPr lang="en-US" sz="3100"/>
              <a:t>Miguel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966E9-6207-485A-9E41-DCF28C64F4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5558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1805C0-107B-48A7-8A11-70208F56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n-lt"/>
              </a:rPr>
              <a:t>Pitstop Question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EB591C-79FD-4C18-B699-58EEE6C22B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299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1AB5BE-6ED0-4AD7-9667-62398EC41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Case Study No. 2</a:t>
            </a:r>
            <a:br>
              <a:rPr lang="en-US"/>
            </a:br>
            <a:r>
              <a:rPr lang="en-US" sz="3100"/>
              <a:t>Rachel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BDCF8-A875-44BF-BC3B-2CEFF2D059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61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6DCF05-D0AA-4A55-9459-8578DA62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Factors for Developing GERD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EEEC6-7444-465D-AD57-4E5A5D5459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1650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CA7EC7-93FB-4C6B-9BF6-CE11AC7E8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n-lt"/>
              </a:rPr>
              <a:t>Pitstop Question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0CABC-6FC7-4C6F-B3C6-4DB9FEB395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9861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F34D86-3F68-4699-8BDB-11AD919F4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No. 3</a:t>
            </a:r>
            <a:br>
              <a:rPr lang="en-US"/>
            </a:br>
            <a:r>
              <a:rPr lang="en-US" sz="2800"/>
              <a:t>Elondra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F5A3B-80C0-4198-BF95-85649C74B7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935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FF3D06-3012-4F2F-9E0E-011862ED9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Pitstop </a:t>
            </a:r>
            <a:r>
              <a:rPr lang="en-US" b="1">
                <a:latin typeface="+mn-lt"/>
              </a:rPr>
              <a:t>Question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361063-0FAB-4CA5-949C-096E66B577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266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4BAA53-2407-4578-8B31-349B7A8C7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GERD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A2B4A-E335-44E7-BAC9-78FC58D11A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4266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D610D2-DE3F-4E87-9A33-13CF2829F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Patient-Centered Approach to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3B81A8-27CF-484E-8C0C-FB73FF813D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6088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0E4084-8907-4DCE-A4B6-90448838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Concluding Remarks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D3D52D-992A-4882-8F7F-B058E74EE0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932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7133E9-568D-4AE5-9213-7E781233C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55513E-17CE-41A3-9612-84E51EC47C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830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E526CD-DA78-4187-B540-31DCB790D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12D4C-2983-4287-AD58-AC1822487D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306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AAEB59-5C51-40F1-9A0E-20A04CB6E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Roboto Condensed"/>
              <a:buNone/>
            </a:pPr>
            <a:r>
              <a:rPr lang="en-US">
                <a:solidFill>
                  <a:schemeClr val="dk2"/>
                </a:solidFill>
              </a:rPr>
              <a:t>Who Is in the Waiting Room?</a:t>
            </a:r>
            <a:endParaRPr lang="en-US" sz="280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23CFCA-7C9E-4FD0-82E7-420AE62891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072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53FA35-CF1A-4057-9A4E-9ABBE58B3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72C8D3-C0A1-48EC-8635-3255C36EAC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38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96AE95-3AF8-4A7F-82DC-8ECD14C7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n-lt"/>
              </a:rPr>
              <a:t>Pitstop Question </a:t>
            </a:r>
            <a:r>
              <a:rPr lang="en-US">
                <a:latin typeface="+mn-lt"/>
              </a:rPr>
              <a:t>1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C0B6E-A772-460F-B03B-CC7955D0A2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770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77EB37-5412-46AE-A1AD-A7F8989BC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Roboto Condensed"/>
              <a:buNone/>
            </a:pPr>
            <a:r>
              <a:rPr lang="en-US" sz="3600">
                <a:solidFill>
                  <a:schemeClr val="dk2"/>
                </a:solidFill>
              </a:rPr>
              <a:t>Case Study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Susanna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441B6-5F90-4E3F-8786-EEBC3CDC46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3940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106251-A77E-4CC7-B44C-6327CFB1E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Roboto Condensed"/>
              <a:buNone/>
            </a:pPr>
            <a:r>
              <a:rPr lang="en-US" sz="3600">
                <a:solidFill>
                  <a:schemeClr val="dk2"/>
                </a:solidFill>
              </a:rPr>
              <a:t>Case Study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Susanna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321DC-DE89-46C3-BBA5-A3300C0EEE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2235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2FA3BF-4A62-498B-87DC-097320929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Roboto Condensed"/>
              <a:buNone/>
            </a:pPr>
            <a:r>
              <a:rPr lang="en-US" sz="3600">
                <a:solidFill>
                  <a:schemeClr val="dk2"/>
                </a:solidFill>
              </a:rPr>
              <a:t>Case Study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Susanna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B4A2C-2DE2-4F4F-BB24-269263DF05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133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421D26-FD0D-4E5D-A02E-9D0DB6F50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 sz="3600">
                <a:solidFill>
                  <a:schemeClr val="dk2"/>
                </a:solidFill>
              </a:rPr>
              <a:t>2022 AGA Clinical Practice Update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Utilization of Empiric PPI Therapy in GERD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E951-EF6B-4526-953C-494896B193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3726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F37756-F4A3-4CBD-A293-787777108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>
                <a:solidFill>
                  <a:schemeClr val="dk2"/>
                </a:solidFill>
              </a:rPr>
              <a:t>Practical Tips to Guide Management in the Clinic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0414C-26D3-4BA5-8972-6654621F05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8444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BB4229-EE8B-4186-9929-65821A26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Diet and Lifestyle Modifications to Treat GERD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B9255-9504-448E-B052-DE71FBC2B4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3365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D7D84C-C924-4BEE-80EE-64A2201C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i="0" u="none" strike="noStrike" cap="none">
                <a:solidFill>
                  <a:schemeClr val="dk2"/>
                </a:solidFill>
              </a:rPr>
              <a:t>Weight Loss </a:t>
            </a:r>
            <a:r>
              <a:rPr lang="en-US">
                <a:solidFill>
                  <a:schemeClr val="dk2"/>
                </a:solidFill>
              </a:rPr>
              <a:t>Is</a:t>
            </a:r>
            <a:r>
              <a:rPr lang="en-US" i="0" u="none" strike="noStrike" cap="none">
                <a:solidFill>
                  <a:schemeClr val="dk2"/>
                </a:solidFill>
              </a:rPr>
              <a:t> Effective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174F4-7E7F-419D-8E6F-B1388D5ABD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3464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A493B1-9635-4B39-909C-66A56FDD3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i="0" u="none" strike="noStrike" cap="none">
                <a:solidFill>
                  <a:schemeClr val="dk2"/>
                </a:solidFill>
              </a:rPr>
              <a:t>Nighttime Modifications</a:t>
            </a:r>
            <a:endParaRPr lang="en-US" sz="280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222BED-8AA1-40CE-B350-38EB20EBFE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76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6A17C5-C1C2-4D27-A24F-6ECD0215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i="0" u="none" strike="noStrike" cap="none">
                <a:solidFill>
                  <a:schemeClr val="dk2"/>
                </a:solidFill>
              </a:rPr>
              <a:t>Diaphragmatic Breathing</a:t>
            </a:r>
            <a:endParaRPr lang="en-US" sz="280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3451BD-C7C2-4914-8554-29D7D758FE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4437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CC77B4-1FB0-4371-9C79-1EEF2D992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 sz="3600">
                <a:solidFill>
                  <a:schemeClr val="dk2"/>
                </a:solidFill>
              </a:rPr>
              <a:t>2022 AGA Clinical Practice Update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Utilization of Empiric PPI Therapy in GERD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334FD-E053-4113-BBF7-ED0C44B69D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03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A8F650-2C18-4B10-AC76-CE216B180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Erosive Esophagitis?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EF5EC-E05F-4F08-B2A5-AAF366B345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579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518612-3690-4583-9830-76C12331C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Position Yourself for Success With PPIs</a:t>
            </a:r>
            <a:endParaRPr lang="en-US"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CD884-C161-4B0E-AFE5-B323CF92D6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1749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175C8E-1FE3-45A9-B466-25DF29E9B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Condensed"/>
              <a:buNone/>
            </a:pPr>
            <a:r>
              <a:rPr lang="en-US">
                <a:solidFill>
                  <a:schemeClr val="dk2"/>
                </a:solidFill>
              </a:rPr>
              <a:t>Evaluating for Erosive Esophagitis or Non-Erosive</a:t>
            </a:r>
            <a:br>
              <a:rPr lang="en-US">
                <a:solidFill>
                  <a:schemeClr val="dk2"/>
                </a:solidFill>
              </a:rPr>
            </a:br>
            <a:r>
              <a:rPr lang="en-US">
                <a:solidFill>
                  <a:schemeClr val="dk2"/>
                </a:solidFill>
              </a:rPr>
              <a:t>Reflux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7BFA48-558A-4E0F-91A6-6C4ED7E9E8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8763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109949-7CEC-49E1-AC07-260D7A55A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>
                <a:solidFill>
                  <a:schemeClr val="dk2"/>
                </a:solidFill>
              </a:rPr>
              <a:t>Audience Polling Question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D176A-2363-4868-89A7-A9F39D98D9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6924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B3E8CE-E09C-4599-AF8B-2A4507E13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4AA7"/>
              </a:buClr>
              <a:buSzPts val="3200"/>
              <a:buFont typeface="Arial"/>
              <a:buNone/>
            </a:pPr>
            <a:r>
              <a:rPr lang="en-US" b="1" i="0" u="none" strike="noStrike" cap="none">
                <a:solidFill>
                  <a:srgbClr val="054AA7"/>
                </a:solidFill>
                <a:latin typeface="Arial"/>
                <a:ea typeface="Arial"/>
                <a:cs typeface="Arial"/>
                <a:sym typeface="Arial"/>
              </a:rPr>
              <a:t>LA Classification of Erosive Esophagitis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19359-B4A3-42C8-A2AE-8F1C8C26C1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716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F6F82B-2C6D-4307-84F4-7DCE009A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Los Angeles Grades B, C, and D Esophagitis Are Conclusive for GERD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DCCA1-1608-41B6-BEA2-692B3E27B7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7763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89E841-F753-4EA4-ACB3-00E0074A5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Roboto Condensed"/>
              <a:buNone/>
            </a:pPr>
            <a:r>
              <a:rPr lang="en-US" sz="3600">
                <a:solidFill>
                  <a:schemeClr val="dk2"/>
                </a:solidFill>
              </a:rPr>
              <a:t>Case Study (cont)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Susanna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3B0D7F-FA05-4257-9E34-259AAC6F06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3402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9232B7-4B91-44D5-A0B4-AB1B8D593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600" i="0" u="none" strike="noStrike" cap="none">
                <a:solidFill>
                  <a:schemeClr val="dk2"/>
                </a:solidFill>
              </a:rPr>
              <a:t>Upper GI Endoscopy </a:t>
            </a:r>
            <a:r>
              <a:rPr lang="en-US">
                <a:solidFill>
                  <a:schemeClr val="dk2"/>
                </a:solidFill>
              </a:rPr>
              <a:t>and</a:t>
            </a:r>
            <a:r>
              <a:rPr lang="en-US" sz="3600" i="0" u="none" strike="noStrike" cap="none">
                <a:solidFill>
                  <a:schemeClr val="dk2"/>
                </a:solidFill>
              </a:rPr>
              <a:t> Ambulatory Reflux Monitoring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24D630-2C79-4B21-A22E-C97C0868B0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7873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DFD898-FB60-471A-9727-4BC0BD946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600" i="0" u="none" strike="noStrike" cap="none">
                <a:solidFill>
                  <a:schemeClr val="dk2"/>
                </a:solidFill>
              </a:rPr>
              <a:t>Prolonged Ambulatory Reflux Monitoring Predicts</a:t>
            </a:r>
            <a:br>
              <a:rPr lang="en-US" sz="3600" i="0" u="none" strike="noStrike" cap="none">
                <a:solidFill>
                  <a:schemeClr val="dk2"/>
                </a:solidFill>
              </a:rPr>
            </a:br>
            <a:r>
              <a:rPr lang="en-US" sz="3600" i="0" u="none" strike="noStrike" cap="none">
                <a:solidFill>
                  <a:schemeClr val="dk2"/>
                </a:solidFill>
              </a:rPr>
              <a:t>PPI Use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0DC4E-B1C8-4EAD-8F33-AE1A480366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244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9FDFF7-1210-4C4B-846F-3B14223A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Case Study (cont)</a:t>
            </a:r>
            <a:br>
              <a:rPr lang="en-US" sz="3600">
                <a:solidFill>
                  <a:schemeClr val="dk2"/>
                </a:solidFill>
              </a:rPr>
            </a:br>
            <a:r>
              <a:rPr lang="en-US" sz="2800">
                <a:solidFill>
                  <a:schemeClr val="dk2"/>
                </a:solidFill>
              </a:rPr>
              <a:t>Susanna</a:t>
            </a:r>
            <a:endParaRPr lang="en-US" sz="360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8B5CE9-AFA6-49DE-B5E2-7A5D27A297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9613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538E1D-8056-40F5-BAAD-91C71AAE3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>
                <a:solidFill>
                  <a:schemeClr val="dk2"/>
                </a:solidFill>
              </a:rPr>
              <a:t>Audience Polling Question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6E82D-8BF5-4482-B57B-1160896E81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65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7B78B7-B4FA-441C-8B8D-7B9F3817F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Endoscopic Manifestations of GERD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A52A0-7C7B-46DB-A7A2-06A87E9BB8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847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C691C5-381A-4E78-B268-F0C838E55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Utilization of Prolonged Reflux Monitoring off PPI to Characterize GERD Severity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027103-C33D-49A6-B383-60389862A7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821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B8A943-01B3-4FF9-9202-784539D3D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>
                <a:solidFill>
                  <a:schemeClr val="dk2"/>
                </a:solidFill>
              </a:rPr>
              <a:t>Audience Polling Question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5E86BE-57DE-4254-8DC4-6AD4D55540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8438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5083F8-C70A-4A24-8B68-EA94AAD6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Utilization of Prolonged Reflux Monitoring Off PPI to Characterize GERD Severity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BEA8B-7A55-46C2-BAF0-D915B984FF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2188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559FDC-4A7F-44D7-A68A-F1406C6EC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600">
                <a:solidFill>
                  <a:schemeClr val="dk2"/>
                </a:solidFill>
              </a:rPr>
              <a:t>Potassium-Competitive Acid Blockers </a:t>
            </a:r>
            <a:br>
              <a:rPr lang="en-US" sz="3600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A New Acid Suppressive Option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0FB749-689F-4383-85F4-E58AE6592C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8753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47E368-9E8B-4A04-B803-0867C27E3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Roboto Condensed"/>
              <a:buNone/>
            </a:pPr>
            <a:r>
              <a:rPr lang="en-US" sz="3600">
                <a:solidFill>
                  <a:schemeClr val="dk2"/>
                </a:solidFill>
              </a:rPr>
              <a:t>Mechanism of Action of PCABs Compared With PPIs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15A48-C5AC-42BD-AFFE-E6F226987C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2602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3E7281-369E-4DDB-BF9C-FF710F0D0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>
                <a:solidFill>
                  <a:schemeClr val="dk2"/>
                </a:solidFill>
              </a:rPr>
              <a:t>Current Status of PCABs in the United States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BA1D7-E8BF-4023-B4E4-25554CA10B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90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D74F82-9467-4E47-9E81-D926D05B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600">
                <a:solidFill>
                  <a:schemeClr val="dk2"/>
                </a:solidFill>
              </a:rPr>
              <a:t>Vonoprazan for Treatment of Heartburn in NERD</a:t>
            </a:r>
            <a:br>
              <a:rPr lang="en-US" sz="3600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Randomized Phase 3 Study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2688C-333A-4381-BFE3-F2AF362956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8749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152386-A94F-472A-9FF7-7C30C77C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600">
                <a:solidFill>
                  <a:schemeClr val="dk2"/>
                </a:solidFill>
              </a:rPr>
              <a:t>Vonoprazan for Treatment of Heartburn in NERD</a:t>
            </a:r>
            <a:br>
              <a:rPr lang="en-US" sz="3600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Randomized Phase 3 Study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A5D5F-21FA-4FB3-9F1B-4EC7692334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8233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86CCDC-853E-4AA8-A597-E30D112D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600">
                <a:solidFill>
                  <a:schemeClr val="dk2"/>
                </a:solidFill>
              </a:rPr>
              <a:t>Vonoprazan for Treatment of Heartburn in NERD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Randomized Phase 3 Study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CE3DB-894E-43C7-8E8F-87E499BB88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8876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D58D96-67B8-4711-AE65-AAD523354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600">
                <a:solidFill>
                  <a:schemeClr val="dk2"/>
                </a:solidFill>
              </a:rPr>
              <a:t>Vonoprazan for Treatment of Heartburn in NERD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Safety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049B8-F82E-4A2E-B8AB-978F0E1715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08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70D9B0-3E5F-4FCB-8CBD-5CAC4A926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Los Angeles Classification of Erosive Esophagitis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411D52-DA51-4BAE-A318-84A9979DC9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3363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5291A2-C321-410E-9BE2-7C9CC140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Vonoprazan On-Demand Treatment for Symptomatic NERD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Randomized Phase 2 Study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111BBE-9DAB-439C-8FF7-8FE1D07972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5305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E0495F-907E-48EC-9511-50D9B4961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Phase 3 Trial of Tegoprazan in NERD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48718-B92A-4860-957D-C550ED442B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2831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32689D-0962-4CA3-B417-AA313230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600">
                <a:solidFill>
                  <a:schemeClr val="dk2"/>
                </a:solidFill>
              </a:rPr>
              <a:t>Phase 3 Trial of Tegoprazan in NERD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Safety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6DFB2B-E819-4E97-82C6-FE198D1619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4306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CB9981-B552-4730-A2A4-036F1295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600" i="0" u="none" strike="noStrike" cap="none">
                <a:solidFill>
                  <a:schemeClr val="dk2"/>
                </a:solidFill>
              </a:rPr>
              <a:t>Case 1</a:t>
            </a:r>
            <a:br>
              <a:rPr lang="en-US" sz="3200" i="0" u="none" strike="noStrike" cap="none">
                <a:solidFill>
                  <a:schemeClr val="dk2"/>
                </a:solidFill>
              </a:rPr>
            </a:br>
            <a:r>
              <a:rPr lang="en-US" sz="3100" u="none" strike="noStrike" cap="none">
                <a:solidFill>
                  <a:schemeClr val="dk2"/>
                </a:solidFill>
              </a:rPr>
              <a:t>Key Takeaways</a:t>
            </a:r>
            <a:endParaRPr lang="en-US" sz="320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98ED6-B01C-474B-A096-7E61AA22B8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0770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E4FCF8-3B64-4502-BEF6-03E3B5F92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4F766-5F3D-47B7-8EA1-2A2AE466D7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9178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2A46E2-56BD-4B43-A3D0-2A21B96C9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Roboto Condensed"/>
              <a:buNone/>
            </a:pPr>
            <a:r>
              <a:rPr lang="en-US" sz="3600">
                <a:solidFill>
                  <a:schemeClr val="dk2"/>
                </a:solidFill>
              </a:rPr>
              <a:t>Case Study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Ray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179C2-EC4B-486E-9E38-814F022140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8898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804CFD-CDB2-422B-A90C-81FB3BB90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Endoscopic GERD Phenotypes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773DE-DA17-40F9-B5CF-3E64D67550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3064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8FCC1B-315E-40AD-B315-083DFBEAF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Lyon 2.0</a:t>
            </a:r>
            <a:endParaRPr lang="en-US" sz="280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00293-E5CC-4811-AD7C-43E97FC8E8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479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0360A5-B2C2-46D6-A9EE-944ED30AD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GERD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D856C-45DE-4FE0-B9CA-E552F4E2ED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724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3C4F72-08B4-4A89-9C9B-93594D71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>
                <a:solidFill>
                  <a:srgbClr val="054AA7"/>
                </a:solidFill>
              </a:rPr>
              <a:t>Gastric Acid Neutralization and Esophagitis Healing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5B9A1-B22C-49CB-B5B6-F2B12729B4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17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BD63E6-4B75-477D-97EB-BC80D2153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Syndromes Are Associated With GERD?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F98A0-5F09-4EBC-AEC4-FCFDD632F3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3254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AE9EEF-D0E0-4EE2-9BC8-0D0F3509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Proton Pump Inhibitors</a:t>
            </a:r>
            <a:br>
              <a:rPr lang="en-US" sz="3600"/>
            </a:br>
            <a:r>
              <a:rPr lang="en-US" sz="2800"/>
              <a:t>Current Uses and Safety</a:t>
            </a:r>
            <a:endParaRPr lang="en-US" sz="3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10541-BE3F-4568-B60C-50EF37F496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5738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516076-DF7A-49A3-851D-9E52A00D7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Audience Polling Question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3DC9A-BC49-4F01-96F2-2E9D74137A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1336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7CBF75-C954-4596-ABA3-96A1D94F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GERD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9E5F6-D570-4FB1-A1E4-62AC75E661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8235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BDFDAB-28E9-4E24-92D4-320F65786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Roboto Condensed"/>
              <a:buNone/>
            </a:pPr>
            <a:r>
              <a:rPr lang="en-US" sz="3600">
                <a:solidFill>
                  <a:schemeClr val="dk2"/>
                </a:solidFill>
              </a:rPr>
              <a:t>Case Study (cont)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Ray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28A0F-CA3A-4AA8-A3CD-4445A1BBE7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3938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B61B56-5CCA-4605-BF75-70F5ABD34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Roboto Condensed"/>
              <a:buNone/>
            </a:pPr>
            <a:r>
              <a:rPr lang="en-US" sz="3600">
                <a:solidFill>
                  <a:schemeClr val="dk2"/>
                </a:solidFill>
              </a:rPr>
              <a:t>Case Study (cont)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Ray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E3203-4CC2-4773-B723-3B5304E1E9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0898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A1EC90-15E8-40B5-AC33-3207F5800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50"/>
              <a:buFont typeface="Roboto Condensed"/>
              <a:buNone/>
            </a:pPr>
            <a:r>
              <a:rPr lang="en-US">
                <a:solidFill>
                  <a:schemeClr val="dk2"/>
                </a:solidFill>
              </a:rPr>
              <a:t>Bedtime H2RA for Persisting Nocturnal Heartburn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F7508-ED63-4DA4-8369-D6E2E9CD48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2865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206D14-1C96-48D9-A01D-0D12500A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</a:pPr>
            <a:r>
              <a:rPr lang="en-US" sz="3200">
                <a:solidFill>
                  <a:schemeClr val="dk2"/>
                </a:solidFill>
              </a:rPr>
              <a:t>GERD</a:t>
            </a:r>
            <a:br>
              <a:rPr lang="en-US" sz="3200">
                <a:solidFill>
                  <a:schemeClr val="dk2"/>
                </a:solidFill>
              </a:rPr>
            </a:br>
            <a:r>
              <a:rPr lang="en-US" sz="2800">
                <a:solidFill>
                  <a:schemeClr val="dk2"/>
                </a:solidFill>
              </a:rPr>
              <a:t>Alternative Pharmacotherapy</a:t>
            </a:r>
            <a:endParaRPr lang="en-US" sz="200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5026D-EDD3-4A7F-9553-56C23C1281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4769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84F843-F68F-41B8-BC1C-5C9C18677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GERD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34761-E231-45DC-AFBF-E2A2751A4B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1662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2DFA7D-2A1F-4B66-B1EA-BAF5C765F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Vonoprazan in Erosive Esophagitis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B659D-B595-4519-87C7-5E7D9ADA5F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0638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B1EF44-63D2-4CEF-965C-BAB5D536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Condensed"/>
              <a:buNone/>
            </a:pPr>
            <a:r>
              <a:rPr lang="en-US">
                <a:solidFill>
                  <a:schemeClr val="dk2"/>
                </a:solidFill>
              </a:rPr>
              <a:t>Phase 3 Trial of Vonoprazan vs Lansoprazole in EE</a:t>
            </a:r>
            <a:br>
              <a:rPr lang="en-US" sz="3000">
                <a:solidFill>
                  <a:schemeClr val="dk2"/>
                </a:solidFill>
              </a:rPr>
            </a:br>
            <a:r>
              <a:rPr lang="en-US" sz="2800">
                <a:solidFill>
                  <a:schemeClr val="dk2"/>
                </a:solidFill>
              </a:rPr>
              <a:t>Healing Phase (Week 8)</a:t>
            </a:r>
            <a:endParaRPr lang="en-US" sz="300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74D2B-3AD2-4E26-8307-0DDA99E4ED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49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0861CB-D011-4092-98A3-CC13D6A9E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Presentation and Reasons for Referral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4FF73-B210-4604-A2B0-FD4767ED2D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2175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8AE369-C270-412C-A33F-6F593368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Condensed"/>
              <a:buNone/>
            </a:pPr>
            <a:r>
              <a:rPr lang="en-US">
                <a:solidFill>
                  <a:schemeClr val="dk2"/>
                </a:solidFill>
              </a:rPr>
              <a:t>Phase 3 Trial of Tegoprazan vs Esomeprazole in 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F15314-7933-4497-BCBD-4D397F0CD6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4713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3B8679-BBAB-4CC1-B5FE-C2C26AA15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 sz="3600">
                <a:solidFill>
                  <a:schemeClr val="dk2"/>
                </a:solidFill>
              </a:rPr>
              <a:t>Phase 3 Trial of Fexuprazan vs Esomeprazole in EE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Healing Rates at Weeks 4 and 8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4291FE-7559-4D6C-A78E-04FB202DAE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3290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C26CE5-B4CE-4E8B-A438-680C29562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>
                <a:solidFill>
                  <a:srgbClr val="054AA7"/>
                </a:solidFill>
              </a:rPr>
              <a:t>Hierarchy of GERD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2DEA6-DD36-4283-974A-EDC4F69DC2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578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8CD628-F5A7-4E30-A9B2-0E74AA67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Roboto Condensed"/>
              <a:buNone/>
            </a:pPr>
            <a:r>
              <a:rPr lang="en-US" sz="3600">
                <a:solidFill>
                  <a:schemeClr val="dk2"/>
                </a:solidFill>
              </a:rPr>
              <a:t>Case Study (cont)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3100">
                <a:solidFill>
                  <a:schemeClr val="dk2"/>
                </a:solidFill>
              </a:rPr>
              <a:t>Ray</a:t>
            </a:r>
            <a:endParaRPr lang="en-US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FDE49-E5FF-459D-8821-67996EA014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4203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C7B1ED-8DE9-4C01-894A-89F698620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4AA7"/>
              </a:buClr>
              <a:buSzPct val="123456"/>
              <a:buFont typeface="Arial"/>
              <a:buNone/>
            </a:pPr>
            <a:r>
              <a:rPr lang="en-US" sz="3600">
                <a:solidFill>
                  <a:srgbClr val="054AA7"/>
                </a:solidFill>
              </a:rPr>
              <a:t>PCABs Are an Option for Refractory GERD</a:t>
            </a:r>
            <a:br>
              <a:rPr lang="en-US"/>
            </a:br>
            <a:r>
              <a:rPr lang="en-US" sz="3100">
                <a:solidFill>
                  <a:srgbClr val="054AA7"/>
                </a:solidFill>
              </a:rPr>
              <a:t>Faculty Perspective</a:t>
            </a:r>
            <a:endParaRPr lang="en-US">
              <a:solidFill>
                <a:srgbClr val="054AA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F6A6B6-415B-434D-BBD2-238D9EDC85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4300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45ABC9-55AE-45C3-9347-58C232964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600" i="0" u="none" strike="noStrike" cap="none">
                <a:solidFill>
                  <a:schemeClr val="dk2"/>
                </a:solidFill>
              </a:rPr>
              <a:t>Case 2</a:t>
            </a:r>
            <a:br>
              <a:rPr lang="en-US" sz="3200" i="0" u="none" strike="noStrike" cap="none">
                <a:solidFill>
                  <a:schemeClr val="dk2"/>
                </a:solidFill>
              </a:rPr>
            </a:br>
            <a:r>
              <a:rPr lang="en-US" sz="3100" u="none" strike="noStrike" cap="none">
                <a:solidFill>
                  <a:schemeClr val="dk2"/>
                </a:solidFill>
              </a:rPr>
              <a:t>Key Takeaways</a:t>
            </a:r>
            <a:endParaRPr lang="en-US" sz="320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71DD5-3EC3-488C-BEEC-8C0853F4EC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1701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1512F1-C241-433A-9CCA-ECEFDAB36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D1E69-15D7-4950-A94E-847C96A64C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032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3FD1F0-D189-9018-6C74-0853CA522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D612A-EDE3-9E54-F828-2A38B7BBA6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8601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219DF8-0C49-95FD-204D-C7C57325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CD16B-C18B-23B0-1109-BCBBAF6E3F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0258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7B2C41-398D-D375-DC2F-86CE36F8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22611-AE89-1DB7-D099-593308A33C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08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0CFFF8-EC97-4C29-A456-6DB7E6C7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GERD Differential Diagnoses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AECF0-81C6-468B-8F8D-A20BA91324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2567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6D350B-429D-CCD7-B383-1206311C1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4DF496-6DE8-C4D0-62A5-AC0B88992A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224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BF8E48-CFC0-995E-85BC-2EBE4452D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 of GERD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6FE8C-6C5F-AF7B-E6A3-5295417A18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5143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142325-F44B-8529-9648-F4E2858C2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and Risk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AC983-596B-02E2-BA30-D91C23F645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8368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C1918A-3FA9-7E1F-5E4F-57FFD8131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Presentation of GERD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EE657-D22C-D37A-DD7D-1CA5459F13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8289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6EE071-205F-3365-0AD4-61E754191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 Classification of EE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F9DD1-5EDE-FA71-746D-B54E6D5E61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6907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85A7F7-932A-9FFA-B371-D55B2D8D5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Etiology of GERD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2A182-4E3B-D777-664B-6C365BB4C3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584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C4C932-1FBD-845A-AE04-72CAEF992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Dyspepsia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7297A-29B9-2559-2F27-1E6BFDA173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115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4192E1-D486-7603-F114-3EEF9E69F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06FFE-34BE-3E91-95DA-DC46D74082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999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E13E8B-E1F2-E810-64AE-891706F38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7CE8D-D757-261E-57F4-414EE032D6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4545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BE8983-426A-FB6B-1C2E-4AA912748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Diagnosis</a:t>
            </a:r>
            <a:br>
              <a:rPr lang="en-US"/>
            </a:br>
            <a:r>
              <a:rPr lang="en-US" sz="2800"/>
              <a:t>Symptoms Suspicious for GERD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EE4DA-F310-2F22-0CD7-D91C8797EF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39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7C5403-AE77-4609-BFE0-A9B6A35A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It GERD or Dyspepsia?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DB2C7-C4B5-4023-9A64-8CBC4668F1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9430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C5714C-2859-FD13-4565-270217301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Updated Diagnosis of GERD</a:t>
            </a:r>
            <a:br>
              <a:rPr lang="en-US"/>
            </a:br>
            <a:r>
              <a:rPr lang="en-US" sz="2800"/>
              <a:t>Lyon Consensus 2.0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D5066-7920-B03F-02D2-0A8D87A705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5912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6AB94A-A5A7-32E9-21C4-04C0097E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ACG Clinical GERD Guidelines 2022 </a:t>
            </a:r>
            <a:br>
              <a:rPr lang="en-US"/>
            </a:br>
            <a:r>
              <a:rPr lang="en-US" sz="2800"/>
              <a:t>Diagnosing GERD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F279E0-D66C-7B40-8C1C-38639F30D0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9157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806C0D-AF53-BBD2-6D0A-C5A7A877E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Lyon Consensus 2.0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Conclusive Evidence for GERD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4740B-704C-01C1-5CA4-6384957813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1984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487D86-B084-00FE-77DA-6BBDE296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GERD </a:t>
            </a:r>
            <a:br>
              <a:rPr lang="en-US"/>
            </a:br>
            <a:r>
              <a:rPr lang="en-US" sz="2800"/>
              <a:t>Warning Signs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7B9E6-8766-C58E-17DE-8C7FA46755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3111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487B10-A849-21A9-0702-C3B13FC6B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GERD Testing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5689D-52A6-976C-368A-238BEBAE45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1158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6E4370-8346-4C46-EFDF-8C1297DC0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Differential Diagnosis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E0BDBA-8C34-69FD-1C36-3BF86FC379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0967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4915F6-C28F-25EC-A746-9B13A9AB1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Conclusion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4A45E-F0DD-9DE9-CEE0-237EB4005E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91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7C7517-DC93-9D1D-230B-BAA0BB2B9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FD534-ED03-B3C8-91EB-CB7A991193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1382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AF9ECD-D65F-0556-572C-29011953D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Nonpharmacologic Management of GERD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82987-053C-F516-3800-F0352848F0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2775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0BE11D-2A74-30AC-5CAC-8882EFFF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Intermittent GERD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151894-68EA-BF4B-225D-8AC191C1A5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42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7B17E8-CC0D-4239-B87D-51431ADDC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On Your Mark, Get Set, 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D6710-EFCC-479A-9FD4-15E0FDFDA9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14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5B8DD8-DFD4-451D-B866-42BCC484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Evaluating GERD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74F16-932F-4D91-A99B-B1C1072B7A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7523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31DC22-A03A-0D3E-8451-AA95C9DB3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Chronic GERD: PPI Pharmacologic Features That Limit Speed of Onset and Acid-Inhibiting Efficacy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09DE9-9B57-A573-C36C-852D94B77D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6156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91606B-6E69-3DBD-4F7E-89DBBC003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 sz="3600"/>
              <a:t>2022 AGA Clinical Practice Update</a:t>
            </a:r>
            <a:br>
              <a:rPr lang="en-US"/>
            </a:br>
            <a:r>
              <a:rPr lang="en-US" sz="3100"/>
              <a:t>Use of Empiric PPI Therapy in GERD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F2364E-61F3-FE55-3F82-0B4E287B11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6032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9D8CC2-FC32-DC2B-BE5C-A1369F4A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ACG 2022 GERD Diagnostic Algorithm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A17ECA-6FE7-6D9F-CBE0-B0636355F2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7734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E5883F-11E0-B9AE-3AE7-FB34B1127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What Are the Safety Risks for Long-Term PPI Use?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C07661-369A-292D-AA72-FEA36A8286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67693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402F64-4FAD-35E3-A2FB-1A22BC06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What Are the Safety Risks for Long-Term PPI Use?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53ABA-725B-3C74-27CE-F02F7FF7BD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2931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C28E12-7124-01EC-89E7-F0B6CB889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8E9526-B1F4-11F9-DD3E-7B24D301FE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9271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EDC9EC-1765-D8BB-8224-F6A67A72A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CADD85-32DD-5AB4-2D8F-CB3141AE67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95911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6C7B20-9314-46E7-E8B9-700F3DE87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224CDB-0087-77DF-13CD-C54035A370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6269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55614C-C5C0-B0D0-D341-4DCD351BD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History of PCABs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CDD9F-6DF4-459F-BA47-01EA486CB9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9791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8FE4DF-8A36-D47F-4F06-635E40A27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Overview of PCABs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085B5-C114-670C-570C-7900E56D39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85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F20860-AB37-4164-9752-D620FD75F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Diagnostic Workup in Classic GERD Presentation</a:t>
            </a:r>
            <a:br>
              <a:rPr lang="en-US" altLang="en-US" sz="2800"/>
            </a:br>
            <a:r>
              <a:rPr lang="en-US" altLang="en-US" sz="2800"/>
              <a:t>ACG Guideline</a:t>
            </a: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D7557-E110-4571-9E09-7F2EA187C3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253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ED8B17-1976-3B1E-8A77-3C041D39A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MOAs of PPIs Compared With PCABs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210A7-C32D-45B3-84DB-6F75E12C66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339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B64894-C672-1445-CD1B-5A6AD75D2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Current Status of PCABs in the United States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788F1A-2785-46A5-2BDC-CC0CDF65FD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2784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F01EE5-6196-A268-56A5-47803F5E5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Condensed"/>
              <a:buNone/>
            </a:pPr>
            <a:r>
              <a:rPr lang="en-US" sz="3200"/>
              <a:t>Phase 3 Trial of Vonoprazan vs Lansoprazole in EE</a:t>
            </a:r>
            <a:br>
              <a:rPr lang="en-US" sz="3000"/>
            </a:br>
            <a:r>
              <a:rPr lang="en-US" sz="2800"/>
              <a:t>Healing Phase (Week 8)</a:t>
            </a:r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A853F-A5C0-862A-8D0C-BCC5634844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269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ECEBCF-9D7E-4350-4F66-7AC1DB33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Vonoprazan for Treatment of Heartburn</a:t>
            </a:r>
            <a:br>
              <a:rPr lang="en-US"/>
            </a:br>
            <a:r>
              <a:rPr lang="en-US" sz="2800"/>
              <a:t>PHALCON-NERD 301 Study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D3F53-9E6A-D473-D104-B78D90D38F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8991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8EB14A-08A3-94BB-4A7D-ED8ED79A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000"/>
              <a:t>Vonoprazan On-Demand Treatment for Symptomatic NERD</a:t>
            </a:r>
            <a:br>
              <a:rPr lang="en-US" sz="3000"/>
            </a:br>
            <a:r>
              <a:rPr lang="en-US" sz="2800"/>
              <a:t>Randomized Phase 2 Study</a:t>
            </a:r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10DA3-84F7-6B66-7711-B95E72F735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0532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65A599-4AFC-5154-B0DE-EA2D4893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/>
              <a:t>Phase 3 Trial of Tegoprazan vs Esomeprazole in EE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7F8D7-51BD-26D0-BB8E-DCCD0DC30C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0129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13DA3E-4AAB-7DBE-4942-1E2A155E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3 Trial of Tegoprazan in NERD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6291C-8BDA-6375-3F8F-0FA370CF96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44817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C4C242-69C2-9D91-D5B0-1A5EFF58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Phase 3 Trial of Fexuprazan in EE</a:t>
            </a:r>
            <a:br>
              <a:rPr lang="en-US"/>
            </a:br>
            <a:r>
              <a:rPr lang="en-US" sz="2800"/>
              <a:t>Healing Rates at Weeks 4 and 8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19504-E409-FBE7-9497-7759720C76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6574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3AE25B-6B4F-3DCE-9F17-801073397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9B366-07E4-051D-5185-883A4F951F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3459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BF90EC-B2B1-E544-3B49-6D7DBE63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6E25F-2E00-147E-343E-C5ED8EE084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65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6B0C57-A134-4CD7-84B4-61C91C19C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+mn-lt"/>
              </a:rPr>
              <a:t>Utilization of Empiric PPI Therapy in Suspected GERD</a:t>
            </a:r>
            <a:br>
              <a:rPr lang="en-US">
                <a:latin typeface="+mn-lt"/>
              </a:rPr>
            </a:br>
            <a:r>
              <a:rPr lang="en-US" sz="2800">
                <a:latin typeface="+mn-lt"/>
              </a:rPr>
              <a:t>2022 AGA Clinical Practice Update</a:t>
            </a:r>
            <a:br>
              <a:rPr lang="en-US">
                <a:latin typeface="+mn-lt"/>
              </a:rPr>
            </a:b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FAA92-4E66-42C5-A67F-A21EDC340D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11597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B5BFE2-61BC-4B94-ECC8-A96933827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Identifying Refractory GERD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3CBE6-81AD-8630-FE0B-A219FE994C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5009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0D370F-6C2D-8735-913F-0A049088A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for Atypical GERD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E6E3F8-617A-B99B-76A9-06CC44F81F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8975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543AD1-E9C7-E7C5-3733-D11B5186E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for Atypical GERD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FA377-69BD-9AE1-8439-E6639DD957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7859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2D34E2-1DBB-FC56-DF49-5110B007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Follow-Up and Surveillance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AA3B5-318A-7575-DF1A-84305A2747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1312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1035CC-A332-1282-0D40-F3E303296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Follow-Up and Surveillance (cont)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73A2E-8CCC-5CDA-C9C0-3C81A7F35A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6221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B33AC2-6C9A-DD3D-9846-269AFB5DA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Patient Case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2E867-04E6-D533-4D70-4E434265E6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0519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C9B31F-D9BA-469F-9E71-7D705983A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Referral and Long-Term Management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6ADAE5-1175-59C8-412F-2566979D3F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5311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E63A1E-E249-3417-0F28-CC6E202D6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10A09D-437F-4581-EF5A-2F6E264563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9134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534A78-F2FE-B9D3-850D-AB146533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155EE8-C049-B39F-1D14-111D7D2BA0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05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AC037C-8114-42A2-86A1-6FA706C36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Panel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8BECE-CD56-4A72-8285-51DA947AFC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95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7C2934-CE1D-4E91-B463-2374978B6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376BCC-E73D-4406-B1B8-42B66B5849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2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32B98A-7C5D-4C75-A408-75E2DCA2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50"/>
              <a:buFont typeface="Roboto Condensed"/>
              <a:buNone/>
            </a:pPr>
            <a:r>
              <a:rPr lang="en-US"/>
              <a:t>Hierarchy of GERD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04AA4-B151-4E55-BB91-4CFB6C607C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44822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67ADD1-1494-4739-AA73-DEA23D59A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50"/>
              <a:buFont typeface="Roboto Condensed"/>
              <a:buNone/>
            </a:pPr>
            <a:r>
              <a:rPr lang="en-US"/>
              <a:t>Bedtime H</a:t>
            </a:r>
            <a:r>
              <a:rPr lang="en-US" baseline="-25000"/>
              <a:t>2</a:t>
            </a:r>
            <a:r>
              <a:rPr lang="en-US"/>
              <a:t>RA for Persisting Nocturnal Heartburn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A69C1B-472D-46EE-95A9-7E67D90408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8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203DC0-F56E-42B2-A0ED-D306277AB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n-lt"/>
              </a:rPr>
              <a:t>Pitstop Question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7B5A0-838A-4218-AA4E-BEBF77D9A8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66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534E1A-420E-4DED-9AC4-F76E99A8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Benefits and Limitations of PPIs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1C612-C331-4121-A0E3-628A5100CB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01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87F3ED-B114-4BA5-AE42-25339EBC0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the Safety Risks of Long-Term PPI Use?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22437-B01D-4137-9695-5EE01B6293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08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EA8DA4-0C9E-4345-8651-4C9893743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E3CA2E-06C2-4B51-9F16-BB43C8C421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80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90F900-6F5E-4072-B99E-62C73F1A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the Safety Risks of Long-Term PPI Use?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543F8-1C16-4F11-96DE-9E4320C982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86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6B68FD-FB8D-4D2C-9EB5-41A7B431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the Safety Risks of Long-Term PPI Use?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D751C-72E3-4722-922C-F728E81D1E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77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C9FE10-19DC-4E27-ADA2-2D396FEC5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the Safety Risks of Long-Term PPI Use?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EBC7E3-A585-456E-B441-B39249EC12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91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E68481-4FA2-415E-9758-A608FA4A2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the Safety Risks of Long-Term PPI Use?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C004F-6A63-4472-85B9-D34CE2191B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90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B56175-160B-4C10-B645-84F445570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Considerations for PPI Non-Responders</a:t>
            </a:r>
            <a:endParaRPr lang="en-US" sz="28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C6B7C-39B6-49F7-80F8-214D007812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7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F2F1F3-CDC7-453C-BF33-89505B1C1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Lifestyle and Behavioral Approaches for PPI Nonresponders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55C89-7FB5-4B16-9A8C-C299D5B2EA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22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59EF26-7784-4154-AE26-48D6DBCD9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Potassium-Competitive Acid Blockers (PCABs)</a:t>
            </a:r>
            <a:br>
              <a:rPr lang="en-US"/>
            </a:br>
            <a:r>
              <a:rPr lang="en-US" sz="3100"/>
              <a:t>Pharmacologic Features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C40895-07A5-4FED-A36D-A1A72616DF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6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C7447E-D735-4D40-9BC1-042DBE698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Regulatory Status of Selected PCABs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02775A-5685-4341-B786-7253EB9D44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50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00F9C0-3249-4C59-95BE-1A29BE20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Condensed"/>
              <a:buNone/>
            </a:pPr>
            <a:r>
              <a:rPr lang="en-US"/>
              <a:t>Vonoprazan vs Lansoprazole in EE, Phase 3 Trial</a:t>
            </a:r>
            <a:br>
              <a:rPr lang="en-US" sz="3000"/>
            </a:br>
            <a:r>
              <a:rPr lang="en-US" sz="2800"/>
              <a:t>Healing Phase (Week 8)</a:t>
            </a:r>
            <a:endParaRPr lang="en-US" sz="3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0F2806-28F5-4767-928E-32EFF2CC36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46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9FC1E8-2128-48DE-8A44-3753F406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Condensed"/>
              <a:buNone/>
            </a:pPr>
            <a:r>
              <a:rPr lang="en-US" sz="3200"/>
              <a:t>Vonoprazan vs Lansoprazole in EE, Phase 3 Trial</a:t>
            </a:r>
            <a:br>
              <a:rPr lang="en-US" sz="3000"/>
            </a:br>
            <a:r>
              <a:rPr lang="en-US" sz="2800"/>
              <a:t>Maintenance Phase—Healing at Week 24</a:t>
            </a:r>
            <a:endParaRPr lang="en-US" sz="3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B5F253-EC31-41B7-830E-E32A7BEFF1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68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2F4D2E-9425-4888-B99D-29999926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B73AB7-AF6B-4F2F-A7C0-6FA92A8A5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72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BE11CD-1348-4B9F-B46A-59F12DDA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600"/>
              <a:t>Vonoprazan for Treatment of Heartburn in NERD</a:t>
            </a:r>
            <a:br>
              <a:rPr lang="en-US" sz="3600"/>
            </a:br>
            <a:r>
              <a:rPr lang="en-US" sz="3100"/>
              <a:t>Efficacy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B894A9-13D4-4999-B603-D6A4FD5B2A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81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212DB3-ED7E-4A6B-848B-EFBC4B9F8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300"/>
              <a:t>Vonoprazan On-Demand Treatment for Symptomatic NERD</a:t>
            </a:r>
            <a:br>
              <a:rPr lang="en-US" sz="3300"/>
            </a:br>
            <a:r>
              <a:rPr lang="en-US" sz="3100"/>
              <a:t>Heartburn Relief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4F5E4-60E3-49D3-893B-80A55B4AF6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62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52212D-4F2A-4F30-8D4F-CF9EFF121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Tegoprazan in NERD, Phase 3 Trial</a:t>
            </a:r>
            <a:br>
              <a:rPr lang="en-US"/>
            </a:br>
            <a:r>
              <a:rPr lang="en-US" sz="3100"/>
              <a:t>Heartburn-Free Days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A12713-4DEB-4571-85E0-27605A6D15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82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970C3C-540E-4641-A03D-D2C6930BC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Condensed"/>
              <a:buNone/>
            </a:pPr>
            <a:r>
              <a:rPr lang="en-US" sz="3600"/>
              <a:t>Tegoprazan vs Esomeprazole in EE, Phase 3 Trial</a:t>
            </a:r>
            <a:br>
              <a:rPr lang="en-US"/>
            </a:br>
            <a:r>
              <a:rPr lang="en-US" sz="3100"/>
              <a:t>Healing at Week 8</a:t>
            </a: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42250-131D-47FF-BD09-4251AA2592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37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324FE0-795E-4478-910A-47FBFF21F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 sz="3600"/>
              <a:t>Fexuprazan vs Esomeprazole in EE, Phase 3 Trial</a:t>
            </a:r>
            <a:br>
              <a:rPr lang="en-US"/>
            </a:br>
            <a:r>
              <a:rPr lang="en-US" sz="3100"/>
              <a:t>Healing Rates at Weeks 4 and 8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67FEC-EEDE-45D3-9D5A-B1D7AEE54D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B13AE9-7BEF-47FA-9BAF-581CC850F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 sz="3600"/>
              <a:t>Zastaprazan vs Esomeprazole in EE, Phase 3 Trial</a:t>
            </a:r>
            <a:br>
              <a:rPr lang="en-US"/>
            </a:br>
            <a:r>
              <a:rPr lang="en-US" sz="3100"/>
              <a:t>Healing Rates at Weeks 4 and 8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3221C2-96DD-4BA3-9085-A566A765B4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22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E5F4B3-38E9-4755-899D-C30C6BE62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Consensus Statement on PCAB Safety</a:t>
            </a:r>
            <a:br>
              <a:rPr lang="en-GB"/>
            </a:br>
            <a:r>
              <a:rPr lang="en-GB" sz="3100"/>
              <a:t>American Foregut Society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A6A48-AB2F-4F1A-B569-60C0833F42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7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2A7A0C-C5B6-44D4-966D-4F9CF5D9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Panel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9B04D-190C-440B-A1BE-C96BFEF83D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019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C6B1EA-5CA5-43C8-9154-3C0160C5C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EBB1F6-C8EF-4931-8B9B-87F2B49879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492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15B09D-BC79-4A9D-9995-DC95E7203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</a:t>
            </a:r>
            <a:br>
              <a:rPr lang="en-US" sz="2800"/>
            </a:br>
            <a:r>
              <a:rPr lang="en-US" sz="2800"/>
              <a:t>William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3ECC0-42DD-49CB-99B9-96FF949C0D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23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8E7433-480A-4FDF-AC67-CB3FD2F2E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Start Your Engines!</a:t>
            </a:r>
            <a:br>
              <a:rPr lang="en-GB"/>
            </a:br>
            <a:r>
              <a:rPr lang="en-GB" sz="2800"/>
              <a:t>Agenda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E443E-037B-404A-BF55-AB3445515E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769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BC6941-6262-462F-8F9B-22475F441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</a:t>
            </a:r>
            <a:br>
              <a:rPr lang="en-US" sz="2800"/>
            </a:br>
            <a:r>
              <a:rPr lang="en-US" sz="2800"/>
              <a:t>William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B2016-80B2-4973-95EA-3CA866AFA1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647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5E93AA-C936-4868-8065-5B2B33729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 Discussion</a:t>
            </a: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B25F4-C22E-4EF0-A902-B6709F227D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384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F0F19F-1C62-4B1E-95ED-04D81BE72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Diagnosis</a:t>
            </a: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094173-138C-44A6-AED1-44B621F86A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958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45037D-1AB1-44D4-93BE-B484E3CD0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n-lt"/>
              </a:rPr>
              <a:t>Pitstop Question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828F1-07F6-4946-9DC7-08CB16B2E4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255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E132B3-E61B-4B9A-9DD1-AC73F27A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Case Study 2</a:t>
            </a:r>
            <a:br>
              <a:rPr lang="en-US" sz="3600"/>
            </a:br>
            <a:r>
              <a:rPr lang="en-US" sz="3100"/>
              <a:t>Rachel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C2695-D982-4702-A99E-F6A264227B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380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08D99D-3D9D-40EA-B36F-098467E4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n-lt"/>
              </a:rPr>
              <a:t>Pitstop Question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CFD66-5F6E-4A04-83B3-AC3579CEB7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860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0B1EAB-D210-44E9-A6C9-0CD15298F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3</a:t>
            </a:r>
            <a:br>
              <a:rPr lang="en-US" sz="2800"/>
            </a:br>
            <a:r>
              <a:rPr lang="en-US" sz="2800"/>
              <a:t>Seema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F718E0-1DE2-452F-BFF5-F18B30CA69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25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1F1334-1F29-4688-8C53-759BA3F9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3</a:t>
            </a:r>
            <a:br>
              <a:rPr lang="en-US" sz="2800"/>
            </a:br>
            <a:r>
              <a:rPr lang="en-US" sz="2800"/>
              <a:t>Seema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707B70-ADE0-4EB2-AC6C-F2A82F269D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14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3B4B34-4C0A-40EE-91C9-0BB8FA7A3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Pitstop </a:t>
            </a:r>
            <a:r>
              <a:rPr lang="en-US" b="1">
                <a:latin typeface="+mn-lt"/>
              </a:rPr>
              <a:t>Question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86E0D-1075-40A2-8DF8-8A9EB1F743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28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4DD519-F126-481C-816D-08A53BFD5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Summary of GERD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A20767-2194-45AF-89AA-FE10FB52B8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2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6BAFCB-3525-4F70-8BF6-A21CE5FC2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6ED65-3EDB-4727-89B7-F5A827B643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788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B1AB59-03C9-4EC6-B95F-87B6324A3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Patient-Centered Approach to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B14F4-C559-46A4-A12E-0D735AF20D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720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F5AC92-F83A-413C-9A4B-EAFD3033E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Concluding Remarks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DC1F1-DCD0-43DB-B5C6-AA4E833E75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943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065490-18DD-4C8A-86B9-49999B5E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502BB4-CCB8-4D05-A9ED-B3C4A7C90A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759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5C2054-82DC-482B-A0EE-79E224805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87C17-61FD-4A81-BBF4-D57E2AD169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163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39D1C8-602D-41F6-B6BF-315DD0C8E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Start Your Engines!</a:t>
            </a:r>
            <a:br>
              <a:rPr lang="en-GB"/>
            </a:br>
            <a:r>
              <a:rPr lang="en-GB" sz="2800"/>
              <a:t>Agenda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13E63-FDF2-4382-9602-782AC82F53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115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1FBF0F-CD54-4831-AFAE-5D4E0F6C6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3D9B5-BA99-41FF-8351-958035767A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028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C3473D-75F6-4D23-871B-E106C578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GERD Is One of the Most Common Health Issues </a:t>
            </a:r>
            <a:br>
              <a:rPr lang="en-US"/>
            </a:br>
            <a:r>
              <a:rPr lang="en-US"/>
              <a:t>in the United States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A1B74C-AF90-4141-9694-025323E397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320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91C8E7-DAED-41C5-91EF-D6D13A557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Angela’s 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3EC8C-82DA-40B5-9BBE-3042C7FB87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881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31DB56-89B0-4CC8-8DB0-5A1CCACC7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GERD?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0B4EE-6853-440C-A2F2-496F8D3E9A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54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E92670-279C-4E48-9CB0-DDDB2EB9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GERD a Mechanical Disorder or an Acid Disorder?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09D376-7DAE-4107-9417-231FC2E7ED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69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2F2E05-CF5F-470B-A33F-A16700FD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GERD Is One of the Most Common Health Issues </a:t>
            </a:r>
            <a:br>
              <a:rPr lang="en-US"/>
            </a:br>
            <a:r>
              <a:rPr lang="en-US"/>
              <a:t>in the United States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77CB4-70FB-48F2-9E0D-71660EB4EE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512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ADE3C5-16C9-4FA6-8F39-84C64B276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Gastroesophageal Reflux Becomes GERD When It . . 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EE0C5-A857-46C9-868F-8E554C3F95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389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6EA4C0-3499-4991-8DA9-2D87ACA1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n-lt"/>
              </a:rPr>
              <a:t>Pitstop Question </a:t>
            </a:r>
            <a:r>
              <a:rPr lang="en-US">
                <a:latin typeface="+mn-lt"/>
              </a:rPr>
              <a:t>1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8B457-D191-4C5E-A077-91EA1F549E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333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E6937B-F2BF-4E6F-A4DA-76E900D6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Erosive Esophagitis?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2343BF-8FBF-4701-A283-0BB49F1A3A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665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BFC5A3-8667-4EB7-BB13-7D4773D8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Endoscopic Manifestations of GERD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33EE3-4B9B-4C04-9E62-8674D98051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413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40EE77-F51F-4070-AC4E-10F9A301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Los Angeles Classification of Erosive Esophagitis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F7EC5-8502-4F70-814F-6F525074FC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105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044A4C-80FB-48C3-8123-7C64C501D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Factors for Developing GERD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15B3D-20C1-48C7-89CC-19E3E72ACB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8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AC5B28-C442-4A54-9CA0-3E42EF924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Syndromes Are Associated With GERD?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88808F-23B9-4564-98A8-A2D63E1DCB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871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DD2192-EFBB-45D2-B937-44E9BAE3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Presentation and Reasons for Referral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EC3826-025D-41F5-AFFE-D685E1975E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30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2E48E6-A0AC-49A9-A36C-663F3495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GERD Differential Diagnoses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EDC85-C8CB-47E7-8705-6D9CD12027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940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C5FEBB-906D-491A-81E5-0A807157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It GERD or Dyspepsia?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84AB3B-12D0-41DF-9671-EAE9163A8E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55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19611B-0801-48DC-8B65-374BAD471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GERD?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7FC0B-61D6-48FE-9E68-338C05F7C9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626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5C64AE-8B17-49AE-8A29-701F1ED46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Evaluating GERD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A31E7-8BA9-43F3-8D97-85ED70C4D7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027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3DEA9D-5F9F-4A54-A58E-BEB259191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Diagnostic Workup in Classic GERD Presentation</a:t>
            </a:r>
            <a:br>
              <a:rPr lang="en-US" altLang="en-US" sz="2800"/>
            </a:br>
            <a:r>
              <a:rPr lang="en-US" altLang="en-US" sz="2800"/>
              <a:t>ACG Guideline</a:t>
            </a: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048EA-13A9-4005-BEA1-0141BC6F7A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353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694CF9-54F5-43B5-828B-FE585D566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Panel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CFC4D-25D1-4E67-A8A5-5E54A44C21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61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431250-A097-4C3F-A081-ADDA938E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62FA28-019A-4C4B-B583-4A771F91B4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268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17B52E-C073-478A-889A-A612BB0C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50"/>
              <a:buFont typeface="Roboto Condensed"/>
              <a:buNone/>
            </a:pPr>
            <a:r>
              <a:rPr lang="en-US"/>
              <a:t>Hierarchy of GERD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C07275-C573-437A-82CD-DB2F7E4F80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95220"/>
      </p:ext>
    </p:extLst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133BF3-C55E-4A61-8624-7404BA3C2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n-lt"/>
              </a:rPr>
              <a:t>Pitstop Question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BFA5D4-1115-4C12-A82E-5537C78655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649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5198B2-AA20-4744-A344-DD16F84B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Benefits and Limitations of PPIs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005B9A-26D6-4A55-815D-D7A560C9A5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669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CC7544-C87E-4472-8D54-8CA3AC5D6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the Safety Risks of Long-Term PPI Use?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E62B1-8380-4CB6-8552-B26E75E829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426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95FA2F-FDBD-4DA6-9DE1-54A2496DA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the Safety Risks of Long-Term PPI Use?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1B85E-D0B2-4BFD-8FF6-18D9460DC9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558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DAAC4D-8827-41E2-B858-F8B7615D0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the Safety Risks of Long-Term PPI Use?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9AA77-9193-4617-97D3-200FC4DE9E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96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F330D2-89AA-4837-BAF7-F9015F70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GERD a Mechanical Disorder or an Acid Disorder?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E176E-B41E-4C70-9E6D-F63CC49745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285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480A3D-2D8C-429D-8036-4092082C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the Safety Risks of Long-Term PPI Use?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79F381-3EE5-44A5-89DC-0295DFD5C2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80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6C913B-6D4B-419F-8AEE-DE1AF5A5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the Safety Risks of Long-Term PPI Use?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140F5-EDA3-4D40-BEBB-AC8905F090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179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A23A76-3DE3-403B-AF96-AD6538E8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Potassium-Competitive Acid Blockers (PCABs)</a:t>
            </a:r>
            <a:br>
              <a:rPr lang="en-US"/>
            </a:br>
            <a:r>
              <a:rPr lang="en-US" sz="3100"/>
              <a:t>Pharmacologic Features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F1787-67DE-401F-994C-CA8C74FE8B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000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F1F273-82D3-45BD-8D3B-2CC06929A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Roboto Condensed"/>
              <a:buNone/>
            </a:pPr>
            <a:r>
              <a:rPr lang="en-US" sz="3600"/>
              <a:t>Mechanism of Action of PCABs Compared With PPIs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595B7-A288-4412-A4F4-05A73CEF48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215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410725-FECF-41EB-BB0F-50E26D6E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Regulatory Status of Selected PCABs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7DA8B-58C7-46C2-A1DC-679BE66BB1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541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45D619-BE26-47F7-A6F4-10DFC14B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Condensed"/>
              <a:buNone/>
            </a:pPr>
            <a:r>
              <a:rPr lang="en-US"/>
              <a:t>Vonoprazan vs Lansoprazole in EE, Phase 3 Trial</a:t>
            </a:r>
            <a:br>
              <a:rPr lang="en-US" sz="3000"/>
            </a:br>
            <a:r>
              <a:rPr lang="en-US" sz="2800"/>
              <a:t>Healing Phase (Week 8)</a:t>
            </a:r>
            <a:endParaRPr lang="en-US" sz="3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FC677-89A7-4DE7-8379-A2762322F1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144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FD58B5-6750-4112-AD07-DF0DB16FA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Condensed"/>
              <a:buNone/>
            </a:pPr>
            <a:r>
              <a:rPr lang="en-US" sz="3200"/>
              <a:t>Vonoprazan vs Lansoprazole in EE, Phase 3 Trial</a:t>
            </a:r>
            <a:br>
              <a:rPr lang="en-US" sz="3000"/>
            </a:br>
            <a:r>
              <a:rPr lang="en-US" sz="2800"/>
              <a:t>Maintenance Phase—Healing at Week 24</a:t>
            </a:r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579AE-065E-46C9-9056-2B17BABD3F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093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CB21FB-E4D5-49E6-98CD-15FA43E4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600"/>
              <a:t>Vonoprazan for Treatment of Heartburn in NERD</a:t>
            </a:r>
            <a:br>
              <a:rPr lang="en-US" sz="3600"/>
            </a:br>
            <a:r>
              <a:rPr lang="en-US" sz="3100"/>
              <a:t>Efficacy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39781-B2EA-43B7-8C0D-F7EB15CCE0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360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52EF4D-6EE4-4F66-A472-7F87E1B7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600"/>
              <a:t>Vonoprazan for Treatment of Heartburn in NERD</a:t>
            </a:r>
            <a:br>
              <a:rPr lang="en-US"/>
            </a:br>
            <a:r>
              <a:rPr lang="en-US" sz="3100"/>
              <a:t>Heartburn-Free Days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5639A-9F24-4383-86F7-FC5385EDE9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388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2F01E3-5E53-41D2-BD20-204C2859B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300"/>
              <a:t>Vonoprazan On-Demand Treatment for Symptomatic NERD</a:t>
            </a:r>
            <a:br>
              <a:rPr lang="en-US" sz="3300"/>
            </a:br>
            <a:r>
              <a:rPr lang="en-US" sz="3100"/>
              <a:t>Heartburn Relief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6A6A07-7B22-4672-8031-C4983B7124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44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135A9315EE2A4B9EE6D2C3F5C19B49" ma:contentTypeVersion="19" ma:contentTypeDescription="Create a new document." ma:contentTypeScope="" ma:versionID="df58190fc1754609d2b42144c019349d">
  <xsd:schema xmlns:xsd="http://www.w3.org/2001/XMLSchema" xmlns:xs="http://www.w3.org/2001/XMLSchema" xmlns:p="http://schemas.microsoft.com/office/2006/metadata/properties" xmlns:ns2="45efe94e-f366-4a65-989e-8f23efc5054f" xmlns:ns3="e93acf5f-f59b-46bb-8c22-2b43a486ab2c" targetNamespace="http://schemas.microsoft.com/office/2006/metadata/properties" ma:root="true" ma:fieldsID="97a5083201d6b4f3692adcb01f1bd97c" ns2:_="" ns3:_="">
    <xsd:import namespace="45efe94e-f366-4a65-989e-8f23efc5054f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fe94e-f366-4a65-989e-8f23efc505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45efe94e-f366-4a65-989e-8f23efc5054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AA63E55-EF79-4048-B7D2-AF7B4682DE2A}"/>
</file>

<file path=customXml/itemProps2.xml><?xml version="1.0" encoding="utf-8"?>
<ds:datastoreItem xmlns:ds="http://schemas.openxmlformats.org/officeDocument/2006/customXml" ds:itemID="{EA317BAE-48E1-4FBC-89EC-32D485D77B30}"/>
</file>

<file path=customXml/itemProps3.xml><?xml version="1.0" encoding="utf-8"?>
<ds:datastoreItem xmlns:ds="http://schemas.openxmlformats.org/officeDocument/2006/customXml" ds:itemID="{5DD45976-A10F-4DD2-83CB-C308F56BE545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1375</Words>
  <Application>Microsoft Office PowerPoint</Application>
  <PresentationFormat>Widescreen</PresentationFormat>
  <Paragraphs>204</Paragraphs>
  <Slides>228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228</vt:i4>
      </vt:variant>
    </vt:vector>
  </HeadingPairs>
  <TitlesOfParts>
    <vt:vector size="233" baseType="lpstr">
      <vt:lpstr>Arial</vt:lpstr>
      <vt:lpstr>Calibri</vt:lpstr>
      <vt:lpstr>Calibri Light</vt:lpstr>
      <vt:lpstr>Roboto Condensed</vt:lpstr>
      <vt:lpstr>Office Theme</vt:lpstr>
      <vt:lpstr>PowerPoint Presentation</vt:lpstr>
      <vt:lpstr>On Your Mark, Get Set, Go</vt:lpstr>
      <vt:lpstr>PowerPoint Presentation</vt:lpstr>
      <vt:lpstr>PowerPoint Presentation</vt:lpstr>
      <vt:lpstr>Start Your Engines! Agenda</vt:lpstr>
      <vt:lpstr>PowerPoint Presentation</vt:lpstr>
      <vt:lpstr>GERD Is One of the Most Common Health Issues  in the United States</vt:lpstr>
      <vt:lpstr>What Is GERD?</vt:lpstr>
      <vt:lpstr>Is GERD a Mechanical Disorder or an Acid Disorder?</vt:lpstr>
      <vt:lpstr>Gastroesophageal Reflux Becomes GERD When It . . .</vt:lpstr>
      <vt:lpstr>Risk Factors for Developing GERD</vt:lpstr>
      <vt:lpstr>Pitstop Question 1</vt:lpstr>
      <vt:lpstr>What Is Erosive Esophagitis?</vt:lpstr>
      <vt:lpstr>Endoscopic Manifestations of GERD</vt:lpstr>
      <vt:lpstr>Los Angeles Classification of Erosive Esophagitis</vt:lpstr>
      <vt:lpstr>What Syndromes Are Associated With GERD?</vt:lpstr>
      <vt:lpstr>Clinical Presentation and Reasons for Referral</vt:lpstr>
      <vt:lpstr>GERD Differential Diagnoses</vt:lpstr>
      <vt:lpstr>Is It GERD or Dyspepsia?</vt:lpstr>
      <vt:lpstr>Evaluating GERD</vt:lpstr>
      <vt:lpstr>Diagnostic Workup in Classic GERD Presentation ACG Guideline</vt:lpstr>
      <vt:lpstr>Utilization of Empiric PPI Therapy in Suspected GERD 2022 AGA Clinical Practice Update </vt:lpstr>
      <vt:lpstr>Panel Discussion</vt:lpstr>
      <vt:lpstr>PowerPoint Presentation</vt:lpstr>
      <vt:lpstr>Hierarchy of GERD Management</vt:lpstr>
      <vt:lpstr>Bedtime H2RA for Persisting Nocturnal Heartburn</vt:lpstr>
      <vt:lpstr>Pitstop Question 2</vt:lpstr>
      <vt:lpstr>Benefits and Limitations of PPIs</vt:lpstr>
      <vt:lpstr>What Are the Safety Risks of Long-Term PPI Use?</vt:lpstr>
      <vt:lpstr>What Are the Safety Risks of Long-Term PPI Use?</vt:lpstr>
      <vt:lpstr>What Are the Safety Risks of Long-Term PPI Use?</vt:lpstr>
      <vt:lpstr>What Are the Safety Risks of Long-Term PPI Use?</vt:lpstr>
      <vt:lpstr>What Are the Safety Risks of Long-Term PPI Use?</vt:lpstr>
      <vt:lpstr>Considerations for PPI Non-Responders</vt:lpstr>
      <vt:lpstr>Lifestyle and Behavioral Approaches for PPI Nonresponders</vt:lpstr>
      <vt:lpstr>Potassium-Competitive Acid Blockers (PCABs) Pharmacologic Features </vt:lpstr>
      <vt:lpstr>Regulatory Status of Selected PCABs</vt:lpstr>
      <vt:lpstr>Vonoprazan vs Lansoprazole in EE, Phase 3 Trial Healing Phase (Week 8)</vt:lpstr>
      <vt:lpstr>Vonoprazan vs Lansoprazole in EE, Phase 3 Trial Maintenance Phase—Healing at Week 24</vt:lpstr>
      <vt:lpstr>Vonoprazan for Treatment of Heartburn in NERD Efficacy Results</vt:lpstr>
      <vt:lpstr>Vonoprazan On-Demand Treatment for Symptomatic NERD Heartburn Relief</vt:lpstr>
      <vt:lpstr>Tegoprazan in NERD, Phase 3 Trial Heartburn-Free Days</vt:lpstr>
      <vt:lpstr>Tegoprazan vs Esomeprazole in EE, Phase 3 Trial Healing at Week 8</vt:lpstr>
      <vt:lpstr>Fexuprazan vs Esomeprazole in EE, Phase 3 Trial Healing Rates at Weeks 4 and 8</vt:lpstr>
      <vt:lpstr>Zastaprazan vs Esomeprazole in EE, Phase 3 Trial Healing Rates at Weeks 4 and 8</vt:lpstr>
      <vt:lpstr>Consensus Statement on PCAB Safety American Foregut Society</vt:lpstr>
      <vt:lpstr>Panel Discussion</vt:lpstr>
      <vt:lpstr>PowerPoint Presentation</vt:lpstr>
      <vt:lpstr>Case 1 William</vt:lpstr>
      <vt:lpstr>Case 1 William (cont)</vt:lpstr>
      <vt:lpstr>For Discussion</vt:lpstr>
      <vt:lpstr>Diagnosis</vt:lpstr>
      <vt:lpstr>Pitstop Question 3</vt:lpstr>
      <vt:lpstr>Case Study 2 Rachel</vt:lpstr>
      <vt:lpstr>Pitstop Question 4</vt:lpstr>
      <vt:lpstr>Case 3 Seema</vt:lpstr>
      <vt:lpstr>Case 3 Seema (cont)</vt:lpstr>
      <vt:lpstr>Pitstop Question 5</vt:lpstr>
      <vt:lpstr>Summary of GERD Treatment</vt:lpstr>
      <vt:lpstr>Patient-Centered Approach to Therapy</vt:lpstr>
      <vt:lpstr>Concluding Remarks</vt:lpstr>
      <vt:lpstr>PowerPoint Presentation</vt:lpstr>
      <vt:lpstr>PowerPoint Presentation</vt:lpstr>
      <vt:lpstr>Start Your Engines! Agenda</vt:lpstr>
      <vt:lpstr>PowerPoint Presentation</vt:lpstr>
      <vt:lpstr>GERD Is One of the Most Common Health Issues  in the United States</vt:lpstr>
      <vt:lpstr>Angela’s Story</vt:lpstr>
      <vt:lpstr>What Is GERD?</vt:lpstr>
      <vt:lpstr>Is GERD a Mechanical Disorder or an Acid Disorder?</vt:lpstr>
      <vt:lpstr>Gastroesophageal Reflux Becomes GERD When It . . .</vt:lpstr>
      <vt:lpstr>Pitstop Question 1</vt:lpstr>
      <vt:lpstr>What Is Erosive Esophagitis?</vt:lpstr>
      <vt:lpstr>Endoscopic Manifestations of GERD</vt:lpstr>
      <vt:lpstr>Los Angeles Classification of Erosive Esophagitis</vt:lpstr>
      <vt:lpstr>Risk Factors for Developing GERD</vt:lpstr>
      <vt:lpstr>What Syndromes Are Associated With GERD?</vt:lpstr>
      <vt:lpstr>Clinical Presentation and Reasons for Referral</vt:lpstr>
      <vt:lpstr>GERD Differential Diagnoses</vt:lpstr>
      <vt:lpstr>Is It GERD or Dyspepsia?</vt:lpstr>
      <vt:lpstr>Evaluating GERD</vt:lpstr>
      <vt:lpstr>Diagnostic Workup in Classic GERD Presentation ACG Guideline</vt:lpstr>
      <vt:lpstr>Panel Discussion</vt:lpstr>
      <vt:lpstr>PowerPoint Presentation</vt:lpstr>
      <vt:lpstr>Hierarchy of GERD Management</vt:lpstr>
      <vt:lpstr>Pitstop Question 2</vt:lpstr>
      <vt:lpstr>Benefits and Limitations of PPIs</vt:lpstr>
      <vt:lpstr>What Are the Safety Risks of Long-Term PPI Use?</vt:lpstr>
      <vt:lpstr>What Are the Safety Risks of Long-Term PPI Use?</vt:lpstr>
      <vt:lpstr>What Are the Safety Risks of Long-Term PPI Use?</vt:lpstr>
      <vt:lpstr>What Are the Safety Risks of Long-Term PPI Use?</vt:lpstr>
      <vt:lpstr>What Are the Safety Risks of Long-Term PPI Use?</vt:lpstr>
      <vt:lpstr>Potassium-Competitive Acid Blockers (PCABs) Pharmacologic Features </vt:lpstr>
      <vt:lpstr>Mechanism of Action of PCABs Compared With PPIs</vt:lpstr>
      <vt:lpstr>Regulatory Status of Selected PCABs</vt:lpstr>
      <vt:lpstr>Vonoprazan vs Lansoprazole in EE, Phase 3 Trial Healing Phase (Week 8)</vt:lpstr>
      <vt:lpstr>Vonoprazan vs Lansoprazole in EE, Phase 3 Trial Maintenance Phase—Healing at Week 24</vt:lpstr>
      <vt:lpstr>Vonoprazan for Treatment of Heartburn in NERD Efficacy Results</vt:lpstr>
      <vt:lpstr>Vonoprazan for Treatment of Heartburn in NERD Heartburn-Free Days</vt:lpstr>
      <vt:lpstr>Vonoprazan On-Demand Treatment for Symptomatic NERD Heartburn Relief</vt:lpstr>
      <vt:lpstr>Tegoprazan vs Esomeprazole in EE, Phase 3 Trial Healing at Week 8</vt:lpstr>
      <vt:lpstr>Tegoprazan in NERD, Phase 3 Trial Heartburn-Free Days</vt:lpstr>
      <vt:lpstr>Fexuprazan vs Esomeprazole in EE, Phase 3 Trial Healing Rates at Weeks 4 and 8</vt:lpstr>
      <vt:lpstr>Zastaprazan vs Esomeprazole in EE, Phase 3 Trial Healing Rates at Weeks 4 and 8</vt:lpstr>
      <vt:lpstr>Consensus Statement on PCAB Safety American Foregut Society</vt:lpstr>
      <vt:lpstr>Panel Discussion</vt:lpstr>
      <vt:lpstr>PowerPoint Presentation</vt:lpstr>
      <vt:lpstr>Case Study No. 1 Miguel</vt:lpstr>
      <vt:lpstr>Pitstop Question 3</vt:lpstr>
      <vt:lpstr>Case Study No. 2 Rachel</vt:lpstr>
      <vt:lpstr>Pitstop Question 4</vt:lpstr>
      <vt:lpstr>Case Study No. 3 Elondra</vt:lpstr>
      <vt:lpstr>Pitstop Question 5</vt:lpstr>
      <vt:lpstr>Overview of GERD Treatment</vt:lpstr>
      <vt:lpstr>Patient-Centered Approach to Therapy</vt:lpstr>
      <vt:lpstr>Concluding Remarks</vt:lpstr>
      <vt:lpstr>PowerPoint Presentation</vt:lpstr>
      <vt:lpstr>PowerPoint Presentation</vt:lpstr>
      <vt:lpstr>Who Is in the Waiting Room?</vt:lpstr>
      <vt:lpstr>PowerPoint Presentation</vt:lpstr>
      <vt:lpstr>Case Study Susanna</vt:lpstr>
      <vt:lpstr>Case Study Susanna</vt:lpstr>
      <vt:lpstr>Case Study Susanna</vt:lpstr>
      <vt:lpstr>2022 AGA Clinical Practice Update Utilization of Empiric PPI Therapy in GERD</vt:lpstr>
      <vt:lpstr>Practical Tips to Guide Management in the Clinic</vt:lpstr>
      <vt:lpstr>Diet and Lifestyle Modifications to Treat GERD</vt:lpstr>
      <vt:lpstr>Weight Loss Is Effective</vt:lpstr>
      <vt:lpstr>Nighttime Modifications</vt:lpstr>
      <vt:lpstr>Diaphragmatic Breathing</vt:lpstr>
      <vt:lpstr>2022 AGA Clinical Practice Update Utilization of Empiric PPI Therapy in GERD</vt:lpstr>
      <vt:lpstr>Position Yourself for Success With PPIs</vt:lpstr>
      <vt:lpstr>Evaluating for Erosive Esophagitis or Non-Erosive Reflux Disease</vt:lpstr>
      <vt:lpstr>Audience Polling Question</vt:lpstr>
      <vt:lpstr>LA Classification of Erosive Esophagitis</vt:lpstr>
      <vt:lpstr>Los Angeles Grades B, C, and D Esophagitis Are Conclusive for GERD</vt:lpstr>
      <vt:lpstr>Case Study (cont) Susanna</vt:lpstr>
      <vt:lpstr>Upper GI Endoscopy and Ambulatory Reflux Monitoring</vt:lpstr>
      <vt:lpstr>Prolonged Ambulatory Reflux Monitoring Predicts PPI Use</vt:lpstr>
      <vt:lpstr>Case Study (cont) Susanna</vt:lpstr>
      <vt:lpstr>Audience Polling Question</vt:lpstr>
      <vt:lpstr>Utilization of Prolonged Reflux Monitoring off PPI to Characterize GERD Severity</vt:lpstr>
      <vt:lpstr>Audience Polling Question</vt:lpstr>
      <vt:lpstr>Utilization of Prolonged Reflux Monitoring Off PPI to Characterize GERD Severity</vt:lpstr>
      <vt:lpstr>Potassium-Competitive Acid Blockers  A New Acid Suppressive Option</vt:lpstr>
      <vt:lpstr>Mechanism of Action of PCABs Compared With PPIs</vt:lpstr>
      <vt:lpstr>Current Status of PCABs in the United States</vt:lpstr>
      <vt:lpstr>Vonoprazan for Treatment of Heartburn in NERD Randomized Phase 3 Study</vt:lpstr>
      <vt:lpstr>Vonoprazan for Treatment of Heartburn in NERD Randomized Phase 3 Study</vt:lpstr>
      <vt:lpstr>Vonoprazan for Treatment of Heartburn in NERD Randomized Phase 3 Study</vt:lpstr>
      <vt:lpstr>Vonoprazan for Treatment of Heartburn in NERD Safety</vt:lpstr>
      <vt:lpstr>Vonoprazan On-Demand Treatment for Symptomatic NERD Randomized Phase 2 Study</vt:lpstr>
      <vt:lpstr>Phase 3 Trial of Tegoprazan in NERD</vt:lpstr>
      <vt:lpstr>Phase 3 Trial of Tegoprazan in NERD Safety</vt:lpstr>
      <vt:lpstr>Case 1 Key Takeaways</vt:lpstr>
      <vt:lpstr>PowerPoint Presentation</vt:lpstr>
      <vt:lpstr>Case Study Ray</vt:lpstr>
      <vt:lpstr>Endoscopic GERD Phenotypes</vt:lpstr>
      <vt:lpstr>Lyon 2.0</vt:lpstr>
      <vt:lpstr>GERD Management</vt:lpstr>
      <vt:lpstr>Gastric Acid Neutralization and Esophagitis Healing</vt:lpstr>
      <vt:lpstr>Proton Pump Inhibitors Current Uses and Safety</vt:lpstr>
      <vt:lpstr>Audience Polling Question</vt:lpstr>
      <vt:lpstr>GERD Management</vt:lpstr>
      <vt:lpstr>Case Study (cont) Ray</vt:lpstr>
      <vt:lpstr>Case Study (cont) Ray</vt:lpstr>
      <vt:lpstr>Bedtime H2RA for Persisting Nocturnal Heartburn</vt:lpstr>
      <vt:lpstr>GERD Alternative Pharmacotherapy</vt:lpstr>
      <vt:lpstr>GERD Management</vt:lpstr>
      <vt:lpstr>Vonoprazan in Erosive Esophagitis</vt:lpstr>
      <vt:lpstr>Phase 3 Trial of Vonoprazan vs Lansoprazole in EE Healing Phase (Week 8)</vt:lpstr>
      <vt:lpstr>Phase 3 Trial of Tegoprazan vs Esomeprazole in EE</vt:lpstr>
      <vt:lpstr>Phase 3 Trial of Fexuprazan vs Esomeprazole in EE Healing Rates at Weeks 4 and 8</vt:lpstr>
      <vt:lpstr>Hierarchy of GERD Management</vt:lpstr>
      <vt:lpstr>Case Study (cont) Ray</vt:lpstr>
      <vt:lpstr>PCABs Are an Option for Refractory GERD Faculty Perspective</vt:lpstr>
      <vt:lpstr>Case 2 Key Takeaways</vt:lpstr>
      <vt:lpstr>PowerPoint Presentation</vt:lpstr>
      <vt:lpstr>PowerPoint Presentation</vt:lpstr>
      <vt:lpstr>PowerPoint Presentation</vt:lpstr>
      <vt:lpstr>Agenda</vt:lpstr>
      <vt:lpstr>PowerPoint Presentation</vt:lpstr>
      <vt:lpstr>Definition of GERD</vt:lpstr>
      <vt:lpstr>Classification and Risk </vt:lpstr>
      <vt:lpstr>Clinical Presentation of GERD</vt:lpstr>
      <vt:lpstr>LA Classification of EE</vt:lpstr>
      <vt:lpstr>Etiology of GERD</vt:lpstr>
      <vt:lpstr>Dyspepsia</vt:lpstr>
      <vt:lpstr>Conclusion</vt:lpstr>
      <vt:lpstr>PowerPoint Presentation</vt:lpstr>
      <vt:lpstr>Clinical Diagnosis Symptoms Suspicious for GERD</vt:lpstr>
      <vt:lpstr>Updated Diagnosis of GERD Lyon Consensus 2.0 </vt:lpstr>
      <vt:lpstr>ACG Clinical GERD Guidelines 2022  Diagnosing GERD</vt:lpstr>
      <vt:lpstr>Lyon Consensus 2.0 Conclusive Evidence for GERD</vt:lpstr>
      <vt:lpstr>GERD  Warning Signs</vt:lpstr>
      <vt:lpstr>GERD Testing</vt:lpstr>
      <vt:lpstr>Differential Diagnosis</vt:lpstr>
      <vt:lpstr>Conclusion</vt:lpstr>
      <vt:lpstr>PowerPoint Presentation</vt:lpstr>
      <vt:lpstr>Nonpharmacologic Management of GERD</vt:lpstr>
      <vt:lpstr>Intermittent GERD</vt:lpstr>
      <vt:lpstr>Chronic GERD: PPI Pharmacologic Features That Limit Speed of Onset and Acid-Inhibiting Efficacy</vt:lpstr>
      <vt:lpstr>2022 AGA Clinical Practice Update Use of Empiric PPI Therapy in GERD</vt:lpstr>
      <vt:lpstr>ACG 2022 GERD Diagnostic Algorithm</vt:lpstr>
      <vt:lpstr>What Are the Safety Risks for Long-Term PPI Use?</vt:lpstr>
      <vt:lpstr>What Are the Safety Risks for Long-Term PPI Use?</vt:lpstr>
      <vt:lpstr>Conclusion</vt:lpstr>
      <vt:lpstr>PowerPoint Presentation</vt:lpstr>
      <vt:lpstr>Agenda</vt:lpstr>
      <vt:lpstr>History of PCABs</vt:lpstr>
      <vt:lpstr>Overview of PCABs </vt:lpstr>
      <vt:lpstr>MOAs of PPIs Compared With PCABs</vt:lpstr>
      <vt:lpstr>Current Status of PCABs in the United States</vt:lpstr>
      <vt:lpstr>Phase 3 Trial of Vonoprazan vs Lansoprazole in EE Healing Phase (Week 8)</vt:lpstr>
      <vt:lpstr>Vonoprazan for Treatment of Heartburn PHALCON-NERD 301 Study </vt:lpstr>
      <vt:lpstr>Vonoprazan On-Demand Treatment for Symptomatic NERD Randomized Phase 2 Study</vt:lpstr>
      <vt:lpstr>Phase 3 Trial of Tegoprazan vs Esomeprazole in EE</vt:lpstr>
      <vt:lpstr>Phase 3 Trial of Tegoprazan in NERD</vt:lpstr>
      <vt:lpstr>Phase 3 Trial of Fexuprazan in EE Healing Rates at Weeks 4 and 8</vt:lpstr>
      <vt:lpstr>Conclusion</vt:lpstr>
      <vt:lpstr>PowerPoint Presentation</vt:lpstr>
      <vt:lpstr>Identifying Refractory GERD</vt:lpstr>
      <vt:lpstr>Treatment for Atypical GERD</vt:lpstr>
      <vt:lpstr>Treatment for Atypical GERD (cont)</vt:lpstr>
      <vt:lpstr>Follow-Up and Surveillance</vt:lpstr>
      <vt:lpstr>Follow-Up and Surveillance (cont)</vt:lpstr>
      <vt:lpstr>Patient Case</vt:lpstr>
      <vt:lpstr>Referral and Long-Term Management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Fernandez Doble, Paula S.</dc:creator>
  <cp:lastModifiedBy>Fernandez Doble, Paula S.</cp:lastModifiedBy>
  <cp:revision>3</cp:revision>
  <dcterms:created xsi:type="dcterms:W3CDTF">2025-06-24T16:56:53Z</dcterms:created>
  <dcterms:modified xsi:type="dcterms:W3CDTF">2025-06-24T17:20:42Z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0x010100DD135A9315EE2A4B9EE6D2C3F5C19B49</vt:lpwstr>
  </property>
</Properties>
</file>