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27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263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266" r:id="rId32"/>
    <p:sldId id="301" r:id="rId33"/>
    <p:sldId id="302" r:id="rId34"/>
    <p:sldId id="303" r:id="rId35"/>
    <p:sldId id="304" r:id="rId36"/>
    <p:sldId id="305" r:id="rId37"/>
    <p:sldId id="275" r:id="rId38"/>
    <p:sldId id="306" r:id="rId39"/>
    <p:sldId id="307" r:id="rId40"/>
    <p:sldId id="256" r:id="rId41"/>
    <p:sldId id="257" r:id="rId42"/>
    <p:sldId id="258" r:id="rId43"/>
    <p:sldId id="259" r:id="rId44"/>
    <p:sldId id="260" r:id="rId45"/>
    <p:sldId id="261" r:id="rId46"/>
    <p:sldId id="262" r:id="rId47"/>
    <p:sldId id="264" r:id="rId48"/>
    <p:sldId id="265" r:id="rId49"/>
    <p:sldId id="267" r:id="rId50"/>
    <p:sldId id="268" r:id="rId51"/>
    <p:sldId id="269" r:id="rId52"/>
    <p:sldId id="270" r:id="rId53"/>
    <p:sldId id="271" r:id="rId54"/>
    <p:sldId id="272" r:id="rId55"/>
    <p:sldId id="273" r:id="rId56"/>
    <p:sldId id="274" r:id="rId57"/>
    <p:sldId id="276" r:id="rId58"/>
    <p:sldId id="279" r:id="rId59"/>
    <p:sldId id="280" r:id="rId60"/>
    <p:sldId id="281" r:id="rId61"/>
    <p:sldId id="283" r:id="rId62"/>
    <p:sldId id="284" r:id="rId63"/>
    <p:sldId id="285" r:id="rId64"/>
    <p:sldId id="287" r:id="rId65"/>
    <p:sldId id="288" r:id="rId66"/>
    <p:sldId id="290" r:id="rId67"/>
    <p:sldId id="291" r:id="rId68"/>
    <p:sldId id="292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115BB-F787-4552-4B8B-DF37C2746C12}" v="4" dt="2025-02-05T10:39:01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E3E9F-FD0B-960D-2162-86A8E6651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6E571-92E0-75CA-8F77-F72ABA789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BDFB-6C1D-4347-B619-ADFBB39DFDF7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5DA1D-F613-9365-0575-38F2286B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58472-014E-D596-D26F-2E33E09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D7F-25A9-4B8D-83AB-334EF8347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15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B14461-E732-61E4-165B-EA3066C7C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F419E-39F9-426F-5C85-42D4E6842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0F32F-CA4A-6A04-2EAC-859225E24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BBDFB-6C1D-4347-B619-ADFBB39DFDF7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7EB7D-7858-9699-B425-5394170FC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DC5C5-CCC4-B6E2-3851-5E78ACA6A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97D7F-25A9-4B8D-83AB-334EF8347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0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6CA6E6-3403-43F2-BAF4-1656BC51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79843-021C-639B-EF85-088BBACB33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88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504FBD-6B7F-1CDF-F4CC-6BE9B103A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A27FE-29FB-F1E3-9DA9-CAAB432C37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35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275590-912F-1137-DA56-F12FF1B0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1BB07-0523-F190-68BF-3321DB518E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54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5BA252-8092-E9CC-A3E1-66796A7EF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ED803-8762-4BEB-A8E2-8497AE5C53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5292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1B2AF8-027E-80A7-6B9F-FF8F4DB54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B39E2-BD5D-A585-3654-9979E1E57B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3962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DAFD45-F857-CBF9-A053-01E509CD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C2BFB-6A5A-5AE5-2455-BA247E71EC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130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64459F-6BDE-4B0A-79F7-9EEC079F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C78E2-1FE1-9DE0-E8C6-A1F81B931B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669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B3F5B5-F2FC-E3FF-B332-1A2D19C1F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AAEA9-13B6-C5E0-8A44-0C669FD808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965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170C37-3533-AA56-DC95-B24B8280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B0346-7706-B6E7-7ABB-7914A06218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50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78D6DD-7149-B398-D391-00E23A1C2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D17F6-494D-CA07-559A-21BE08D639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8370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2F8CA5-8BF7-7144-7E5F-F0FBF836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F1806-574E-6622-A2D0-CEED90395D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3795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C2A2B0-7600-1D77-6E5C-1D8B6A188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D4F0C-DDA9-80C6-1391-EE1A8ABC68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867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068383-7E24-B0B1-0E7D-AF939309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8C281-2FB2-FD88-2094-61ABCC5EDD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215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E529D1-6067-87B8-D660-481A4C36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41D2F-9975-4D74-01F9-5E9AB54DFE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8306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A4A915-C7A8-3709-CCE5-3B2EBACD6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PREVALENCE OF HYPERGLYCEMIA SECONDARY TO HYPERCORTISOLISM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CE61C-3117-3761-C808-38E44CE613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427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9FFB13-6FEF-C0BD-F573-93D023EFD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0B590-7B9E-63E6-3CF6-858C898625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1485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658164-8C46-30FB-A06C-D6B496F26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19D02F-D83E-EC2C-977B-470567D725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1831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32B1D5-F0B1-C58E-D4A1-E02DE5DF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 marR="3810" algn="ctr">
              <a:spcBef>
                <a:spcPts val="330"/>
              </a:spcBef>
            </a:pP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WHEN</a:t>
            </a:r>
            <a:r>
              <a:rPr lang="en-US" sz="2400" b="1" spc="-68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PATIENTS</a:t>
            </a:r>
            <a:r>
              <a:rPr lang="en-US" sz="2400" b="1" spc="-49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</a:t>
            </a:r>
            <a:r>
              <a:rPr lang="en-US" sz="2400" b="1" spc="-68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HYPERCORTISOLISM</a:t>
            </a:r>
            <a:r>
              <a:rPr lang="en-US" sz="2400" b="1" spc="-4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PRESENT</a:t>
            </a:r>
            <a:r>
              <a:rPr lang="en-US" sz="2400" b="1" spc="-49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spc="-15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WITHOUT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CLASSIC</a:t>
            </a:r>
            <a:r>
              <a:rPr lang="en-US" sz="2400" b="1" spc="-56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PHENOTYPIC</a:t>
            </a:r>
            <a:r>
              <a:rPr lang="en-US" sz="2400" b="1" spc="-1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FEATURES,</a:t>
            </a:r>
            <a:r>
              <a:rPr lang="en-US" sz="2400" b="1" spc="-4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en-US" sz="2400" b="1" spc="-86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</a:t>
            </a:r>
            <a:r>
              <a:rPr lang="en-US" sz="2400" b="1" spc="-53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en-US" sz="2400" b="1" spc="-75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USUALLY</a:t>
            </a:r>
            <a:r>
              <a:rPr lang="en-US" sz="2400" b="1" spc="-116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spc="-8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ADRENAL: A REVIEW OF 49 CASES</a:t>
            </a:r>
            <a:endParaRPr lang="en-US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CA854-F6D7-DF2F-E072-28FAED8D3E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9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8EC1B6-4E24-091F-A9CB-3A2EC9B63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CF946-3EB4-3B1B-ED0D-29E8C22231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6038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67F4EC-D086-0371-F9F2-C7A6FC08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5CD16-BC8F-5A6C-999A-DC9522F948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2041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C5867C-372F-3404-CAD4-ADF20D89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B4544-890E-FD85-37D9-B8F913115D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27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F1F5DB-D9F6-1782-563D-522DA4AC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" marR="3810" algn="ctr">
              <a:spcBef>
                <a:spcPts val="330"/>
              </a:spcBef>
            </a:pP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PHARMACOLOGIC</a:t>
            </a:r>
            <a:r>
              <a:rPr lang="en-US" sz="2400" b="1" spc="-68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spc="-8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TREATMENT</a:t>
            </a:r>
            <a:r>
              <a:rPr lang="en-US" sz="2400" b="1" spc="-94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en-US" sz="2400" b="1" spc="-12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COMORBIDITIES</a:t>
            </a:r>
            <a:r>
              <a:rPr lang="en-US" sz="2400" b="1" spc="-83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br>
              <a:rPr lang="en-US" sz="2400" b="1" spc="-83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WITHOUT</a:t>
            </a:r>
            <a:r>
              <a:rPr lang="en-US" sz="2400" b="1" spc="-105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spc="-8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TREATING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HYPERCORTISOLISM</a:t>
            </a:r>
            <a:r>
              <a:rPr lang="en-US" sz="2400" b="1" spc="-1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en-US" sz="2400" b="1" spc="-7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INEFFECTIVE</a:t>
            </a:r>
            <a:r>
              <a:rPr lang="en-US" sz="2400" b="1" spc="-1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br>
              <a:rPr lang="en-US" sz="2400" b="1" spc="-1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</a:t>
            </a:r>
            <a:r>
              <a:rPr lang="en-US" sz="2400" b="1" spc="-86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REDUCING</a:t>
            </a:r>
            <a:r>
              <a:rPr lang="en-US" sz="2400" b="1" spc="-53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spc="-15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LONG-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TERM</a:t>
            </a:r>
            <a:r>
              <a:rPr lang="en-US" sz="2400" b="1" spc="-56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CARDIOVASCULAR SURVIVAL</a:t>
            </a:r>
            <a:endParaRPr lang="en-US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16A53-7DE5-2952-7BB1-09EA378B8C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00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7E9071-894A-4CEA-7E1A-7CE3CA00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9764C-C211-484F-035E-AB90E2EF5A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7825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A51411-F5B3-011F-53D3-1AB5DAE6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EDFDA-FB88-9761-62E4-3E651F96AA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8080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33DDED-12FB-DE99-0983-8AE656EE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0D3F9-74E9-E33C-83FE-8245F1CD13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4224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8BA08A-D9DE-BDC2-9187-615B9DB5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 marR="3810" algn="ctr">
              <a:spcBef>
                <a:spcPts val="330"/>
              </a:spcBef>
            </a:pPr>
            <a:r>
              <a:rPr lang="en-US"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MEET</a:t>
            </a:r>
            <a:r>
              <a:rPr lang="en-US" sz="2800" spc="-79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MILLIE:</a:t>
            </a:r>
            <a:r>
              <a:rPr lang="en-US" sz="2800" spc="-127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</a:t>
            </a:r>
            <a:r>
              <a:rPr lang="en-US" sz="2800" spc="-94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ACTIVE SCHOOLTEACHER</a:t>
            </a:r>
            <a:r>
              <a:rPr lang="en-US" sz="2800" spc="-3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</a:t>
            </a:r>
            <a:r>
              <a:rPr lang="en-US" sz="2800" spc="-64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US" sz="2800" spc="-6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spc="-15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10-</a:t>
            </a:r>
            <a:r>
              <a:rPr lang="en-US"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YEAR </a:t>
            </a:r>
            <a:r>
              <a:rPr lang="en-US" sz="2800" spc="-8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HISTORY </a:t>
            </a:r>
            <a:r>
              <a:rPr lang="en-US"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en-US" sz="2800" spc="-23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spc="-15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T2DM</a:t>
            </a:r>
            <a:endParaRPr lang="en-US" sz="28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E1B4A-8D50-54C7-AF96-5EA9FA6731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1049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D6F36D-5391-C147-7010-2A3F1427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7F2A3-DCED-BE60-3A2D-FF86635DA7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4004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98ABD9-A7A5-C13F-B1C4-E44C900E4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1B647-139F-6DCA-642C-B5C219C0F1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7404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F94301-1EBB-757C-7D0D-93397EF8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3E161-B42A-7875-C950-B45C95A52C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28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398168-D653-1542-7080-18023D27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5F0FE-6428-9913-D9AD-6451C14B7E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8210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2AFA98-EE7C-50A8-6A20-F3094D16F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4451F-D8C8-1587-7732-66CCD6E76E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33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FFE984-08F4-3162-73E9-7C862929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84466-FFC4-3621-542A-A807C460DE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23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6C349A-8495-AA99-DDE8-572CD8D15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7DF1D-4C5A-ECBA-B7D7-B8C6108A33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64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EB981F-B620-13A4-FB11-F6A238336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37">
                <a:solidFill>
                  <a:schemeClr val="bg1"/>
                </a:solidFill>
              </a:rPr>
              <a:t>PREVALENCE OF HYPERCORTISOLISM IN CATALYST</a:t>
            </a:r>
            <a:endParaRPr lang="en-US" sz="3200" b="0" spc="37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4E40F-8D0E-236D-E1F3-BBC5E7EA07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98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EA4875-FD8F-0156-FB56-B3511BE6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Journey – Difficult-to-Treat Type 2 Diabetes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49A6E-5EA0-58AA-98D8-1CAC3ECB0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41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8D24CB-E413-ACA5-74BC-116B8105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Reasons to Suspect Hypercortisolism</a:t>
            </a:r>
            <a:endParaRPr lang="en-GB" sz="3600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E892AF-F115-53F0-D256-C52D8A6797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1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3E0A8E-DD8D-A79B-85C7-181D323C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Typical Clinical Features of Cushing Syndrome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EB9740-A768-0188-20C2-2AFDD032BC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10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DD9142-121C-90BA-0262-ABF99C9C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Atypical Presentations</a:t>
            </a:r>
            <a:br>
              <a:rPr lang="en-GB"/>
            </a:br>
            <a:r>
              <a:rPr lang="en-GB" sz="2800" i="1"/>
              <a:t>Poor Control as a Red Flag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48D51-2B10-D1C2-8963-3C021C131F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680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D265A6-2FA0-FF58-CAD9-AA7553908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Calibri"/>
                <a:cs typeface="Arial"/>
              </a:rPr>
              <a:t>Reasons to Screen for Hypercortisolism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A172C-6031-3595-A8B9-A7C5D321C6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56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1C9DE7-750F-8BF5-1E7B-9088AE26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Consider Discriminatory Features and Subtle Findings of Cushing Syndrome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A51E6-F267-24DC-6093-7D09B19D28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84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A3A779-61C3-CF2A-BF0C-66D2C1E4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Hypercortisolemia: A Typically Atypical Patient</a:t>
            </a:r>
            <a:endParaRPr lang="en-GB" b="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FC3A5-3702-8E15-2AA2-385683A85F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2132C5-20C6-7646-1556-4BF4D697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Early Treatment Decreases the Risk of Complications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9687C-8F4D-EC06-A800-E4C28F7D5E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72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809A2B-C8D6-0B09-33CC-55003AE3C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When to Consider Cushing Syndrome</a:t>
            </a:r>
            <a:br>
              <a:rPr lang="en-GB"/>
            </a:br>
            <a:r>
              <a:rPr lang="en-GB" sz="2800" i="1"/>
              <a:t>Clustering of Problems From Multiple Organ Systems</a:t>
            </a:r>
            <a:endParaRPr lang="en-US" b="1" i="1" dirty="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CA83C-32A5-94B4-2E38-C8F6C49335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02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B96FF1-F519-1020-5CCC-4C23F4D4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Testimonial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A23F4-AE51-9618-0264-C1661555F5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0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85615A-2C5C-1A0A-4F76-8331516B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A37D0-C7E9-EFD2-AE7F-28DB14B64F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1754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F1B982-DBD6-A750-331B-3358188E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Causes of Cushing Syndrome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33599-154C-8A06-1F09-CAE1B6DF5E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ED6A79-88FA-0B00-F088-2BE41E5E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Screening Tests for Hypercortisolism</a:t>
            </a:r>
            <a:endParaRPr lang="en-US" sz="3200" dirty="0">
              <a:latin typeface="+mj-lt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CFFB6-E952-FE8B-6E45-B5205E9B52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24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2DD16B-273C-3AA8-678F-06E6EB30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solidFill>
                  <a:schemeClr val="tx2"/>
                </a:solidFill>
                <a:latin typeface="+mj-lt"/>
                <a:cs typeface="+mj-cs"/>
              </a:rPr>
              <a:t>Adrenal Mass on CT Scan</a:t>
            </a:r>
            <a:endParaRPr lang="en-US" sz="3200" dirty="0">
              <a:solidFill>
                <a:schemeClr val="tx2"/>
              </a:solidFill>
              <a:latin typeface="+mj-lt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6B8E9-494B-82E0-AE7D-B34B1AA365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1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4FAE7E-98BB-68F8-3A50-6B441E458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latin typeface="+mj-lt"/>
                <a:cs typeface="+mj-cs"/>
              </a:rPr>
              <a:t>Interpreting the 1-mg Overnight </a:t>
            </a:r>
            <a:r>
              <a:rPr lang="en-US" altLang="en-US"/>
              <a:t>DST</a:t>
            </a:r>
            <a:endParaRPr lang="en-US" sz="3200" dirty="0">
              <a:latin typeface="+mj-lt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5EB0A-F404-6365-7E75-0645D2E1FA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917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749D06-0D20-94FB-D203-AEAC1B583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Further Testing to Differentiate the Tumor Source</a:t>
            </a:r>
            <a:endParaRPr lang="en-GB" b="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28170-AAD2-66B2-6FE5-2C1D90B94B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035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8846DE-E766-D6F6-0AE8-6E035A6EC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Additional Considerations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E8D5BD-B007-B644-346E-46CE1BEB6F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56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760751-0DFD-029E-B195-0D1A893D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Hypercortisolism in Difficult-to-Treat T2D</a:t>
            </a:r>
            <a:br>
              <a:rPr lang="en-US"/>
            </a:br>
            <a:r>
              <a:rPr lang="en-GB" sz="2800" i="1"/>
              <a:t>Prevalence Data From the CATALYST Study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F5B1B-A615-EED9-468E-2035636E36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017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C97CA6-B92C-6D83-9F64-DAEF7C0D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Hypercortisolism in Difficult-to-Treat T2D</a:t>
            </a:r>
            <a:br>
              <a:rPr lang="en-US"/>
            </a:br>
            <a:r>
              <a:rPr lang="en-GB" sz="2800" i="1"/>
              <a:t>Prevalence Data From the CATALYST Population (cont)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2F0DE-D5D6-C3C0-A484-48168086DC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807D14-3D50-8D4C-C61D-701303E89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for Hypercortisolemia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3B652-77B1-CAAA-6726-BE3E32C936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65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0B8B81-FA8E-A174-41A9-A8E227403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Testimonial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14C82-0BAA-36DA-5724-5CEB1B7D86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1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6E02D5-D7EE-702A-0D0E-C093751E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738C3-CAF2-4307-6B0A-0C3A42F211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0368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D61CC6-CBC9-27D2-5473-54239009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Postoperative Patient Care</a:t>
            </a:r>
            <a:br>
              <a:rPr lang="en-GB"/>
            </a:br>
            <a:r>
              <a:rPr lang="en-GB" sz="3100" i="1"/>
              <a:t>Glucocorticoid Withdrawal Syndrome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C0A14-8BBD-3467-9805-9A4EBC6888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827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35CF38-B15B-0C89-BA42-4FDFE0F1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Medical Therapy for Cushing Syndrome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5A3A8-1FBD-EF29-6476-E5347A25AF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32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9A42A1-A00A-7472-0725-7E98BEE6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Medical Therapy for Cushing Syndrome</a:t>
            </a:r>
            <a:br>
              <a:rPr lang="en-GB"/>
            </a:br>
            <a:r>
              <a:rPr lang="en-GB" sz="2800" i="1"/>
              <a:t>Additional Considerations</a:t>
            </a:r>
            <a:endParaRPr lang="en-GB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5421F-62BB-8B84-DB27-F96FEF56B8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896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E9E5D6-5A72-0E2D-4D81-A56B5BB3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Testimonial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F985B-A6DB-8D44-98B2-E1C0A85C07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867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40D08F-E2D7-6A46-DDE2-4610C7253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659F2-E5EF-019C-78B6-BBD882639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917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2FAFEF-8752-E71C-C91B-11CEF87C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D371C-EFA5-5C79-216E-ED85FD747A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7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D6A8DF-8A2C-FF00-C1B6-40B12CB9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353BB-D859-9541-0FF1-901BA77B20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5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77A32D-C811-6063-7267-E3AECCD5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22935-387F-8847-876E-C34E200DDC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0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34E6B3-AB3C-D296-077C-F5012764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090DA4-C9B2-3673-A3BA-03C51779FB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5395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3cfcede9-9a33-4aa6-9357-045c33580ff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970FB78A3176499ED8FCFD1AFB56A3" ma:contentTypeVersion="18" ma:contentTypeDescription="Create a new document." ma:contentTypeScope="" ma:versionID="2d8c0a0b841a0d4eac28b0a046985ae1">
  <xsd:schema xmlns:xsd="http://www.w3.org/2001/XMLSchema" xmlns:xs="http://www.w3.org/2001/XMLSchema" xmlns:p="http://schemas.microsoft.com/office/2006/metadata/properties" xmlns:ns2="3cfcede9-9a33-4aa6-9357-045c33580ffe" xmlns:ns3="e93acf5f-f59b-46bb-8c22-2b43a486ab2c" targetNamespace="http://schemas.microsoft.com/office/2006/metadata/properties" ma:root="true" ma:fieldsID="d49f34cb3c9cd7e029be998f2f36db49" ns2:_="" ns3:_="">
    <xsd:import namespace="3cfcede9-9a33-4aa6-9357-045c33580ffe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fcede9-9a33-4aa6-9357-045c33580f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7546B6-DF8A-4C26-8EC2-423594CD15CF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e93acf5f-f59b-46bb-8c22-2b43a486ab2c"/>
    <ds:schemaRef ds:uri="2f21a861-48c5-49e3-bc74-9d0cc17f0105"/>
    <ds:schemaRef ds:uri="http://purl.org/dc/dcmitype/"/>
    <ds:schemaRef ds:uri="3cfcede9-9a33-4aa6-9357-045c33580ffe"/>
  </ds:schemaRefs>
</ds:datastoreItem>
</file>

<file path=customXml/itemProps2.xml><?xml version="1.0" encoding="utf-8"?>
<ds:datastoreItem xmlns:ds="http://schemas.openxmlformats.org/officeDocument/2006/customXml" ds:itemID="{B535428F-10B8-4988-8B76-6CE9ED0796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fcede9-9a33-4aa6-9357-045c33580ffe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0725A1-949A-4B20-A103-C44882A806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211</Words>
  <Application>Microsoft Office PowerPoint</Application>
  <PresentationFormat>Widescreen</PresentationFormat>
  <Paragraphs>30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PowerPoint Presentation</vt:lpstr>
      <vt:lpstr>PowerPoint Presentation</vt:lpstr>
      <vt:lpstr>PowerPoint Presentation</vt:lpstr>
      <vt:lpstr>PREVALENCE OF HYPERCORTISOLISM IN CATALYST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PREVALENCE OF HYPERGLYCEMIA SECONDARY TO HYPERCORTISOLISM</vt:lpstr>
      <vt:lpstr>PowerPoint Presentation</vt:lpstr>
      <vt:lpstr>PowerPoint Presentation</vt:lpstr>
      <vt:lpstr>WHEN PATIENTS WITH HYPERCORTISOLISM PRESENT WITHOUT CLASSIC PHENOTYPIC FEATURES, THE SOURCE IS USUALLY ADRENAL: A REVIEW OF 49 CASES</vt:lpstr>
      <vt:lpstr>PowerPoint Presentation</vt:lpstr>
      <vt:lpstr>PowerPoint Presentation</vt:lpstr>
      <vt:lpstr>PowerPoint Presentation</vt:lpstr>
      <vt:lpstr>PHARMACOLOGIC TREATMENT OF COMORBIDITIES  WITHOUT TREATING HYPERCORTISOLISM IS INEFFECTIVE  AT REDUCING LONG-TERM CARDIOVASCULAR SURVIVAL</vt:lpstr>
      <vt:lpstr>PowerPoint Presentation</vt:lpstr>
      <vt:lpstr>PowerPoint Presentation</vt:lpstr>
      <vt:lpstr>MEET MILLIE: AN ACTIVE SCHOOLTEACHER WITH A 10-YEAR HISTORY OF T2DM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Journey – Difficult-to-Treat Type 2 Diabetes</vt:lpstr>
      <vt:lpstr>Reasons to Suspect Hypercortisolism</vt:lpstr>
      <vt:lpstr>Typical Clinical Features of Cushing Syndrome</vt:lpstr>
      <vt:lpstr>Atypical Presentations Poor Control as a Red Flag</vt:lpstr>
      <vt:lpstr>Reasons to Screen for Hypercortisolism</vt:lpstr>
      <vt:lpstr>Consider Discriminatory Features and Subtle Findings of Cushing Syndrome</vt:lpstr>
      <vt:lpstr>Hypercortisolemia: A Typically Atypical Patient</vt:lpstr>
      <vt:lpstr>Early Treatment Decreases the Risk of Complications</vt:lpstr>
      <vt:lpstr>When to Consider Cushing Syndrome Clustering of Problems From Multiple Organ Systems</vt:lpstr>
      <vt:lpstr>Patient Testimonial</vt:lpstr>
      <vt:lpstr>Principal Causes of Cushing Syndrome</vt:lpstr>
      <vt:lpstr>Initial Screening Tests for Hypercortisolism</vt:lpstr>
      <vt:lpstr>Adrenal Mass on CT Scan</vt:lpstr>
      <vt:lpstr>Interpreting the 1-mg Overnight DST</vt:lpstr>
      <vt:lpstr>Further Testing to Differentiate the Tumor Source</vt:lpstr>
      <vt:lpstr>Additional Considerations</vt:lpstr>
      <vt:lpstr>Hypercortisolism in Difficult-to-Treat T2D Prevalence Data From the CATALYST Study</vt:lpstr>
      <vt:lpstr>Hypercortisolism in Difficult-to-Treat T2D Prevalence Data From the CATALYST Population (cont)</vt:lpstr>
      <vt:lpstr>Treatment for Hypercortisolemia</vt:lpstr>
      <vt:lpstr>Patient Testimonial</vt:lpstr>
      <vt:lpstr>Postoperative Patient Care Glucocorticoid Withdrawal Syndrome</vt:lpstr>
      <vt:lpstr>Medical Therapy for Cushing Syndrome</vt:lpstr>
      <vt:lpstr>Medical Therapy for Cushing Syndrome Additional Considerations</vt:lpstr>
      <vt:lpstr>Patient Testimonial</vt:lpstr>
      <vt:lpstr>Key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Parsuram, Pranay</dc:creator>
  <cp:lastModifiedBy>Parsuram, Pranay</cp:lastModifiedBy>
  <cp:revision>8</cp:revision>
  <dcterms:created xsi:type="dcterms:W3CDTF">2024-07-17T12:06:25Z</dcterms:created>
  <dcterms:modified xsi:type="dcterms:W3CDTF">2025-02-21T14:14:04Z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0x01010023970FB78A3176499ED8FCFD1AFB56A3</vt:lpwstr>
  </property>
  <property fmtid="{D5CDD505-2E9C-101B-9397-08002B2CF9AE}" pid="3" name="MediaServiceImageTags">
    <vt:lpwstr/>
  </property>
</Properties>
</file>