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2" r:id="rId15"/>
    <p:sldId id="277" r:id="rId16"/>
    <p:sldId id="278" r:id="rId17"/>
    <p:sldId id="279" r:id="rId18"/>
    <p:sldId id="280" r:id="rId19"/>
    <p:sldId id="281" r:id="rId20"/>
    <p:sldId id="282" r:id="rId21"/>
    <p:sldId id="283" r:id="rId22"/>
    <p:sldId id="284" r:id="rId23"/>
    <p:sldId id="285" r:id="rId24"/>
    <p:sldId id="286" r:id="rId25"/>
    <p:sldId id="287" r:id="rId26"/>
    <p:sldId id="288" r:id="rId27"/>
    <p:sldId id="289" r:id="rId28"/>
    <p:sldId id="290" r:id="rId29"/>
    <p:sldId id="291" r:id="rId30"/>
    <p:sldId id="292" r:id="rId31"/>
    <p:sldId id="293" r:id="rId32"/>
    <p:sldId id="294" r:id="rId33"/>
    <p:sldId id="295" r:id="rId34"/>
    <p:sldId id="296" r:id="rId35"/>
    <p:sldId id="297" r:id="rId36"/>
    <p:sldId id="298" r:id="rId37"/>
    <p:sldId id="299" r:id="rId38"/>
    <p:sldId id="300" r:id="rId3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7" d="100"/>
          <a:sy n="97" d="100"/>
        </p:scale>
        <p:origin x="99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45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customXml" Target="../customXml/item3.xml"/><Relationship Id="rId20" Type="http://schemas.openxmlformats.org/officeDocument/2006/relationships/slide" Target="slides/slide19.xml"/><Relationship Id="rId41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28BFB4-5AC6-C345-34AD-F1AA4DF20F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9FE81F-7D56-A017-727C-059A2147F8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ABD5C-867E-49EE-AE1F-8563F1C2EC74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FE5103C-A0E1-93E1-C55E-166CA10E2B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A2CB40-544F-B13E-73E2-C14570F1EA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3F766-0ED8-44C0-8A5A-A5F6CFCFB5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360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C26F076-ECB2-AC9D-F5A5-B0A642F71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CAD1AF-FCAD-DB2D-7550-223539287D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45CEEF-44A2-A8D0-0ED9-8FC4932F15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11ABD5C-867E-49EE-AE1F-8563F1C2EC74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9812AB-7DCC-97DA-4F59-AA59751C32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8E3920-F47B-EEBC-1628-1CEDE3ECA9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A43F766-0ED8-44C0-8A5A-A5F6CFCFB5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972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62F1BC2-572F-32CB-4758-56B824C48F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2301A12-0B64-A346-6644-6CE4318AD6E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1817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D936A1F-DFC5-7C8A-4010-4E258113ED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Agitation and Aggression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2D85164-7D70-DF4A-2620-573CDE6E762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7541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AC6E8E6-E56D-3896-741D-453CCE892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IPA Definition of Agitation in Dementia</a:t>
            </a:r>
            <a:br>
              <a:rPr lang="en-GB" sz="3000"/>
            </a:br>
            <a:r>
              <a:rPr lang="en-GB" sz="2800"/>
              <a:t>The Bottom Line</a:t>
            </a:r>
            <a:endParaRPr lang="en-US" sz="280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9574E31-355F-8DB7-8533-B56891D6579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7592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AE7D884-9C72-D6F7-2DE0-AF212FE292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Epidemiology of Agitation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73CD138-50E7-C91B-9F19-5849C0256AE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148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66EEA8C-B950-243A-EF4A-B0DDC73888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Applying the IPA Definition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02930BA-749D-34D3-FC66-9CA3F97841A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7454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F1EF254-9D29-E4D0-9D31-BCAE3D1654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The DICE Approach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565EC7C-CCC9-E4B2-9416-95BA9A84871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586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BED9FFE-6ECA-5B0B-4900-E73937F401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The GSA Agitation Decision Tree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DEB35CE-2656-0236-12C1-96DA13A5E61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1346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919B225-49DD-667E-7ECE-D64AEF2041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The IPA Approach</a:t>
            </a:r>
            <a:br>
              <a:rPr lang="en-GB" sz="3000"/>
            </a:br>
            <a:r>
              <a:rPr lang="en-GB" sz="2800"/>
              <a:t>International Psychogeriatric Association Algorithm</a:t>
            </a:r>
            <a:endParaRPr lang="en-US" sz="280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99DC47C-5B98-C2F4-335A-77BA91D34C6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8509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6CC48D6-DA60-6A3D-68A7-8C825854C2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The IPA Approach</a:t>
            </a:r>
            <a:br>
              <a:rPr lang="en-GB"/>
            </a:br>
            <a:r>
              <a:rPr lang="en-GB" sz="2800"/>
              <a:t>Investigate</a:t>
            </a:r>
            <a:endParaRPr lang="en-US" sz="300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3B82751-6B42-F03F-2DAF-0D0C783DDC1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5573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E647029-F060-AFB9-23E5-7A52BCF2C5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Applying the IPA Definition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42CE430-004F-B8F3-2727-CBA8DA70DA0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1543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E4F60C9-7188-0778-429A-4D02CBC243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Scales for Agitation in AD</a:t>
            </a:r>
            <a:endParaRPr lang="en-US" i="1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A50D397-5FBE-6490-C4EB-C191BA935EB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0518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1FCCDA1-E1A9-BEC6-0D16-EA20571268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6C98BF0-01CF-6EA6-91CC-61954F481B2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2471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1BEB8CF-4B7D-091A-D138-1B7706DD53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Scales for Agitation in AD (cont)</a:t>
            </a:r>
            <a:endParaRPr lang="en-US" i="1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3466C74-6349-D895-5228-9078995137A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2329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966AD3B-362E-C91C-3A5D-3846187DFC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AASC™</a:t>
            </a:r>
            <a:endParaRPr lang="en-US" i="1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AE43992-1662-9BE4-41B1-A7348C1B936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2805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02BE197-8CC1-517B-B40A-21B688A102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Applying the IPA Definition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5A81D4E-4336-5FD1-17DD-5915B036029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9878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A05AC98-55DD-70D3-FDF5-23950E773E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AAD: ICD-10 Codes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C47E4C2-4EF5-9396-276D-665934F6D9D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082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A26AD5A-8847-8270-3BFB-8AE6903444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Case Discussions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6D91C67-1871-8941-D2EC-89B239D9271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2898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E60851A-9059-023E-5887-B96864ED30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Case 1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BC410DF-E02A-3903-33DE-DD8A8C8B2DB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354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24A106D-A8DE-BB65-4F62-2AFFF758A1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Case 1</a:t>
            </a:r>
            <a:br>
              <a:rPr lang="en-US"/>
            </a:br>
            <a:r>
              <a:rPr lang="en-US" sz="2800"/>
              <a:t>Discussion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A788EDD-DBEF-C061-3CC3-DCF290C85A9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7334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DA2ACA8-8006-5A21-11AC-578928BC2E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Case 1</a:t>
            </a:r>
            <a:br>
              <a:rPr lang="en-US"/>
            </a:br>
            <a:r>
              <a:rPr lang="en-US" sz="2800"/>
              <a:t>Discussion (cont)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16E5E82-5E1C-76EC-8205-9380FB73A9E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9071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473E42B-3F21-DF2A-229D-F287DAF8D8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Case 2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C99A26B-4CA0-4376-FE8C-6E967A8150F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90644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C515AF4-BFEF-0632-E84D-C7F24A4E13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Case 2 (cont)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AA73818-7D32-FAC7-C7A2-97266FC876B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3010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77958E0-110E-824E-23E2-C8A2BD41E7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Program Overview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FD8F6AF-E829-E1FE-1D73-072EC8B6BCC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45879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087F713-850E-08D1-B4B1-E086439406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Case 2</a:t>
            </a:r>
            <a:br>
              <a:rPr lang="en-US"/>
            </a:br>
            <a:r>
              <a:rPr lang="en-US" sz="2800"/>
              <a:t>Discussion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E5F569F-FF25-B576-F760-97E6DEE18A2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07535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FE9FABA-070F-EC86-063F-D7CAFD93D9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Case 2</a:t>
            </a:r>
            <a:br>
              <a:rPr lang="en-US"/>
            </a:br>
            <a:r>
              <a:rPr lang="en-US" sz="2800"/>
              <a:t>Discussion (cont)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D7C4D1B-57C7-41C5-F729-658CAC42322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05710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6D7BA9C-58F6-FCF7-F8F8-DC2580D869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Case 3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8F4FA06-D1DE-0FA4-A68F-4902A17430A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38432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A85856F-A358-AC66-79E5-9B5AA6B0B1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Case 3</a:t>
            </a:r>
            <a:br>
              <a:rPr lang="en-US"/>
            </a:br>
            <a:r>
              <a:rPr lang="en-US" sz="2800"/>
              <a:t>Discussion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9650C30-3583-94D9-445B-51B9AC79514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18246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9A7F714-D356-FD0A-E7DA-B0C33F1BD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Case 3</a:t>
            </a:r>
            <a:br>
              <a:rPr lang="en-US"/>
            </a:br>
            <a:r>
              <a:rPr lang="en-US" sz="2800"/>
              <a:t>Discussion (cont)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D5771C2-2811-C939-6565-A7915ED8D31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26240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37D084E-3584-E4E4-0AA6-03E0E7841D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Summary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3065385-3F35-FFE6-5A1D-0B770A504D2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39870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F182C7E-E9B6-E2F8-F93E-1B299DC58B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Summary</a:t>
            </a:r>
            <a:br>
              <a:rPr lang="en-US"/>
            </a:br>
            <a:r>
              <a:rPr lang="en-US" sz="3100"/>
              <a:t>IPA Criteria for Agitation in Dementia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69ABD28-9E7A-4FE5-B695-6DE3516B482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34357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D66FCC2-B050-DB15-E13A-11E1047E77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Summary (cont)</a:t>
            </a:r>
            <a:endParaRPr lang="en-US" i="1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18050EE-E25D-CD5E-449B-50D0905BE6B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58799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D6A0389-B10A-079A-25C5-866328EF18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CAA413B-E010-979A-87EE-D52136C6D5C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4612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7722239-1BBF-0872-4C51-2D6EBD1B70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Agitation in Dementia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C7D9AC2-AD17-AEC2-D859-66C3F9A2792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1656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984DB87-BEBB-09D2-6EA8-97893B0EFB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100"/>
              <a:t>Consensus Definition of Agitation in Cognitive Disorders</a:t>
            </a:r>
            <a:br>
              <a:rPr lang="en-GB" sz="3000"/>
            </a:br>
            <a:r>
              <a:rPr lang="en-GB" sz="2800"/>
              <a:t>International Psychogeriatric Association</a:t>
            </a:r>
            <a:endParaRPr lang="en-US" sz="280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E02FBA2-C3DA-BE07-1534-E1D89E4E57B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0460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237EB3A-4D90-2329-7133-7A2E466263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100"/>
              <a:t>Consensus Definition of Agitation in Cognitive Disorders</a:t>
            </a:r>
            <a:br>
              <a:rPr lang="en-GB" sz="3000"/>
            </a:br>
            <a:r>
              <a:rPr lang="en-GB" sz="2800"/>
              <a:t>International Psychogeriatric Association (cont)</a:t>
            </a:r>
            <a:endParaRPr lang="en-US" sz="280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DCD4CF4-1B8A-DABB-F31C-5854B0E1F69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4894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EC34E99-DD02-DC5F-57C2-C627439AF3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What a Caregiver Might Say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82FB0A1-41AF-51D5-D569-E99B43BFD48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2899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BE0FE86-13F0-840E-C851-1B07935466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100"/>
              <a:t>Consensus Definition of Agitation in Cognitive Disorders</a:t>
            </a:r>
            <a:br>
              <a:rPr lang="en-GB" sz="3000"/>
            </a:br>
            <a:r>
              <a:rPr lang="en-GB" sz="2800"/>
              <a:t>International Psychogeriatric Association (cont)</a:t>
            </a:r>
            <a:endParaRPr lang="en-US" sz="280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1E98051-D1E5-BFE8-6F19-232613A2875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9356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D756686-F60F-8170-C31E-F43B3BEEAF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100"/>
              <a:t>Consensus Definition of Agitation in Cognitive Disorders</a:t>
            </a:r>
            <a:br>
              <a:rPr lang="en-GB" sz="3000"/>
            </a:br>
            <a:r>
              <a:rPr lang="en-GB" sz="2800"/>
              <a:t>International Psychogeriatric Association (cont)</a:t>
            </a:r>
            <a:endParaRPr lang="en-US" sz="280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0C315DB-CA2E-26DB-F6F7-DED33F902BD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3551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24EC3FEA874A2479B5B595FA728791F" ma:contentTypeVersion="21" ma:contentTypeDescription="Create a new document." ma:contentTypeScope="" ma:versionID="17aa0fd8c7e6f7db23b5fb1b82b7de0c">
  <xsd:schema xmlns:xsd="http://www.w3.org/2001/XMLSchema" xmlns:xs="http://www.w3.org/2001/XMLSchema" xmlns:p="http://schemas.microsoft.com/office/2006/metadata/properties" xmlns:ns2="56ab35ba-152c-4155-8abf-2985e6e604d3" xmlns:ns3="e93acf5f-f59b-46bb-8c22-2b43a486ab2c" targetNamespace="http://schemas.microsoft.com/office/2006/metadata/properties" ma:root="true" ma:fieldsID="ba86d31322120b2eb952aeada95001d2" ns2:_="" ns3:_="">
    <xsd:import namespace="56ab35ba-152c-4155-8abf-2985e6e604d3"/>
    <xsd:import namespace="e93acf5f-f59b-46bb-8c22-2b43a486ab2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Location" minOccurs="0"/>
                <xsd:element ref="ns3:TaxCatchAll" minOccurs="0"/>
                <xsd:element ref="ns2:lcf76f155ced4ddcb4097134ff3c332f" minOccurs="0"/>
                <xsd:element ref="ns2:MediaServiceObjectDetectorVersions" minOccurs="0"/>
                <xsd:element ref="ns2:MediaServiceSearchProperties" minOccurs="0"/>
                <xsd:element ref="ns2:_Flow_Signoff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6ab35ba-152c-4155-8abf-2985e6e604d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90f99b7d-70a6-40d3-b94c-662730ffe56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_Flow_SignoffStatus" ma:index="26" nillable="true" ma:displayName="Sign-off status" ma:internalName="Sign_x002d_off_x0020_status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3acf5f-f59b-46bb-8c22-2b43a486ab2c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02f9ee28-ccf5-4b68-966d-9d0435739218}" ma:internalName="TaxCatchAll" ma:showField="CatchAllData" ma:web="e93acf5f-f59b-46bb-8c22-2b43a486ab2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93acf5f-f59b-46bb-8c22-2b43a486ab2c" xsi:nil="true"/>
    <_Flow_SignoffStatus xmlns="56ab35ba-152c-4155-8abf-2985e6e604d3" xsi:nil="true"/>
    <lcf76f155ced4ddcb4097134ff3c332f xmlns="56ab35ba-152c-4155-8abf-2985e6e604d3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0A714214-BC9C-4769-A11D-224A087CBB85}"/>
</file>

<file path=customXml/itemProps2.xml><?xml version="1.0" encoding="utf-8"?>
<ds:datastoreItem xmlns:ds="http://schemas.openxmlformats.org/officeDocument/2006/customXml" ds:itemID="{A32B57F2-DAFE-44B2-A58D-ADF66F1581F7}"/>
</file>

<file path=customXml/itemProps3.xml><?xml version="1.0" encoding="utf-8"?>
<ds:datastoreItem xmlns:ds="http://schemas.openxmlformats.org/officeDocument/2006/customXml" ds:itemID="{779E0091-A0BB-4841-84B3-758E3C8D6FB0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190</Words>
  <Application>Microsoft Office PowerPoint</Application>
  <PresentationFormat>Widescreen</PresentationFormat>
  <Paragraphs>35</Paragraphs>
  <Slides>38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2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Program Overview</vt:lpstr>
      <vt:lpstr>Agitation in Dementia</vt:lpstr>
      <vt:lpstr>Consensus Definition of Agitation in Cognitive Disorders International Psychogeriatric Association</vt:lpstr>
      <vt:lpstr>Consensus Definition of Agitation in Cognitive Disorders International Psychogeriatric Association (cont)</vt:lpstr>
      <vt:lpstr>What a Caregiver Might Say</vt:lpstr>
      <vt:lpstr>Consensus Definition of Agitation in Cognitive Disorders International Psychogeriatric Association (cont)</vt:lpstr>
      <vt:lpstr>Consensus Definition of Agitation in Cognitive Disorders International Psychogeriatric Association (cont)</vt:lpstr>
      <vt:lpstr>Agitation and Aggression</vt:lpstr>
      <vt:lpstr>IPA Definition of Agitation in Dementia The Bottom Line</vt:lpstr>
      <vt:lpstr>Epidemiology of Agitation</vt:lpstr>
      <vt:lpstr>Applying the IPA Definition</vt:lpstr>
      <vt:lpstr>The DICE Approach</vt:lpstr>
      <vt:lpstr>The GSA Agitation Decision Tree</vt:lpstr>
      <vt:lpstr>The IPA Approach International Psychogeriatric Association Algorithm</vt:lpstr>
      <vt:lpstr>The IPA Approach Investigate</vt:lpstr>
      <vt:lpstr>Applying the IPA Definition</vt:lpstr>
      <vt:lpstr>Scales for Agitation in AD</vt:lpstr>
      <vt:lpstr>Scales for Agitation in AD (cont)</vt:lpstr>
      <vt:lpstr>AASC™</vt:lpstr>
      <vt:lpstr>Applying the IPA Definition</vt:lpstr>
      <vt:lpstr>AAD: ICD-10 Codes</vt:lpstr>
      <vt:lpstr>Case Discussions</vt:lpstr>
      <vt:lpstr>Case 1</vt:lpstr>
      <vt:lpstr>Case 1 Discussion</vt:lpstr>
      <vt:lpstr>Case 1 Discussion (cont)</vt:lpstr>
      <vt:lpstr>Case 2</vt:lpstr>
      <vt:lpstr>Case 2 (cont)</vt:lpstr>
      <vt:lpstr>Case 2 Discussion</vt:lpstr>
      <vt:lpstr>Case 2 Discussion (cont)</vt:lpstr>
      <vt:lpstr>Case 3</vt:lpstr>
      <vt:lpstr>Case 3 Discussion</vt:lpstr>
      <vt:lpstr>Case 3 Discussion (cont)</vt:lpstr>
      <vt:lpstr>Summary</vt:lpstr>
      <vt:lpstr>Summary IPA Criteria for Agitation in Dementia</vt:lpstr>
      <vt:lpstr>Summary (cont)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Kelly, Je-Anne</dc:creator>
  <cp:lastModifiedBy>Kelly, Je-Anne</cp:lastModifiedBy>
  <cp:revision>2</cp:revision>
  <dcterms:created xsi:type="dcterms:W3CDTF">2024-12-18T17:29:45Z</dcterms:created>
  <dcterms:modified xsi:type="dcterms:W3CDTF">2024-12-18T17:30:41Z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0x010100124EC3FEA874A2479B5B595FA728791F</vt:lpwstr>
  </property>
</Properties>
</file>