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E5EF9_CFC8F20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E4_6E6067D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7FFE58CB_97A54CFB.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6.xml" ContentType="application/vnd.openxmlformats-officedocument.presentationml.tags+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modernComment_255_448E904.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4.xml" ContentType="application/vnd.openxmlformats-officedocument.presentationml.tags+xml"/>
  <Override PartName="/ppt/notesSlides/notesSlide63.xml" ContentType="application/vnd.openxmlformats-officedocument.presentationml.notesSlide+xml"/>
  <Override PartName="/ppt/comments/modernComment_247_692AFAB7.xml" ContentType="application/vnd.ms-powerpoint.comments+xml"/>
  <Override PartName="/ppt/notesSlides/notesSlide64.xml" ContentType="application/vnd.openxmlformats-officedocument.presentationml.notesSlide+xml"/>
  <Override PartName="/ppt/comments/modernComment_269_E5945C7A.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29FA_A6B3615A.xml" ContentType="application/vnd.ms-powerpoint.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omments/modernComment_235_ECFB0711.xml" ContentType="application/vnd.ms-powerpoint.comments+xml"/>
  <Override PartName="/ppt/notesSlides/notesSlide8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omments/modernComment_2A26_A74CCD33.xml" ContentType="application/vnd.ms-powerpoint.comment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omments/modernComment_7FFE60EB_8BB39DA5.xml" ContentType="application/vnd.ms-powerpoint.comment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25.xml" ContentType="application/vnd.openxmlformats-officedocument.presentationml.tags+xml"/>
  <Override PartName="/ppt/notesSlides/notesSlide10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0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11.xml" ContentType="application/vnd.openxmlformats-officedocument.presentationml.notesSlide+xml"/>
  <Override PartName="/ppt/tags/tag40.xml" ContentType="application/vnd.openxmlformats-officedocument.presentationml.tags+xml"/>
  <Override PartName="/ppt/notesSlides/notesSlide112.xml" ContentType="application/vnd.openxmlformats-officedocument.presentationml.notesSlide+xml"/>
  <Override PartName="/ppt/tags/tag41.xml" ContentType="application/vnd.openxmlformats-officedocument.presentationml.tags+xml"/>
  <Override PartName="/ppt/notesSlides/notesSlide1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14.xml" ContentType="application/vnd.openxmlformats-officedocument.presentationml.notesSlide+xml"/>
  <Override PartName="/ppt/tags/tag44.xml" ContentType="application/vnd.openxmlformats-officedocument.presentationml.tags+xml"/>
  <Override PartName="/ppt/notesSlides/notesSlide11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17.xml" ContentType="application/vnd.openxmlformats-officedocument.presentationml.notesSlide+xml"/>
  <Override PartName="/ppt/tags/tag49.xml" ContentType="application/vnd.openxmlformats-officedocument.presentationml.tags+xml"/>
  <Override PartName="/ppt/notesSlides/notesSlide118.xml" ContentType="application/vnd.openxmlformats-officedocument.presentationml.notesSlide+xml"/>
  <Override PartName="/ppt/tags/tag50.xml" ContentType="application/vnd.openxmlformats-officedocument.presentationml.tags+xml"/>
  <Override PartName="/ppt/notesSlides/notesSlide11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51.xml" ContentType="application/vnd.openxmlformats-officedocument.presentationml.tags+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9" r:id="rId6"/>
    <p:sldMasterId id="2147483692" r:id="rId7"/>
    <p:sldMasterId id="2147483698" r:id="rId8"/>
    <p:sldMasterId id="2147483707" r:id="rId9"/>
    <p:sldMasterId id="2147483716" r:id="rId10"/>
    <p:sldMasterId id="2147483722" r:id="rId11"/>
    <p:sldMasterId id="2147483748" r:id="rId12"/>
    <p:sldMasterId id="2147483772" r:id="rId13"/>
    <p:sldMasterId id="2147483799" r:id="rId14"/>
    <p:sldMasterId id="2147483808" r:id="rId15"/>
    <p:sldMasterId id="2147483818" r:id="rId16"/>
    <p:sldMasterId id="2147483830" r:id="rId17"/>
    <p:sldMasterId id="2147483840" r:id="rId18"/>
    <p:sldMasterId id="2147483853" r:id="rId19"/>
    <p:sldMasterId id="2147483865" r:id="rId20"/>
    <p:sldMasterId id="2147483894" r:id="rId21"/>
    <p:sldMasterId id="2147483906" r:id="rId22"/>
  </p:sldMasterIdLst>
  <p:notesMasterIdLst>
    <p:notesMasterId r:id="rId200"/>
  </p:notesMasterIdLst>
  <p:sldIdLst>
    <p:sldId id="1538" r:id="rId23"/>
    <p:sldId id="2147376872" r:id="rId24"/>
    <p:sldId id="2147376895" r:id="rId25"/>
    <p:sldId id="2147376888" r:id="rId26"/>
    <p:sldId id="2147376875" r:id="rId27"/>
    <p:sldId id="393" r:id="rId28"/>
    <p:sldId id="2147376876" r:id="rId29"/>
    <p:sldId id="2147376896" r:id="rId30"/>
    <p:sldId id="438" r:id="rId31"/>
    <p:sldId id="441" r:id="rId32"/>
    <p:sldId id="2147376877" r:id="rId33"/>
    <p:sldId id="2147376878" r:id="rId34"/>
    <p:sldId id="2147376879" r:id="rId35"/>
    <p:sldId id="486" r:id="rId36"/>
    <p:sldId id="487" r:id="rId37"/>
    <p:sldId id="2147376880" r:id="rId38"/>
    <p:sldId id="2147376892" r:id="rId39"/>
    <p:sldId id="2147376893" r:id="rId40"/>
    <p:sldId id="2147376887" r:id="rId41"/>
    <p:sldId id="2147376889" r:id="rId42"/>
    <p:sldId id="2147376882" r:id="rId43"/>
    <p:sldId id="2147376883" r:id="rId44"/>
    <p:sldId id="484" r:id="rId45"/>
    <p:sldId id="2147376884" r:id="rId46"/>
    <p:sldId id="7453" r:id="rId47"/>
    <p:sldId id="2147376894" r:id="rId48"/>
    <p:sldId id="488" r:id="rId49"/>
    <p:sldId id="2147376891" r:id="rId50"/>
    <p:sldId id="2147376897" r:id="rId51"/>
    <p:sldId id="2147377383" r:id="rId52"/>
    <p:sldId id="606" r:id="rId53"/>
    <p:sldId id="2147376908" r:id="rId54"/>
    <p:sldId id="2147376909" r:id="rId55"/>
    <p:sldId id="2147376907" r:id="rId56"/>
    <p:sldId id="2147377351" r:id="rId57"/>
    <p:sldId id="2147377384" r:id="rId58"/>
    <p:sldId id="2147377385" r:id="rId59"/>
    <p:sldId id="2147377373" r:id="rId60"/>
    <p:sldId id="2147377326" r:id="rId61"/>
    <p:sldId id="344" r:id="rId62"/>
    <p:sldId id="2147375304" r:id="rId63"/>
    <p:sldId id="2147375307" r:id="rId64"/>
    <p:sldId id="352" r:id="rId65"/>
    <p:sldId id="309" r:id="rId66"/>
    <p:sldId id="2147377374" r:id="rId67"/>
    <p:sldId id="2147377378" r:id="rId68"/>
    <p:sldId id="2147377379" r:id="rId69"/>
    <p:sldId id="2147377381" r:id="rId70"/>
    <p:sldId id="2147377382" r:id="rId71"/>
    <p:sldId id="2147377375" r:id="rId72"/>
    <p:sldId id="2147376898" r:id="rId73"/>
    <p:sldId id="2147377372" r:id="rId74"/>
    <p:sldId id="2147377355" r:id="rId75"/>
    <p:sldId id="2147377386" r:id="rId76"/>
    <p:sldId id="259" r:id="rId77"/>
    <p:sldId id="2147377369" r:id="rId78"/>
    <p:sldId id="2147376903" r:id="rId79"/>
    <p:sldId id="1540" r:id="rId80"/>
    <p:sldId id="258" r:id="rId81"/>
    <p:sldId id="615" r:id="rId82"/>
    <p:sldId id="267" r:id="rId83"/>
    <p:sldId id="616" r:id="rId84"/>
    <p:sldId id="577" r:id="rId85"/>
    <p:sldId id="594" r:id="rId86"/>
    <p:sldId id="596" r:id="rId87"/>
    <p:sldId id="586" r:id="rId88"/>
    <p:sldId id="601" r:id="rId89"/>
    <p:sldId id="589" r:id="rId90"/>
    <p:sldId id="590" r:id="rId91"/>
    <p:sldId id="579" r:id="rId92"/>
    <p:sldId id="591" r:id="rId93"/>
    <p:sldId id="592" r:id="rId94"/>
    <p:sldId id="597" r:id="rId95"/>
    <p:sldId id="2147376866" r:id="rId96"/>
    <p:sldId id="598" r:id="rId97"/>
    <p:sldId id="588" r:id="rId98"/>
    <p:sldId id="599" r:id="rId99"/>
    <p:sldId id="578" r:id="rId100"/>
    <p:sldId id="1564" r:id="rId101"/>
    <p:sldId id="585" r:id="rId102"/>
    <p:sldId id="582" r:id="rId103"/>
    <p:sldId id="583" r:id="rId104"/>
    <p:sldId id="617" r:id="rId105"/>
    <p:sldId id="2147376867" r:id="rId106"/>
    <p:sldId id="1541" r:id="rId107"/>
    <p:sldId id="11008" r:id="rId108"/>
    <p:sldId id="10750" r:id="rId109"/>
    <p:sldId id="10746" r:id="rId110"/>
    <p:sldId id="11009" r:id="rId111"/>
    <p:sldId id="11010" r:id="rId112"/>
    <p:sldId id="10776" r:id="rId113"/>
    <p:sldId id="11011" r:id="rId114"/>
    <p:sldId id="11012" r:id="rId115"/>
    <p:sldId id="10785" r:id="rId116"/>
    <p:sldId id="11006" r:id="rId117"/>
    <p:sldId id="10801" r:id="rId118"/>
    <p:sldId id="11013" r:id="rId119"/>
    <p:sldId id="595" r:id="rId120"/>
    <p:sldId id="565" r:id="rId121"/>
    <p:sldId id="10808" r:id="rId122"/>
    <p:sldId id="11014" r:id="rId123"/>
    <p:sldId id="11019" r:id="rId124"/>
    <p:sldId id="11023" r:id="rId125"/>
    <p:sldId id="10796" r:id="rId126"/>
    <p:sldId id="11022" r:id="rId127"/>
    <p:sldId id="10809" r:id="rId128"/>
    <p:sldId id="10804" r:id="rId129"/>
    <p:sldId id="10807" r:id="rId130"/>
    <p:sldId id="11021" r:id="rId131"/>
    <p:sldId id="10790" r:id="rId132"/>
    <p:sldId id="11016" r:id="rId133"/>
    <p:sldId id="11024" r:id="rId134"/>
    <p:sldId id="10797" r:id="rId135"/>
    <p:sldId id="11034" r:id="rId136"/>
    <p:sldId id="11003" r:id="rId137"/>
    <p:sldId id="2147377387" r:id="rId138"/>
    <p:sldId id="2147473985" r:id="rId139"/>
    <p:sldId id="264" r:id="rId140"/>
    <p:sldId id="430" r:id="rId141"/>
    <p:sldId id="668" r:id="rId142"/>
    <p:sldId id="2147473986" r:id="rId143"/>
    <p:sldId id="2147480021" r:id="rId144"/>
    <p:sldId id="2147480022" r:id="rId145"/>
    <p:sldId id="2147480020" r:id="rId146"/>
    <p:sldId id="2147480019" r:id="rId147"/>
    <p:sldId id="256" r:id="rId148"/>
    <p:sldId id="2147480017" r:id="rId149"/>
    <p:sldId id="5890" r:id="rId150"/>
    <p:sldId id="379" r:id="rId151"/>
    <p:sldId id="5666" r:id="rId152"/>
    <p:sldId id="331" r:id="rId153"/>
    <p:sldId id="263" r:id="rId154"/>
    <p:sldId id="2147480023" r:id="rId155"/>
    <p:sldId id="265" r:id="rId156"/>
    <p:sldId id="2147480024" r:id="rId157"/>
    <p:sldId id="13407" r:id="rId158"/>
    <p:sldId id="269" r:id="rId159"/>
    <p:sldId id="261" r:id="rId160"/>
    <p:sldId id="2147480015" r:id="rId161"/>
    <p:sldId id="2147480025" r:id="rId162"/>
    <p:sldId id="2147480018" r:id="rId163"/>
    <p:sldId id="2147480026" r:id="rId164"/>
    <p:sldId id="1542" r:id="rId165"/>
    <p:sldId id="1545" r:id="rId166"/>
    <p:sldId id="2147376868" r:id="rId167"/>
    <p:sldId id="2147376869" r:id="rId168"/>
    <p:sldId id="349" r:id="rId169"/>
    <p:sldId id="350" r:id="rId170"/>
    <p:sldId id="5620" r:id="rId171"/>
    <p:sldId id="5621" r:id="rId172"/>
    <p:sldId id="5622" r:id="rId173"/>
    <p:sldId id="5623" r:id="rId174"/>
    <p:sldId id="2147480027" r:id="rId175"/>
    <p:sldId id="2147480028" r:id="rId176"/>
    <p:sldId id="347" r:id="rId177"/>
    <p:sldId id="322" r:id="rId178"/>
    <p:sldId id="326" r:id="rId179"/>
    <p:sldId id="2147376848" r:id="rId180"/>
    <p:sldId id="325" r:id="rId181"/>
    <p:sldId id="2147376849" r:id="rId182"/>
    <p:sldId id="1544" r:id="rId183"/>
    <p:sldId id="2147376850" r:id="rId184"/>
    <p:sldId id="2147376851" r:id="rId185"/>
    <p:sldId id="2147376852" r:id="rId186"/>
    <p:sldId id="2147376853" r:id="rId187"/>
    <p:sldId id="2147376854" r:id="rId188"/>
    <p:sldId id="2147376855" r:id="rId189"/>
    <p:sldId id="2147376856" r:id="rId190"/>
    <p:sldId id="2147376857" r:id="rId191"/>
    <p:sldId id="2147376858" r:id="rId192"/>
    <p:sldId id="2147376859" r:id="rId193"/>
    <p:sldId id="2147480029" r:id="rId194"/>
    <p:sldId id="2147376861" r:id="rId195"/>
    <p:sldId id="2147376862" r:id="rId196"/>
    <p:sldId id="2147376863" r:id="rId197"/>
    <p:sldId id="2147376864" r:id="rId198"/>
    <p:sldId id="2147376871" r:id="rId1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B89445-931B-148C-51A6-FC02903F6487}" name="Fernandez Doble, Paula S." initials="FS" userId="S::pfdoble@medscape.net::e4d26c7f-c60b-445e-a489-9d7c09a29dfd" providerId="AD"/>
  <p188:author id="{60D1C046-D4FC-3837-7AB4-4CB5301B6F5F}" name="Black, Kari" initials="KB" userId="S::kblack@webmd.net::ec920ded-a64c-4f52-b73f-b0e96c5702fb" providerId="AD"/>
  <p188:author id="{9DF37B53-7FDB-A7F6-0C26-D59220DB85C4}" name="Sichel, Marti" initials="MS" userId="S::msichel@webmd.net::d2dd1f2e-979a-45db-b4b0-e1136e11764d" providerId="AD"/>
  <p188:author id="{EC120354-22C7-0B08-323D-45ED227F6958}" name="Boutsalis, George" initials="" userId="S::gboutsalis@medscape.net::01c8370b-918f-4eab-890f-c2e492f1240a" providerId="AD"/>
  <p188:author id="{032C7B78-D1F5-B827-909A-21BD4E46AB96}" name="Simmons, Alex" initials="SA" userId="Simmons, Alex" providerId="None"/>
  <p188:author id="{DD8E4F82-4E14-2CD3-8C5A-6C8DB4D8687F}" name="Legg, Ewen" initials="EL" userId="S::elegg@webmd.net::f8388ce4-b30a-44b5-bc3d-a933be1effa2" providerId="AD"/>
  <p188:author id="{2A72E9A4-D2DF-2F35-78B7-382948BE9369}" name="Kumar, Amit" initials="AK" userId="S::aukumar@webmd.net::c1723cd2-3ee5-434c-8b29-aaaa5a8d00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5B43"/>
    <a:srgbClr val="DEB79A"/>
    <a:srgbClr val="008E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4660"/>
  </p:normalViewPr>
  <p:slideViewPr>
    <p:cSldViewPr snapToGrid="0">
      <p:cViewPr varScale="1">
        <p:scale>
          <a:sx n="102" d="100"/>
          <a:sy n="102" d="100"/>
        </p:scale>
        <p:origin x="702" y="10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17.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slide" Target="slides/slide169.xml"/><Relationship Id="rId205" Type="http://schemas.microsoft.com/office/2018/10/relationships/authors" Target="authors.xml"/><Relationship Id="rId107" Type="http://schemas.openxmlformats.org/officeDocument/2006/relationships/slide" Target="slides/slide85.xml"/><Relationship Id="rId11" Type="http://schemas.openxmlformats.org/officeDocument/2006/relationships/slideMaster" Target="slideMasters/slideMaster7.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1.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slide" Target="slides/slide159.xml"/><Relationship Id="rId22" Type="http://schemas.openxmlformats.org/officeDocument/2006/relationships/slideMaster" Target="slideMasters/slideMaster18.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92" Type="http://schemas.openxmlformats.org/officeDocument/2006/relationships/slide" Target="slides/slide170.xml"/><Relationship Id="rId12" Type="http://schemas.openxmlformats.org/officeDocument/2006/relationships/slideMaster" Target="slideMasters/slideMaster8.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slide" Target="slides/slide160.xml"/><Relationship Id="rId6" Type="http://schemas.openxmlformats.org/officeDocument/2006/relationships/slideMaster" Target="slideMasters/slideMaster2.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5" Type="http://schemas.openxmlformats.org/officeDocument/2006/relationships/slide" Target="slides/slide43.xml"/><Relationship Id="rId86" Type="http://schemas.openxmlformats.org/officeDocument/2006/relationships/slide" Target="slides/slide64.xml"/><Relationship Id="rId130" Type="http://schemas.openxmlformats.org/officeDocument/2006/relationships/slide" Target="slides/slide108.xml"/><Relationship Id="rId151" Type="http://schemas.openxmlformats.org/officeDocument/2006/relationships/slide" Target="slides/slide129.xml"/><Relationship Id="rId172" Type="http://schemas.openxmlformats.org/officeDocument/2006/relationships/slide" Target="slides/slide150.xml"/><Relationship Id="rId193" Type="http://schemas.openxmlformats.org/officeDocument/2006/relationships/slide" Target="slides/slide171.xml"/><Relationship Id="rId13" Type="http://schemas.openxmlformats.org/officeDocument/2006/relationships/slideMaster" Target="slideMasters/slideMaster9.xml"/><Relationship Id="rId109" Type="http://schemas.openxmlformats.org/officeDocument/2006/relationships/slide" Target="slides/slide87.xml"/><Relationship Id="rId34" Type="http://schemas.openxmlformats.org/officeDocument/2006/relationships/slide" Target="slides/slide12.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20" Type="http://schemas.openxmlformats.org/officeDocument/2006/relationships/slide" Target="slides/slide98.xml"/><Relationship Id="rId141" Type="http://schemas.openxmlformats.org/officeDocument/2006/relationships/slide" Target="slides/slide119.xml"/><Relationship Id="rId7" Type="http://schemas.openxmlformats.org/officeDocument/2006/relationships/slideMaster" Target="slideMasters/slideMaster3.xml"/><Relationship Id="rId162" Type="http://schemas.openxmlformats.org/officeDocument/2006/relationships/slide" Target="slides/slide140.xml"/><Relationship Id="rId183" Type="http://schemas.openxmlformats.org/officeDocument/2006/relationships/slide" Target="slides/slide161.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199" Type="http://schemas.openxmlformats.org/officeDocument/2006/relationships/slide" Target="slides/slide177.xml"/><Relationship Id="rId203"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4.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189" Type="http://schemas.openxmlformats.org/officeDocument/2006/relationships/slide" Target="slides/slide167.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16.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95" Type="http://schemas.openxmlformats.org/officeDocument/2006/relationships/slide" Target="slides/slide173.xml"/><Relationship Id="rId190" Type="http://schemas.openxmlformats.org/officeDocument/2006/relationships/slide" Target="slides/slide168.xml"/><Relationship Id="rId204" Type="http://schemas.openxmlformats.org/officeDocument/2006/relationships/tableStyles" Target="tableStyles.xml"/><Relationship Id="rId15" Type="http://schemas.openxmlformats.org/officeDocument/2006/relationships/slideMaster" Target="slideMasters/slideMaster11.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6.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185" Type="http://schemas.openxmlformats.org/officeDocument/2006/relationships/slide" Target="slides/slide163.xml"/><Relationship Id="rId4" Type="http://schemas.openxmlformats.org/officeDocument/2006/relationships/customXml" Target="../customXml/item4.xml"/><Relationship Id="rId9" Type="http://schemas.openxmlformats.org/officeDocument/2006/relationships/slideMaster" Target="slideMasters/slideMaster5.xml"/><Relationship Id="rId180" Type="http://schemas.openxmlformats.org/officeDocument/2006/relationships/slide" Target="slides/slide158.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notesMaster" Target="notesMasters/notesMaster1.xml"/><Relationship Id="rId16" Type="http://schemas.openxmlformats.org/officeDocument/2006/relationships/slideMaster" Target="slideMasters/slideMaster12.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201" Type="http://schemas.openxmlformats.org/officeDocument/2006/relationships/presProps" Target="presProps.xml"/><Relationship Id="rId17" Type="http://schemas.openxmlformats.org/officeDocument/2006/relationships/slideMaster" Target="slideMasters/slideMaster13.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1" Type="http://schemas.openxmlformats.org/officeDocument/2006/relationships/customXml" Target="../customXml/item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202" Type="http://schemas.openxmlformats.org/officeDocument/2006/relationships/viewProps" Target="viewProps.xml"/><Relationship Id="rId18" Type="http://schemas.openxmlformats.org/officeDocument/2006/relationships/slideMaster" Target="slideMasters/slideMaster14.xml"/><Relationship Id="rId39" Type="http://schemas.openxmlformats.org/officeDocument/2006/relationships/slide" Target="slides/slide17.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CV Death</c:v>
                </c:pt>
                <c:pt idx="1">
                  <c:v>CV Death or CV Hospitalization</c:v>
                </c:pt>
              </c:strCache>
            </c:strRef>
          </c:cat>
          <c:val>
            <c:numRef>
              <c:f>Sheet1!$B$2:$B$3</c:f>
              <c:numCache>
                <c:formatCode>0.0%</c:formatCode>
                <c:ptCount val="2"/>
                <c:pt idx="0">
                  <c:v>0.107</c:v>
                </c:pt>
                <c:pt idx="1">
                  <c:v>0.24</c:v>
                </c:pt>
              </c:numCache>
            </c:numRef>
          </c:val>
          <c:extLst>
            <c:ext xmlns:c16="http://schemas.microsoft.com/office/drawing/2014/chart" uri="{C3380CC4-5D6E-409C-BE32-E72D297353CC}">
              <c16:uniqueId val="{00000000-2CBA-4DFF-A8A9-853249893DAA}"/>
            </c:ext>
          </c:extLst>
        </c:ser>
        <c:dLbls>
          <c:showLegendKey val="0"/>
          <c:showVal val="0"/>
          <c:showCatName val="0"/>
          <c:showSerName val="0"/>
          <c:showPercent val="0"/>
          <c:showBubbleSize val="0"/>
        </c:dLbls>
        <c:gapWidth val="63"/>
        <c:overlap val="-27"/>
        <c:axId val="174371503"/>
        <c:axId val="174366511"/>
      </c:barChart>
      <c:catAx>
        <c:axId val="17437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74366511"/>
        <c:crosses val="autoZero"/>
        <c:auto val="1"/>
        <c:lblAlgn val="ctr"/>
        <c:lblOffset val="100"/>
        <c:noMultiLvlLbl val="0"/>
      </c:catAx>
      <c:valAx>
        <c:axId val="1743665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7437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Sheet1!$E$20:$E$21</c:f>
              <c:strCache>
                <c:ptCount val="2"/>
                <c:pt idx="0">
                  <c:v>50-54 yrs old</c:v>
                </c:pt>
                <c:pt idx="1">
                  <c:v>80-84 yrs old</c:v>
                </c:pt>
              </c:strCache>
            </c:strRef>
          </c:cat>
          <c:val>
            <c:numRef>
              <c:f>Sheet1!$F$20:$F$21</c:f>
              <c:numCache>
                <c:formatCode>General</c:formatCode>
                <c:ptCount val="2"/>
                <c:pt idx="0">
                  <c:v>27.4</c:v>
                </c:pt>
                <c:pt idx="1">
                  <c:v>69.900000000000006</c:v>
                </c:pt>
              </c:numCache>
            </c:numRef>
          </c:val>
          <c:extLst>
            <c:ext xmlns:c16="http://schemas.microsoft.com/office/drawing/2014/chart" uri="{C3380CC4-5D6E-409C-BE32-E72D297353CC}">
              <c16:uniqueId val="{00000000-7DA8-47D0-8A1E-D98FB369F08D}"/>
            </c:ext>
          </c:extLst>
        </c:ser>
        <c:dLbls>
          <c:showLegendKey val="0"/>
          <c:showVal val="0"/>
          <c:showCatName val="0"/>
          <c:showSerName val="0"/>
          <c:showPercent val="0"/>
          <c:showBubbleSize val="0"/>
        </c:dLbls>
        <c:gapWidth val="148"/>
        <c:overlap val="-27"/>
        <c:axId val="30952576"/>
        <c:axId val="30961216"/>
      </c:barChart>
      <c:catAx>
        <c:axId val="309525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961216"/>
        <c:crosses val="autoZero"/>
        <c:auto val="1"/>
        <c:lblAlgn val="ctr"/>
        <c:lblOffset val="100"/>
        <c:noMultiLvlLbl val="0"/>
      </c:catAx>
      <c:valAx>
        <c:axId val="30961216"/>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952576"/>
        <c:crosses val="autoZero"/>
        <c:crossBetween val="between"/>
      </c:valAx>
      <c:spPr>
        <a:noFill/>
        <a:ln>
          <a:noFill/>
        </a:ln>
        <a:effectLst/>
      </c:spPr>
    </c:plotArea>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LMWH (n=45)</c:v>
                </c:pt>
              </c:strCache>
            </c:strRef>
          </c:tx>
          <c:spPr>
            <a:solidFill>
              <a:schemeClr val="accent1"/>
            </a:solidFill>
            <a:ln>
              <a:noFill/>
            </a:ln>
            <a:effectLst/>
          </c:spPr>
          <c:invertIfNegative val="0"/>
          <c:cat>
            <c:strRef>
              <c:f>Sheet1!$A$2:$A$8</c:f>
              <c:strCache>
                <c:ptCount val="7"/>
                <c:pt idx="0">
                  <c:v>GUSTO Minor Bleed</c:v>
                </c:pt>
                <c:pt idx="1">
                  <c:v>GUSTO Moderate Bleed</c:v>
                </c:pt>
                <c:pt idx="2">
                  <c:v>GUSTO Major Bleed</c:v>
                </c:pt>
                <c:pt idx="3">
                  <c:v>SIR Minor Complication</c:v>
                </c:pt>
                <c:pt idx="4">
                  <c:v>SIR Major Complication</c:v>
                </c:pt>
                <c:pt idx="5">
                  <c:v>All-cause 30-day Mortality</c:v>
                </c:pt>
                <c:pt idx="6">
                  <c:v>CDT Procedure-related Mortality</c:v>
                </c:pt>
              </c:strCache>
            </c:strRef>
          </c:cat>
          <c:val>
            <c:numRef>
              <c:f>Sheet1!$B$2:$B$8</c:f>
              <c:numCache>
                <c:formatCode>General</c:formatCode>
                <c:ptCount val="7"/>
                <c:pt idx="0">
                  <c:v>0</c:v>
                </c:pt>
                <c:pt idx="1">
                  <c:v>2.2000000000000002</c:v>
                </c:pt>
                <c:pt idx="2">
                  <c:v>0</c:v>
                </c:pt>
                <c:pt idx="3">
                  <c:v>0</c:v>
                </c:pt>
                <c:pt idx="4">
                  <c:v>2.2000000000000002</c:v>
                </c:pt>
                <c:pt idx="5">
                  <c:v>2.2000000000000002</c:v>
                </c:pt>
                <c:pt idx="6">
                  <c:v>0</c:v>
                </c:pt>
              </c:numCache>
            </c:numRef>
          </c:val>
          <c:extLst>
            <c:ext xmlns:c16="http://schemas.microsoft.com/office/drawing/2014/chart" uri="{C3380CC4-5D6E-409C-BE32-E72D297353CC}">
              <c16:uniqueId val="{00000000-DCF2-3147-97BB-81BD5117DB59}"/>
            </c:ext>
          </c:extLst>
        </c:ser>
        <c:ser>
          <c:idx val="1"/>
          <c:order val="1"/>
          <c:tx>
            <c:strRef>
              <c:f>Sheet1!$C$1</c:f>
              <c:strCache>
                <c:ptCount val="1"/>
                <c:pt idx="0">
                  <c:v>UFH (n=111)</c:v>
                </c:pt>
              </c:strCache>
            </c:strRef>
          </c:tx>
          <c:spPr>
            <a:solidFill>
              <a:schemeClr val="accent2"/>
            </a:solidFill>
            <a:ln>
              <a:noFill/>
            </a:ln>
            <a:effectLst/>
          </c:spPr>
          <c:invertIfNegative val="0"/>
          <c:cat>
            <c:strRef>
              <c:f>Sheet1!$A$2:$A$8</c:f>
              <c:strCache>
                <c:ptCount val="7"/>
                <c:pt idx="0">
                  <c:v>GUSTO Minor Bleed</c:v>
                </c:pt>
                <c:pt idx="1">
                  <c:v>GUSTO Moderate Bleed</c:v>
                </c:pt>
                <c:pt idx="2">
                  <c:v>GUSTO Major Bleed</c:v>
                </c:pt>
                <c:pt idx="3">
                  <c:v>SIR Minor Complication</c:v>
                </c:pt>
                <c:pt idx="4">
                  <c:v>SIR Major Complication</c:v>
                </c:pt>
                <c:pt idx="5">
                  <c:v>All-cause 30-day Mortality</c:v>
                </c:pt>
                <c:pt idx="6">
                  <c:v>CDT Procedure-related Mortality</c:v>
                </c:pt>
              </c:strCache>
            </c:strRef>
          </c:cat>
          <c:val>
            <c:numRef>
              <c:f>Sheet1!$C$2:$C$8</c:f>
              <c:numCache>
                <c:formatCode>General</c:formatCode>
                <c:ptCount val="7"/>
                <c:pt idx="0">
                  <c:v>3.6</c:v>
                </c:pt>
                <c:pt idx="1">
                  <c:v>1.8</c:v>
                </c:pt>
                <c:pt idx="2">
                  <c:v>2.7</c:v>
                </c:pt>
                <c:pt idx="3">
                  <c:v>6.3</c:v>
                </c:pt>
                <c:pt idx="4">
                  <c:v>4.5</c:v>
                </c:pt>
                <c:pt idx="5">
                  <c:v>6.3</c:v>
                </c:pt>
                <c:pt idx="6">
                  <c:v>1.8</c:v>
                </c:pt>
              </c:numCache>
            </c:numRef>
          </c:val>
          <c:extLst>
            <c:ext xmlns:c16="http://schemas.microsoft.com/office/drawing/2014/chart" uri="{C3380CC4-5D6E-409C-BE32-E72D297353CC}">
              <c16:uniqueId val="{00000001-DCF2-3147-97BB-81BD5117DB59}"/>
            </c:ext>
          </c:extLst>
        </c:ser>
        <c:dLbls>
          <c:showLegendKey val="0"/>
          <c:showVal val="0"/>
          <c:showCatName val="0"/>
          <c:showSerName val="0"/>
          <c:showPercent val="0"/>
          <c:showBubbleSize val="0"/>
        </c:dLbls>
        <c:gapWidth val="219"/>
        <c:overlap val="-27"/>
        <c:axId val="1890766064"/>
        <c:axId val="1890642416"/>
      </c:barChart>
      <c:catAx>
        <c:axId val="1890766064"/>
        <c:scaling>
          <c:orientation val="minMax"/>
        </c:scaling>
        <c:delete val="0"/>
        <c:axPos val="b"/>
        <c:numFmt formatCode="General" sourceLinked="1"/>
        <c:majorTickMark val="out"/>
        <c:minorTickMark val="none"/>
        <c:tickLblPos val="nextTo"/>
        <c:spPr>
          <a:noFill/>
          <a:ln w="9525" cap="flat" cmpd="sng" algn="ctr">
            <a:solidFill>
              <a:schemeClr val="tx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schemeClr>
                </a:solidFill>
                <a:latin typeface="+mn-lt"/>
                <a:ea typeface="+mn-ea"/>
                <a:cs typeface="+mn-cs"/>
              </a:defRPr>
            </a:pPr>
            <a:endParaRPr lang="en-US"/>
          </a:p>
        </c:txPr>
        <c:crossAx val="1890642416"/>
        <c:crosses val="autoZero"/>
        <c:auto val="1"/>
        <c:lblAlgn val="ctr"/>
        <c:lblOffset val="100"/>
        <c:noMultiLvlLbl val="0"/>
      </c:catAx>
      <c:valAx>
        <c:axId val="18906424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schemeClr>
                    </a:solidFill>
                    <a:latin typeface="+mn-lt"/>
                    <a:ea typeface="+mn-ea"/>
                    <a:cs typeface="+mn-cs"/>
                  </a:defRPr>
                </a:pPr>
                <a:r>
                  <a:rPr lang="en-US">
                    <a:solidFill>
                      <a:schemeClr val="tx1">
                        <a:lumMod val="75000"/>
                      </a:schemeClr>
                    </a:solidFill>
                  </a:rPr>
                  <a:t>Percent of Patients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lumMod val="50000"/>
              </a:schemeClr>
            </a:solidFill>
          </a:ln>
          <a:effectLst/>
        </c:spPr>
        <c:txPr>
          <a:bodyPr rot="-60000000" spcFirstLastPara="1" vertOverflow="ellipsis" vert="horz" wrap="square" anchor="ctr" anchorCtr="1"/>
          <a:lstStyle/>
          <a:p>
            <a:pPr>
              <a:defRPr sz="1400" b="0" i="0" u="none" strike="noStrike" kern="1200" baseline="0">
                <a:solidFill>
                  <a:schemeClr val="tx1">
                    <a:lumMod val="75000"/>
                  </a:schemeClr>
                </a:solidFill>
                <a:latin typeface="+mn-lt"/>
                <a:ea typeface="+mn-ea"/>
                <a:cs typeface="+mn-cs"/>
              </a:defRPr>
            </a:pPr>
            <a:endParaRPr lang="en-US"/>
          </a:p>
        </c:txPr>
        <c:crossAx val="1890766064"/>
        <c:crosses val="autoZero"/>
        <c:crossBetween val="between"/>
      </c:valAx>
      <c:spPr>
        <a:solidFill>
          <a:schemeClr val="bg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CV Death</c:v>
                </c:pt>
                <c:pt idx="1">
                  <c:v>CV Death or Heart Failure</c:v>
                </c:pt>
              </c:strCache>
            </c:strRef>
          </c:cat>
          <c:val>
            <c:numRef>
              <c:f>Sheet1!$B$2:$B$3</c:f>
              <c:numCache>
                <c:formatCode>0.0%</c:formatCode>
                <c:ptCount val="2"/>
                <c:pt idx="0">
                  <c:v>2.8000000000000001E-2</c:v>
                </c:pt>
                <c:pt idx="1">
                  <c:v>5.0999999999999997E-2</c:v>
                </c:pt>
              </c:numCache>
            </c:numRef>
          </c:val>
          <c:extLst>
            <c:ext xmlns:c16="http://schemas.microsoft.com/office/drawing/2014/chart" uri="{C3380CC4-5D6E-409C-BE32-E72D297353CC}">
              <c16:uniqueId val="{00000000-D381-4069-9E59-5C2C21D14765}"/>
            </c:ext>
          </c:extLst>
        </c:ser>
        <c:dLbls>
          <c:showLegendKey val="0"/>
          <c:showVal val="0"/>
          <c:showCatName val="0"/>
          <c:showSerName val="0"/>
          <c:showPercent val="0"/>
          <c:showBubbleSize val="0"/>
        </c:dLbls>
        <c:gapWidth val="63"/>
        <c:overlap val="-27"/>
        <c:axId val="174371503"/>
        <c:axId val="174366511"/>
      </c:barChart>
      <c:catAx>
        <c:axId val="17437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74366511"/>
        <c:crosses val="autoZero"/>
        <c:auto val="1"/>
        <c:lblAlgn val="ctr"/>
        <c:lblOffset val="100"/>
        <c:noMultiLvlLbl val="0"/>
      </c:catAx>
      <c:valAx>
        <c:axId val="174366511"/>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7437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CV Death</c:v>
                </c:pt>
                <c:pt idx="1">
                  <c:v>CV Death or Heart Failure</c:v>
                </c:pt>
              </c:strCache>
            </c:strRef>
          </c:cat>
          <c:val>
            <c:numRef>
              <c:f>Sheet1!$B$2:$B$3</c:f>
              <c:numCache>
                <c:formatCode>0.0%</c:formatCode>
                <c:ptCount val="2"/>
                <c:pt idx="0">
                  <c:v>1.7999999999999999E-2</c:v>
                </c:pt>
                <c:pt idx="1">
                  <c:v>0.02</c:v>
                </c:pt>
              </c:numCache>
            </c:numRef>
          </c:val>
          <c:extLst>
            <c:ext xmlns:c16="http://schemas.microsoft.com/office/drawing/2014/chart" uri="{C3380CC4-5D6E-409C-BE32-E72D297353CC}">
              <c16:uniqueId val="{00000000-7E9C-4989-BE80-0F2C1A9944FA}"/>
            </c:ext>
          </c:extLst>
        </c:ser>
        <c:dLbls>
          <c:showLegendKey val="0"/>
          <c:showVal val="0"/>
          <c:showCatName val="0"/>
          <c:showSerName val="0"/>
          <c:showPercent val="0"/>
          <c:showBubbleSize val="0"/>
        </c:dLbls>
        <c:gapWidth val="63"/>
        <c:overlap val="-27"/>
        <c:axId val="174371503"/>
        <c:axId val="174366511"/>
      </c:barChart>
      <c:catAx>
        <c:axId val="17437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74366511"/>
        <c:crosses val="autoZero"/>
        <c:auto val="1"/>
        <c:lblAlgn val="ctr"/>
        <c:lblOffset val="100"/>
        <c:noMultiLvlLbl val="0"/>
      </c:catAx>
      <c:valAx>
        <c:axId val="174366511"/>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7437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87485966933373"/>
          <c:y val="4.6215441189293965E-2"/>
          <c:w val="0.72416583255167843"/>
          <c:h val="0.8088624025551782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CV Death</c:v>
                </c:pt>
                <c:pt idx="1">
                  <c:v>CV Death or Heart Failure</c:v>
                </c:pt>
              </c:strCache>
            </c:strRef>
          </c:cat>
          <c:val>
            <c:numRef>
              <c:f>Sheet1!$B$2:$B$3</c:f>
              <c:numCache>
                <c:formatCode>0.0%</c:formatCode>
                <c:ptCount val="2"/>
                <c:pt idx="0">
                  <c:v>3.6999999999999998E-2</c:v>
                </c:pt>
                <c:pt idx="1">
                  <c:v>6.4000000000000001E-2</c:v>
                </c:pt>
              </c:numCache>
            </c:numRef>
          </c:val>
          <c:extLst>
            <c:ext xmlns:c16="http://schemas.microsoft.com/office/drawing/2014/chart" uri="{C3380CC4-5D6E-409C-BE32-E72D297353CC}">
              <c16:uniqueId val="{00000000-6EE5-4D67-9D5A-823AD2AEB3EB}"/>
            </c:ext>
          </c:extLst>
        </c:ser>
        <c:dLbls>
          <c:showLegendKey val="0"/>
          <c:showVal val="0"/>
          <c:showCatName val="0"/>
          <c:showSerName val="0"/>
          <c:showPercent val="0"/>
          <c:showBubbleSize val="0"/>
        </c:dLbls>
        <c:gapWidth val="63"/>
        <c:overlap val="-27"/>
        <c:axId val="174371503"/>
        <c:axId val="174366511"/>
      </c:barChart>
      <c:catAx>
        <c:axId val="17437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74366511"/>
        <c:crosses val="autoZero"/>
        <c:auto val="1"/>
        <c:lblAlgn val="ctr"/>
        <c:lblOffset val="100"/>
        <c:noMultiLvlLbl val="0"/>
      </c:catAx>
      <c:valAx>
        <c:axId val="174366511"/>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7437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Treatment</c:v>
                </c:pt>
              </c:strCache>
            </c:strRef>
          </c:tx>
          <c:spPr>
            <a:solidFill>
              <a:srgbClr val="C00000"/>
            </a:solidFill>
          </c:spPr>
          <c:invertIfNegative val="0"/>
          <c:dLbls>
            <c:spPr>
              <a:noFill/>
              <a:ln>
                <a:noFill/>
              </a:ln>
              <a:effectLst/>
            </c:spPr>
            <c:txPr>
              <a:bodyPr/>
              <a:lstStyle/>
              <a:p>
                <a:pPr>
                  <a:defRPr sz="1400" b="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CHARISMA</c:v>
                </c:pt>
                <c:pt idx="1">
                  <c:v>DAPT</c:v>
                </c:pt>
                <c:pt idx="2">
                  <c:v>TRA2P-TIMI 50</c:v>
                </c:pt>
                <c:pt idx="3">
                  <c:v>PEGASUS-TIMI 54</c:v>
                </c:pt>
              </c:strCache>
            </c:strRef>
          </c:cat>
          <c:val>
            <c:numRef>
              <c:f>Sheet1!$B$2:$B$5</c:f>
              <c:numCache>
                <c:formatCode>0.0%</c:formatCode>
                <c:ptCount val="4"/>
                <c:pt idx="0">
                  <c:v>1.6E-2</c:v>
                </c:pt>
                <c:pt idx="1">
                  <c:v>1.7000000000000001E-2</c:v>
                </c:pt>
                <c:pt idx="2">
                  <c:v>1.4E-2</c:v>
                </c:pt>
                <c:pt idx="3">
                  <c:v>9.3000000000000391E-3</c:v>
                </c:pt>
              </c:numCache>
            </c:numRef>
          </c:val>
          <c:extLst>
            <c:ext xmlns:c16="http://schemas.microsoft.com/office/drawing/2014/chart" uri="{C3380CC4-5D6E-409C-BE32-E72D297353CC}">
              <c16:uniqueId val="{00000000-D878-4F3E-BFCD-B419EE3C232D}"/>
            </c:ext>
          </c:extLst>
        </c:ser>
        <c:ser>
          <c:idx val="1"/>
          <c:order val="1"/>
          <c:tx>
            <c:strRef>
              <c:f>Sheet1!$C$1</c:f>
              <c:strCache>
                <c:ptCount val="1"/>
                <c:pt idx="0">
                  <c:v>Placebo</c:v>
                </c:pt>
              </c:strCache>
            </c:strRef>
          </c:tx>
          <c:spPr>
            <a:solidFill>
              <a:srgbClr val="0070C0"/>
            </a:solidFill>
          </c:spPr>
          <c:invertIfNegative val="0"/>
          <c:dLbls>
            <c:spPr>
              <a:noFill/>
              <a:ln>
                <a:noFill/>
              </a:ln>
              <a:effectLst/>
            </c:spPr>
            <c:txPr>
              <a:bodyPr/>
              <a:lstStyle/>
              <a:p>
                <a:pPr>
                  <a:defRPr sz="1400" b="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CHARISMA</c:v>
                </c:pt>
                <c:pt idx="1">
                  <c:v>DAPT</c:v>
                </c:pt>
                <c:pt idx="2">
                  <c:v>TRA2P-TIMI 50</c:v>
                </c:pt>
                <c:pt idx="3">
                  <c:v>PEGASUS-TIMI 54</c:v>
                </c:pt>
              </c:strCache>
            </c:strRef>
          </c:cat>
          <c:val>
            <c:numRef>
              <c:f>Sheet1!$C$2:$C$5</c:f>
              <c:numCache>
                <c:formatCode>0.0%</c:formatCode>
                <c:ptCount val="4"/>
                <c:pt idx="0">
                  <c:v>1.0999999999999999E-2</c:v>
                </c:pt>
                <c:pt idx="1">
                  <c:v>1.0999999999999999E-2</c:v>
                </c:pt>
                <c:pt idx="2">
                  <c:v>8.0000000000000192E-3</c:v>
                </c:pt>
                <c:pt idx="3">
                  <c:v>4.1000000000000003E-3</c:v>
                </c:pt>
              </c:numCache>
            </c:numRef>
          </c:val>
          <c:extLst>
            <c:ext xmlns:c16="http://schemas.microsoft.com/office/drawing/2014/chart" uri="{C3380CC4-5D6E-409C-BE32-E72D297353CC}">
              <c16:uniqueId val="{00000001-D878-4F3E-BFCD-B419EE3C232D}"/>
            </c:ext>
          </c:extLst>
        </c:ser>
        <c:dLbls>
          <c:showLegendKey val="0"/>
          <c:showVal val="0"/>
          <c:showCatName val="0"/>
          <c:showSerName val="0"/>
          <c:showPercent val="0"/>
          <c:showBubbleSize val="0"/>
        </c:dLbls>
        <c:gapWidth val="150"/>
        <c:overlap val="-26"/>
        <c:axId val="-2050594104"/>
        <c:axId val="-2050592568"/>
      </c:barChart>
      <c:catAx>
        <c:axId val="-2050594104"/>
        <c:scaling>
          <c:orientation val="minMax"/>
        </c:scaling>
        <c:delete val="0"/>
        <c:axPos val="b"/>
        <c:numFmt formatCode="General" sourceLinked="0"/>
        <c:majorTickMark val="out"/>
        <c:minorTickMark val="none"/>
        <c:tickLblPos val="nextTo"/>
        <c:txPr>
          <a:bodyPr/>
          <a:lstStyle/>
          <a:p>
            <a:pPr>
              <a:defRPr sz="1400" b="1">
                <a:latin typeface="Arial" panose="020B0604020202020204" pitchFamily="34" charset="0"/>
                <a:cs typeface="Arial" panose="020B0604020202020204" pitchFamily="34" charset="0"/>
              </a:defRPr>
            </a:pPr>
            <a:endParaRPr lang="en-US"/>
          </a:p>
        </c:txPr>
        <c:crossAx val="-2050592568"/>
        <c:crosses val="autoZero"/>
        <c:auto val="1"/>
        <c:lblAlgn val="ctr"/>
        <c:lblOffset val="100"/>
        <c:noMultiLvlLbl val="0"/>
      </c:catAx>
      <c:valAx>
        <c:axId val="-2050592568"/>
        <c:scaling>
          <c:orientation val="minMax"/>
          <c:max val="2.5000000000000001E-2"/>
        </c:scaling>
        <c:delete val="0"/>
        <c:axPos val="l"/>
        <c:numFmt formatCode="0.0%" sourceLinked="1"/>
        <c:majorTickMark val="out"/>
        <c:minorTickMark val="none"/>
        <c:tickLblPos val="nextTo"/>
        <c:txPr>
          <a:bodyPr/>
          <a:lstStyle/>
          <a:p>
            <a:pPr>
              <a:defRPr sz="1400" b="1">
                <a:latin typeface="Arial" panose="020B0604020202020204" pitchFamily="34" charset="0"/>
                <a:cs typeface="Arial" panose="020B0604020202020204" pitchFamily="34" charset="0"/>
              </a:defRPr>
            </a:pPr>
            <a:endParaRPr lang="en-US"/>
          </a:p>
        </c:txPr>
        <c:crossAx val="-2050594104"/>
        <c:crosses val="autoZero"/>
        <c:crossBetween val="between"/>
      </c:valAx>
    </c:plotArea>
    <c:legend>
      <c:legendPos val="t"/>
      <c:overlay val="0"/>
      <c:txPr>
        <a:bodyPr/>
        <a:lstStyle/>
        <a:p>
          <a:pPr>
            <a:defRPr sz="1400" b="1">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noFill/>
              <a:ln w="9525">
                <a:no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FA45-2E46-B23F-76C5AC4B4308}"/>
            </c:ext>
          </c:extLst>
        </c:ser>
        <c:dLbls>
          <c:showLegendKey val="0"/>
          <c:showVal val="0"/>
          <c:showCatName val="0"/>
          <c:showSerName val="0"/>
          <c:showPercent val="0"/>
          <c:showBubbleSize val="0"/>
        </c:dLbls>
        <c:axId val="2116398680"/>
        <c:axId val="2116134392"/>
      </c:scatterChart>
      <c:valAx>
        <c:axId val="2116398680"/>
        <c:scaling>
          <c:orientation val="minMax"/>
          <c:max val="18"/>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6134392"/>
        <c:crosses val="autoZero"/>
        <c:crossBetween val="midCat"/>
        <c:majorUnit val="3"/>
      </c:valAx>
      <c:valAx>
        <c:axId val="2116134392"/>
        <c:scaling>
          <c:orientation val="minMax"/>
          <c:max val="10"/>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6398680"/>
        <c:crosses val="autoZero"/>
        <c:crossBetween val="midCat"/>
        <c:majorUnit val="2"/>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noFill/>
              <a:ln w="9525">
                <a:no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89B3-844D-82F7-1B3B4177E84A}"/>
            </c:ext>
          </c:extLst>
        </c:ser>
        <c:dLbls>
          <c:showLegendKey val="0"/>
          <c:showVal val="0"/>
          <c:showCatName val="0"/>
          <c:showSerName val="0"/>
          <c:showPercent val="0"/>
          <c:showBubbleSize val="0"/>
        </c:dLbls>
        <c:axId val="-2140870696"/>
        <c:axId val="-2093133336"/>
      </c:scatterChart>
      <c:valAx>
        <c:axId val="-2140870696"/>
        <c:scaling>
          <c:orientation val="minMax"/>
          <c:max val="18"/>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3133336"/>
        <c:crosses val="autoZero"/>
        <c:crossBetween val="midCat"/>
        <c:majorUnit val="3"/>
      </c:valAx>
      <c:valAx>
        <c:axId val="-2093133336"/>
        <c:scaling>
          <c:orientation val="minMax"/>
          <c:max val="10"/>
          <c:min val="0"/>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40870696"/>
        <c:crosses val="autoZero"/>
        <c:crossBetween val="midCat"/>
        <c:majorUnit val="2"/>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Knowledge</c:v>
                </c:pt>
              </c:strCache>
            </c:strRef>
          </c:tx>
          <c:dPt>
            <c:idx val="0"/>
            <c:bubble3D val="0"/>
            <c:spPr>
              <a:solidFill>
                <a:schemeClr val="accent6"/>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A430-4BE9-90A4-631558C95FCF}"/>
              </c:ext>
            </c:extLst>
          </c:dPt>
          <c:dPt>
            <c:idx val="1"/>
            <c:bubble3D val="0"/>
            <c:spPr>
              <a:solidFill>
                <a:schemeClr val="accent4">
                  <a:lumMod val="75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430-4BE9-90A4-631558C95FCF}"/>
              </c:ext>
            </c:extLst>
          </c:dPt>
          <c:dPt>
            <c:idx val="2"/>
            <c:bubble3D val="0"/>
            <c:spPr>
              <a:pattFill prst="dkDnDiag">
                <a:fgClr>
                  <a:srgbClr val="E5621D"/>
                </a:fgClr>
                <a:bgClr>
                  <a:schemeClr val="bg1"/>
                </a:bgClr>
              </a:patt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430-4BE9-90A4-631558C95FCF}"/>
              </c:ext>
            </c:extLst>
          </c:dPt>
          <c:dPt>
            <c:idx val="3"/>
            <c:bubble3D val="0"/>
            <c:spPr>
              <a:pattFill prst="dkDnDiag">
                <a:fgClr>
                  <a:srgbClr val="FFC000"/>
                </a:fgClr>
                <a:bgClr>
                  <a:schemeClr val="bg1"/>
                </a:bgClr>
              </a:patt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A430-4BE9-90A4-631558C95FCF}"/>
              </c:ext>
            </c:extLst>
          </c:dPt>
          <c:dLbls>
            <c:dLbl>
              <c:idx val="2"/>
              <c:layout>
                <c:manualLayout>
                  <c:x val="-7.9108278609051216E-2"/>
                  <c:y val="-9.144156664228890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430-4BE9-90A4-631558C95FCF}"/>
                </c:ext>
              </c:extLst>
            </c:dLbl>
            <c:dLbl>
              <c:idx val="3"/>
              <c:layout>
                <c:manualLayout>
                  <c:x val="9.8535841658832168E-2"/>
                  <c:y val="-3.2878216117488098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430-4BE9-90A4-631558C95FCF}"/>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effectLst/>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Know</c:v>
                </c:pt>
                <c:pt idx="1">
                  <c:v>Know you don't know</c:v>
                </c:pt>
                <c:pt idx="2">
                  <c:v>Think you know</c:v>
                </c:pt>
                <c:pt idx="3">
                  <c:v>Don't know you don't know</c:v>
                </c:pt>
              </c:strCache>
            </c:strRef>
          </c:cat>
          <c:val>
            <c:numRef>
              <c:f>Sheet1!$B$2:$B$5</c:f>
              <c:numCache>
                <c:formatCode>General</c:formatCode>
                <c:ptCount val="4"/>
                <c:pt idx="0">
                  <c:v>10</c:v>
                </c:pt>
                <c:pt idx="1">
                  <c:v>15</c:v>
                </c:pt>
                <c:pt idx="2">
                  <c:v>25</c:v>
                </c:pt>
                <c:pt idx="3">
                  <c:v>50</c:v>
                </c:pt>
              </c:numCache>
            </c:numRef>
          </c:val>
          <c:extLst>
            <c:ext xmlns:c16="http://schemas.microsoft.com/office/drawing/2014/chart" uri="{C3380CC4-5D6E-409C-BE32-E72D297353CC}">
              <c16:uniqueId val="{00000000-A430-4BE9-90A4-631558C95FC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3657445753909736"/>
          <c:y val="0.38750956328766389"/>
          <c:w val="0.32604235877750121"/>
          <c:h val="0.227693090799816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Sheet1!$I$7</c:f>
              <c:strCache>
                <c:ptCount val="1"/>
                <c:pt idx="0">
                  <c:v>1 year post-revasc</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Sheet1!$H$8:$H$9</c:f>
              <c:strCache>
                <c:ptCount val="2"/>
                <c:pt idx="0">
                  <c:v>50-54 yrs old</c:v>
                </c:pt>
                <c:pt idx="1">
                  <c:v>80-84 yrs old</c:v>
                </c:pt>
              </c:strCache>
            </c:strRef>
          </c:cat>
          <c:val>
            <c:numRef>
              <c:f>Sheet1!$I$8:$I$9</c:f>
              <c:numCache>
                <c:formatCode>General</c:formatCode>
                <c:ptCount val="2"/>
                <c:pt idx="0">
                  <c:v>18</c:v>
                </c:pt>
                <c:pt idx="1">
                  <c:v>11.9</c:v>
                </c:pt>
              </c:numCache>
            </c:numRef>
          </c:val>
          <c:extLst>
            <c:ext xmlns:c16="http://schemas.microsoft.com/office/drawing/2014/chart" uri="{C3380CC4-5D6E-409C-BE32-E72D297353CC}">
              <c16:uniqueId val="{00000000-C92E-4157-9B5E-A53E12089D07}"/>
            </c:ext>
          </c:extLst>
        </c:ser>
        <c:ser>
          <c:idx val="1"/>
          <c:order val="1"/>
          <c:tx>
            <c:strRef>
              <c:f>Sheet1!$J$7</c:f>
              <c:strCache>
                <c:ptCount val="1"/>
                <c:pt idx="0">
                  <c:v>5 years post-revasc</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Sheet1!$H$8:$H$9</c:f>
              <c:strCache>
                <c:ptCount val="2"/>
                <c:pt idx="0">
                  <c:v>50-54 yrs old</c:v>
                </c:pt>
                <c:pt idx="1">
                  <c:v>80-84 yrs old</c:v>
                </c:pt>
              </c:strCache>
            </c:strRef>
          </c:cat>
          <c:val>
            <c:numRef>
              <c:f>Sheet1!$J$8:$J$9</c:f>
              <c:numCache>
                <c:formatCode>General</c:formatCode>
                <c:ptCount val="2"/>
                <c:pt idx="0">
                  <c:v>28.8</c:v>
                </c:pt>
                <c:pt idx="1">
                  <c:v>17</c:v>
                </c:pt>
              </c:numCache>
            </c:numRef>
          </c:val>
          <c:extLst>
            <c:ext xmlns:c16="http://schemas.microsoft.com/office/drawing/2014/chart" uri="{C3380CC4-5D6E-409C-BE32-E72D297353CC}">
              <c16:uniqueId val="{00000001-C92E-4157-9B5E-A53E12089D07}"/>
            </c:ext>
          </c:extLst>
        </c:ser>
        <c:dLbls>
          <c:showLegendKey val="0"/>
          <c:showVal val="0"/>
          <c:showCatName val="0"/>
          <c:showSerName val="0"/>
          <c:showPercent val="0"/>
          <c:showBubbleSize val="0"/>
        </c:dLbls>
        <c:gapWidth val="130"/>
        <c:overlap val="-27"/>
        <c:axId val="994406751"/>
        <c:axId val="994406271"/>
      </c:barChart>
      <c:catAx>
        <c:axId val="99440675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94406271"/>
        <c:crosses val="autoZero"/>
        <c:auto val="1"/>
        <c:lblAlgn val="ctr"/>
        <c:lblOffset val="100"/>
        <c:noMultiLvlLbl val="0"/>
      </c:catAx>
      <c:valAx>
        <c:axId val="994406271"/>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94406751"/>
        <c:crosses val="autoZero"/>
        <c:crossBetween val="between"/>
      </c:valAx>
      <c:spPr>
        <a:noFill/>
        <a:ln>
          <a:noFill/>
        </a:ln>
        <a:effectLst/>
      </c:spPr>
    </c:plotArea>
    <c:legend>
      <c:legendPos val="b"/>
      <c:layout>
        <c:manualLayout>
          <c:xMode val="edge"/>
          <c:yMode val="edge"/>
          <c:x val="0.50277777777777777"/>
          <c:y val="4.3979429760434736E-2"/>
          <c:w val="0.46944444444444444"/>
          <c:h val="0.1462536204985240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E4_6E6067DF.xml><?xml version="1.0" encoding="utf-8"?>
<p188:cmLst xmlns:a="http://schemas.openxmlformats.org/drawingml/2006/main" xmlns:r="http://schemas.openxmlformats.org/officeDocument/2006/relationships" xmlns:p188="http://schemas.microsoft.com/office/powerpoint/2018/8/main">
  <p188:cm id="{C03BD7D2-554F-4B48-9F93-A26CA68AFADD}" authorId="{DD8E4F82-4E14-2CD3-8C5A-6C8DB4D8687F}" created="2025-01-16T17:08:04.839">
    <ac:deMkLst xmlns:ac="http://schemas.microsoft.com/office/drawing/2013/main/command">
      <pc:docMk xmlns:pc="http://schemas.microsoft.com/office/powerpoint/2013/main/command"/>
      <pc:sldMk xmlns:pc="http://schemas.microsoft.com/office/powerpoint/2013/main/command" cId="1851811807" sldId="484"/>
      <ac:spMk id="4" creationId="{1B6FA29A-7920-2DA7-0CC9-BCAFDD090A4A}"/>
    </ac:deMkLst>
    <p188:txBody>
      <a:bodyPr/>
      <a:lstStyle/>
      <a:p>
        <a:r>
          <a:rPr lang="en-GB"/>
          <a:t>Updated based on off slide image</a:t>
        </a:r>
      </a:p>
    </p188:txBody>
  </p188:cm>
</p188:cmLst>
</file>

<file path=ppt/comments/modernComment_235_ECFB0711.xml><?xml version="1.0" encoding="utf-8"?>
<p188:cmLst xmlns:a="http://schemas.openxmlformats.org/drawingml/2006/main" xmlns:r="http://schemas.openxmlformats.org/officeDocument/2006/relationships" xmlns:p188="http://schemas.microsoft.com/office/powerpoint/2018/8/main">
  <p188:cm id="{1E62E235-E933-4F41-BE1D-70311C12AFE0}" authorId="{99B89445-931B-148C-51A6-FC02903F6487}" created="2025-01-21T21:43:52.485">
    <ac:deMkLst xmlns:ac="http://schemas.microsoft.com/office/drawing/2013/main/command">
      <pc:docMk xmlns:pc="http://schemas.microsoft.com/office/powerpoint/2013/main/command"/>
      <pc:sldMk xmlns:pc="http://schemas.microsoft.com/office/powerpoint/2013/main/command" cId="3975874321" sldId="565"/>
      <ac:picMk id="3" creationId="{BEBB012C-970C-9411-434B-604A94D0265F}"/>
    </ac:deMkLst>
    <p188:txBody>
      <a:bodyPr/>
      <a:lstStyle/>
      <a:p>
        <a:r>
          <a:rPr lang="en-US"/>
          <a:t>creative commons</a:t>
        </a:r>
      </a:p>
    </p188:txBody>
  </p188:cm>
</p188:cmLst>
</file>

<file path=ppt/comments/modernComment_247_692AFAB7.xml><?xml version="1.0" encoding="utf-8"?>
<p188:cmLst xmlns:a="http://schemas.openxmlformats.org/drawingml/2006/main" xmlns:r="http://schemas.openxmlformats.org/officeDocument/2006/relationships" xmlns:p188="http://schemas.microsoft.com/office/powerpoint/2018/8/main">
  <p188:cm id="{157ED099-9253-4AAF-8FC9-DAC42D147A0B}" authorId="{2A72E9A4-D2DF-2F35-78B7-382948BE9369}" created="2025-01-16T12:12:13.531">
    <ac:deMkLst xmlns:ac="http://schemas.microsoft.com/office/drawing/2013/main/command">
      <pc:docMk xmlns:pc="http://schemas.microsoft.com/office/powerpoint/2013/main/command"/>
      <pc:sldMk xmlns:pc="http://schemas.microsoft.com/office/powerpoint/2013/main/command" cId="1764424375" sldId="583"/>
      <ac:picMk id="6" creationId="{75E75EC6-9F36-1319-24CC-B163CF2014A8}"/>
    </ac:deMkLst>
    <p188:txBody>
      <a:bodyPr/>
      <a:lstStyle/>
      <a:p>
        <a:r>
          <a:rPr lang="en-IN"/>
          <a:t>Couldn’t find the citation of image </a:t>
        </a:r>
      </a:p>
    </p188:txBody>
  </p188:cm>
</p188:cmLst>
</file>

<file path=ppt/comments/modernComment_255_448E904.xml><?xml version="1.0" encoding="utf-8"?>
<p188:cmLst xmlns:a="http://schemas.openxmlformats.org/drawingml/2006/main" xmlns:r="http://schemas.openxmlformats.org/officeDocument/2006/relationships" xmlns:p188="http://schemas.microsoft.com/office/powerpoint/2018/8/main">
  <p188:cm id="{F9C3367C-AA2E-4DDF-BE17-C0A363D77C7D}" authorId="{EC120354-22C7-0B08-323D-45ED227F6958}" created="2025-02-20T16:00:27.390">
    <pc:sldMkLst xmlns:pc="http://schemas.microsoft.com/office/powerpoint/2013/main/command">
      <pc:docMk/>
      <pc:sldMk cId="71887108" sldId="597"/>
    </pc:sldMkLst>
    <p188:txBody>
      <a:bodyPr/>
      <a:lstStyle/>
      <a:p>
        <a:r>
          <a:rPr lang="en-US"/>
          <a:t>Original stays</a:t>
        </a:r>
      </a:p>
    </p188:txBody>
  </p188:cm>
</p188:cmLst>
</file>

<file path=ppt/comments/modernComment_269_E5945C7A.xml><?xml version="1.0" encoding="utf-8"?>
<p188:cmLst xmlns:a="http://schemas.openxmlformats.org/drawingml/2006/main" xmlns:r="http://schemas.openxmlformats.org/officeDocument/2006/relationships" xmlns:p188="http://schemas.microsoft.com/office/powerpoint/2018/8/main">
  <p188:cm id="{A7AE0B94-9B8E-444B-B0D7-6C90B0140D1A}" authorId="{2A72E9A4-D2DF-2F35-78B7-382948BE9369}" status="resolved" created="2025-01-16T12:06:31.850">
    <ac:txMkLst xmlns:ac="http://schemas.microsoft.com/office/drawing/2013/main/command">
      <pc:docMk xmlns:pc="http://schemas.microsoft.com/office/powerpoint/2013/main/command"/>
      <pc:sldMk xmlns:pc="http://schemas.microsoft.com/office/powerpoint/2013/main/command" cId="3851705466" sldId="617"/>
      <ac:spMk id="2" creationId="{6B2643DF-9B82-85E2-6BBB-9678E8B1D65D}"/>
      <ac:txMk cp="0" len="15">
        <ac:context len="16" hash="3742216048"/>
      </ac:txMk>
    </ac:txMkLst>
    <p188:pos x="3120788" y="691486"/>
    <p188:txBody>
      <a:bodyPr/>
      <a:lstStyle/>
      <a:p>
        <a:r>
          <a:rPr lang="en-IN"/>
          <a:t>Please cite reference “(1)ClinicalTrials.gov. NCT04825743. Accessed January 16, 2025.”
(2) Rikken SA, et al; CELEBRATE investigators. Am Heart J. 2023;258:119-128.</a:t>
        </a:r>
      </a:p>
    </p188:txBody>
  </p188:cm>
</p188:cmLst>
</file>

<file path=ppt/comments/modernComment_29FA_A6B3615A.xml><?xml version="1.0" encoding="utf-8"?>
<p188:cmLst xmlns:a="http://schemas.openxmlformats.org/drawingml/2006/main" xmlns:r="http://schemas.openxmlformats.org/officeDocument/2006/relationships" xmlns:p188="http://schemas.microsoft.com/office/powerpoint/2018/8/main">
  <p188:cm id="{D8E5C2F5-9A02-4F89-A758-214B2DF949DF}" authorId="{99B89445-931B-148C-51A6-FC02903F6487}" created="2025-01-21T21:41:30.573">
    <ac:deMkLst xmlns:ac="http://schemas.microsoft.com/office/drawing/2013/main/command">
      <pc:docMk xmlns:pc="http://schemas.microsoft.com/office/powerpoint/2013/main/command"/>
      <pc:sldMk xmlns:pc="http://schemas.microsoft.com/office/powerpoint/2013/main/command" cId="2796773722" sldId="10746"/>
      <ac:picMk id="9" creationId="{FF23C5F0-DAEE-156D-D1DD-42275E7C51AE}"/>
    </ac:deMkLst>
    <p188:replyLst>
      <p188:reply id="{5F0F47A9-8EC6-408A-9C41-6C562D095D89}" authorId="{032C7B78-D1F5-B827-909A-21BD4E46AB96}" created="2025-01-22T21:24:17.444">
        <p188:txBody>
          <a:bodyPr/>
          <a:lstStyle/>
          <a:p>
            <a:r>
              <a:rPr lang="en-US"/>
              <a:t>Hey Paula, ref added here</a:t>
            </a:r>
          </a:p>
        </p188:txBody>
      </p188:reply>
    </p188:replyLst>
    <p188:txBody>
      <a:bodyPr/>
      <a:lstStyle/>
      <a:p>
        <a:r>
          <a:rPr lang="en-US"/>
          <a:t>need the reference for this, might need perms</a:t>
        </a:r>
      </a:p>
    </p188:txBody>
  </p188:cm>
</p188:cmLst>
</file>

<file path=ppt/comments/modernComment_2A26_A74CCD33.xml><?xml version="1.0" encoding="utf-8"?>
<p188:cmLst xmlns:a="http://schemas.openxmlformats.org/drawingml/2006/main" xmlns:r="http://schemas.openxmlformats.org/officeDocument/2006/relationships" xmlns:p188="http://schemas.microsoft.com/office/powerpoint/2018/8/main">
  <p188:cm id="{E0B3B62E-ACD2-49AF-A611-682A9F74FA4B}" authorId="{99B89445-931B-148C-51A6-FC02903F6487}" created="2025-01-21T21:46:43.555">
    <ac:deMkLst xmlns:ac="http://schemas.microsoft.com/office/drawing/2013/main/command">
      <pc:docMk xmlns:pc="http://schemas.microsoft.com/office/powerpoint/2013/main/command"/>
      <pc:sldMk xmlns:pc="http://schemas.microsoft.com/office/powerpoint/2013/main/command" cId="2806828339" sldId="10790"/>
      <ac:picMk id="4" creationId="{86305380-1763-E284-A0BF-597185BE4A0E}"/>
    </ac:deMkLst>
    <p188:replyLst>
      <p188:reply id="{32BD1CFF-D08D-400C-B484-2883E213DCB1}" authorId="{032C7B78-D1F5-B827-909A-21BD4E46AB96}" created="2025-01-22T21:25:00.547">
        <p188:txBody>
          <a:bodyPr/>
          <a:lstStyle/>
          <a:p>
            <a:r>
              <a:rPr lang="en-US"/>
              <a:t>Hey Paula, ref added here</a:t>
            </a:r>
          </a:p>
        </p188:txBody>
      </p188:reply>
    </p188:replyLst>
    <p188:txBody>
      <a:bodyPr/>
      <a:lstStyle/>
      <a:p>
        <a:r>
          <a:rPr lang="en-US"/>
          <a:t>is there a reference for this? need to check if it needs perms or not</a:t>
        </a:r>
      </a:p>
    </p188:txBody>
  </p188:cm>
</p188:cmLst>
</file>

<file path=ppt/comments/modernComment_7FFE58CB_97A54CFB.xml><?xml version="1.0" encoding="utf-8"?>
<p188:cmLst xmlns:a="http://schemas.openxmlformats.org/drawingml/2006/main" xmlns:r="http://schemas.openxmlformats.org/officeDocument/2006/relationships" xmlns:p188="http://schemas.microsoft.com/office/powerpoint/2018/8/main">
  <p188:cm id="{658213CB-AFB4-4C88-B65D-EB40C89A74F5}" authorId="{EC120354-22C7-0B08-323D-45ED227F6958}" created="2025-02-20T15:55:43.815">
    <pc:sldMkLst xmlns:pc="http://schemas.microsoft.com/office/powerpoint/2013/main/command">
      <pc:docMk/>
      <pc:sldMk cId="2544192763" sldId="2147375307"/>
    </pc:sldMkLst>
    <p188:txBody>
      <a:bodyPr/>
      <a:lstStyle/>
      <a:p>
        <a:r>
          <a:rPr lang="en-US"/>
          <a:t>Use original. Not sure why all the results were deleted in the redraw? We're discussing coronary plaques and they have all been removed in the redraw. </a:t>
        </a:r>
      </a:p>
    </p188:txBody>
  </p188:cm>
</p188:cmLst>
</file>

<file path=ppt/comments/modernComment_7FFE5EF9_CFC8F203.xml><?xml version="1.0" encoding="utf-8"?>
<p188:cmLst xmlns:a="http://schemas.openxmlformats.org/drawingml/2006/main" xmlns:r="http://schemas.openxmlformats.org/officeDocument/2006/relationships" xmlns:p188="http://schemas.microsoft.com/office/powerpoint/2018/8/main">
  <p188:cm id="{2127FD4C-D6D6-403B-BA80-5C3E8ED7A3EC}" authorId="{DD8E4F82-4E14-2CD3-8C5A-6C8DB4D8687F}" status="resolved" created="2025-01-17T15:58:30.555" complete="100000">
    <ac:deMkLst xmlns:ac="http://schemas.microsoft.com/office/drawing/2013/main/command">
      <pc:docMk xmlns:pc="http://schemas.microsoft.com/office/powerpoint/2013/main/command"/>
      <pc:sldMk xmlns:pc="http://schemas.microsoft.com/office/powerpoint/2013/main/command" cId="3486052867" sldId="2147376889"/>
      <ac:picMk id="3" creationId="{6FD39835-C62C-C51A-1DD8-F5AD594604CB}"/>
    </ac:deMkLst>
    <p188:txBody>
      <a:bodyPr/>
      <a:lstStyle/>
      <a:p>
        <a:r>
          <a:rPr lang="en-GB"/>
          <a:t>Discussed with Marti, ok to leave to cardiologist knowledge/understanding</a:t>
        </a:r>
      </a:p>
    </p188:txBody>
  </p188:cm>
</p188:cmLst>
</file>

<file path=ppt/comments/modernComment_7FFE60EB_8BB39DA5.xml><?xml version="1.0" encoding="utf-8"?>
<p188:cmLst xmlns:a="http://schemas.openxmlformats.org/drawingml/2006/main" xmlns:r="http://schemas.openxmlformats.org/officeDocument/2006/relationships" xmlns:p188="http://schemas.microsoft.com/office/powerpoint/2018/8/main">
  <p188:cm id="{54104D51-9AA7-420A-85E4-69ADB83DA797}" authorId="{60D1C046-D4FC-3837-7AB4-4CB5301B6F5F}" created="2025-01-29T16:31:40.120">
    <pc:sldMkLst xmlns:pc="http://schemas.microsoft.com/office/powerpoint/2013/main/command">
      <pc:docMk/>
      <pc:sldMk cId="2855094368" sldId="1538"/>
    </pc:sldMkLst>
    <p188:txBody>
      <a:bodyPr/>
      <a:lstStyle/>
      <a:p>
        <a:r>
          <a:rPr lang="en-US"/>
          <a:t>Updates to slides 5, 7, 8, and 18</a:t>
        </a:r>
      </a:p>
    </p188:txBody>
  </p188:cm>
</p188: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420135-CD48-4107-BEEE-8D0A49BD5492}" type="doc">
      <dgm:prSet loTypeId="urn:microsoft.com/office/officeart/2005/8/layout/chevron1" loCatId="process" qsTypeId="urn:microsoft.com/office/officeart/2005/8/quickstyle/simple5" qsCatId="simple" csTypeId="urn:microsoft.com/office/officeart/2005/8/colors/accent0_1" csCatId="mainScheme" phldr="1"/>
      <dgm:spPr/>
    </dgm:pt>
    <dgm:pt modelId="{70D3D2AB-C8D2-4E78-B52B-40DB171FE2F9}">
      <dgm:prSet phldrT="[Text]" custT="1"/>
      <dgm:spPr/>
      <dgm:t>
        <a:bodyPr/>
        <a:lstStyle/>
        <a:p>
          <a:r>
            <a:rPr lang="en-US" sz="2000" b="1">
              <a:solidFill>
                <a:srgbClr val="C00000"/>
              </a:solidFill>
              <a:effectLst/>
              <a:latin typeface="SF Compact Text Light"/>
            </a:rPr>
            <a:t>Criteria met for CS?</a:t>
          </a:r>
        </a:p>
      </dgm:t>
    </dgm:pt>
    <dgm:pt modelId="{1D7D8DAC-9123-48A5-9D8C-45949BC65ADB}" type="parTrans" cxnId="{D4E8B395-827A-43B5-8EAC-C73050DCEB80}">
      <dgm:prSet/>
      <dgm:spPr/>
      <dgm:t>
        <a:bodyPr/>
        <a:lstStyle/>
        <a:p>
          <a:endParaRPr lang="en-US" sz="2000" b="1">
            <a:solidFill>
              <a:srgbClr val="C00000"/>
            </a:solidFill>
            <a:effectLst/>
            <a:latin typeface="SF Compact Text Light"/>
          </a:endParaRPr>
        </a:p>
      </dgm:t>
    </dgm:pt>
    <dgm:pt modelId="{763FDFFD-5C5A-4D78-A947-BD8EC85FD601}" type="sibTrans" cxnId="{D4E8B395-827A-43B5-8EAC-C73050DCEB80}">
      <dgm:prSet/>
      <dgm:spPr/>
      <dgm:t>
        <a:bodyPr/>
        <a:lstStyle/>
        <a:p>
          <a:endParaRPr lang="en-US" sz="2000" b="1">
            <a:solidFill>
              <a:srgbClr val="C00000"/>
            </a:solidFill>
            <a:effectLst/>
            <a:latin typeface="SF Compact Text Light"/>
          </a:endParaRPr>
        </a:p>
      </dgm:t>
    </dgm:pt>
    <dgm:pt modelId="{E3DD960E-6BFC-4AC9-ABFE-875A928F57A1}">
      <dgm:prSet phldrT="[Text]" custT="1"/>
      <dgm:spPr/>
      <dgm:t>
        <a:bodyPr/>
        <a:lstStyle/>
        <a:p>
          <a:r>
            <a:rPr lang="en-US" sz="2000" b="1">
              <a:solidFill>
                <a:srgbClr val="C00000"/>
              </a:solidFill>
              <a:effectLst/>
              <a:latin typeface="SF Compact Text Light"/>
            </a:rPr>
            <a:t>Contraindications to escalation of care?</a:t>
          </a:r>
        </a:p>
      </dgm:t>
    </dgm:pt>
    <dgm:pt modelId="{38C893E7-BE4D-4382-A0B0-65D59A43FCCD}" type="parTrans" cxnId="{24288984-69CC-47FD-9C6B-F324A2BBCDF3}">
      <dgm:prSet/>
      <dgm:spPr/>
      <dgm:t>
        <a:bodyPr/>
        <a:lstStyle/>
        <a:p>
          <a:endParaRPr lang="en-US" sz="2000" b="1">
            <a:solidFill>
              <a:srgbClr val="C00000"/>
            </a:solidFill>
            <a:effectLst/>
            <a:latin typeface="SF Compact Text Light"/>
          </a:endParaRPr>
        </a:p>
      </dgm:t>
    </dgm:pt>
    <dgm:pt modelId="{BE084693-615B-46D9-B799-2F4F3BAA4232}" type="sibTrans" cxnId="{24288984-69CC-47FD-9C6B-F324A2BBCDF3}">
      <dgm:prSet/>
      <dgm:spPr/>
      <dgm:t>
        <a:bodyPr/>
        <a:lstStyle/>
        <a:p>
          <a:endParaRPr lang="en-US" sz="2000" b="1">
            <a:solidFill>
              <a:srgbClr val="C00000"/>
            </a:solidFill>
            <a:effectLst/>
            <a:latin typeface="SF Compact Text Light"/>
          </a:endParaRPr>
        </a:p>
      </dgm:t>
    </dgm:pt>
    <dgm:pt modelId="{346B2C59-59F5-481C-B38D-0CA4779C3156}">
      <dgm:prSet phldrT="[Text]" custT="1"/>
      <dgm:spPr/>
      <dgm:t>
        <a:bodyPr/>
        <a:lstStyle/>
        <a:p>
          <a:r>
            <a:rPr lang="en-US" sz="2000" b="1">
              <a:solidFill>
                <a:srgbClr val="C00000"/>
              </a:solidFill>
              <a:effectLst/>
              <a:latin typeface="SF Compact Text Light"/>
            </a:rPr>
            <a:t>Resources to support pt’s needs?</a:t>
          </a:r>
        </a:p>
      </dgm:t>
    </dgm:pt>
    <dgm:pt modelId="{BF5ED517-58D1-4CC2-8293-F7BBDC0DD888}" type="parTrans" cxnId="{55552B22-BCD9-4930-87FA-6B6C92348D2E}">
      <dgm:prSet/>
      <dgm:spPr/>
      <dgm:t>
        <a:bodyPr/>
        <a:lstStyle/>
        <a:p>
          <a:endParaRPr lang="en-US" sz="2000" b="1">
            <a:solidFill>
              <a:srgbClr val="C00000"/>
            </a:solidFill>
            <a:effectLst/>
            <a:latin typeface="SF Compact Text Light"/>
          </a:endParaRPr>
        </a:p>
      </dgm:t>
    </dgm:pt>
    <dgm:pt modelId="{34779A2C-2F36-4FD4-8A68-BCC001C73F67}" type="sibTrans" cxnId="{55552B22-BCD9-4930-87FA-6B6C92348D2E}">
      <dgm:prSet/>
      <dgm:spPr/>
      <dgm:t>
        <a:bodyPr/>
        <a:lstStyle/>
        <a:p>
          <a:endParaRPr lang="en-US" sz="2000" b="1">
            <a:solidFill>
              <a:srgbClr val="C00000"/>
            </a:solidFill>
            <a:effectLst/>
            <a:latin typeface="SF Compact Text Light"/>
          </a:endParaRPr>
        </a:p>
      </dgm:t>
    </dgm:pt>
    <dgm:pt modelId="{7E0FC311-7BCF-4A3B-89DF-14D785F2D91E}">
      <dgm:prSet phldrT="[Text]" custT="1"/>
      <dgm:spPr/>
      <dgm:t>
        <a:bodyPr/>
        <a:lstStyle/>
        <a:p>
          <a:r>
            <a:rPr lang="en-US" sz="2000" b="1">
              <a:solidFill>
                <a:srgbClr val="C00000"/>
              </a:solidFill>
              <a:effectLst/>
              <a:latin typeface="SF Compact Text Light"/>
            </a:rPr>
            <a:t>Stable for transfer?</a:t>
          </a:r>
        </a:p>
      </dgm:t>
    </dgm:pt>
    <dgm:pt modelId="{58FF0492-E040-454D-A9A9-8FF82BA09264}" type="parTrans" cxnId="{72F0B0D1-2D42-4F3D-AED3-255A2F4D55E5}">
      <dgm:prSet/>
      <dgm:spPr/>
      <dgm:t>
        <a:bodyPr/>
        <a:lstStyle/>
        <a:p>
          <a:endParaRPr lang="en-US" sz="2000" b="1">
            <a:solidFill>
              <a:srgbClr val="C00000"/>
            </a:solidFill>
            <a:effectLst/>
            <a:latin typeface="SF Compact Text Light"/>
          </a:endParaRPr>
        </a:p>
      </dgm:t>
    </dgm:pt>
    <dgm:pt modelId="{B15CD563-4F7F-40FD-A452-2809DA8470DD}" type="sibTrans" cxnId="{72F0B0D1-2D42-4F3D-AED3-255A2F4D55E5}">
      <dgm:prSet/>
      <dgm:spPr/>
      <dgm:t>
        <a:bodyPr/>
        <a:lstStyle/>
        <a:p>
          <a:endParaRPr lang="en-US" sz="2000" b="1">
            <a:solidFill>
              <a:srgbClr val="C00000"/>
            </a:solidFill>
            <a:effectLst/>
            <a:latin typeface="SF Compact Text Light"/>
          </a:endParaRPr>
        </a:p>
      </dgm:t>
    </dgm:pt>
    <dgm:pt modelId="{774C456D-B4CD-43BF-AF51-5162D0C03659}" type="pres">
      <dgm:prSet presAssocID="{04420135-CD48-4107-BEEE-8D0A49BD5492}" presName="Name0" presStyleCnt="0">
        <dgm:presLayoutVars>
          <dgm:dir/>
          <dgm:animLvl val="lvl"/>
          <dgm:resizeHandles val="exact"/>
        </dgm:presLayoutVars>
      </dgm:prSet>
      <dgm:spPr/>
    </dgm:pt>
    <dgm:pt modelId="{A614311B-20F9-4DF7-B519-FA6C9155E14C}" type="pres">
      <dgm:prSet presAssocID="{70D3D2AB-C8D2-4E78-B52B-40DB171FE2F9}" presName="parTxOnly" presStyleLbl="node1" presStyleIdx="0" presStyleCnt="4">
        <dgm:presLayoutVars>
          <dgm:chMax val="0"/>
          <dgm:chPref val="0"/>
          <dgm:bulletEnabled val="1"/>
        </dgm:presLayoutVars>
      </dgm:prSet>
      <dgm:spPr/>
    </dgm:pt>
    <dgm:pt modelId="{75CEFD4B-A809-45C2-9DF5-8F2797AB3C9B}" type="pres">
      <dgm:prSet presAssocID="{763FDFFD-5C5A-4D78-A947-BD8EC85FD601}" presName="parTxOnlySpace" presStyleCnt="0"/>
      <dgm:spPr/>
    </dgm:pt>
    <dgm:pt modelId="{FA03A991-8C19-45B5-BB54-A90158ACC8D0}" type="pres">
      <dgm:prSet presAssocID="{E3DD960E-6BFC-4AC9-ABFE-875A928F57A1}" presName="parTxOnly" presStyleLbl="node1" presStyleIdx="1" presStyleCnt="4">
        <dgm:presLayoutVars>
          <dgm:chMax val="0"/>
          <dgm:chPref val="0"/>
          <dgm:bulletEnabled val="1"/>
        </dgm:presLayoutVars>
      </dgm:prSet>
      <dgm:spPr/>
    </dgm:pt>
    <dgm:pt modelId="{AFE1805A-7B3F-41BA-BDFC-ADF67BB6236F}" type="pres">
      <dgm:prSet presAssocID="{BE084693-615B-46D9-B799-2F4F3BAA4232}" presName="parTxOnlySpace" presStyleCnt="0"/>
      <dgm:spPr/>
    </dgm:pt>
    <dgm:pt modelId="{C56B8CB7-4D0F-4D72-8A7F-4F9D360D9FA1}" type="pres">
      <dgm:prSet presAssocID="{346B2C59-59F5-481C-B38D-0CA4779C3156}" presName="parTxOnly" presStyleLbl="node1" presStyleIdx="2" presStyleCnt="4">
        <dgm:presLayoutVars>
          <dgm:chMax val="0"/>
          <dgm:chPref val="0"/>
          <dgm:bulletEnabled val="1"/>
        </dgm:presLayoutVars>
      </dgm:prSet>
      <dgm:spPr/>
    </dgm:pt>
    <dgm:pt modelId="{B94C4AA6-397E-4C5C-A61D-2E38CAC106D1}" type="pres">
      <dgm:prSet presAssocID="{34779A2C-2F36-4FD4-8A68-BCC001C73F67}" presName="parTxOnlySpace" presStyleCnt="0"/>
      <dgm:spPr/>
    </dgm:pt>
    <dgm:pt modelId="{0CBB5C15-0AD9-4142-B60D-E13A4F0A2FB5}" type="pres">
      <dgm:prSet presAssocID="{7E0FC311-7BCF-4A3B-89DF-14D785F2D91E}" presName="parTxOnly" presStyleLbl="node1" presStyleIdx="3" presStyleCnt="4">
        <dgm:presLayoutVars>
          <dgm:chMax val="0"/>
          <dgm:chPref val="0"/>
          <dgm:bulletEnabled val="1"/>
        </dgm:presLayoutVars>
      </dgm:prSet>
      <dgm:spPr/>
    </dgm:pt>
  </dgm:ptLst>
  <dgm:cxnLst>
    <dgm:cxn modelId="{5C10EA0A-03B0-4B17-BBC2-05D7C6314E99}" type="presOf" srcId="{04420135-CD48-4107-BEEE-8D0A49BD5492}" destId="{774C456D-B4CD-43BF-AF51-5162D0C03659}" srcOrd="0" destOrd="0" presId="urn:microsoft.com/office/officeart/2005/8/layout/chevron1"/>
    <dgm:cxn modelId="{33A3AB0F-9526-43C2-BF67-D1773B19AD65}" type="presOf" srcId="{7E0FC311-7BCF-4A3B-89DF-14D785F2D91E}" destId="{0CBB5C15-0AD9-4142-B60D-E13A4F0A2FB5}" srcOrd="0" destOrd="0" presId="urn:microsoft.com/office/officeart/2005/8/layout/chevron1"/>
    <dgm:cxn modelId="{55552B22-BCD9-4930-87FA-6B6C92348D2E}" srcId="{04420135-CD48-4107-BEEE-8D0A49BD5492}" destId="{346B2C59-59F5-481C-B38D-0CA4779C3156}" srcOrd="2" destOrd="0" parTransId="{BF5ED517-58D1-4CC2-8293-F7BBDC0DD888}" sibTransId="{34779A2C-2F36-4FD4-8A68-BCC001C73F67}"/>
    <dgm:cxn modelId="{E0268741-F91C-416E-BDAD-A50CB00F5BCE}" type="presOf" srcId="{70D3D2AB-C8D2-4E78-B52B-40DB171FE2F9}" destId="{A614311B-20F9-4DF7-B519-FA6C9155E14C}" srcOrd="0" destOrd="0" presId="urn:microsoft.com/office/officeart/2005/8/layout/chevron1"/>
    <dgm:cxn modelId="{5A2F174A-7AA3-464F-B476-80A916FDCF21}" type="presOf" srcId="{346B2C59-59F5-481C-B38D-0CA4779C3156}" destId="{C56B8CB7-4D0F-4D72-8A7F-4F9D360D9FA1}" srcOrd="0" destOrd="0" presId="urn:microsoft.com/office/officeart/2005/8/layout/chevron1"/>
    <dgm:cxn modelId="{7B5CFA7E-3172-4496-972C-F8481F87C358}" type="presOf" srcId="{E3DD960E-6BFC-4AC9-ABFE-875A928F57A1}" destId="{FA03A991-8C19-45B5-BB54-A90158ACC8D0}" srcOrd="0" destOrd="0" presId="urn:microsoft.com/office/officeart/2005/8/layout/chevron1"/>
    <dgm:cxn modelId="{24288984-69CC-47FD-9C6B-F324A2BBCDF3}" srcId="{04420135-CD48-4107-BEEE-8D0A49BD5492}" destId="{E3DD960E-6BFC-4AC9-ABFE-875A928F57A1}" srcOrd="1" destOrd="0" parTransId="{38C893E7-BE4D-4382-A0B0-65D59A43FCCD}" sibTransId="{BE084693-615B-46D9-B799-2F4F3BAA4232}"/>
    <dgm:cxn modelId="{D4E8B395-827A-43B5-8EAC-C73050DCEB80}" srcId="{04420135-CD48-4107-BEEE-8D0A49BD5492}" destId="{70D3D2AB-C8D2-4E78-B52B-40DB171FE2F9}" srcOrd="0" destOrd="0" parTransId="{1D7D8DAC-9123-48A5-9D8C-45949BC65ADB}" sibTransId="{763FDFFD-5C5A-4D78-A947-BD8EC85FD601}"/>
    <dgm:cxn modelId="{72F0B0D1-2D42-4F3D-AED3-255A2F4D55E5}" srcId="{04420135-CD48-4107-BEEE-8D0A49BD5492}" destId="{7E0FC311-7BCF-4A3B-89DF-14D785F2D91E}" srcOrd="3" destOrd="0" parTransId="{58FF0492-E040-454D-A9A9-8FF82BA09264}" sibTransId="{B15CD563-4F7F-40FD-A452-2809DA8470DD}"/>
    <dgm:cxn modelId="{A23B77CD-451B-431A-B7C3-7DD9D857BC1E}" type="presParOf" srcId="{774C456D-B4CD-43BF-AF51-5162D0C03659}" destId="{A614311B-20F9-4DF7-B519-FA6C9155E14C}" srcOrd="0" destOrd="0" presId="urn:microsoft.com/office/officeart/2005/8/layout/chevron1"/>
    <dgm:cxn modelId="{CC9085DB-0FDA-404C-80A9-CD67086D582A}" type="presParOf" srcId="{774C456D-B4CD-43BF-AF51-5162D0C03659}" destId="{75CEFD4B-A809-45C2-9DF5-8F2797AB3C9B}" srcOrd="1" destOrd="0" presId="urn:microsoft.com/office/officeart/2005/8/layout/chevron1"/>
    <dgm:cxn modelId="{E24AA850-E0F1-4FA5-929A-FA1B6A34C5DA}" type="presParOf" srcId="{774C456D-B4CD-43BF-AF51-5162D0C03659}" destId="{FA03A991-8C19-45B5-BB54-A90158ACC8D0}" srcOrd="2" destOrd="0" presId="urn:microsoft.com/office/officeart/2005/8/layout/chevron1"/>
    <dgm:cxn modelId="{A42B7287-2F2E-4777-85BF-5A8265AEDD9D}" type="presParOf" srcId="{774C456D-B4CD-43BF-AF51-5162D0C03659}" destId="{AFE1805A-7B3F-41BA-BDFC-ADF67BB6236F}" srcOrd="3" destOrd="0" presId="urn:microsoft.com/office/officeart/2005/8/layout/chevron1"/>
    <dgm:cxn modelId="{5EED5BD3-D27D-401B-AB8B-119046F54EED}" type="presParOf" srcId="{774C456D-B4CD-43BF-AF51-5162D0C03659}" destId="{C56B8CB7-4D0F-4D72-8A7F-4F9D360D9FA1}" srcOrd="4" destOrd="0" presId="urn:microsoft.com/office/officeart/2005/8/layout/chevron1"/>
    <dgm:cxn modelId="{A53945C9-A136-4CE4-ADCF-6D748AF6FC36}" type="presParOf" srcId="{774C456D-B4CD-43BF-AF51-5162D0C03659}" destId="{B94C4AA6-397E-4C5C-A61D-2E38CAC106D1}" srcOrd="5" destOrd="0" presId="urn:microsoft.com/office/officeart/2005/8/layout/chevron1"/>
    <dgm:cxn modelId="{E39A6A73-E49C-4280-9427-3DECAF2EBDD1}" type="presParOf" srcId="{774C456D-B4CD-43BF-AF51-5162D0C03659}" destId="{0CBB5C15-0AD9-4142-B60D-E13A4F0A2FB5}"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4311B-20F9-4DF7-B519-FA6C9155E14C}">
      <dsp:nvSpPr>
        <dsp:cNvPr id="0" name=""/>
        <dsp:cNvSpPr/>
      </dsp:nvSpPr>
      <dsp:spPr>
        <a:xfrm>
          <a:off x="5665" y="2320088"/>
          <a:ext cx="3298131" cy="1319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C00000"/>
              </a:solidFill>
              <a:effectLst/>
              <a:latin typeface="SF Compact Text Light"/>
            </a:rPr>
            <a:t>Criteria met for CS?</a:t>
          </a:r>
        </a:p>
      </dsp:txBody>
      <dsp:txXfrm>
        <a:off x="665291" y="2320088"/>
        <a:ext cx="1978879" cy="1319252"/>
      </dsp:txXfrm>
    </dsp:sp>
    <dsp:sp modelId="{FA03A991-8C19-45B5-BB54-A90158ACC8D0}">
      <dsp:nvSpPr>
        <dsp:cNvPr id="0" name=""/>
        <dsp:cNvSpPr/>
      </dsp:nvSpPr>
      <dsp:spPr>
        <a:xfrm>
          <a:off x="2973984" y="2320088"/>
          <a:ext cx="3298131" cy="1319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C00000"/>
              </a:solidFill>
              <a:effectLst/>
              <a:latin typeface="SF Compact Text Light"/>
            </a:rPr>
            <a:t>Contraindications to escalation of care?</a:t>
          </a:r>
        </a:p>
      </dsp:txBody>
      <dsp:txXfrm>
        <a:off x="3633610" y="2320088"/>
        <a:ext cx="1978879" cy="1319252"/>
      </dsp:txXfrm>
    </dsp:sp>
    <dsp:sp modelId="{C56B8CB7-4D0F-4D72-8A7F-4F9D360D9FA1}">
      <dsp:nvSpPr>
        <dsp:cNvPr id="0" name=""/>
        <dsp:cNvSpPr/>
      </dsp:nvSpPr>
      <dsp:spPr>
        <a:xfrm>
          <a:off x="5942303" y="2320088"/>
          <a:ext cx="3298131" cy="1319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C00000"/>
              </a:solidFill>
              <a:effectLst/>
              <a:latin typeface="SF Compact Text Light"/>
            </a:rPr>
            <a:t>Resources to support pt’s needs?</a:t>
          </a:r>
        </a:p>
      </dsp:txBody>
      <dsp:txXfrm>
        <a:off x="6601929" y="2320088"/>
        <a:ext cx="1978879" cy="1319252"/>
      </dsp:txXfrm>
    </dsp:sp>
    <dsp:sp modelId="{0CBB5C15-0AD9-4142-B60D-E13A4F0A2FB5}">
      <dsp:nvSpPr>
        <dsp:cNvPr id="0" name=""/>
        <dsp:cNvSpPr/>
      </dsp:nvSpPr>
      <dsp:spPr>
        <a:xfrm>
          <a:off x="8910622" y="2320088"/>
          <a:ext cx="3298131" cy="1319252"/>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C00000"/>
              </a:solidFill>
              <a:effectLst/>
              <a:latin typeface="SF Compact Text Light"/>
            </a:rPr>
            <a:t>Stable for transfer?</a:t>
          </a:r>
        </a:p>
      </dsp:txBody>
      <dsp:txXfrm>
        <a:off x="9570248" y="2320088"/>
        <a:ext cx="1978879" cy="13192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0.50865</cdr:x>
      <cdr:y>0.25494</cdr:y>
    </cdr:from>
    <cdr:to>
      <cdr:x>0.979</cdr:x>
      <cdr:y>0.33438</cdr:y>
    </cdr:to>
    <cdr:sp macro="" textlink="">
      <cdr:nvSpPr>
        <cdr:cNvPr id="2" name="Rectangle 1">
          <a:extLst xmlns:a="http://schemas.openxmlformats.org/drawingml/2006/main">
            <a:ext uri="{FF2B5EF4-FFF2-40B4-BE49-F238E27FC236}">
              <a16:creationId xmlns:a16="http://schemas.microsoft.com/office/drawing/2014/main" id="{E150E1B7-6FD3-4602-B78E-5EFE8951D056}"/>
            </a:ext>
          </a:extLst>
        </cdr:cNvPr>
        <cdr:cNvSpPr>
          <a:spLocks xmlns:a="http://schemas.openxmlformats.org/drawingml/2006/main" noChangeArrowheads="1"/>
        </cdr:cNvSpPr>
      </cdr:nvSpPr>
      <cdr:spPr bwMode="auto">
        <a:xfrm xmlns:a="http://schemas.openxmlformats.org/drawingml/2006/main">
          <a:off x="4419163" y="1185246"/>
          <a:ext cx="4086412" cy="3693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defPPr>
            <a:defRPr lang="en-GB"/>
          </a:defPPr>
          <a:lvl1pPr algn="l" rtl="0" fontAlgn="base">
            <a:spcBef>
              <a:spcPct val="0"/>
            </a:spcBef>
            <a:spcAft>
              <a:spcPct val="0"/>
            </a:spcAft>
            <a:defRPr b="1" kern="1200">
              <a:solidFill>
                <a:schemeClr val="tx1"/>
              </a:solidFill>
              <a:latin typeface="Arial" pitchFamily="34" charset="0"/>
              <a:ea typeface="+mn-ea"/>
              <a:cs typeface="Arial" pitchFamily="34" charset="0"/>
            </a:defRPr>
          </a:lvl1pPr>
          <a:lvl2pPr marL="455524" indent="1588" algn="l" rtl="0" fontAlgn="base">
            <a:spcBef>
              <a:spcPct val="0"/>
            </a:spcBef>
            <a:spcAft>
              <a:spcPct val="0"/>
            </a:spcAft>
            <a:defRPr b="1" kern="1200">
              <a:solidFill>
                <a:schemeClr val="tx1"/>
              </a:solidFill>
              <a:latin typeface="Arial" pitchFamily="34" charset="0"/>
              <a:ea typeface="+mn-ea"/>
              <a:cs typeface="Arial" pitchFamily="34" charset="0"/>
            </a:defRPr>
          </a:lvl2pPr>
          <a:lvl3pPr marL="912634" indent="1588" algn="l" rtl="0" fontAlgn="base">
            <a:spcBef>
              <a:spcPct val="0"/>
            </a:spcBef>
            <a:spcAft>
              <a:spcPct val="0"/>
            </a:spcAft>
            <a:defRPr b="1" kern="1200">
              <a:solidFill>
                <a:schemeClr val="tx1"/>
              </a:solidFill>
              <a:latin typeface="Arial" pitchFamily="34" charset="0"/>
              <a:ea typeface="+mn-ea"/>
              <a:cs typeface="Arial" pitchFamily="34" charset="0"/>
            </a:defRPr>
          </a:lvl3pPr>
          <a:lvl4pPr marL="1369744" indent="1588" algn="l" rtl="0" fontAlgn="base">
            <a:spcBef>
              <a:spcPct val="0"/>
            </a:spcBef>
            <a:spcAft>
              <a:spcPct val="0"/>
            </a:spcAft>
            <a:defRPr b="1" kern="1200">
              <a:solidFill>
                <a:schemeClr val="tx1"/>
              </a:solidFill>
              <a:latin typeface="Arial" pitchFamily="34" charset="0"/>
              <a:ea typeface="+mn-ea"/>
              <a:cs typeface="Arial" pitchFamily="34" charset="0"/>
            </a:defRPr>
          </a:lvl4pPr>
          <a:lvl5pPr marL="1826855" indent="1588" algn="l" rtl="0" fontAlgn="base">
            <a:spcBef>
              <a:spcPct val="0"/>
            </a:spcBef>
            <a:spcAft>
              <a:spcPct val="0"/>
            </a:spcAft>
            <a:defRPr b="1" kern="1200">
              <a:solidFill>
                <a:schemeClr val="tx1"/>
              </a:solidFill>
              <a:latin typeface="Arial" pitchFamily="34" charset="0"/>
              <a:ea typeface="+mn-ea"/>
              <a:cs typeface="Arial" pitchFamily="34" charset="0"/>
            </a:defRPr>
          </a:lvl5pPr>
          <a:lvl6pPr marL="2285552" algn="l" defTabSz="914221" rtl="0" eaLnBrk="1" latinLnBrk="0" hangingPunct="1">
            <a:defRPr b="1" kern="1200">
              <a:solidFill>
                <a:schemeClr val="tx1"/>
              </a:solidFill>
              <a:latin typeface="Arial" pitchFamily="34" charset="0"/>
              <a:ea typeface="+mn-ea"/>
              <a:cs typeface="Arial" pitchFamily="34" charset="0"/>
            </a:defRPr>
          </a:lvl6pPr>
          <a:lvl7pPr marL="2742662" algn="l" defTabSz="914221" rtl="0" eaLnBrk="1" latinLnBrk="0" hangingPunct="1">
            <a:defRPr b="1" kern="1200">
              <a:solidFill>
                <a:schemeClr val="tx1"/>
              </a:solidFill>
              <a:latin typeface="Arial" pitchFamily="34" charset="0"/>
              <a:ea typeface="+mn-ea"/>
              <a:cs typeface="Arial" pitchFamily="34" charset="0"/>
            </a:defRPr>
          </a:lvl7pPr>
          <a:lvl8pPr marL="3199772" algn="l" defTabSz="914221" rtl="0" eaLnBrk="1" latinLnBrk="0" hangingPunct="1">
            <a:defRPr b="1" kern="1200">
              <a:solidFill>
                <a:schemeClr val="tx1"/>
              </a:solidFill>
              <a:latin typeface="Arial" pitchFamily="34" charset="0"/>
              <a:ea typeface="+mn-ea"/>
              <a:cs typeface="Arial" pitchFamily="34" charset="0"/>
            </a:defRPr>
          </a:lvl8pPr>
          <a:lvl9pPr marL="3656883" algn="l" defTabSz="914221" rtl="0" eaLnBrk="1" latinLnBrk="0" hangingPunct="1">
            <a:defRPr b="1" kern="1200">
              <a:solidFill>
                <a:schemeClr val="tx1"/>
              </a:solidFill>
              <a:latin typeface="Arial" pitchFamily="34" charset="0"/>
              <a:ea typeface="+mn-ea"/>
              <a:cs typeface="Arial" pitchFamily="34" charset="0"/>
            </a:defRPr>
          </a:lvl9pPr>
        </a:lstStyle>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C00000"/>
              </a:solidFill>
              <a:effectLst/>
              <a:uLnTx/>
              <a:uFillTx/>
              <a:latin typeface="Arial" charset="0"/>
              <a:ea typeface="+mn-ea"/>
              <a:cs typeface="Arial" charset="0"/>
            </a:rPr>
            <a:t>COMPASS 1.1% </a:t>
          </a:r>
          <a:r>
            <a:rPr lang="nl-NL" sz="1200" dirty="0">
              <a:solidFill>
                <a:srgbClr val="C00000"/>
              </a:solidFill>
              <a:latin typeface="Arial" charset="0"/>
              <a:cs typeface="Arial" charset="0"/>
            </a:rPr>
            <a:t>over ~2 years (0.55%)</a:t>
          </a:r>
          <a:br>
            <a:rPr kumimoji="0" lang="nl-NL" sz="1200" b="1" i="0" u="none" strike="noStrike" kern="1200" cap="none" spc="0" normalizeH="0" baseline="0" noProof="0" dirty="0">
              <a:ln>
                <a:noFill/>
              </a:ln>
              <a:solidFill>
                <a:srgbClr val="C00000"/>
              </a:solidFill>
              <a:effectLst/>
              <a:uLnTx/>
              <a:uFillTx/>
              <a:latin typeface="Arial" charset="0"/>
              <a:ea typeface="+mn-ea"/>
              <a:cs typeface="Arial" charset="0"/>
            </a:rPr>
          </a:br>
          <a:r>
            <a:rPr kumimoji="0" lang="nl-NL" sz="1200" b="1" i="0" u="none" strike="noStrike" kern="1200" cap="none" spc="0" normalizeH="0" baseline="0" noProof="0" dirty="0">
              <a:ln>
                <a:noFill/>
              </a:ln>
              <a:solidFill>
                <a:srgbClr val="C00000"/>
              </a:solidFill>
              <a:effectLst/>
              <a:uLnTx/>
              <a:uFillTx/>
              <a:latin typeface="Arial" charset="0"/>
              <a:ea typeface="+mn-ea"/>
              <a:cs typeface="Arial" charset="0"/>
            </a:rPr>
            <a:t>ARI in Major</a:t>
          </a:r>
          <a:r>
            <a:rPr kumimoji="0" lang="nl-NL" sz="1200" b="1" i="0" u="none" strike="noStrike" kern="1200" cap="none" spc="0" normalizeH="0" noProof="0" dirty="0">
              <a:ln>
                <a:noFill/>
              </a:ln>
              <a:solidFill>
                <a:srgbClr val="C00000"/>
              </a:solidFill>
              <a:effectLst/>
              <a:uLnTx/>
              <a:uFillTx/>
              <a:latin typeface="Arial" charset="0"/>
              <a:ea typeface="+mn-ea"/>
              <a:cs typeface="Arial" charset="0"/>
            </a:rPr>
            <a:t> Bleeding</a:t>
          </a:r>
          <a:endParaRPr kumimoji="0" lang="en-US" sz="1200" b="1" i="0" u="none" strike="noStrike" kern="1200" cap="none" spc="0" normalizeH="0" baseline="0" noProof="0" dirty="0">
            <a:ln>
              <a:noFill/>
            </a:ln>
            <a:solidFill>
              <a:srgbClr val="C00000"/>
            </a:solidFill>
            <a:effectLst/>
            <a:uLnTx/>
            <a:uFillTx/>
            <a:latin typeface="Arial" charset="0"/>
            <a:ea typeface="+mn-ea"/>
            <a:cs typeface="Arial"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0.10783</cdr:x>
      <cdr:y>0.81483</cdr:y>
    </cdr:from>
    <cdr:to>
      <cdr:x>0.38915</cdr:x>
      <cdr:y>0.8621</cdr:y>
    </cdr:to>
    <cdr:sp macro="" textlink="">
      <cdr:nvSpPr>
        <cdr:cNvPr id="2" name="Figura a mano libera 1"/>
        <cdr:cNvSpPr/>
      </cdr:nvSpPr>
      <cdr:spPr>
        <a:xfrm xmlns:a="http://schemas.openxmlformats.org/drawingml/2006/main">
          <a:off x="393397" y="2187270"/>
          <a:ext cx="1026367" cy="126897"/>
        </a:xfrm>
        <a:custGeom xmlns:a="http://schemas.openxmlformats.org/drawingml/2006/main">
          <a:avLst/>
          <a:gdLst>
            <a:gd name="connsiteX0" fmla="*/ 0 w 1026367"/>
            <a:gd name="connsiteY0" fmla="*/ 126897 h 126897"/>
            <a:gd name="connsiteX1" fmla="*/ 11196 w 1026367"/>
            <a:gd name="connsiteY1" fmla="*/ 89574 h 126897"/>
            <a:gd name="connsiteX2" fmla="*/ 14929 w 1026367"/>
            <a:gd name="connsiteY2" fmla="*/ 78377 h 126897"/>
            <a:gd name="connsiteX3" fmla="*/ 26125 w 1026367"/>
            <a:gd name="connsiteY3" fmla="*/ 74645 h 126897"/>
            <a:gd name="connsiteX4" fmla="*/ 67180 w 1026367"/>
            <a:gd name="connsiteY4" fmla="*/ 67181 h 126897"/>
            <a:gd name="connsiteX5" fmla="*/ 89574 w 1026367"/>
            <a:gd name="connsiteY5" fmla="*/ 59716 h 126897"/>
            <a:gd name="connsiteX6" fmla="*/ 100770 w 1026367"/>
            <a:gd name="connsiteY6" fmla="*/ 52252 h 126897"/>
            <a:gd name="connsiteX7" fmla="*/ 111967 w 1026367"/>
            <a:gd name="connsiteY7" fmla="*/ 48519 h 126897"/>
            <a:gd name="connsiteX8" fmla="*/ 160486 w 1026367"/>
            <a:gd name="connsiteY8" fmla="*/ 37323 h 126897"/>
            <a:gd name="connsiteX9" fmla="*/ 182880 w 1026367"/>
            <a:gd name="connsiteY9" fmla="*/ 26126 h 126897"/>
            <a:gd name="connsiteX10" fmla="*/ 194076 w 1026367"/>
            <a:gd name="connsiteY10" fmla="*/ 22394 h 126897"/>
            <a:gd name="connsiteX11" fmla="*/ 515050 w 1026367"/>
            <a:gd name="connsiteY11" fmla="*/ 18661 h 126897"/>
            <a:gd name="connsiteX12" fmla="*/ 634481 w 1026367"/>
            <a:gd name="connsiteY12" fmla="*/ 14929 h 126897"/>
            <a:gd name="connsiteX13" fmla="*/ 668072 w 1026367"/>
            <a:gd name="connsiteY13" fmla="*/ 11197 h 126897"/>
            <a:gd name="connsiteX14" fmla="*/ 697930 w 1026367"/>
            <a:gd name="connsiteY14" fmla="*/ 3732 h 126897"/>
            <a:gd name="connsiteX15" fmla="*/ 761378 w 1026367"/>
            <a:gd name="connsiteY15" fmla="*/ 0 h 126897"/>
            <a:gd name="connsiteX16" fmla="*/ 1026367 w 1026367"/>
            <a:gd name="connsiteY16" fmla="*/ 3732 h 12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6367" h="126897">
              <a:moveTo>
                <a:pt x="0" y="126897"/>
              </a:moveTo>
              <a:cubicBezTo>
                <a:pt x="5639" y="104341"/>
                <a:pt x="2112" y="116825"/>
                <a:pt x="11196" y="89574"/>
              </a:cubicBezTo>
              <a:cubicBezTo>
                <a:pt x="12440" y="85842"/>
                <a:pt x="11197" y="79621"/>
                <a:pt x="14929" y="78377"/>
              </a:cubicBezTo>
              <a:cubicBezTo>
                <a:pt x="18661" y="77133"/>
                <a:pt x="22285" y="75498"/>
                <a:pt x="26125" y="74645"/>
              </a:cubicBezTo>
              <a:cubicBezTo>
                <a:pt x="41484" y="71232"/>
                <a:pt x="52241" y="71255"/>
                <a:pt x="67180" y="67181"/>
              </a:cubicBezTo>
              <a:cubicBezTo>
                <a:pt x="74771" y="65111"/>
                <a:pt x="89574" y="59716"/>
                <a:pt x="89574" y="59716"/>
              </a:cubicBezTo>
              <a:cubicBezTo>
                <a:pt x="93306" y="57228"/>
                <a:pt x="96758" y="54258"/>
                <a:pt x="100770" y="52252"/>
              </a:cubicBezTo>
              <a:cubicBezTo>
                <a:pt x="104289" y="50492"/>
                <a:pt x="108171" y="49554"/>
                <a:pt x="111967" y="48519"/>
              </a:cubicBezTo>
              <a:cubicBezTo>
                <a:pt x="214211" y="20634"/>
                <a:pt x="90811" y="54743"/>
                <a:pt x="160486" y="37323"/>
              </a:cubicBezTo>
              <a:cubicBezTo>
                <a:pt x="179245" y="32633"/>
                <a:pt x="164639" y="35246"/>
                <a:pt x="182880" y="26126"/>
              </a:cubicBezTo>
              <a:cubicBezTo>
                <a:pt x="186399" y="24367"/>
                <a:pt x="190143" y="22482"/>
                <a:pt x="194076" y="22394"/>
              </a:cubicBezTo>
              <a:cubicBezTo>
                <a:pt x="301048" y="19990"/>
                <a:pt x="408059" y="19905"/>
                <a:pt x="515050" y="18661"/>
              </a:cubicBezTo>
              <a:lnTo>
                <a:pt x="634481" y="14929"/>
              </a:lnTo>
              <a:cubicBezTo>
                <a:pt x="645734" y="14380"/>
                <a:pt x="656978" y="13155"/>
                <a:pt x="668072" y="11197"/>
              </a:cubicBezTo>
              <a:cubicBezTo>
                <a:pt x="678175" y="9414"/>
                <a:pt x="687689" y="4334"/>
                <a:pt x="697930" y="3732"/>
              </a:cubicBezTo>
              <a:lnTo>
                <a:pt x="761378" y="0"/>
              </a:lnTo>
              <a:lnTo>
                <a:pt x="1026367" y="3732"/>
              </a:lnTo>
            </a:path>
          </a:pathLst>
        </a:custGeom>
        <a:noFill xmlns:a="http://schemas.openxmlformats.org/drawingml/2006/main"/>
        <a:ln xmlns:a="http://schemas.openxmlformats.org/drawingml/2006/main" w="19050">
          <a:solidFill>
            <a:srgbClr val="2071C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0.10783</cdr:x>
      <cdr:y>0.80363</cdr:y>
    </cdr:from>
    <cdr:to>
      <cdr:x>0.38608</cdr:x>
      <cdr:y>0.86071</cdr:y>
    </cdr:to>
    <cdr:sp macro="" textlink="">
      <cdr:nvSpPr>
        <cdr:cNvPr id="3" name="Figura a mano libera 2"/>
        <cdr:cNvSpPr/>
      </cdr:nvSpPr>
      <cdr:spPr>
        <a:xfrm xmlns:a="http://schemas.openxmlformats.org/drawingml/2006/main">
          <a:off x="393397" y="2157226"/>
          <a:ext cx="1015170" cy="153208"/>
        </a:xfrm>
        <a:custGeom xmlns:a="http://schemas.openxmlformats.org/drawingml/2006/main">
          <a:avLst/>
          <a:gdLst>
            <a:gd name="connsiteX0" fmla="*/ 0 w 1015170"/>
            <a:gd name="connsiteY0" fmla="*/ 153208 h 153208"/>
            <a:gd name="connsiteX1" fmla="*/ 3732 w 1015170"/>
            <a:gd name="connsiteY1" fmla="*/ 74831 h 153208"/>
            <a:gd name="connsiteX2" fmla="*/ 11196 w 1015170"/>
            <a:gd name="connsiteY2" fmla="*/ 63634 h 153208"/>
            <a:gd name="connsiteX3" fmla="*/ 48519 w 1015170"/>
            <a:gd name="connsiteY3" fmla="*/ 41241 h 153208"/>
            <a:gd name="connsiteX4" fmla="*/ 179147 w 1015170"/>
            <a:gd name="connsiteY4" fmla="*/ 37509 h 153208"/>
            <a:gd name="connsiteX5" fmla="*/ 481459 w 1015170"/>
            <a:gd name="connsiteY5" fmla="*/ 37509 h 153208"/>
            <a:gd name="connsiteX6" fmla="*/ 492656 w 1015170"/>
            <a:gd name="connsiteY6" fmla="*/ 33776 h 153208"/>
            <a:gd name="connsiteX7" fmla="*/ 507585 w 1015170"/>
            <a:gd name="connsiteY7" fmla="*/ 30044 h 153208"/>
            <a:gd name="connsiteX8" fmla="*/ 518782 w 1015170"/>
            <a:gd name="connsiteY8" fmla="*/ 26312 h 153208"/>
            <a:gd name="connsiteX9" fmla="*/ 563569 w 1015170"/>
            <a:gd name="connsiteY9" fmla="*/ 22580 h 153208"/>
            <a:gd name="connsiteX10" fmla="*/ 589694 w 1015170"/>
            <a:gd name="connsiteY10" fmla="*/ 18847 h 153208"/>
            <a:gd name="connsiteX11" fmla="*/ 612088 w 1015170"/>
            <a:gd name="connsiteY11" fmla="*/ 11383 h 153208"/>
            <a:gd name="connsiteX12" fmla="*/ 772574 w 1015170"/>
            <a:gd name="connsiteY12" fmla="*/ 3919 h 153208"/>
            <a:gd name="connsiteX13" fmla="*/ 1015170 w 1015170"/>
            <a:gd name="connsiteY13" fmla="*/ 186 h 15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5170" h="153208">
              <a:moveTo>
                <a:pt x="0" y="153208"/>
              </a:moveTo>
              <a:cubicBezTo>
                <a:pt x="1244" y="127082"/>
                <a:pt x="488" y="100784"/>
                <a:pt x="3732" y="74831"/>
              </a:cubicBezTo>
              <a:cubicBezTo>
                <a:pt x="4288" y="70380"/>
                <a:pt x="8277" y="67040"/>
                <a:pt x="11196" y="63634"/>
              </a:cubicBezTo>
              <a:cubicBezTo>
                <a:pt x="21725" y="51349"/>
                <a:pt x="30588" y="41753"/>
                <a:pt x="48519" y="41241"/>
              </a:cubicBezTo>
              <a:lnTo>
                <a:pt x="179147" y="37509"/>
              </a:lnTo>
              <a:cubicBezTo>
                <a:pt x="303062" y="39892"/>
                <a:pt x="367840" y="44611"/>
                <a:pt x="481459" y="37509"/>
              </a:cubicBezTo>
              <a:cubicBezTo>
                <a:pt x="485386" y="37264"/>
                <a:pt x="488873" y="34857"/>
                <a:pt x="492656" y="33776"/>
              </a:cubicBezTo>
              <a:cubicBezTo>
                <a:pt x="497588" y="32367"/>
                <a:pt x="502653" y="31453"/>
                <a:pt x="507585" y="30044"/>
              </a:cubicBezTo>
              <a:cubicBezTo>
                <a:pt x="511368" y="28963"/>
                <a:pt x="514882" y="26832"/>
                <a:pt x="518782" y="26312"/>
              </a:cubicBezTo>
              <a:cubicBezTo>
                <a:pt x="533631" y="24332"/>
                <a:pt x="548671" y="24148"/>
                <a:pt x="563569" y="22580"/>
              </a:cubicBezTo>
              <a:cubicBezTo>
                <a:pt x="572317" y="21659"/>
                <a:pt x="580986" y="20091"/>
                <a:pt x="589694" y="18847"/>
              </a:cubicBezTo>
              <a:lnTo>
                <a:pt x="612088" y="11383"/>
              </a:lnTo>
              <a:cubicBezTo>
                <a:pt x="670652" y="-8136"/>
                <a:pt x="617555" y="8348"/>
                <a:pt x="772574" y="3919"/>
              </a:cubicBezTo>
              <a:cubicBezTo>
                <a:pt x="953998" y="-1265"/>
                <a:pt x="816955" y="186"/>
                <a:pt x="1015170" y="186"/>
              </a:cubicBezTo>
            </a:path>
          </a:pathLst>
        </a:custGeom>
        <a:noFill xmlns:a="http://schemas.openxmlformats.org/drawingml/2006/main"/>
        <a:ln xmlns:a="http://schemas.openxmlformats.org/drawingml/2006/main" w="19050">
          <a:solidFill>
            <a:srgbClr val="E23C7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0.3871</cdr:x>
      <cdr:y>0.83831</cdr:y>
    </cdr:from>
    <cdr:to>
      <cdr:x>0.94167</cdr:x>
      <cdr:y>0.86148</cdr:y>
    </cdr:to>
    <cdr:sp macro="" textlink="">
      <cdr:nvSpPr>
        <cdr:cNvPr id="5" name="Figura a mano libera 4"/>
        <cdr:cNvSpPr/>
      </cdr:nvSpPr>
      <cdr:spPr>
        <a:xfrm xmlns:a="http://schemas.openxmlformats.org/drawingml/2006/main">
          <a:off x="1412300" y="2250309"/>
          <a:ext cx="2023268" cy="62199"/>
        </a:xfrm>
        <a:custGeom xmlns:a="http://schemas.openxmlformats.org/drawingml/2006/main">
          <a:avLst/>
          <a:gdLst>
            <a:gd name="connsiteX0" fmla="*/ 0 w 2052734"/>
            <a:gd name="connsiteY0" fmla="*/ 56393 h 62199"/>
            <a:gd name="connsiteX1" fmla="*/ 93306 w 2052734"/>
            <a:gd name="connsiteY1" fmla="*/ 56393 h 62199"/>
            <a:gd name="connsiteX2" fmla="*/ 123164 w 2052734"/>
            <a:gd name="connsiteY2" fmla="*/ 52661 h 62199"/>
            <a:gd name="connsiteX3" fmla="*/ 138093 w 2052734"/>
            <a:gd name="connsiteY3" fmla="*/ 48929 h 62199"/>
            <a:gd name="connsiteX4" fmla="*/ 149289 w 2052734"/>
            <a:gd name="connsiteY4" fmla="*/ 45196 h 62199"/>
            <a:gd name="connsiteX5" fmla="*/ 231399 w 2052734"/>
            <a:gd name="connsiteY5" fmla="*/ 37732 h 62199"/>
            <a:gd name="connsiteX6" fmla="*/ 253792 w 2052734"/>
            <a:gd name="connsiteY6" fmla="*/ 34000 h 62199"/>
            <a:gd name="connsiteX7" fmla="*/ 298579 w 2052734"/>
            <a:gd name="connsiteY7" fmla="*/ 26535 h 62199"/>
            <a:gd name="connsiteX8" fmla="*/ 380689 w 2052734"/>
            <a:gd name="connsiteY8" fmla="*/ 22803 h 62199"/>
            <a:gd name="connsiteX9" fmla="*/ 447869 w 2052734"/>
            <a:gd name="connsiteY9" fmla="*/ 26535 h 62199"/>
            <a:gd name="connsiteX10" fmla="*/ 466530 w 2052734"/>
            <a:gd name="connsiteY10" fmla="*/ 30267 h 62199"/>
            <a:gd name="connsiteX11" fmla="*/ 556104 w 2052734"/>
            <a:gd name="connsiteY11" fmla="*/ 26535 h 62199"/>
            <a:gd name="connsiteX12" fmla="*/ 727787 w 2052734"/>
            <a:gd name="connsiteY12" fmla="*/ 26535 h 62199"/>
            <a:gd name="connsiteX13" fmla="*/ 832290 w 2052734"/>
            <a:gd name="connsiteY13" fmla="*/ 22803 h 62199"/>
            <a:gd name="connsiteX14" fmla="*/ 989044 w 2052734"/>
            <a:gd name="connsiteY14" fmla="*/ 11606 h 62199"/>
            <a:gd name="connsiteX15" fmla="*/ 1168192 w 2052734"/>
            <a:gd name="connsiteY15" fmla="*/ 7874 h 62199"/>
            <a:gd name="connsiteX16" fmla="*/ 1321214 w 2052734"/>
            <a:gd name="connsiteY16" fmla="*/ 4142 h 62199"/>
            <a:gd name="connsiteX17" fmla="*/ 1851193 w 2052734"/>
            <a:gd name="connsiteY17" fmla="*/ 4142 h 62199"/>
            <a:gd name="connsiteX18" fmla="*/ 1903444 w 2052734"/>
            <a:gd name="connsiteY18" fmla="*/ 409 h 62199"/>
            <a:gd name="connsiteX19" fmla="*/ 2052734 w 2052734"/>
            <a:gd name="connsiteY19" fmla="*/ 409 h 6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2734" h="62199">
              <a:moveTo>
                <a:pt x="0" y="56393"/>
              </a:moveTo>
              <a:cubicBezTo>
                <a:pt x="39208" y="66194"/>
                <a:pt x="15394" y="61766"/>
                <a:pt x="93306" y="56393"/>
              </a:cubicBezTo>
              <a:cubicBezTo>
                <a:pt x="103312" y="55703"/>
                <a:pt x="113270" y="54310"/>
                <a:pt x="123164" y="52661"/>
              </a:cubicBezTo>
              <a:cubicBezTo>
                <a:pt x="128224" y="51818"/>
                <a:pt x="133161" y="50338"/>
                <a:pt x="138093" y="48929"/>
              </a:cubicBezTo>
              <a:cubicBezTo>
                <a:pt x="141876" y="47848"/>
                <a:pt x="145401" y="45794"/>
                <a:pt x="149289" y="45196"/>
              </a:cubicBezTo>
              <a:cubicBezTo>
                <a:pt x="161629" y="43297"/>
                <a:pt x="221946" y="38520"/>
                <a:pt x="231399" y="37732"/>
              </a:cubicBezTo>
              <a:lnTo>
                <a:pt x="253792" y="34000"/>
              </a:lnTo>
              <a:cubicBezTo>
                <a:pt x="270185" y="31019"/>
                <a:pt x="281281" y="27728"/>
                <a:pt x="298579" y="26535"/>
              </a:cubicBezTo>
              <a:cubicBezTo>
                <a:pt x="325912" y="24650"/>
                <a:pt x="353319" y="24047"/>
                <a:pt x="380689" y="22803"/>
              </a:cubicBezTo>
              <a:cubicBezTo>
                <a:pt x="403082" y="24047"/>
                <a:pt x="425525" y="24592"/>
                <a:pt x="447869" y="26535"/>
              </a:cubicBezTo>
              <a:cubicBezTo>
                <a:pt x="454189" y="27085"/>
                <a:pt x="460186" y="30267"/>
                <a:pt x="466530" y="30267"/>
              </a:cubicBezTo>
              <a:cubicBezTo>
                <a:pt x="496414" y="30267"/>
                <a:pt x="526246" y="27779"/>
                <a:pt x="556104" y="26535"/>
              </a:cubicBezTo>
              <a:cubicBezTo>
                <a:pt x="639669" y="16090"/>
                <a:pt x="543966" y="26535"/>
                <a:pt x="727787" y="26535"/>
              </a:cubicBezTo>
              <a:cubicBezTo>
                <a:pt x="762644" y="26535"/>
                <a:pt x="797456" y="24047"/>
                <a:pt x="832290" y="22803"/>
              </a:cubicBezTo>
              <a:cubicBezTo>
                <a:pt x="867342" y="19999"/>
                <a:pt x="948342" y="12858"/>
                <a:pt x="989044" y="11606"/>
              </a:cubicBezTo>
              <a:lnTo>
                <a:pt x="1168192" y="7874"/>
              </a:lnTo>
              <a:lnTo>
                <a:pt x="1321214" y="4142"/>
              </a:lnTo>
              <a:cubicBezTo>
                <a:pt x="1574440" y="9529"/>
                <a:pt x="1519707" y="10225"/>
                <a:pt x="1851193" y="4142"/>
              </a:cubicBezTo>
              <a:cubicBezTo>
                <a:pt x="1868651" y="3822"/>
                <a:pt x="1885986" y="732"/>
                <a:pt x="1903444" y="409"/>
              </a:cubicBezTo>
              <a:cubicBezTo>
                <a:pt x="1953199" y="-513"/>
                <a:pt x="2002971" y="409"/>
                <a:pt x="2052734" y="409"/>
              </a:cubicBezTo>
            </a:path>
          </a:pathLst>
        </a:custGeom>
        <a:noFill xmlns:a="http://schemas.openxmlformats.org/drawingml/2006/main"/>
        <a:ln xmlns:a="http://schemas.openxmlformats.org/drawingml/2006/main" w="28575">
          <a:solidFill>
            <a:srgbClr val="2071C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0.39017</cdr:x>
      <cdr:y>0.76333</cdr:y>
    </cdr:from>
    <cdr:to>
      <cdr:x>0.94373</cdr:x>
      <cdr:y>0.86352</cdr:y>
    </cdr:to>
    <cdr:sp macro="" textlink="">
      <cdr:nvSpPr>
        <cdr:cNvPr id="6" name="Figura a mano libera 5"/>
        <cdr:cNvSpPr/>
      </cdr:nvSpPr>
      <cdr:spPr>
        <a:xfrm xmlns:a="http://schemas.openxmlformats.org/drawingml/2006/main">
          <a:off x="1423496" y="2049041"/>
          <a:ext cx="2019591" cy="268928"/>
        </a:xfrm>
        <a:custGeom xmlns:a="http://schemas.openxmlformats.org/drawingml/2006/main">
          <a:avLst/>
          <a:gdLst>
            <a:gd name="connsiteX0" fmla="*/ 0 w 2049003"/>
            <a:gd name="connsiteY0" fmla="*/ 265126 h 268928"/>
            <a:gd name="connsiteX1" fmla="*/ 18662 w 2049003"/>
            <a:gd name="connsiteY1" fmla="*/ 268858 h 268928"/>
            <a:gd name="connsiteX2" fmla="*/ 41055 w 2049003"/>
            <a:gd name="connsiteY2" fmla="*/ 261393 h 268928"/>
            <a:gd name="connsiteX3" fmla="*/ 63448 w 2049003"/>
            <a:gd name="connsiteY3" fmla="*/ 253929 h 268928"/>
            <a:gd name="connsiteX4" fmla="*/ 119432 w 2049003"/>
            <a:gd name="connsiteY4" fmla="*/ 235268 h 268928"/>
            <a:gd name="connsiteX5" fmla="*/ 141826 w 2049003"/>
            <a:gd name="connsiteY5" fmla="*/ 227803 h 268928"/>
            <a:gd name="connsiteX6" fmla="*/ 153022 w 2049003"/>
            <a:gd name="connsiteY6" fmla="*/ 224071 h 268928"/>
            <a:gd name="connsiteX7" fmla="*/ 171684 w 2049003"/>
            <a:gd name="connsiteY7" fmla="*/ 220339 h 268928"/>
            <a:gd name="connsiteX8" fmla="*/ 182880 w 2049003"/>
            <a:gd name="connsiteY8" fmla="*/ 216606 h 268928"/>
            <a:gd name="connsiteX9" fmla="*/ 223935 w 2049003"/>
            <a:gd name="connsiteY9" fmla="*/ 205410 h 268928"/>
            <a:gd name="connsiteX10" fmla="*/ 235132 w 2049003"/>
            <a:gd name="connsiteY10" fmla="*/ 201677 h 268928"/>
            <a:gd name="connsiteX11" fmla="*/ 246328 w 2049003"/>
            <a:gd name="connsiteY11" fmla="*/ 194213 h 268928"/>
            <a:gd name="connsiteX12" fmla="*/ 268722 w 2049003"/>
            <a:gd name="connsiteY12" fmla="*/ 186748 h 268928"/>
            <a:gd name="connsiteX13" fmla="*/ 279919 w 2049003"/>
            <a:gd name="connsiteY13" fmla="*/ 183016 h 268928"/>
            <a:gd name="connsiteX14" fmla="*/ 313509 w 2049003"/>
            <a:gd name="connsiteY14" fmla="*/ 168087 h 268928"/>
            <a:gd name="connsiteX15" fmla="*/ 324706 w 2049003"/>
            <a:gd name="connsiteY15" fmla="*/ 164355 h 268928"/>
            <a:gd name="connsiteX16" fmla="*/ 354564 w 2049003"/>
            <a:gd name="connsiteY16" fmla="*/ 149426 h 268928"/>
            <a:gd name="connsiteX17" fmla="*/ 380689 w 2049003"/>
            <a:gd name="connsiteY17" fmla="*/ 141961 h 268928"/>
            <a:gd name="connsiteX18" fmla="*/ 399351 w 2049003"/>
            <a:gd name="connsiteY18" fmla="*/ 138229 h 268928"/>
            <a:gd name="connsiteX19" fmla="*/ 451602 w 2049003"/>
            <a:gd name="connsiteY19" fmla="*/ 134497 h 268928"/>
            <a:gd name="connsiteX20" fmla="*/ 496389 w 2049003"/>
            <a:gd name="connsiteY20" fmla="*/ 127032 h 268928"/>
            <a:gd name="connsiteX21" fmla="*/ 522515 w 2049003"/>
            <a:gd name="connsiteY21" fmla="*/ 123300 h 268928"/>
            <a:gd name="connsiteX22" fmla="*/ 571034 w 2049003"/>
            <a:gd name="connsiteY22" fmla="*/ 119568 h 268928"/>
            <a:gd name="connsiteX23" fmla="*/ 597159 w 2049003"/>
            <a:gd name="connsiteY23" fmla="*/ 115836 h 268928"/>
            <a:gd name="connsiteX24" fmla="*/ 679269 w 2049003"/>
            <a:gd name="connsiteY24" fmla="*/ 112104 h 268928"/>
            <a:gd name="connsiteX25" fmla="*/ 690466 w 2049003"/>
            <a:gd name="connsiteY25" fmla="*/ 108371 h 268928"/>
            <a:gd name="connsiteX26" fmla="*/ 738985 w 2049003"/>
            <a:gd name="connsiteY26" fmla="*/ 100907 h 268928"/>
            <a:gd name="connsiteX27" fmla="*/ 843488 w 2049003"/>
            <a:gd name="connsiteY27" fmla="*/ 97175 h 268928"/>
            <a:gd name="connsiteX28" fmla="*/ 858417 w 2049003"/>
            <a:gd name="connsiteY28" fmla="*/ 93442 h 268928"/>
            <a:gd name="connsiteX29" fmla="*/ 880810 w 2049003"/>
            <a:gd name="connsiteY29" fmla="*/ 85978 h 268928"/>
            <a:gd name="connsiteX30" fmla="*/ 910668 w 2049003"/>
            <a:gd name="connsiteY30" fmla="*/ 82246 h 268928"/>
            <a:gd name="connsiteX31" fmla="*/ 947991 w 2049003"/>
            <a:gd name="connsiteY31" fmla="*/ 74781 h 268928"/>
            <a:gd name="connsiteX32" fmla="*/ 966652 w 2049003"/>
            <a:gd name="connsiteY32" fmla="*/ 71049 h 268928"/>
            <a:gd name="connsiteX33" fmla="*/ 1130871 w 2049003"/>
            <a:gd name="connsiteY33" fmla="*/ 67317 h 268928"/>
            <a:gd name="connsiteX34" fmla="*/ 1246570 w 2049003"/>
            <a:gd name="connsiteY34" fmla="*/ 63584 h 268928"/>
            <a:gd name="connsiteX35" fmla="*/ 1310018 w 2049003"/>
            <a:gd name="connsiteY35" fmla="*/ 56120 h 268928"/>
            <a:gd name="connsiteX36" fmla="*/ 1324947 w 2049003"/>
            <a:gd name="connsiteY36" fmla="*/ 52388 h 268928"/>
            <a:gd name="connsiteX37" fmla="*/ 1380931 w 2049003"/>
            <a:gd name="connsiteY37" fmla="*/ 44923 h 268928"/>
            <a:gd name="connsiteX38" fmla="*/ 1403324 w 2049003"/>
            <a:gd name="connsiteY38" fmla="*/ 37459 h 268928"/>
            <a:gd name="connsiteX39" fmla="*/ 1425718 w 2049003"/>
            <a:gd name="connsiteY39" fmla="*/ 29994 h 268928"/>
            <a:gd name="connsiteX40" fmla="*/ 1436915 w 2049003"/>
            <a:gd name="connsiteY40" fmla="*/ 26262 h 268928"/>
            <a:gd name="connsiteX41" fmla="*/ 1466773 w 2049003"/>
            <a:gd name="connsiteY41" fmla="*/ 22530 h 268928"/>
            <a:gd name="connsiteX42" fmla="*/ 1492898 w 2049003"/>
            <a:gd name="connsiteY42" fmla="*/ 18797 h 268928"/>
            <a:gd name="connsiteX43" fmla="*/ 1664582 w 2049003"/>
            <a:gd name="connsiteY43" fmla="*/ 15065 h 268928"/>
            <a:gd name="connsiteX44" fmla="*/ 1795210 w 2049003"/>
            <a:gd name="connsiteY44" fmla="*/ 7601 h 268928"/>
            <a:gd name="connsiteX45" fmla="*/ 1974358 w 2049003"/>
            <a:gd name="connsiteY45" fmla="*/ 3868 h 268928"/>
            <a:gd name="connsiteX46" fmla="*/ 2049003 w 2049003"/>
            <a:gd name="connsiteY46" fmla="*/ 136 h 26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49003" h="268928">
              <a:moveTo>
                <a:pt x="0" y="265126"/>
              </a:moveTo>
              <a:cubicBezTo>
                <a:pt x="6221" y="266370"/>
                <a:pt x="12344" y="269432"/>
                <a:pt x="18662" y="268858"/>
              </a:cubicBezTo>
              <a:cubicBezTo>
                <a:pt x="26498" y="268146"/>
                <a:pt x="33591" y="263881"/>
                <a:pt x="41055" y="261393"/>
              </a:cubicBezTo>
              <a:lnTo>
                <a:pt x="63448" y="253929"/>
              </a:lnTo>
              <a:lnTo>
                <a:pt x="119432" y="235268"/>
              </a:lnTo>
              <a:lnTo>
                <a:pt x="141826" y="227803"/>
              </a:lnTo>
              <a:cubicBezTo>
                <a:pt x="145558" y="226559"/>
                <a:pt x="149165" y="224842"/>
                <a:pt x="153022" y="224071"/>
              </a:cubicBezTo>
              <a:cubicBezTo>
                <a:pt x="159243" y="222827"/>
                <a:pt x="165530" y="221878"/>
                <a:pt x="171684" y="220339"/>
              </a:cubicBezTo>
              <a:cubicBezTo>
                <a:pt x="175501" y="219385"/>
                <a:pt x="179063" y="217560"/>
                <a:pt x="182880" y="216606"/>
              </a:cubicBezTo>
              <a:cubicBezTo>
                <a:pt x="225090" y="206053"/>
                <a:pt x="175887" y="221427"/>
                <a:pt x="223935" y="205410"/>
              </a:cubicBezTo>
              <a:cubicBezTo>
                <a:pt x="227667" y="204166"/>
                <a:pt x="231858" y="203859"/>
                <a:pt x="235132" y="201677"/>
              </a:cubicBezTo>
              <a:cubicBezTo>
                <a:pt x="238864" y="199189"/>
                <a:pt x="242229" y="196035"/>
                <a:pt x="246328" y="194213"/>
              </a:cubicBezTo>
              <a:cubicBezTo>
                <a:pt x="253518" y="191017"/>
                <a:pt x="261257" y="189236"/>
                <a:pt x="268722" y="186748"/>
              </a:cubicBezTo>
              <a:lnTo>
                <a:pt x="279919" y="183016"/>
              </a:lnTo>
              <a:cubicBezTo>
                <a:pt x="297661" y="171188"/>
                <a:pt x="286861" y="176970"/>
                <a:pt x="313509" y="168087"/>
              </a:cubicBezTo>
              <a:lnTo>
                <a:pt x="324706" y="164355"/>
              </a:lnTo>
              <a:cubicBezTo>
                <a:pt x="337734" y="151326"/>
                <a:pt x="328831" y="158003"/>
                <a:pt x="354564" y="149426"/>
              </a:cubicBezTo>
              <a:cubicBezTo>
                <a:pt x="367029" y="145271"/>
                <a:pt x="366634" y="145084"/>
                <a:pt x="380689" y="141961"/>
              </a:cubicBezTo>
              <a:cubicBezTo>
                <a:pt x="386882" y="140585"/>
                <a:pt x="393042" y="138893"/>
                <a:pt x="399351" y="138229"/>
              </a:cubicBezTo>
              <a:cubicBezTo>
                <a:pt x="416716" y="136401"/>
                <a:pt x="434219" y="136152"/>
                <a:pt x="451602" y="134497"/>
              </a:cubicBezTo>
              <a:cubicBezTo>
                <a:pt x="480083" y="131785"/>
                <a:pt x="471932" y="131108"/>
                <a:pt x="496389" y="127032"/>
              </a:cubicBezTo>
              <a:cubicBezTo>
                <a:pt x="505066" y="125586"/>
                <a:pt x="513762" y="124175"/>
                <a:pt x="522515" y="123300"/>
              </a:cubicBezTo>
              <a:cubicBezTo>
                <a:pt x="538655" y="121686"/>
                <a:pt x="554894" y="121182"/>
                <a:pt x="571034" y="119568"/>
              </a:cubicBezTo>
              <a:cubicBezTo>
                <a:pt x="579787" y="118693"/>
                <a:pt x="588383" y="116441"/>
                <a:pt x="597159" y="115836"/>
              </a:cubicBezTo>
              <a:cubicBezTo>
                <a:pt x="624492" y="113951"/>
                <a:pt x="651899" y="113348"/>
                <a:pt x="679269" y="112104"/>
              </a:cubicBezTo>
              <a:cubicBezTo>
                <a:pt x="683001" y="110860"/>
                <a:pt x="686649" y="109325"/>
                <a:pt x="690466" y="108371"/>
              </a:cubicBezTo>
              <a:cubicBezTo>
                <a:pt x="703467" y="105121"/>
                <a:pt x="727333" y="101554"/>
                <a:pt x="738985" y="100907"/>
              </a:cubicBezTo>
              <a:cubicBezTo>
                <a:pt x="773788" y="98974"/>
                <a:pt x="808654" y="98419"/>
                <a:pt x="843488" y="97175"/>
              </a:cubicBezTo>
              <a:cubicBezTo>
                <a:pt x="848464" y="95931"/>
                <a:pt x="853504" y="94916"/>
                <a:pt x="858417" y="93442"/>
              </a:cubicBezTo>
              <a:cubicBezTo>
                <a:pt x="865953" y="91181"/>
                <a:pt x="873003" y="86954"/>
                <a:pt x="880810" y="85978"/>
              </a:cubicBezTo>
              <a:lnTo>
                <a:pt x="910668" y="82246"/>
              </a:lnTo>
              <a:cubicBezTo>
                <a:pt x="937070" y="75644"/>
                <a:pt x="914441" y="80880"/>
                <a:pt x="947991" y="74781"/>
              </a:cubicBezTo>
              <a:cubicBezTo>
                <a:pt x="954232" y="73646"/>
                <a:pt x="960314" y="71308"/>
                <a:pt x="966652" y="71049"/>
              </a:cubicBezTo>
              <a:cubicBezTo>
                <a:pt x="1021360" y="68816"/>
                <a:pt x="1076137" y="68777"/>
                <a:pt x="1130871" y="67317"/>
              </a:cubicBezTo>
              <a:lnTo>
                <a:pt x="1246570" y="63584"/>
              </a:lnTo>
              <a:lnTo>
                <a:pt x="1310018" y="56120"/>
              </a:lnTo>
              <a:cubicBezTo>
                <a:pt x="1315078" y="55277"/>
                <a:pt x="1319869" y="53113"/>
                <a:pt x="1324947" y="52388"/>
              </a:cubicBezTo>
              <a:cubicBezTo>
                <a:pt x="1348846" y="48974"/>
                <a:pt x="1360023" y="50625"/>
                <a:pt x="1380931" y="44923"/>
              </a:cubicBezTo>
              <a:cubicBezTo>
                <a:pt x="1388522" y="42853"/>
                <a:pt x="1395860" y="39947"/>
                <a:pt x="1403324" y="37459"/>
              </a:cubicBezTo>
              <a:lnTo>
                <a:pt x="1425718" y="29994"/>
              </a:lnTo>
              <a:cubicBezTo>
                <a:pt x="1429450" y="28750"/>
                <a:pt x="1433011" y="26750"/>
                <a:pt x="1436915" y="26262"/>
              </a:cubicBezTo>
              <a:lnTo>
                <a:pt x="1466773" y="22530"/>
              </a:lnTo>
              <a:cubicBezTo>
                <a:pt x="1475493" y="21367"/>
                <a:pt x="1484107" y="19129"/>
                <a:pt x="1492898" y="18797"/>
              </a:cubicBezTo>
              <a:cubicBezTo>
                <a:pt x="1550099" y="16638"/>
                <a:pt x="1607354" y="16309"/>
                <a:pt x="1664582" y="15065"/>
              </a:cubicBezTo>
              <a:lnTo>
                <a:pt x="1795210" y="7601"/>
              </a:lnTo>
              <a:lnTo>
                <a:pt x="1974358" y="3868"/>
              </a:lnTo>
              <a:cubicBezTo>
                <a:pt x="2024059" y="-1102"/>
                <a:pt x="1999177" y="136"/>
                <a:pt x="2049003" y="136"/>
              </a:cubicBezTo>
            </a:path>
          </a:pathLst>
        </a:custGeom>
        <a:noFill xmlns:a="http://schemas.openxmlformats.org/drawingml/2006/main"/>
        <a:ln xmlns:a="http://schemas.openxmlformats.org/drawingml/2006/main" w="28575">
          <a:solidFill>
            <a:srgbClr val="E23C7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userShapes>
</file>

<file path=ppt/drawings/drawing3.xml><?xml version="1.0" encoding="utf-8"?>
<c:userShapes xmlns:c="http://schemas.openxmlformats.org/drawingml/2006/chart">
  <cdr:relSizeAnchor xmlns:cdr="http://schemas.openxmlformats.org/drawingml/2006/chartDrawing">
    <cdr:from>
      <cdr:x>0.10811</cdr:x>
      <cdr:y>0.72127</cdr:y>
    </cdr:from>
    <cdr:to>
      <cdr:x>0.37851</cdr:x>
      <cdr:y>0.86272</cdr:y>
    </cdr:to>
    <cdr:sp macro="" textlink="">
      <cdr:nvSpPr>
        <cdr:cNvPr id="4" name="Figura a mano libera 3"/>
        <cdr:cNvSpPr/>
      </cdr:nvSpPr>
      <cdr:spPr>
        <a:xfrm xmlns:a="http://schemas.openxmlformats.org/drawingml/2006/main">
          <a:off x="394424" y="1936135"/>
          <a:ext cx="986539" cy="379709"/>
        </a:xfrm>
        <a:custGeom xmlns:a="http://schemas.openxmlformats.org/drawingml/2006/main">
          <a:avLst/>
          <a:gdLst>
            <a:gd name="connsiteX0" fmla="*/ 0 w 1015139"/>
            <a:gd name="connsiteY0" fmla="*/ 379709 h 379709"/>
            <a:gd name="connsiteX1" fmla="*/ 3875 w 1015139"/>
            <a:gd name="connsiteY1" fmla="*/ 364211 h 379709"/>
            <a:gd name="connsiteX2" fmla="*/ 27122 w 1015139"/>
            <a:gd name="connsiteY2" fmla="*/ 356461 h 379709"/>
            <a:gd name="connsiteX3" fmla="*/ 38746 w 1015139"/>
            <a:gd name="connsiteY3" fmla="*/ 352587 h 379709"/>
            <a:gd name="connsiteX4" fmla="*/ 50370 w 1015139"/>
            <a:gd name="connsiteY4" fmla="*/ 348712 h 379709"/>
            <a:gd name="connsiteX5" fmla="*/ 73617 w 1015139"/>
            <a:gd name="connsiteY5" fmla="*/ 344838 h 379709"/>
            <a:gd name="connsiteX6" fmla="*/ 100739 w 1015139"/>
            <a:gd name="connsiteY6" fmla="*/ 340963 h 379709"/>
            <a:gd name="connsiteX7" fmla="*/ 127861 w 1015139"/>
            <a:gd name="connsiteY7" fmla="*/ 333214 h 379709"/>
            <a:gd name="connsiteX8" fmla="*/ 131736 w 1015139"/>
            <a:gd name="connsiteY8" fmla="*/ 321590 h 379709"/>
            <a:gd name="connsiteX9" fmla="*/ 158858 w 1015139"/>
            <a:gd name="connsiteY9" fmla="*/ 290594 h 379709"/>
            <a:gd name="connsiteX10" fmla="*/ 166607 w 1015139"/>
            <a:gd name="connsiteY10" fmla="*/ 282844 h 379709"/>
            <a:gd name="connsiteX11" fmla="*/ 174356 w 1015139"/>
            <a:gd name="connsiteY11" fmla="*/ 271221 h 379709"/>
            <a:gd name="connsiteX12" fmla="*/ 185980 w 1015139"/>
            <a:gd name="connsiteY12" fmla="*/ 267346 h 379709"/>
            <a:gd name="connsiteX13" fmla="*/ 197603 w 1015139"/>
            <a:gd name="connsiteY13" fmla="*/ 259597 h 379709"/>
            <a:gd name="connsiteX14" fmla="*/ 209227 w 1015139"/>
            <a:gd name="connsiteY14" fmla="*/ 255722 h 379709"/>
            <a:gd name="connsiteX15" fmla="*/ 232475 w 1015139"/>
            <a:gd name="connsiteY15" fmla="*/ 244099 h 379709"/>
            <a:gd name="connsiteX16" fmla="*/ 244098 w 1015139"/>
            <a:gd name="connsiteY16" fmla="*/ 236350 h 379709"/>
            <a:gd name="connsiteX17" fmla="*/ 259597 w 1015139"/>
            <a:gd name="connsiteY17" fmla="*/ 220851 h 379709"/>
            <a:gd name="connsiteX18" fmla="*/ 271220 w 1015139"/>
            <a:gd name="connsiteY18" fmla="*/ 216977 h 379709"/>
            <a:gd name="connsiteX19" fmla="*/ 278970 w 1015139"/>
            <a:gd name="connsiteY19" fmla="*/ 209228 h 379709"/>
            <a:gd name="connsiteX20" fmla="*/ 302217 w 1015139"/>
            <a:gd name="connsiteY20" fmla="*/ 201478 h 379709"/>
            <a:gd name="connsiteX21" fmla="*/ 344837 w 1015139"/>
            <a:gd name="connsiteY21" fmla="*/ 193729 h 379709"/>
            <a:gd name="connsiteX22" fmla="*/ 391332 w 1015139"/>
            <a:gd name="connsiteY22" fmla="*/ 185980 h 379709"/>
            <a:gd name="connsiteX23" fmla="*/ 433953 w 1015139"/>
            <a:gd name="connsiteY23" fmla="*/ 178231 h 379709"/>
            <a:gd name="connsiteX24" fmla="*/ 503695 w 1015139"/>
            <a:gd name="connsiteY24" fmla="*/ 174356 h 379709"/>
            <a:gd name="connsiteX25" fmla="*/ 534692 w 1015139"/>
            <a:gd name="connsiteY25" fmla="*/ 162733 h 379709"/>
            <a:gd name="connsiteX26" fmla="*/ 557939 w 1015139"/>
            <a:gd name="connsiteY26" fmla="*/ 154983 h 379709"/>
            <a:gd name="connsiteX27" fmla="*/ 581186 w 1015139"/>
            <a:gd name="connsiteY27" fmla="*/ 135611 h 379709"/>
            <a:gd name="connsiteX28" fmla="*/ 592810 w 1015139"/>
            <a:gd name="connsiteY28" fmla="*/ 131736 h 379709"/>
            <a:gd name="connsiteX29" fmla="*/ 604434 w 1015139"/>
            <a:gd name="connsiteY29" fmla="*/ 123987 h 379709"/>
            <a:gd name="connsiteX30" fmla="*/ 627681 w 1015139"/>
            <a:gd name="connsiteY30" fmla="*/ 116238 h 379709"/>
            <a:gd name="connsiteX31" fmla="*/ 639305 w 1015139"/>
            <a:gd name="connsiteY31" fmla="*/ 112363 h 379709"/>
            <a:gd name="connsiteX32" fmla="*/ 658678 w 1015139"/>
            <a:gd name="connsiteY32" fmla="*/ 108489 h 379709"/>
            <a:gd name="connsiteX33" fmla="*/ 689675 w 1015139"/>
            <a:gd name="connsiteY33" fmla="*/ 100739 h 379709"/>
            <a:gd name="connsiteX34" fmla="*/ 705173 w 1015139"/>
            <a:gd name="connsiteY34" fmla="*/ 96865 h 379709"/>
            <a:gd name="connsiteX35" fmla="*/ 724546 w 1015139"/>
            <a:gd name="connsiteY35" fmla="*/ 92990 h 379709"/>
            <a:gd name="connsiteX36" fmla="*/ 747793 w 1015139"/>
            <a:gd name="connsiteY36" fmla="*/ 85241 h 379709"/>
            <a:gd name="connsiteX37" fmla="*/ 759417 w 1015139"/>
            <a:gd name="connsiteY37" fmla="*/ 81367 h 379709"/>
            <a:gd name="connsiteX38" fmla="*/ 778790 w 1015139"/>
            <a:gd name="connsiteY38" fmla="*/ 65868 h 379709"/>
            <a:gd name="connsiteX39" fmla="*/ 856281 w 1015139"/>
            <a:gd name="connsiteY39" fmla="*/ 54244 h 379709"/>
            <a:gd name="connsiteX40" fmla="*/ 879529 w 1015139"/>
            <a:gd name="connsiteY40" fmla="*/ 50370 h 379709"/>
            <a:gd name="connsiteX41" fmla="*/ 910525 w 1015139"/>
            <a:gd name="connsiteY41" fmla="*/ 46495 h 379709"/>
            <a:gd name="connsiteX42" fmla="*/ 933773 w 1015139"/>
            <a:gd name="connsiteY42" fmla="*/ 38746 h 379709"/>
            <a:gd name="connsiteX43" fmla="*/ 945397 w 1015139"/>
            <a:gd name="connsiteY43" fmla="*/ 30997 h 379709"/>
            <a:gd name="connsiteX44" fmla="*/ 964770 w 1015139"/>
            <a:gd name="connsiteY44" fmla="*/ 11624 h 379709"/>
            <a:gd name="connsiteX45" fmla="*/ 988017 w 1015139"/>
            <a:gd name="connsiteY45" fmla="*/ 3875 h 379709"/>
            <a:gd name="connsiteX46" fmla="*/ 999641 w 1015139"/>
            <a:gd name="connsiteY46" fmla="*/ 0 h 379709"/>
            <a:gd name="connsiteX47" fmla="*/ 1015139 w 1015139"/>
            <a:gd name="connsiteY47" fmla="*/ 3875 h 3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15139" h="379709">
              <a:moveTo>
                <a:pt x="0" y="379709"/>
              </a:moveTo>
              <a:cubicBezTo>
                <a:pt x="1292" y="374543"/>
                <a:pt x="-168" y="367677"/>
                <a:pt x="3875" y="364211"/>
              </a:cubicBezTo>
              <a:cubicBezTo>
                <a:pt x="10077" y="358895"/>
                <a:pt x="19373" y="359044"/>
                <a:pt x="27122" y="356461"/>
              </a:cubicBezTo>
              <a:lnTo>
                <a:pt x="38746" y="352587"/>
              </a:lnTo>
              <a:cubicBezTo>
                <a:pt x="42621" y="351295"/>
                <a:pt x="46341" y="349383"/>
                <a:pt x="50370" y="348712"/>
              </a:cubicBezTo>
              <a:lnTo>
                <a:pt x="73617" y="344838"/>
              </a:lnTo>
              <a:cubicBezTo>
                <a:pt x="82643" y="343449"/>
                <a:pt x="91754" y="342597"/>
                <a:pt x="100739" y="340963"/>
              </a:cubicBezTo>
              <a:cubicBezTo>
                <a:pt x="111448" y="339016"/>
                <a:pt x="117898" y="336535"/>
                <a:pt x="127861" y="333214"/>
              </a:cubicBezTo>
              <a:cubicBezTo>
                <a:pt x="129153" y="329339"/>
                <a:pt x="129909" y="325243"/>
                <a:pt x="131736" y="321590"/>
              </a:cubicBezTo>
              <a:cubicBezTo>
                <a:pt x="138143" y="308776"/>
                <a:pt x="148759" y="300693"/>
                <a:pt x="158858" y="290594"/>
              </a:cubicBezTo>
              <a:cubicBezTo>
                <a:pt x="161441" y="288011"/>
                <a:pt x="164581" y="285884"/>
                <a:pt x="166607" y="282844"/>
              </a:cubicBezTo>
              <a:cubicBezTo>
                <a:pt x="169190" y="278970"/>
                <a:pt x="170720" y="274130"/>
                <a:pt x="174356" y="271221"/>
              </a:cubicBezTo>
              <a:cubicBezTo>
                <a:pt x="177545" y="268670"/>
                <a:pt x="182327" y="269173"/>
                <a:pt x="185980" y="267346"/>
              </a:cubicBezTo>
              <a:cubicBezTo>
                <a:pt x="190145" y="265264"/>
                <a:pt x="193438" y="261679"/>
                <a:pt x="197603" y="259597"/>
              </a:cubicBezTo>
              <a:cubicBezTo>
                <a:pt x="201256" y="257770"/>
                <a:pt x="205574" y="257549"/>
                <a:pt x="209227" y="255722"/>
              </a:cubicBezTo>
              <a:cubicBezTo>
                <a:pt x="239264" y="240704"/>
                <a:pt x="203265" y="253834"/>
                <a:pt x="232475" y="244099"/>
              </a:cubicBezTo>
              <a:cubicBezTo>
                <a:pt x="236349" y="241516"/>
                <a:pt x="240563" y="239380"/>
                <a:pt x="244098" y="236350"/>
              </a:cubicBezTo>
              <a:cubicBezTo>
                <a:pt x="249645" y="231595"/>
                <a:pt x="252666" y="223161"/>
                <a:pt x="259597" y="220851"/>
              </a:cubicBezTo>
              <a:lnTo>
                <a:pt x="271220" y="216977"/>
              </a:lnTo>
              <a:cubicBezTo>
                <a:pt x="273803" y="214394"/>
                <a:pt x="275703" y="210862"/>
                <a:pt x="278970" y="209228"/>
              </a:cubicBezTo>
              <a:cubicBezTo>
                <a:pt x="286276" y="205575"/>
                <a:pt x="294293" y="203459"/>
                <a:pt x="302217" y="201478"/>
              </a:cubicBezTo>
              <a:cubicBezTo>
                <a:pt x="329657" y="194619"/>
                <a:pt x="307157" y="199679"/>
                <a:pt x="344837" y="193729"/>
              </a:cubicBezTo>
              <a:cubicBezTo>
                <a:pt x="360357" y="191278"/>
                <a:pt x="375925" y="189061"/>
                <a:pt x="391332" y="185980"/>
              </a:cubicBezTo>
              <a:cubicBezTo>
                <a:pt x="400592" y="184128"/>
                <a:pt x="425463" y="178939"/>
                <a:pt x="433953" y="178231"/>
              </a:cubicBezTo>
              <a:cubicBezTo>
                <a:pt x="457156" y="176297"/>
                <a:pt x="480448" y="175648"/>
                <a:pt x="503695" y="174356"/>
              </a:cubicBezTo>
              <a:cubicBezTo>
                <a:pt x="549613" y="165174"/>
                <a:pt x="502047" y="177243"/>
                <a:pt x="534692" y="162733"/>
              </a:cubicBezTo>
              <a:cubicBezTo>
                <a:pt x="542156" y="159415"/>
                <a:pt x="557939" y="154983"/>
                <a:pt x="557939" y="154983"/>
              </a:cubicBezTo>
              <a:cubicBezTo>
                <a:pt x="566507" y="146416"/>
                <a:pt x="570399" y="141005"/>
                <a:pt x="581186" y="135611"/>
              </a:cubicBezTo>
              <a:cubicBezTo>
                <a:pt x="584839" y="133784"/>
                <a:pt x="589157" y="133563"/>
                <a:pt x="592810" y="131736"/>
              </a:cubicBezTo>
              <a:cubicBezTo>
                <a:pt x="596975" y="129653"/>
                <a:pt x="600179" y="125878"/>
                <a:pt x="604434" y="123987"/>
              </a:cubicBezTo>
              <a:cubicBezTo>
                <a:pt x="611898" y="120670"/>
                <a:pt x="619932" y="118821"/>
                <a:pt x="627681" y="116238"/>
              </a:cubicBezTo>
              <a:cubicBezTo>
                <a:pt x="631556" y="114946"/>
                <a:pt x="635300" y="113164"/>
                <a:pt x="639305" y="112363"/>
              </a:cubicBezTo>
              <a:cubicBezTo>
                <a:pt x="645763" y="111072"/>
                <a:pt x="652261" y="109970"/>
                <a:pt x="658678" y="108489"/>
              </a:cubicBezTo>
              <a:cubicBezTo>
                <a:pt x="669056" y="106094"/>
                <a:pt x="679343" y="103322"/>
                <a:pt x="689675" y="100739"/>
              </a:cubicBezTo>
              <a:cubicBezTo>
                <a:pt x="694841" y="99447"/>
                <a:pt x="699951" y="97909"/>
                <a:pt x="705173" y="96865"/>
              </a:cubicBezTo>
              <a:cubicBezTo>
                <a:pt x="711631" y="95573"/>
                <a:pt x="718192" y="94723"/>
                <a:pt x="724546" y="92990"/>
              </a:cubicBezTo>
              <a:cubicBezTo>
                <a:pt x="732426" y="90841"/>
                <a:pt x="740044" y="87824"/>
                <a:pt x="747793" y="85241"/>
              </a:cubicBezTo>
              <a:lnTo>
                <a:pt x="759417" y="81367"/>
              </a:lnTo>
              <a:cubicBezTo>
                <a:pt x="765859" y="74924"/>
                <a:pt x="769990" y="69779"/>
                <a:pt x="778790" y="65868"/>
              </a:cubicBezTo>
              <a:cubicBezTo>
                <a:pt x="807187" y="53247"/>
                <a:pt x="820625" y="56791"/>
                <a:pt x="856281" y="54244"/>
              </a:cubicBezTo>
              <a:cubicBezTo>
                <a:pt x="864030" y="52953"/>
                <a:pt x="871752" y="51481"/>
                <a:pt x="879529" y="50370"/>
              </a:cubicBezTo>
              <a:cubicBezTo>
                <a:pt x="889837" y="48897"/>
                <a:pt x="900344" y="48677"/>
                <a:pt x="910525" y="46495"/>
              </a:cubicBezTo>
              <a:cubicBezTo>
                <a:pt x="918512" y="44783"/>
                <a:pt x="926976" y="43277"/>
                <a:pt x="933773" y="38746"/>
              </a:cubicBezTo>
              <a:cubicBezTo>
                <a:pt x="937648" y="36163"/>
                <a:pt x="941892" y="34063"/>
                <a:pt x="945397" y="30997"/>
              </a:cubicBezTo>
              <a:cubicBezTo>
                <a:pt x="952270" y="24983"/>
                <a:pt x="956106" y="14512"/>
                <a:pt x="964770" y="11624"/>
              </a:cubicBezTo>
              <a:lnTo>
                <a:pt x="988017" y="3875"/>
              </a:lnTo>
              <a:lnTo>
                <a:pt x="999641" y="0"/>
              </a:lnTo>
              <a:cubicBezTo>
                <a:pt x="1012489" y="4284"/>
                <a:pt x="1007180" y="3875"/>
                <a:pt x="1015139" y="3875"/>
              </a:cubicBezTo>
            </a:path>
          </a:pathLst>
        </a:custGeom>
        <a:noFill xmlns:a="http://schemas.openxmlformats.org/drawingml/2006/main"/>
        <a:ln xmlns:a="http://schemas.openxmlformats.org/drawingml/2006/main" w="28575">
          <a:solidFill>
            <a:srgbClr val="E23C7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0.10599</cdr:x>
      <cdr:y>0.68807</cdr:y>
    </cdr:from>
    <cdr:to>
      <cdr:x>0.37843</cdr:x>
      <cdr:y>0.86128</cdr:y>
    </cdr:to>
    <cdr:sp macro="" textlink="">
      <cdr:nvSpPr>
        <cdr:cNvPr id="7" name="Figura a mano libera 6"/>
        <cdr:cNvSpPr/>
      </cdr:nvSpPr>
      <cdr:spPr>
        <a:xfrm xmlns:a="http://schemas.openxmlformats.org/drawingml/2006/main">
          <a:off x="386676" y="1847017"/>
          <a:ext cx="993996" cy="464952"/>
        </a:xfrm>
        <a:custGeom xmlns:a="http://schemas.openxmlformats.org/drawingml/2006/main">
          <a:avLst/>
          <a:gdLst>
            <a:gd name="connsiteX0" fmla="*/ 0 w 1019013"/>
            <a:gd name="connsiteY0" fmla="*/ 464952 h 464952"/>
            <a:gd name="connsiteX1" fmla="*/ 7749 w 1019013"/>
            <a:gd name="connsiteY1" fmla="*/ 437830 h 464952"/>
            <a:gd name="connsiteX2" fmla="*/ 23247 w 1019013"/>
            <a:gd name="connsiteY2" fmla="*/ 418457 h 464952"/>
            <a:gd name="connsiteX3" fmla="*/ 38746 w 1019013"/>
            <a:gd name="connsiteY3" fmla="*/ 399085 h 464952"/>
            <a:gd name="connsiteX4" fmla="*/ 50369 w 1019013"/>
            <a:gd name="connsiteY4" fmla="*/ 395210 h 464952"/>
            <a:gd name="connsiteX5" fmla="*/ 85241 w 1019013"/>
            <a:gd name="connsiteY5" fmla="*/ 379712 h 464952"/>
            <a:gd name="connsiteX6" fmla="*/ 96864 w 1019013"/>
            <a:gd name="connsiteY6" fmla="*/ 375837 h 464952"/>
            <a:gd name="connsiteX7" fmla="*/ 120112 w 1019013"/>
            <a:gd name="connsiteY7" fmla="*/ 364213 h 464952"/>
            <a:gd name="connsiteX8" fmla="*/ 131735 w 1019013"/>
            <a:gd name="connsiteY8" fmla="*/ 356464 h 464952"/>
            <a:gd name="connsiteX9" fmla="*/ 139485 w 1019013"/>
            <a:gd name="connsiteY9" fmla="*/ 348715 h 464952"/>
            <a:gd name="connsiteX10" fmla="*/ 151108 w 1019013"/>
            <a:gd name="connsiteY10" fmla="*/ 344840 h 464952"/>
            <a:gd name="connsiteX11" fmla="*/ 174356 w 1019013"/>
            <a:gd name="connsiteY11" fmla="*/ 329342 h 464952"/>
            <a:gd name="connsiteX12" fmla="*/ 209227 w 1019013"/>
            <a:gd name="connsiteY12" fmla="*/ 302220 h 464952"/>
            <a:gd name="connsiteX13" fmla="*/ 232474 w 1019013"/>
            <a:gd name="connsiteY13" fmla="*/ 294471 h 464952"/>
            <a:gd name="connsiteX14" fmla="*/ 251847 w 1019013"/>
            <a:gd name="connsiteY14" fmla="*/ 275098 h 464952"/>
            <a:gd name="connsiteX15" fmla="*/ 255722 w 1019013"/>
            <a:gd name="connsiteY15" fmla="*/ 263474 h 464952"/>
            <a:gd name="connsiteX16" fmla="*/ 290593 w 1019013"/>
            <a:gd name="connsiteY16" fmla="*/ 247976 h 464952"/>
            <a:gd name="connsiteX17" fmla="*/ 313841 w 1019013"/>
            <a:gd name="connsiteY17" fmla="*/ 240227 h 464952"/>
            <a:gd name="connsiteX18" fmla="*/ 352586 w 1019013"/>
            <a:gd name="connsiteY18" fmla="*/ 236352 h 464952"/>
            <a:gd name="connsiteX19" fmla="*/ 418454 w 1019013"/>
            <a:gd name="connsiteY19" fmla="*/ 232478 h 464952"/>
            <a:gd name="connsiteX20" fmla="*/ 445576 w 1019013"/>
            <a:gd name="connsiteY20" fmla="*/ 224729 h 464952"/>
            <a:gd name="connsiteX21" fmla="*/ 468824 w 1019013"/>
            <a:gd name="connsiteY21" fmla="*/ 216979 h 464952"/>
            <a:gd name="connsiteX22" fmla="*/ 492071 w 1019013"/>
            <a:gd name="connsiteY22" fmla="*/ 205356 h 464952"/>
            <a:gd name="connsiteX23" fmla="*/ 523068 w 1019013"/>
            <a:gd name="connsiteY23" fmla="*/ 201481 h 464952"/>
            <a:gd name="connsiteX24" fmla="*/ 542441 w 1019013"/>
            <a:gd name="connsiteY24" fmla="*/ 189857 h 464952"/>
            <a:gd name="connsiteX25" fmla="*/ 554064 w 1019013"/>
            <a:gd name="connsiteY25" fmla="*/ 185983 h 464952"/>
            <a:gd name="connsiteX26" fmla="*/ 565688 w 1019013"/>
            <a:gd name="connsiteY26" fmla="*/ 178234 h 464952"/>
            <a:gd name="connsiteX27" fmla="*/ 588935 w 1019013"/>
            <a:gd name="connsiteY27" fmla="*/ 170485 h 464952"/>
            <a:gd name="connsiteX28" fmla="*/ 596685 w 1019013"/>
            <a:gd name="connsiteY28" fmla="*/ 162735 h 464952"/>
            <a:gd name="connsiteX29" fmla="*/ 604434 w 1019013"/>
            <a:gd name="connsiteY29" fmla="*/ 151112 h 464952"/>
            <a:gd name="connsiteX30" fmla="*/ 616057 w 1019013"/>
            <a:gd name="connsiteY30" fmla="*/ 147237 h 464952"/>
            <a:gd name="connsiteX31" fmla="*/ 623807 w 1019013"/>
            <a:gd name="connsiteY31" fmla="*/ 139488 h 464952"/>
            <a:gd name="connsiteX32" fmla="*/ 658678 w 1019013"/>
            <a:gd name="connsiteY32" fmla="*/ 131739 h 464952"/>
            <a:gd name="connsiteX33" fmla="*/ 693549 w 1019013"/>
            <a:gd name="connsiteY33" fmla="*/ 123990 h 464952"/>
            <a:gd name="connsiteX34" fmla="*/ 740044 w 1019013"/>
            <a:gd name="connsiteY34" fmla="*/ 100742 h 464952"/>
            <a:gd name="connsiteX35" fmla="*/ 751668 w 1019013"/>
            <a:gd name="connsiteY35" fmla="*/ 96868 h 464952"/>
            <a:gd name="connsiteX36" fmla="*/ 763291 w 1019013"/>
            <a:gd name="connsiteY36" fmla="*/ 89118 h 464952"/>
            <a:gd name="connsiteX37" fmla="*/ 786539 w 1019013"/>
            <a:gd name="connsiteY37" fmla="*/ 81369 h 464952"/>
            <a:gd name="connsiteX38" fmla="*/ 798163 w 1019013"/>
            <a:gd name="connsiteY38" fmla="*/ 73620 h 464952"/>
            <a:gd name="connsiteX39" fmla="*/ 821410 w 1019013"/>
            <a:gd name="connsiteY39" fmla="*/ 65871 h 464952"/>
            <a:gd name="connsiteX40" fmla="*/ 844657 w 1019013"/>
            <a:gd name="connsiteY40" fmla="*/ 58122 h 464952"/>
            <a:gd name="connsiteX41" fmla="*/ 860156 w 1019013"/>
            <a:gd name="connsiteY41" fmla="*/ 54247 h 464952"/>
            <a:gd name="connsiteX42" fmla="*/ 871780 w 1019013"/>
            <a:gd name="connsiteY42" fmla="*/ 50373 h 464952"/>
            <a:gd name="connsiteX43" fmla="*/ 887278 w 1019013"/>
            <a:gd name="connsiteY43" fmla="*/ 46498 h 464952"/>
            <a:gd name="connsiteX44" fmla="*/ 910525 w 1019013"/>
            <a:gd name="connsiteY44" fmla="*/ 38749 h 464952"/>
            <a:gd name="connsiteX45" fmla="*/ 945396 w 1019013"/>
            <a:gd name="connsiteY45" fmla="*/ 27125 h 464952"/>
            <a:gd name="connsiteX46" fmla="*/ 968644 w 1019013"/>
            <a:gd name="connsiteY46" fmla="*/ 19376 h 464952"/>
            <a:gd name="connsiteX47" fmla="*/ 980268 w 1019013"/>
            <a:gd name="connsiteY47" fmla="*/ 15501 h 464952"/>
            <a:gd name="connsiteX48" fmla="*/ 991891 w 1019013"/>
            <a:gd name="connsiteY48" fmla="*/ 7752 h 464952"/>
            <a:gd name="connsiteX49" fmla="*/ 1019013 w 1019013"/>
            <a:gd name="connsiteY49" fmla="*/ 3 h 46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19013" h="464952">
              <a:moveTo>
                <a:pt x="0" y="464952"/>
              </a:moveTo>
              <a:cubicBezTo>
                <a:pt x="1242" y="459982"/>
                <a:pt x="4968" y="443391"/>
                <a:pt x="7749" y="437830"/>
              </a:cubicBezTo>
              <a:cubicBezTo>
                <a:pt x="15697" y="421935"/>
                <a:pt x="13639" y="430467"/>
                <a:pt x="23247" y="418457"/>
              </a:cubicBezTo>
              <a:cubicBezTo>
                <a:pt x="28122" y="412363"/>
                <a:pt x="31548" y="403404"/>
                <a:pt x="38746" y="399085"/>
              </a:cubicBezTo>
              <a:cubicBezTo>
                <a:pt x="42248" y="396984"/>
                <a:pt x="46716" y="397036"/>
                <a:pt x="50369" y="395210"/>
              </a:cubicBezTo>
              <a:cubicBezTo>
                <a:pt x="87206" y="376791"/>
                <a:pt x="25271" y="399703"/>
                <a:pt x="85241" y="379712"/>
              </a:cubicBezTo>
              <a:cubicBezTo>
                <a:pt x="89115" y="378420"/>
                <a:pt x="93466" y="378102"/>
                <a:pt x="96864" y="375837"/>
              </a:cubicBezTo>
              <a:cubicBezTo>
                <a:pt x="130181" y="353627"/>
                <a:pt x="88024" y="380257"/>
                <a:pt x="120112" y="364213"/>
              </a:cubicBezTo>
              <a:cubicBezTo>
                <a:pt x="124277" y="362131"/>
                <a:pt x="128099" y="359373"/>
                <a:pt x="131735" y="356464"/>
              </a:cubicBezTo>
              <a:cubicBezTo>
                <a:pt x="134588" y="354182"/>
                <a:pt x="136352" y="350595"/>
                <a:pt x="139485" y="348715"/>
              </a:cubicBezTo>
              <a:cubicBezTo>
                <a:pt x="142987" y="346614"/>
                <a:pt x="147538" y="346823"/>
                <a:pt x="151108" y="344840"/>
              </a:cubicBezTo>
              <a:cubicBezTo>
                <a:pt x="159249" y="340317"/>
                <a:pt x="167770" y="335928"/>
                <a:pt x="174356" y="329342"/>
              </a:cubicBezTo>
              <a:cubicBezTo>
                <a:pt x="184385" y="319313"/>
                <a:pt x="195324" y="306854"/>
                <a:pt x="209227" y="302220"/>
              </a:cubicBezTo>
              <a:lnTo>
                <a:pt x="232474" y="294471"/>
              </a:lnTo>
              <a:cubicBezTo>
                <a:pt x="238932" y="288013"/>
                <a:pt x="248959" y="283762"/>
                <a:pt x="251847" y="275098"/>
              </a:cubicBezTo>
              <a:cubicBezTo>
                <a:pt x="253139" y="271223"/>
                <a:pt x="253171" y="266663"/>
                <a:pt x="255722" y="263474"/>
              </a:cubicBezTo>
              <a:cubicBezTo>
                <a:pt x="262420" y="255102"/>
                <a:pt x="283490" y="250344"/>
                <a:pt x="290593" y="247976"/>
              </a:cubicBezTo>
              <a:cubicBezTo>
                <a:pt x="290598" y="247974"/>
                <a:pt x="313835" y="240228"/>
                <a:pt x="313841" y="240227"/>
              </a:cubicBezTo>
              <a:cubicBezTo>
                <a:pt x="326756" y="238935"/>
                <a:pt x="339642" y="237311"/>
                <a:pt x="352586" y="236352"/>
              </a:cubicBezTo>
              <a:cubicBezTo>
                <a:pt x="374520" y="234727"/>
                <a:pt x="396498" y="233769"/>
                <a:pt x="418454" y="232478"/>
              </a:cubicBezTo>
              <a:cubicBezTo>
                <a:pt x="457520" y="219455"/>
                <a:pt x="396924" y="239325"/>
                <a:pt x="445576" y="224729"/>
              </a:cubicBezTo>
              <a:cubicBezTo>
                <a:pt x="453400" y="222382"/>
                <a:pt x="462027" y="221510"/>
                <a:pt x="468824" y="216979"/>
              </a:cubicBezTo>
              <a:cubicBezTo>
                <a:pt x="478132" y="210773"/>
                <a:pt x="481040" y="207361"/>
                <a:pt x="492071" y="205356"/>
              </a:cubicBezTo>
              <a:cubicBezTo>
                <a:pt x="502316" y="203493"/>
                <a:pt x="512736" y="202773"/>
                <a:pt x="523068" y="201481"/>
              </a:cubicBezTo>
              <a:cubicBezTo>
                <a:pt x="555991" y="190508"/>
                <a:pt x="515849" y="205812"/>
                <a:pt x="542441" y="189857"/>
              </a:cubicBezTo>
              <a:cubicBezTo>
                <a:pt x="545943" y="187756"/>
                <a:pt x="550190" y="187274"/>
                <a:pt x="554064" y="185983"/>
              </a:cubicBezTo>
              <a:cubicBezTo>
                <a:pt x="557939" y="183400"/>
                <a:pt x="561433" y="180125"/>
                <a:pt x="565688" y="178234"/>
              </a:cubicBezTo>
              <a:cubicBezTo>
                <a:pt x="573152" y="174917"/>
                <a:pt x="588935" y="170485"/>
                <a:pt x="588935" y="170485"/>
              </a:cubicBezTo>
              <a:cubicBezTo>
                <a:pt x="591518" y="167902"/>
                <a:pt x="594403" y="165588"/>
                <a:pt x="596685" y="162735"/>
              </a:cubicBezTo>
              <a:cubicBezTo>
                <a:pt x="599594" y="159099"/>
                <a:pt x="600798" y="154021"/>
                <a:pt x="604434" y="151112"/>
              </a:cubicBezTo>
              <a:cubicBezTo>
                <a:pt x="607623" y="148561"/>
                <a:pt x="612183" y="148529"/>
                <a:pt x="616057" y="147237"/>
              </a:cubicBezTo>
              <a:cubicBezTo>
                <a:pt x="618640" y="144654"/>
                <a:pt x="620674" y="141368"/>
                <a:pt x="623807" y="139488"/>
              </a:cubicBezTo>
              <a:cubicBezTo>
                <a:pt x="631236" y="135031"/>
                <a:pt x="653807" y="132625"/>
                <a:pt x="658678" y="131739"/>
              </a:cubicBezTo>
              <a:cubicBezTo>
                <a:pt x="676702" y="128462"/>
                <a:pt x="676975" y="128133"/>
                <a:pt x="693549" y="123990"/>
              </a:cubicBezTo>
              <a:cubicBezTo>
                <a:pt x="723591" y="103961"/>
                <a:pt x="707962" y="111435"/>
                <a:pt x="740044" y="100742"/>
              </a:cubicBezTo>
              <a:lnTo>
                <a:pt x="751668" y="96868"/>
              </a:lnTo>
              <a:cubicBezTo>
                <a:pt x="755542" y="94285"/>
                <a:pt x="759036" y="91009"/>
                <a:pt x="763291" y="89118"/>
              </a:cubicBezTo>
              <a:cubicBezTo>
                <a:pt x="770755" y="85800"/>
                <a:pt x="779742" y="85900"/>
                <a:pt x="786539" y="81369"/>
              </a:cubicBezTo>
              <a:cubicBezTo>
                <a:pt x="790414" y="78786"/>
                <a:pt x="793908" y="75511"/>
                <a:pt x="798163" y="73620"/>
              </a:cubicBezTo>
              <a:cubicBezTo>
                <a:pt x="805627" y="70303"/>
                <a:pt x="813661" y="68454"/>
                <a:pt x="821410" y="65871"/>
              </a:cubicBezTo>
              <a:cubicBezTo>
                <a:pt x="821420" y="65868"/>
                <a:pt x="844646" y="58125"/>
                <a:pt x="844657" y="58122"/>
              </a:cubicBezTo>
              <a:cubicBezTo>
                <a:pt x="849823" y="56830"/>
                <a:pt x="855036" y="55710"/>
                <a:pt x="860156" y="54247"/>
              </a:cubicBezTo>
              <a:cubicBezTo>
                <a:pt x="864083" y="53125"/>
                <a:pt x="867853" y="51495"/>
                <a:pt x="871780" y="50373"/>
              </a:cubicBezTo>
              <a:cubicBezTo>
                <a:pt x="876900" y="48910"/>
                <a:pt x="882178" y="48028"/>
                <a:pt x="887278" y="46498"/>
              </a:cubicBezTo>
              <a:cubicBezTo>
                <a:pt x="895102" y="44151"/>
                <a:pt x="902776" y="41332"/>
                <a:pt x="910525" y="38749"/>
              </a:cubicBezTo>
              <a:lnTo>
                <a:pt x="945396" y="27125"/>
              </a:lnTo>
              <a:lnTo>
                <a:pt x="968644" y="19376"/>
              </a:lnTo>
              <a:cubicBezTo>
                <a:pt x="972519" y="18084"/>
                <a:pt x="976870" y="17767"/>
                <a:pt x="980268" y="15501"/>
              </a:cubicBezTo>
              <a:cubicBezTo>
                <a:pt x="984142" y="12918"/>
                <a:pt x="987636" y="9643"/>
                <a:pt x="991891" y="7752"/>
              </a:cubicBezTo>
              <a:cubicBezTo>
                <a:pt x="1010245" y="-405"/>
                <a:pt x="1007938" y="3"/>
                <a:pt x="1019013" y="3"/>
              </a:cubicBezTo>
            </a:path>
          </a:pathLst>
        </a:custGeom>
        <a:noFill xmlns:a="http://schemas.openxmlformats.org/drawingml/2006/main"/>
        <a:ln xmlns:a="http://schemas.openxmlformats.org/drawingml/2006/main" w="28575">
          <a:solidFill>
            <a:srgbClr val="2071C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0.38051</cdr:x>
      <cdr:y>0.70942</cdr:y>
    </cdr:from>
    <cdr:to>
      <cdr:x>0.93217</cdr:x>
      <cdr:y>0.85695</cdr:y>
    </cdr:to>
    <cdr:sp macro="" textlink="">
      <cdr:nvSpPr>
        <cdr:cNvPr id="8" name="Figura a mano libera 7"/>
        <cdr:cNvSpPr/>
      </cdr:nvSpPr>
      <cdr:spPr>
        <a:xfrm xmlns:a="http://schemas.openxmlformats.org/drawingml/2006/main">
          <a:off x="1388238" y="1904334"/>
          <a:ext cx="2012692" cy="396012"/>
        </a:xfrm>
        <a:custGeom xmlns:a="http://schemas.openxmlformats.org/drawingml/2006/main">
          <a:avLst/>
          <a:gdLst>
            <a:gd name="connsiteX0" fmla="*/ 0 w 2053526"/>
            <a:gd name="connsiteY0" fmla="*/ 396012 h 396012"/>
            <a:gd name="connsiteX1" fmla="*/ 7749 w 2053526"/>
            <a:gd name="connsiteY1" fmla="*/ 380513 h 396012"/>
            <a:gd name="connsiteX2" fmla="*/ 19373 w 2053526"/>
            <a:gd name="connsiteY2" fmla="*/ 376639 h 396012"/>
            <a:gd name="connsiteX3" fmla="*/ 58119 w 2053526"/>
            <a:gd name="connsiteY3" fmla="*/ 365015 h 396012"/>
            <a:gd name="connsiteX4" fmla="*/ 92990 w 2053526"/>
            <a:gd name="connsiteY4" fmla="*/ 357266 h 396012"/>
            <a:gd name="connsiteX5" fmla="*/ 151109 w 2053526"/>
            <a:gd name="connsiteY5" fmla="*/ 353391 h 396012"/>
            <a:gd name="connsiteX6" fmla="*/ 259597 w 2053526"/>
            <a:gd name="connsiteY6" fmla="*/ 349517 h 396012"/>
            <a:gd name="connsiteX7" fmla="*/ 286719 w 2053526"/>
            <a:gd name="connsiteY7" fmla="*/ 341768 h 396012"/>
            <a:gd name="connsiteX8" fmla="*/ 321590 w 2053526"/>
            <a:gd name="connsiteY8" fmla="*/ 330144 h 396012"/>
            <a:gd name="connsiteX9" fmla="*/ 333214 w 2053526"/>
            <a:gd name="connsiteY9" fmla="*/ 326269 h 396012"/>
            <a:gd name="connsiteX10" fmla="*/ 344837 w 2053526"/>
            <a:gd name="connsiteY10" fmla="*/ 322395 h 396012"/>
            <a:gd name="connsiteX11" fmla="*/ 352587 w 2053526"/>
            <a:gd name="connsiteY11" fmla="*/ 314645 h 396012"/>
            <a:gd name="connsiteX12" fmla="*/ 364210 w 2053526"/>
            <a:gd name="connsiteY12" fmla="*/ 310771 h 396012"/>
            <a:gd name="connsiteX13" fmla="*/ 422329 w 2053526"/>
            <a:gd name="connsiteY13" fmla="*/ 303022 h 396012"/>
            <a:gd name="connsiteX14" fmla="*/ 457200 w 2053526"/>
            <a:gd name="connsiteY14" fmla="*/ 295273 h 396012"/>
            <a:gd name="connsiteX15" fmla="*/ 492071 w 2053526"/>
            <a:gd name="connsiteY15" fmla="*/ 283649 h 396012"/>
            <a:gd name="connsiteX16" fmla="*/ 503695 w 2053526"/>
            <a:gd name="connsiteY16" fmla="*/ 279774 h 396012"/>
            <a:gd name="connsiteX17" fmla="*/ 581187 w 2053526"/>
            <a:gd name="connsiteY17" fmla="*/ 272025 h 396012"/>
            <a:gd name="connsiteX18" fmla="*/ 619932 w 2053526"/>
            <a:gd name="connsiteY18" fmla="*/ 264276 h 396012"/>
            <a:gd name="connsiteX19" fmla="*/ 631556 w 2053526"/>
            <a:gd name="connsiteY19" fmla="*/ 260401 h 396012"/>
            <a:gd name="connsiteX20" fmla="*/ 647054 w 2053526"/>
            <a:gd name="connsiteY20" fmla="*/ 256527 h 396012"/>
            <a:gd name="connsiteX21" fmla="*/ 670302 w 2053526"/>
            <a:gd name="connsiteY21" fmla="*/ 248778 h 396012"/>
            <a:gd name="connsiteX22" fmla="*/ 681926 w 2053526"/>
            <a:gd name="connsiteY22" fmla="*/ 244903 h 396012"/>
            <a:gd name="connsiteX23" fmla="*/ 743919 w 2053526"/>
            <a:gd name="connsiteY23" fmla="*/ 233279 h 396012"/>
            <a:gd name="connsiteX24" fmla="*/ 798163 w 2053526"/>
            <a:gd name="connsiteY24" fmla="*/ 225530 h 396012"/>
            <a:gd name="connsiteX25" fmla="*/ 848532 w 2053526"/>
            <a:gd name="connsiteY25" fmla="*/ 217781 h 396012"/>
            <a:gd name="connsiteX26" fmla="*/ 871780 w 2053526"/>
            <a:gd name="connsiteY26" fmla="*/ 210032 h 396012"/>
            <a:gd name="connsiteX27" fmla="*/ 895027 w 2053526"/>
            <a:gd name="connsiteY27" fmla="*/ 202283 h 396012"/>
            <a:gd name="connsiteX28" fmla="*/ 906651 w 2053526"/>
            <a:gd name="connsiteY28" fmla="*/ 198408 h 396012"/>
            <a:gd name="connsiteX29" fmla="*/ 937648 w 2053526"/>
            <a:gd name="connsiteY29" fmla="*/ 190659 h 396012"/>
            <a:gd name="connsiteX30" fmla="*/ 976393 w 2053526"/>
            <a:gd name="connsiteY30" fmla="*/ 179035 h 396012"/>
            <a:gd name="connsiteX31" fmla="*/ 988017 w 2053526"/>
            <a:gd name="connsiteY31" fmla="*/ 175161 h 396012"/>
            <a:gd name="connsiteX32" fmla="*/ 1007390 w 2053526"/>
            <a:gd name="connsiteY32" fmla="*/ 159662 h 396012"/>
            <a:gd name="connsiteX33" fmla="*/ 1019014 w 2053526"/>
            <a:gd name="connsiteY33" fmla="*/ 148039 h 396012"/>
            <a:gd name="connsiteX34" fmla="*/ 1042261 w 2053526"/>
            <a:gd name="connsiteY34" fmla="*/ 136415 h 396012"/>
            <a:gd name="connsiteX35" fmla="*/ 1053885 w 2053526"/>
            <a:gd name="connsiteY35" fmla="*/ 128666 h 396012"/>
            <a:gd name="connsiteX36" fmla="*/ 1077132 w 2053526"/>
            <a:gd name="connsiteY36" fmla="*/ 120917 h 396012"/>
            <a:gd name="connsiteX37" fmla="*/ 1088756 w 2053526"/>
            <a:gd name="connsiteY37" fmla="*/ 117042 h 396012"/>
            <a:gd name="connsiteX38" fmla="*/ 1119753 w 2053526"/>
            <a:gd name="connsiteY38" fmla="*/ 113168 h 396012"/>
            <a:gd name="connsiteX39" fmla="*/ 1146875 w 2053526"/>
            <a:gd name="connsiteY39" fmla="*/ 109293 h 396012"/>
            <a:gd name="connsiteX40" fmla="*/ 1166248 w 2053526"/>
            <a:gd name="connsiteY40" fmla="*/ 105418 h 396012"/>
            <a:gd name="connsiteX41" fmla="*/ 1189495 w 2053526"/>
            <a:gd name="connsiteY41" fmla="*/ 101544 h 396012"/>
            <a:gd name="connsiteX42" fmla="*/ 1224366 w 2053526"/>
            <a:gd name="connsiteY42" fmla="*/ 89920 h 396012"/>
            <a:gd name="connsiteX43" fmla="*/ 1247614 w 2053526"/>
            <a:gd name="connsiteY43" fmla="*/ 82171 h 396012"/>
            <a:gd name="connsiteX44" fmla="*/ 1263112 w 2053526"/>
            <a:gd name="connsiteY44" fmla="*/ 78296 h 396012"/>
            <a:gd name="connsiteX45" fmla="*/ 1317356 w 2053526"/>
            <a:gd name="connsiteY45" fmla="*/ 66673 h 396012"/>
            <a:gd name="connsiteX46" fmla="*/ 1472339 w 2053526"/>
            <a:gd name="connsiteY46" fmla="*/ 62798 h 396012"/>
            <a:gd name="connsiteX47" fmla="*/ 1588576 w 2053526"/>
            <a:gd name="connsiteY47" fmla="*/ 55049 h 396012"/>
            <a:gd name="connsiteX48" fmla="*/ 1611824 w 2053526"/>
            <a:gd name="connsiteY48" fmla="*/ 51174 h 396012"/>
            <a:gd name="connsiteX49" fmla="*/ 1642820 w 2053526"/>
            <a:gd name="connsiteY49" fmla="*/ 43425 h 396012"/>
            <a:gd name="connsiteX50" fmla="*/ 1700939 w 2053526"/>
            <a:gd name="connsiteY50" fmla="*/ 39551 h 396012"/>
            <a:gd name="connsiteX51" fmla="*/ 1731936 w 2053526"/>
            <a:gd name="connsiteY51" fmla="*/ 35676 h 396012"/>
            <a:gd name="connsiteX52" fmla="*/ 1824926 w 2053526"/>
            <a:gd name="connsiteY52" fmla="*/ 31801 h 396012"/>
            <a:gd name="connsiteX53" fmla="*/ 1886919 w 2053526"/>
            <a:gd name="connsiteY53" fmla="*/ 27927 h 396012"/>
            <a:gd name="connsiteX54" fmla="*/ 1925665 w 2053526"/>
            <a:gd name="connsiteY54" fmla="*/ 16303 h 396012"/>
            <a:gd name="connsiteX55" fmla="*/ 1937288 w 2053526"/>
            <a:gd name="connsiteY55" fmla="*/ 12429 h 396012"/>
            <a:gd name="connsiteX56" fmla="*/ 1987658 w 2053526"/>
            <a:gd name="connsiteY56" fmla="*/ 8554 h 396012"/>
            <a:gd name="connsiteX57" fmla="*/ 2053526 w 2053526"/>
            <a:gd name="connsiteY57" fmla="*/ 805 h 3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53526" h="396012">
              <a:moveTo>
                <a:pt x="0" y="396012"/>
              </a:moveTo>
              <a:cubicBezTo>
                <a:pt x="2583" y="390846"/>
                <a:pt x="3665" y="384597"/>
                <a:pt x="7749" y="380513"/>
              </a:cubicBezTo>
              <a:cubicBezTo>
                <a:pt x="10637" y="377625"/>
                <a:pt x="15720" y="378465"/>
                <a:pt x="19373" y="376639"/>
              </a:cubicBezTo>
              <a:cubicBezTo>
                <a:pt x="50650" y="361002"/>
                <a:pt x="2748" y="375084"/>
                <a:pt x="58119" y="365015"/>
              </a:cubicBezTo>
              <a:cubicBezTo>
                <a:pt x="73950" y="362136"/>
                <a:pt x="75885" y="358976"/>
                <a:pt x="92990" y="357266"/>
              </a:cubicBezTo>
              <a:cubicBezTo>
                <a:pt x="112310" y="355334"/>
                <a:pt x="131714" y="354293"/>
                <a:pt x="151109" y="353391"/>
              </a:cubicBezTo>
              <a:cubicBezTo>
                <a:pt x="187256" y="351710"/>
                <a:pt x="223434" y="350808"/>
                <a:pt x="259597" y="349517"/>
              </a:cubicBezTo>
              <a:cubicBezTo>
                <a:pt x="298648" y="336498"/>
                <a:pt x="238081" y="356360"/>
                <a:pt x="286719" y="341768"/>
              </a:cubicBezTo>
              <a:cubicBezTo>
                <a:pt x="298455" y="338247"/>
                <a:pt x="309966" y="334018"/>
                <a:pt x="321590" y="330144"/>
              </a:cubicBezTo>
              <a:lnTo>
                <a:pt x="333214" y="326269"/>
              </a:lnTo>
              <a:lnTo>
                <a:pt x="344837" y="322395"/>
              </a:lnTo>
              <a:cubicBezTo>
                <a:pt x="347420" y="319812"/>
                <a:pt x="349454" y="316525"/>
                <a:pt x="352587" y="314645"/>
              </a:cubicBezTo>
              <a:cubicBezTo>
                <a:pt x="356089" y="312544"/>
                <a:pt x="360283" y="311893"/>
                <a:pt x="364210" y="310771"/>
              </a:cubicBezTo>
              <a:cubicBezTo>
                <a:pt x="388173" y="303925"/>
                <a:pt x="388804" y="306069"/>
                <a:pt x="422329" y="303022"/>
              </a:cubicBezTo>
              <a:cubicBezTo>
                <a:pt x="433377" y="300812"/>
                <a:pt x="446266" y="298553"/>
                <a:pt x="457200" y="295273"/>
              </a:cubicBezTo>
              <a:cubicBezTo>
                <a:pt x="468936" y="291752"/>
                <a:pt x="480447" y="287524"/>
                <a:pt x="492071" y="283649"/>
              </a:cubicBezTo>
              <a:cubicBezTo>
                <a:pt x="495946" y="282357"/>
                <a:pt x="499690" y="280575"/>
                <a:pt x="503695" y="279774"/>
              </a:cubicBezTo>
              <a:cubicBezTo>
                <a:pt x="542107" y="272093"/>
                <a:pt x="516497" y="276338"/>
                <a:pt x="581187" y="272025"/>
              </a:cubicBezTo>
              <a:cubicBezTo>
                <a:pt x="607449" y="263272"/>
                <a:pt x="575405" y="273182"/>
                <a:pt x="619932" y="264276"/>
              </a:cubicBezTo>
              <a:cubicBezTo>
                <a:pt x="623937" y="263475"/>
                <a:pt x="627629" y="261523"/>
                <a:pt x="631556" y="260401"/>
              </a:cubicBezTo>
              <a:cubicBezTo>
                <a:pt x="636676" y="258938"/>
                <a:pt x="641954" y="258057"/>
                <a:pt x="647054" y="256527"/>
              </a:cubicBezTo>
              <a:cubicBezTo>
                <a:pt x="654878" y="254180"/>
                <a:pt x="662553" y="251361"/>
                <a:pt x="670302" y="248778"/>
              </a:cubicBezTo>
              <a:cubicBezTo>
                <a:pt x="674177" y="247486"/>
                <a:pt x="677964" y="245893"/>
                <a:pt x="681926" y="244903"/>
              </a:cubicBezTo>
              <a:cubicBezTo>
                <a:pt x="708765" y="238194"/>
                <a:pt x="703684" y="239027"/>
                <a:pt x="743919" y="233279"/>
              </a:cubicBezTo>
              <a:lnTo>
                <a:pt x="798163" y="225530"/>
              </a:lnTo>
              <a:cubicBezTo>
                <a:pt x="803912" y="224709"/>
                <a:pt x="841353" y="219576"/>
                <a:pt x="848532" y="217781"/>
              </a:cubicBezTo>
              <a:cubicBezTo>
                <a:pt x="856457" y="215800"/>
                <a:pt x="864031" y="212615"/>
                <a:pt x="871780" y="210032"/>
              </a:cubicBezTo>
              <a:lnTo>
                <a:pt x="895027" y="202283"/>
              </a:lnTo>
              <a:cubicBezTo>
                <a:pt x="898902" y="200991"/>
                <a:pt x="902646" y="199209"/>
                <a:pt x="906651" y="198408"/>
              </a:cubicBezTo>
              <a:cubicBezTo>
                <a:pt x="946025" y="190534"/>
                <a:pt x="909856" y="198601"/>
                <a:pt x="937648" y="190659"/>
              </a:cubicBezTo>
              <a:cubicBezTo>
                <a:pt x="978663" y="178939"/>
                <a:pt x="921109" y="197462"/>
                <a:pt x="976393" y="179035"/>
              </a:cubicBezTo>
              <a:lnTo>
                <a:pt x="988017" y="175161"/>
              </a:lnTo>
              <a:cubicBezTo>
                <a:pt x="1005345" y="149167"/>
                <a:pt x="984933" y="174632"/>
                <a:pt x="1007390" y="159662"/>
              </a:cubicBezTo>
              <a:cubicBezTo>
                <a:pt x="1011949" y="156623"/>
                <a:pt x="1014805" y="151547"/>
                <a:pt x="1019014" y="148039"/>
              </a:cubicBezTo>
              <a:cubicBezTo>
                <a:pt x="1035670" y="134160"/>
                <a:pt x="1024786" y="145153"/>
                <a:pt x="1042261" y="136415"/>
              </a:cubicBezTo>
              <a:cubicBezTo>
                <a:pt x="1046426" y="134332"/>
                <a:pt x="1049630" y="130557"/>
                <a:pt x="1053885" y="128666"/>
              </a:cubicBezTo>
              <a:cubicBezTo>
                <a:pt x="1061349" y="125349"/>
                <a:pt x="1069383" y="123500"/>
                <a:pt x="1077132" y="120917"/>
              </a:cubicBezTo>
              <a:cubicBezTo>
                <a:pt x="1081007" y="119625"/>
                <a:pt x="1084703" y="117549"/>
                <a:pt x="1088756" y="117042"/>
              </a:cubicBezTo>
              <a:lnTo>
                <a:pt x="1119753" y="113168"/>
              </a:lnTo>
              <a:cubicBezTo>
                <a:pt x="1128805" y="111961"/>
                <a:pt x="1137867" y="110795"/>
                <a:pt x="1146875" y="109293"/>
              </a:cubicBezTo>
              <a:cubicBezTo>
                <a:pt x="1153371" y="108210"/>
                <a:pt x="1159769" y="106596"/>
                <a:pt x="1166248" y="105418"/>
              </a:cubicBezTo>
              <a:cubicBezTo>
                <a:pt x="1173977" y="104013"/>
                <a:pt x="1181746" y="102835"/>
                <a:pt x="1189495" y="101544"/>
              </a:cubicBezTo>
              <a:lnTo>
                <a:pt x="1224366" y="89920"/>
              </a:lnTo>
              <a:lnTo>
                <a:pt x="1247614" y="82171"/>
              </a:lnTo>
              <a:cubicBezTo>
                <a:pt x="1252780" y="80879"/>
                <a:pt x="1258012" y="79826"/>
                <a:pt x="1263112" y="78296"/>
              </a:cubicBezTo>
              <a:cubicBezTo>
                <a:pt x="1290618" y="70044"/>
                <a:pt x="1285418" y="68004"/>
                <a:pt x="1317356" y="66673"/>
              </a:cubicBezTo>
              <a:cubicBezTo>
                <a:pt x="1368988" y="64522"/>
                <a:pt x="1420678" y="64090"/>
                <a:pt x="1472339" y="62798"/>
              </a:cubicBezTo>
              <a:cubicBezTo>
                <a:pt x="1539303" y="53231"/>
                <a:pt x="1456453" y="64161"/>
                <a:pt x="1588576" y="55049"/>
              </a:cubicBezTo>
              <a:cubicBezTo>
                <a:pt x="1596414" y="54508"/>
                <a:pt x="1604142" y="52820"/>
                <a:pt x="1611824" y="51174"/>
              </a:cubicBezTo>
              <a:cubicBezTo>
                <a:pt x="1622238" y="48942"/>
                <a:pt x="1632194" y="44133"/>
                <a:pt x="1642820" y="43425"/>
              </a:cubicBezTo>
              <a:cubicBezTo>
                <a:pt x="1662193" y="42134"/>
                <a:pt x="1681596" y="41233"/>
                <a:pt x="1700939" y="39551"/>
              </a:cubicBezTo>
              <a:cubicBezTo>
                <a:pt x="1711313" y="38649"/>
                <a:pt x="1721544" y="36326"/>
                <a:pt x="1731936" y="35676"/>
              </a:cubicBezTo>
              <a:cubicBezTo>
                <a:pt x="1762899" y="33741"/>
                <a:pt x="1793941" y="33350"/>
                <a:pt x="1824926" y="31801"/>
              </a:cubicBezTo>
              <a:cubicBezTo>
                <a:pt x="1845605" y="30767"/>
                <a:pt x="1866255" y="29218"/>
                <a:pt x="1886919" y="27927"/>
              </a:cubicBezTo>
              <a:cubicBezTo>
                <a:pt x="1910343" y="22070"/>
                <a:pt x="1897364" y="25736"/>
                <a:pt x="1925665" y="16303"/>
              </a:cubicBezTo>
              <a:cubicBezTo>
                <a:pt x="1929539" y="15012"/>
                <a:pt x="1933216" y="12742"/>
                <a:pt x="1937288" y="12429"/>
              </a:cubicBezTo>
              <a:lnTo>
                <a:pt x="1987658" y="8554"/>
              </a:lnTo>
              <a:cubicBezTo>
                <a:pt x="2024383" y="-3688"/>
                <a:pt x="2002737" y="805"/>
                <a:pt x="2053526" y="805"/>
              </a:cubicBezTo>
            </a:path>
          </a:pathLst>
        </a:custGeom>
        <a:noFill xmlns:a="http://schemas.openxmlformats.org/drawingml/2006/main"/>
        <a:ln xmlns:a="http://schemas.openxmlformats.org/drawingml/2006/main" w="28575">
          <a:solidFill>
            <a:srgbClr val="2071C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0.38052</cdr:x>
      <cdr:y>0.77179</cdr:y>
    </cdr:from>
    <cdr:to>
      <cdr:x>0.93115</cdr:x>
      <cdr:y>0.85984</cdr:y>
    </cdr:to>
    <cdr:sp macro="" textlink="">
      <cdr:nvSpPr>
        <cdr:cNvPr id="9" name="Figura a mano libera 8"/>
        <cdr:cNvSpPr/>
      </cdr:nvSpPr>
      <cdr:spPr>
        <a:xfrm xmlns:a="http://schemas.openxmlformats.org/drawingml/2006/main">
          <a:off x="1388294" y="2071745"/>
          <a:ext cx="2008894" cy="236350"/>
        </a:xfrm>
        <a:custGeom xmlns:a="http://schemas.openxmlformats.org/drawingml/2006/main">
          <a:avLst/>
          <a:gdLst>
            <a:gd name="connsiteX0" fmla="*/ 0 w 2049651"/>
            <a:gd name="connsiteY0" fmla="*/ 236350 h 236350"/>
            <a:gd name="connsiteX1" fmla="*/ 30997 w 2049651"/>
            <a:gd name="connsiteY1" fmla="*/ 213102 h 236350"/>
            <a:gd name="connsiteX2" fmla="*/ 42620 w 2049651"/>
            <a:gd name="connsiteY2" fmla="*/ 209228 h 236350"/>
            <a:gd name="connsiteX3" fmla="*/ 50370 w 2049651"/>
            <a:gd name="connsiteY3" fmla="*/ 201479 h 236350"/>
            <a:gd name="connsiteX4" fmla="*/ 73617 w 2049651"/>
            <a:gd name="connsiteY4" fmla="*/ 193729 h 236350"/>
            <a:gd name="connsiteX5" fmla="*/ 123987 w 2049651"/>
            <a:gd name="connsiteY5" fmla="*/ 182106 h 236350"/>
            <a:gd name="connsiteX6" fmla="*/ 143359 w 2049651"/>
            <a:gd name="connsiteY6" fmla="*/ 178231 h 236350"/>
            <a:gd name="connsiteX7" fmla="*/ 166607 w 2049651"/>
            <a:gd name="connsiteY7" fmla="*/ 170482 h 236350"/>
            <a:gd name="connsiteX8" fmla="*/ 178231 w 2049651"/>
            <a:gd name="connsiteY8" fmla="*/ 166607 h 236350"/>
            <a:gd name="connsiteX9" fmla="*/ 205353 w 2049651"/>
            <a:gd name="connsiteY9" fmla="*/ 162733 h 236350"/>
            <a:gd name="connsiteX10" fmla="*/ 302217 w 2049651"/>
            <a:gd name="connsiteY10" fmla="*/ 158858 h 236350"/>
            <a:gd name="connsiteX11" fmla="*/ 313841 w 2049651"/>
            <a:gd name="connsiteY11" fmla="*/ 154984 h 236350"/>
            <a:gd name="connsiteX12" fmla="*/ 368085 w 2049651"/>
            <a:gd name="connsiteY12" fmla="*/ 147234 h 236350"/>
            <a:gd name="connsiteX13" fmla="*/ 399082 w 2049651"/>
            <a:gd name="connsiteY13" fmla="*/ 139485 h 236350"/>
            <a:gd name="connsiteX14" fmla="*/ 418454 w 2049651"/>
            <a:gd name="connsiteY14" fmla="*/ 120112 h 236350"/>
            <a:gd name="connsiteX15" fmla="*/ 426204 w 2049651"/>
            <a:gd name="connsiteY15" fmla="*/ 112363 h 236350"/>
            <a:gd name="connsiteX16" fmla="*/ 437827 w 2049651"/>
            <a:gd name="connsiteY16" fmla="*/ 108489 h 236350"/>
            <a:gd name="connsiteX17" fmla="*/ 449451 w 2049651"/>
            <a:gd name="connsiteY17" fmla="*/ 100740 h 236350"/>
            <a:gd name="connsiteX18" fmla="*/ 499820 w 2049651"/>
            <a:gd name="connsiteY18" fmla="*/ 92990 h 236350"/>
            <a:gd name="connsiteX19" fmla="*/ 515319 w 2049651"/>
            <a:gd name="connsiteY19" fmla="*/ 89116 h 236350"/>
            <a:gd name="connsiteX20" fmla="*/ 604434 w 2049651"/>
            <a:gd name="connsiteY20" fmla="*/ 85241 h 236350"/>
            <a:gd name="connsiteX21" fmla="*/ 623807 w 2049651"/>
            <a:gd name="connsiteY21" fmla="*/ 81367 h 236350"/>
            <a:gd name="connsiteX22" fmla="*/ 639305 w 2049651"/>
            <a:gd name="connsiteY22" fmla="*/ 77492 h 236350"/>
            <a:gd name="connsiteX23" fmla="*/ 875654 w 2049651"/>
            <a:gd name="connsiteY23" fmla="*/ 73618 h 236350"/>
            <a:gd name="connsiteX24" fmla="*/ 895027 w 2049651"/>
            <a:gd name="connsiteY24" fmla="*/ 69743 h 236350"/>
            <a:gd name="connsiteX25" fmla="*/ 926024 w 2049651"/>
            <a:gd name="connsiteY25" fmla="*/ 65868 h 236350"/>
            <a:gd name="connsiteX26" fmla="*/ 937648 w 2049651"/>
            <a:gd name="connsiteY26" fmla="*/ 61994 h 236350"/>
            <a:gd name="connsiteX27" fmla="*/ 976393 w 2049651"/>
            <a:gd name="connsiteY27" fmla="*/ 50370 h 236350"/>
            <a:gd name="connsiteX28" fmla="*/ 999641 w 2049651"/>
            <a:gd name="connsiteY28" fmla="*/ 42621 h 236350"/>
            <a:gd name="connsiteX29" fmla="*/ 1011265 w 2049651"/>
            <a:gd name="connsiteY29" fmla="*/ 38746 h 236350"/>
            <a:gd name="connsiteX30" fmla="*/ 1022888 w 2049651"/>
            <a:gd name="connsiteY30" fmla="*/ 30997 h 236350"/>
            <a:gd name="connsiteX31" fmla="*/ 1305732 w 2049651"/>
            <a:gd name="connsiteY31" fmla="*/ 30997 h 236350"/>
            <a:gd name="connsiteX32" fmla="*/ 1673817 w 2049651"/>
            <a:gd name="connsiteY32" fmla="*/ 27123 h 236350"/>
            <a:gd name="connsiteX33" fmla="*/ 1724187 w 2049651"/>
            <a:gd name="connsiteY33" fmla="*/ 23248 h 236350"/>
            <a:gd name="connsiteX34" fmla="*/ 1786180 w 2049651"/>
            <a:gd name="connsiteY34" fmla="*/ 19373 h 236350"/>
            <a:gd name="connsiteX35" fmla="*/ 1809427 w 2049651"/>
            <a:gd name="connsiteY35" fmla="*/ 11624 h 236350"/>
            <a:gd name="connsiteX36" fmla="*/ 1828800 w 2049651"/>
            <a:gd name="connsiteY36" fmla="*/ 7750 h 236350"/>
            <a:gd name="connsiteX37" fmla="*/ 1875295 w 2049651"/>
            <a:gd name="connsiteY37" fmla="*/ 3875 h 236350"/>
            <a:gd name="connsiteX38" fmla="*/ 2049651 w 2049651"/>
            <a:gd name="connsiteY38" fmla="*/ 1 h 2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49651" h="236350">
              <a:moveTo>
                <a:pt x="0" y="236350"/>
              </a:moveTo>
              <a:cubicBezTo>
                <a:pt x="4756" y="232545"/>
                <a:pt x="22770" y="217215"/>
                <a:pt x="30997" y="213102"/>
              </a:cubicBezTo>
              <a:cubicBezTo>
                <a:pt x="34650" y="211276"/>
                <a:pt x="38746" y="210519"/>
                <a:pt x="42620" y="209228"/>
              </a:cubicBezTo>
              <a:cubicBezTo>
                <a:pt x="45203" y="206645"/>
                <a:pt x="47103" y="203113"/>
                <a:pt x="50370" y="201479"/>
              </a:cubicBezTo>
              <a:cubicBezTo>
                <a:pt x="57676" y="197826"/>
                <a:pt x="65868" y="196312"/>
                <a:pt x="73617" y="193729"/>
              </a:cubicBezTo>
              <a:cubicBezTo>
                <a:pt x="97726" y="185693"/>
                <a:pt x="81271" y="190649"/>
                <a:pt x="123987" y="182106"/>
              </a:cubicBezTo>
              <a:cubicBezTo>
                <a:pt x="130444" y="180814"/>
                <a:pt x="137112" y="180313"/>
                <a:pt x="143359" y="178231"/>
              </a:cubicBezTo>
              <a:lnTo>
                <a:pt x="166607" y="170482"/>
              </a:lnTo>
              <a:cubicBezTo>
                <a:pt x="170482" y="169190"/>
                <a:pt x="174188" y="167185"/>
                <a:pt x="178231" y="166607"/>
              </a:cubicBezTo>
              <a:cubicBezTo>
                <a:pt x="187272" y="165316"/>
                <a:pt x="196238" y="163303"/>
                <a:pt x="205353" y="162733"/>
              </a:cubicBezTo>
              <a:cubicBezTo>
                <a:pt x="237604" y="160717"/>
                <a:pt x="269929" y="160150"/>
                <a:pt x="302217" y="158858"/>
              </a:cubicBezTo>
              <a:cubicBezTo>
                <a:pt x="306092" y="157567"/>
                <a:pt x="309854" y="155870"/>
                <a:pt x="313841" y="154984"/>
              </a:cubicBezTo>
              <a:cubicBezTo>
                <a:pt x="332478" y="150843"/>
                <a:pt x="349017" y="150167"/>
                <a:pt x="368085" y="147234"/>
              </a:cubicBezTo>
              <a:cubicBezTo>
                <a:pt x="385456" y="144562"/>
                <a:pt x="384936" y="144201"/>
                <a:pt x="399082" y="139485"/>
              </a:cubicBezTo>
              <a:lnTo>
                <a:pt x="418454" y="120112"/>
              </a:lnTo>
              <a:cubicBezTo>
                <a:pt x="421037" y="117529"/>
                <a:pt x="422738" y="113518"/>
                <a:pt x="426204" y="112363"/>
              </a:cubicBezTo>
              <a:lnTo>
                <a:pt x="437827" y="108489"/>
              </a:lnTo>
              <a:cubicBezTo>
                <a:pt x="441702" y="105906"/>
                <a:pt x="445091" y="102375"/>
                <a:pt x="449451" y="100740"/>
              </a:cubicBezTo>
              <a:cubicBezTo>
                <a:pt x="458933" y="97184"/>
                <a:pt x="494072" y="93948"/>
                <a:pt x="499820" y="92990"/>
              </a:cubicBezTo>
              <a:cubicBezTo>
                <a:pt x="505073" y="92115"/>
                <a:pt x="510008" y="89509"/>
                <a:pt x="515319" y="89116"/>
              </a:cubicBezTo>
              <a:cubicBezTo>
                <a:pt x="544971" y="86920"/>
                <a:pt x="574729" y="86533"/>
                <a:pt x="604434" y="85241"/>
              </a:cubicBezTo>
              <a:cubicBezTo>
                <a:pt x="610892" y="83950"/>
                <a:pt x="617378" y="82796"/>
                <a:pt x="623807" y="81367"/>
              </a:cubicBezTo>
              <a:cubicBezTo>
                <a:pt x="629005" y="80212"/>
                <a:pt x="633982" y="77656"/>
                <a:pt x="639305" y="77492"/>
              </a:cubicBezTo>
              <a:cubicBezTo>
                <a:pt x="718061" y="75069"/>
                <a:pt x="796871" y="74909"/>
                <a:pt x="875654" y="73618"/>
              </a:cubicBezTo>
              <a:cubicBezTo>
                <a:pt x="882112" y="72326"/>
                <a:pt x="888518" y="70744"/>
                <a:pt x="895027" y="69743"/>
              </a:cubicBezTo>
              <a:cubicBezTo>
                <a:pt x="905319" y="68160"/>
                <a:pt x="915779" y="67731"/>
                <a:pt x="926024" y="65868"/>
              </a:cubicBezTo>
              <a:cubicBezTo>
                <a:pt x="930042" y="65137"/>
                <a:pt x="933721" y="63116"/>
                <a:pt x="937648" y="61994"/>
              </a:cubicBezTo>
              <a:cubicBezTo>
                <a:pt x="978631" y="50285"/>
                <a:pt x="921158" y="68781"/>
                <a:pt x="976393" y="50370"/>
              </a:cubicBezTo>
              <a:lnTo>
                <a:pt x="999641" y="42621"/>
              </a:lnTo>
              <a:cubicBezTo>
                <a:pt x="1003516" y="41329"/>
                <a:pt x="1007867" y="41012"/>
                <a:pt x="1011265" y="38746"/>
              </a:cubicBezTo>
              <a:lnTo>
                <a:pt x="1022888" y="30997"/>
              </a:lnTo>
              <a:cubicBezTo>
                <a:pt x="1146748" y="42258"/>
                <a:pt x="1042917" y="34345"/>
                <a:pt x="1305732" y="30997"/>
              </a:cubicBezTo>
              <a:lnTo>
                <a:pt x="1673817" y="27123"/>
              </a:lnTo>
              <a:lnTo>
                <a:pt x="1724187" y="23248"/>
              </a:lnTo>
              <a:cubicBezTo>
                <a:pt x="1744843" y="21823"/>
                <a:pt x="1765665" y="22171"/>
                <a:pt x="1786180" y="19373"/>
              </a:cubicBezTo>
              <a:cubicBezTo>
                <a:pt x="1794273" y="18269"/>
                <a:pt x="1801678" y="14207"/>
                <a:pt x="1809427" y="11624"/>
              </a:cubicBezTo>
              <a:cubicBezTo>
                <a:pt x="1815675" y="9541"/>
                <a:pt x="1822260" y="8519"/>
                <a:pt x="1828800" y="7750"/>
              </a:cubicBezTo>
              <a:cubicBezTo>
                <a:pt x="1844246" y="5933"/>
                <a:pt x="1859755" y="4484"/>
                <a:pt x="1875295" y="3875"/>
              </a:cubicBezTo>
              <a:cubicBezTo>
                <a:pt x="1979149" y="-198"/>
                <a:pt x="1984477" y="1"/>
                <a:pt x="2049651" y="1"/>
              </a:cubicBezTo>
            </a:path>
          </a:pathLst>
        </a:custGeom>
        <a:noFill xmlns:a="http://schemas.openxmlformats.org/drawingml/2006/main"/>
        <a:ln xmlns:a="http://schemas.openxmlformats.org/drawingml/2006/main" w="28575">
          <a:solidFill>
            <a:srgbClr val="E23C7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5A717-64A7-4962-9E09-EE5BA1C2EBBE}"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CEFA22-8687-4896-86D5-123B2FD174C4}" type="slidenum">
              <a:rPr lang="en-US" smtClean="0"/>
              <a:t>‹#›</a:t>
            </a:fld>
            <a:endParaRPr lang="en-US"/>
          </a:p>
        </p:txBody>
      </p:sp>
    </p:spTree>
    <p:extLst>
      <p:ext uri="{BB962C8B-B14F-4D97-AF65-F5344CB8AC3E}">
        <p14:creationId xmlns:p14="http://schemas.microsoft.com/office/powerpoint/2010/main" val="2628311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acc.org/Latest-in-Cardiology/Articles/2022/01/25/13/57/Pretreatment-with-P2Y12-Inhibitor-in-Patients-with-AC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pubmed.ncbi.nlm.nih.gov/?term=American+Heart+Association+%28AHA%29%2C+and+American+College+of+Cardiology+%28ACC%29%5BCorporate+Author%5D" TargetMode="External"/><Relationship Id="rId3" Type="http://schemas.openxmlformats.org/officeDocument/2006/relationships/hyperlink" Target="https://pubmed.ncbi.nlm.nih.gov/?term=American+Heart+Association+Council+on+Clinical+Cardiology%3B+Council+on+Cardiovascular+and+Stroke+Nursing%3B+Council+on+Quality+of+Care+and+Outcomes+Research%3B+and+Mission%3A+Lifeline%5BCorporate+Author%5D" TargetMode="External"/><Relationship Id="rId7" Type="http://schemas.openxmlformats.org/officeDocument/2006/relationships/hyperlink" Target="https://pubmed.ncbi.nlm.nih.gov/?term=Society+of+Thoracic+Surgeons+%28STS%29%5BCorporate+Author%5D" TargetMode="External"/><Relationship Id="rId12" Type="http://schemas.openxmlformats.org/officeDocument/2006/relationships/hyperlink" Target="https://pubmed.ncbi.nlm.nih.gov/?term=Society+for+Cardiovascular+Angiography+and+Interventions%5BCorporate+Author%5D"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pubmed.ncbi.nlm.nih.gov/?term=Heart+Failure+Society+of+America+%28HFSA%29%5BCorporate+Author%5D" TargetMode="External"/><Relationship Id="rId11" Type="http://schemas.openxmlformats.org/officeDocument/2006/relationships/hyperlink" Target="https://pubmed.ncbi.nlm.nih.gov/?term=American+College+of+Emergency+Physicians%5BCorporate+Author%5D" TargetMode="External"/><Relationship Id="rId5" Type="http://schemas.openxmlformats.org/officeDocument/2006/relationships/hyperlink" Target="https://pubmed.ncbi.nlm.nih.gov/?term=Society+for+Cardiovascular+Angiography+and+Interventions+%28SCAI%29%5BCorporate+Author%5D" TargetMode="External"/><Relationship Id="rId10" Type="http://schemas.openxmlformats.org/officeDocument/2006/relationships/hyperlink" Target="https://pubmed.ncbi.nlm.nih.gov/?term=American+Heart+Association+Task+Force+on+Practice+Guidelines%5BCorporate+Author%5D" TargetMode="External"/><Relationship Id="rId4" Type="http://schemas.openxmlformats.org/officeDocument/2006/relationships/hyperlink" Target="https://pubmed.ncbi.nlm.nih.gov/?term=American+Heart+Association+Cardiovascular+Disease+in+Older+Populations+Committee+of+the+Council+on+Clinical+Cardiology+and+Council+on+Cardiovascular+and+Stroke+Nursing%3B+Council+on+Quality+of+Care+and+Outcomes+Research%3B+and+Council+on+Cardiovascular+Surgery+and+Anesthesia%5BCorporate+Author%5D" TargetMode="External"/><Relationship Id="rId9" Type="http://schemas.openxmlformats.org/officeDocument/2006/relationships/hyperlink" Target="https://pubmed.ncbi.nlm.nih.gov/?term=American+College+of+Cardiology+Foundation%5BCorporate+Author%5D"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pubmed.ncbi.nlm.nih.gov/?term=ACC%2FAHA+Joint+Committee+Members%5BCorporate+Author%5D"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Timecode</a:t>
            </a:r>
            <a:r>
              <a:rPr lang="en-US" b="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07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85EC-1444-DBC6-0037-2E97590660A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66BEEBB-B4D2-340E-5E21-94E66E7C9B83}"/>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AD82B-E115-4949-B466-1BBFBB66E78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65058" name="Rectangle 7">
            <a:extLst>
              <a:ext uri="{FF2B5EF4-FFF2-40B4-BE49-F238E27FC236}">
                <a16:creationId xmlns:a16="http://schemas.microsoft.com/office/drawing/2014/main" id="{85A32247-8820-D7D6-B7C2-50FA6219FE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7009F5-29CD-4E55-8607-A760FC934825}" type="slidenum">
              <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65059" name="Rectangle 2">
            <a:extLst>
              <a:ext uri="{FF2B5EF4-FFF2-40B4-BE49-F238E27FC236}">
                <a16:creationId xmlns:a16="http://schemas.microsoft.com/office/drawing/2014/main" id="{7495D60C-BF92-7354-D0DC-E7AA205899F0}"/>
              </a:ext>
            </a:extLst>
          </p:cNvPr>
          <p:cNvSpPr>
            <a:spLocks noGrp="1" noRot="1" noChangeAspect="1" noChangeArrowheads="1" noTextEdit="1"/>
          </p:cNvSpPr>
          <p:nvPr>
            <p:ph type="sldImg"/>
          </p:nvPr>
        </p:nvSpPr>
        <p:spPr>
          <a:xfrm>
            <a:off x="382588" y="685800"/>
            <a:ext cx="6094412" cy="3429000"/>
          </a:xfrm>
          <a:ln/>
        </p:spPr>
      </p:sp>
      <p:sp>
        <p:nvSpPr>
          <p:cNvPr id="1965060" name="Rectangle 3">
            <a:extLst>
              <a:ext uri="{FF2B5EF4-FFF2-40B4-BE49-F238E27FC236}">
                <a16:creationId xmlns:a16="http://schemas.microsoft.com/office/drawing/2014/main" id="{59FB8C20-6CFE-81F1-88BE-B295C07477BE}"/>
              </a:ext>
            </a:extLst>
          </p:cNvPr>
          <p:cNvSpPr>
            <a:spLocks noGrp="1" noChangeArrowheads="1"/>
          </p:cNvSpPr>
          <p:nvPr>
            <p:ph type="body" idx="1"/>
          </p:nvPr>
        </p:nvSpPr>
        <p:spPr>
          <a:xfrm>
            <a:off x="914400" y="4337050"/>
            <a:ext cx="5029200" cy="369888"/>
          </a:xfrm>
          <a:solidFill>
            <a:srgbClr val="FFFFFF"/>
          </a:solidFill>
          <a:ln>
            <a:solidFill>
              <a:srgbClr val="000000"/>
            </a:solidFill>
            <a:miter lim="800000"/>
            <a:headEnd/>
            <a:tailEnd/>
          </a:ln>
        </p:spPr>
        <p:txBody>
          <a:bodyPr/>
          <a:lstStyle/>
          <a:p>
            <a:r>
              <a:rPr lang="en-GB"/>
              <a:t>Reichlin T, </a:t>
            </a:r>
            <a:r>
              <a:rPr lang="en-GB" err="1"/>
              <a:t>Hochholzer</a:t>
            </a:r>
            <a:r>
              <a:rPr lang="en-GB"/>
              <a:t> W, </a:t>
            </a:r>
            <a:r>
              <a:rPr lang="en-GB" err="1"/>
              <a:t>Bassetti</a:t>
            </a:r>
            <a:r>
              <a:rPr lang="en-GB"/>
              <a:t> S, </a:t>
            </a:r>
            <a:r>
              <a:rPr lang="en-GB" err="1"/>
              <a:t>Steuer</a:t>
            </a:r>
            <a:r>
              <a:rPr lang="en-GB"/>
              <a:t> S, </a:t>
            </a:r>
            <a:r>
              <a:rPr lang="en-GB" err="1"/>
              <a:t>Stelzig</a:t>
            </a:r>
            <a:r>
              <a:rPr lang="en-GB"/>
              <a:t> C, </a:t>
            </a:r>
            <a:r>
              <a:rPr lang="en-GB" err="1"/>
              <a:t>Hartwiger</a:t>
            </a:r>
            <a:r>
              <a:rPr lang="en-GB"/>
              <a:t> S, et al. Early Diagnosis of Myocardial Infarction with Sensitive Cardiac Troponin Assays. New Engl J Medicine. 2009;361(9):858–67. </a:t>
            </a:r>
          </a:p>
          <a:p>
            <a:endParaRPr lang="en-GB" altLang="en-US"/>
          </a:p>
          <a:p>
            <a:endParaRPr lang="de-DE" altLang="en-US"/>
          </a:p>
        </p:txBody>
      </p:sp>
    </p:spTree>
    <p:extLst>
      <p:ext uri="{BB962C8B-B14F-4D97-AF65-F5344CB8AC3E}">
        <p14:creationId xmlns:p14="http://schemas.microsoft.com/office/powerpoint/2010/main" val="6669358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B38F-EC4A-4B53-8EF7-317A2392EF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ヒラギノ角ゴ Pro W3"/>
            </a:endParaRPr>
          </a:p>
        </p:txBody>
      </p:sp>
      <p:sp>
        <p:nvSpPr>
          <p:cNvPr id="19458"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marL="0" marR="0" lvl="0" indent="0" algn="r" defTabSz="939800" rtl="0" eaLnBrk="1" fontAlgn="auto" latinLnBrk="0" hangingPunct="1">
              <a:lnSpc>
                <a:spcPct val="100000"/>
              </a:lnSpc>
              <a:spcBef>
                <a:spcPts val="0"/>
              </a:spcBef>
              <a:spcAft>
                <a:spcPts val="0"/>
              </a:spcAft>
              <a:buClrTx/>
              <a:buSzTx/>
              <a:buFontTx/>
              <a:buNone/>
              <a:tabLst/>
              <a:defRPr/>
            </a:pPr>
            <a:fld id="{1503E6FF-46BE-4FDC-873A-65694A8401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rPr>
              <a:pPr marL="0" marR="0" lvl="0" indent="0" algn="r" defTabSz="9398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endParaRPr>
          </a:p>
        </p:txBody>
      </p:sp>
      <p:sp>
        <p:nvSpPr>
          <p:cNvPr id="19459" name="Rectangle 2"/>
          <p:cNvSpPr>
            <a:spLocks noGrp="1" noRot="1" noChangeAspect="1" noChangeArrowheads="1" noTextEdit="1"/>
          </p:cNvSpPr>
          <p:nvPr>
            <p:ph type="sldImg"/>
          </p:nvPr>
        </p:nvSpPr>
        <p:spPr>
          <a:xfrm>
            <a:off x="419100" y="703263"/>
            <a:ext cx="6248400" cy="3516312"/>
          </a:xfrm>
          <a:ln/>
        </p:spPr>
      </p:sp>
      <p:sp>
        <p:nvSpPr>
          <p:cNvPr id="19460" name="Rectangle 3"/>
          <p:cNvSpPr>
            <a:spLocks noGrp="1" noChangeArrowheads="1"/>
          </p:cNvSpPr>
          <p:nvPr>
            <p:ph type="body" idx="1"/>
          </p:nvPr>
        </p:nvSpPr>
        <p:spPr>
          <a:noFill/>
        </p:spPr>
        <p:txBody>
          <a:bodyPr lIns="92430" tIns="46215" rIns="92430" bIns="46215"/>
          <a:lstStyle/>
          <a:p>
            <a:pPr marL="228600" indent="-228600" eaLnBrk="1" hangingPunct="1"/>
            <a:r>
              <a:rPr lang="en-US"/>
              <a:t>This is the </a:t>
            </a:r>
            <a:r>
              <a:rPr lang="en-US" b="1"/>
              <a:t>Bulleted List</a:t>
            </a:r>
            <a:r>
              <a:rPr lang="en-US"/>
              <a:t> slide.</a:t>
            </a:r>
          </a:p>
          <a:p>
            <a:pPr marL="228600" indent="-228600" eaLnBrk="1" hangingPunct="1"/>
            <a:r>
              <a:rPr lang="en-US"/>
              <a:t>To create this particular slide, click the </a:t>
            </a:r>
            <a:r>
              <a:rPr lang="en-US" b="1" i="1"/>
              <a:t>NEW SLIDE</a:t>
            </a:r>
            <a:r>
              <a:rPr lang="en-US"/>
              <a:t> button on your toolbar and choose the </a:t>
            </a:r>
            <a:r>
              <a:rPr lang="en-US" b="1" i="1"/>
              <a:t>BULLETED LIST</a:t>
            </a:r>
            <a:r>
              <a:rPr lang="en-US"/>
              <a:t> format. (Top row, second from left)</a:t>
            </a:r>
          </a:p>
          <a:p>
            <a:pPr marL="228600" indent="-228600" eaLnBrk="1" hangingPunct="1"/>
            <a:r>
              <a:rPr lang="en-US"/>
              <a:t>The </a:t>
            </a:r>
            <a:r>
              <a:rPr lang="en-US" b="1"/>
              <a:t>Sub-Heading</a:t>
            </a:r>
            <a:r>
              <a:rPr lang="en-US"/>
              <a:t> and </a:t>
            </a:r>
            <a:r>
              <a:rPr lang="en-US" b="1"/>
              <a:t>footnote</a:t>
            </a:r>
            <a:r>
              <a:rPr lang="en-US"/>
              <a:t> will not appear when you insert a new slide. If you need either one, copy and paste it from the sample slide.</a:t>
            </a:r>
          </a:p>
          <a:p>
            <a:pPr marL="228600" indent="-228600" eaLnBrk="1" hangingPunct="1"/>
            <a:r>
              <a:rPr lang="en-US"/>
              <a:t>If you choose not to use a </a:t>
            </a:r>
            <a:r>
              <a:rPr lang="en-US" b="1"/>
              <a:t>Sub-Heading</a:t>
            </a:r>
            <a:r>
              <a:rPr lang="en-US"/>
              <a:t>, let us know when you hand in your presentation for clean-up and we’ll adjust where the bullets begin on your master page.</a:t>
            </a:r>
          </a:p>
          <a:p>
            <a:pPr marL="228600" indent="-228600" eaLnBrk="1" hangingPunct="1"/>
            <a:r>
              <a:rPr lang="en-US"/>
              <a:t>Also, be sure to insert the presentation title onto the </a:t>
            </a:r>
            <a:r>
              <a:rPr lang="en-US" b="1" i="1"/>
              <a:t>BULLETED LIST</a:t>
            </a:r>
            <a:r>
              <a:rPr lang="en-US"/>
              <a:t> </a:t>
            </a:r>
            <a:r>
              <a:rPr lang="en-US" b="1" i="1"/>
              <a:t>MASTER</a:t>
            </a:r>
            <a:r>
              <a:rPr lang="en-US"/>
              <a:t> as follows:</a:t>
            </a:r>
          </a:p>
          <a:p>
            <a:pPr marL="228600" indent="-228600" eaLnBrk="1" hangingPunct="1">
              <a:buFontTx/>
              <a:buAutoNum type="arabicPeriod"/>
            </a:pPr>
            <a:r>
              <a:rPr lang="en-US"/>
              <a:t>Choose </a:t>
            </a:r>
            <a:r>
              <a:rPr lang="en-US" b="1" i="1"/>
              <a:t>View / Master / Slide Master</a:t>
            </a:r>
            <a:r>
              <a:rPr lang="en-US"/>
              <a:t> from your menu.</a:t>
            </a:r>
          </a:p>
          <a:p>
            <a:pPr marL="228600" indent="-228600" eaLnBrk="1" hangingPunct="1">
              <a:buFontTx/>
              <a:buAutoNum type="arabicPeriod"/>
            </a:pPr>
            <a:r>
              <a:rPr lang="en-US"/>
              <a:t>Select the text at the bottom of the slide and type in a short version of your presentation title.</a:t>
            </a:r>
          </a:p>
          <a:p>
            <a:pPr marL="228600" indent="-228600" eaLnBrk="1" hangingPunct="1">
              <a:buFontTx/>
              <a:buAutoNum type="arabicPeriod"/>
            </a:pPr>
            <a:r>
              <a:rPr lang="en-US"/>
              <a:t>Click the </a:t>
            </a:r>
            <a:r>
              <a:rPr lang="en-US" b="1" i="1"/>
              <a:t>SLIDE VIEW</a:t>
            </a:r>
            <a:r>
              <a:rPr lang="en-US"/>
              <a:t> button in the lower left hand part of your screen to return to the slide show. (Small white rectangle)</a:t>
            </a:r>
          </a:p>
        </p:txBody>
      </p:sp>
    </p:spTree>
    <p:extLst>
      <p:ext uri="{BB962C8B-B14F-4D97-AF65-F5344CB8AC3E}">
        <p14:creationId xmlns:p14="http://schemas.microsoft.com/office/powerpoint/2010/main" val="4998721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B38F-EC4A-4B53-8EF7-317A2392EF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ヒラギノ角ゴ Pro W3"/>
            </a:endParaRPr>
          </a:p>
        </p:txBody>
      </p:sp>
      <p:sp>
        <p:nvSpPr>
          <p:cNvPr id="19458"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marL="0" marR="0" lvl="0" indent="0" algn="r" defTabSz="939800" rtl="0" eaLnBrk="1" fontAlgn="auto" latinLnBrk="0" hangingPunct="1">
              <a:lnSpc>
                <a:spcPct val="100000"/>
              </a:lnSpc>
              <a:spcBef>
                <a:spcPts val="0"/>
              </a:spcBef>
              <a:spcAft>
                <a:spcPts val="0"/>
              </a:spcAft>
              <a:buClrTx/>
              <a:buSzTx/>
              <a:buFontTx/>
              <a:buNone/>
              <a:tabLst/>
              <a:defRPr/>
            </a:pPr>
            <a:fld id="{1503E6FF-46BE-4FDC-873A-65694A8401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rPr>
              <a:pPr marL="0" marR="0" lvl="0" indent="0" algn="r" defTabSz="9398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endParaRPr>
          </a:p>
        </p:txBody>
      </p:sp>
      <p:sp>
        <p:nvSpPr>
          <p:cNvPr id="19459" name="Rectangle 2"/>
          <p:cNvSpPr>
            <a:spLocks noGrp="1" noRot="1" noChangeAspect="1" noChangeArrowheads="1" noTextEdit="1"/>
          </p:cNvSpPr>
          <p:nvPr>
            <p:ph type="sldImg"/>
          </p:nvPr>
        </p:nvSpPr>
        <p:spPr>
          <a:xfrm>
            <a:off x="419100" y="703263"/>
            <a:ext cx="6248400" cy="3516312"/>
          </a:xfrm>
          <a:ln/>
        </p:spPr>
      </p:sp>
      <p:sp>
        <p:nvSpPr>
          <p:cNvPr id="19460" name="Rectangle 3"/>
          <p:cNvSpPr>
            <a:spLocks noGrp="1" noChangeArrowheads="1"/>
          </p:cNvSpPr>
          <p:nvPr>
            <p:ph type="body" idx="1"/>
          </p:nvPr>
        </p:nvSpPr>
        <p:spPr>
          <a:noFill/>
        </p:spPr>
        <p:txBody>
          <a:bodyPr lIns="92430" tIns="46215" rIns="92430" bIns="46215"/>
          <a:lstStyle/>
          <a:p>
            <a:pPr marL="228600" indent="-228600" eaLnBrk="1" hangingPunct="1"/>
            <a:r>
              <a:rPr lang="en-US"/>
              <a:t>This is the </a:t>
            </a:r>
            <a:r>
              <a:rPr lang="en-US" b="1"/>
              <a:t>Bulleted List</a:t>
            </a:r>
            <a:r>
              <a:rPr lang="en-US"/>
              <a:t> slide.</a:t>
            </a:r>
          </a:p>
          <a:p>
            <a:pPr marL="228600" indent="-228600" eaLnBrk="1" hangingPunct="1"/>
            <a:r>
              <a:rPr lang="en-US"/>
              <a:t>To create this particular slide, click the </a:t>
            </a:r>
            <a:r>
              <a:rPr lang="en-US" b="1" i="1"/>
              <a:t>NEW SLIDE</a:t>
            </a:r>
            <a:r>
              <a:rPr lang="en-US"/>
              <a:t> button on your toolbar and choose the </a:t>
            </a:r>
            <a:r>
              <a:rPr lang="en-US" b="1" i="1"/>
              <a:t>BULLETED LIST</a:t>
            </a:r>
            <a:r>
              <a:rPr lang="en-US"/>
              <a:t> format. (Top row, second from left)</a:t>
            </a:r>
          </a:p>
          <a:p>
            <a:pPr marL="228600" indent="-228600" eaLnBrk="1" hangingPunct="1"/>
            <a:r>
              <a:rPr lang="en-US"/>
              <a:t>The </a:t>
            </a:r>
            <a:r>
              <a:rPr lang="en-US" b="1"/>
              <a:t>Sub-Heading</a:t>
            </a:r>
            <a:r>
              <a:rPr lang="en-US"/>
              <a:t> and </a:t>
            </a:r>
            <a:r>
              <a:rPr lang="en-US" b="1"/>
              <a:t>footnote</a:t>
            </a:r>
            <a:r>
              <a:rPr lang="en-US"/>
              <a:t> will not appear when you insert a new slide. If you need either one, copy and paste it from the sample slide.</a:t>
            </a:r>
          </a:p>
          <a:p>
            <a:pPr marL="228600" indent="-228600" eaLnBrk="1" hangingPunct="1"/>
            <a:r>
              <a:rPr lang="en-US"/>
              <a:t>If you choose not to use a </a:t>
            </a:r>
            <a:r>
              <a:rPr lang="en-US" b="1"/>
              <a:t>Sub-Heading</a:t>
            </a:r>
            <a:r>
              <a:rPr lang="en-US"/>
              <a:t>, let us know when you hand in your presentation for clean-up and we’ll adjust where the bullets begin on your master page.</a:t>
            </a:r>
          </a:p>
          <a:p>
            <a:pPr marL="228600" indent="-228600" eaLnBrk="1" hangingPunct="1"/>
            <a:r>
              <a:rPr lang="en-US"/>
              <a:t>Also, be sure to insert the presentation title onto the </a:t>
            </a:r>
            <a:r>
              <a:rPr lang="en-US" b="1" i="1"/>
              <a:t>BULLETED LIST</a:t>
            </a:r>
            <a:r>
              <a:rPr lang="en-US"/>
              <a:t> </a:t>
            </a:r>
            <a:r>
              <a:rPr lang="en-US" b="1" i="1"/>
              <a:t>MASTER</a:t>
            </a:r>
            <a:r>
              <a:rPr lang="en-US"/>
              <a:t> as follows:</a:t>
            </a:r>
          </a:p>
          <a:p>
            <a:pPr marL="228600" indent="-228600" eaLnBrk="1" hangingPunct="1">
              <a:buFontTx/>
              <a:buAutoNum type="arabicPeriod"/>
            </a:pPr>
            <a:r>
              <a:rPr lang="en-US"/>
              <a:t>Choose </a:t>
            </a:r>
            <a:r>
              <a:rPr lang="en-US" b="1" i="1"/>
              <a:t>View / Master / Slide Master</a:t>
            </a:r>
            <a:r>
              <a:rPr lang="en-US"/>
              <a:t> from your menu.</a:t>
            </a:r>
          </a:p>
          <a:p>
            <a:pPr marL="228600" indent="-228600" eaLnBrk="1" hangingPunct="1">
              <a:buFontTx/>
              <a:buAutoNum type="arabicPeriod"/>
            </a:pPr>
            <a:r>
              <a:rPr lang="en-US"/>
              <a:t>Select the text at the bottom of the slide and type in a short version of your presentation title.</a:t>
            </a:r>
          </a:p>
          <a:p>
            <a:pPr marL="228600" indent="-228600" eaLnBrk="1" hangingPunct="1">
              <a:buFontTx/>
              <a:buAutoNum type="arabicPeriod"/>
            </a:pPr>
            <a:r>
              <a:rPr lang="en-US"/>
              <a:t>Click the </a:t>
            </a:r>
            <a:r>
              <a:rPr lang="en-US" b="1" i="1"/>
              <a:t>SLIDE VIEW</a:t>
            </a:r>
            <a:r>
              <a:rPr lang="en-US"/>
              <a:t> button in the lower left hand part of your screen to return to the slide show. (Small white rectangle)</a:t>
            </a:r>
          </a:p>
        </p:txBody>
      </p:sp>
    </p:spTree>
    <p:extLst>
      <p:ext uri="{BB962C8B-B14F-4D97-AF65-F5344CB8AC3E}">
        <p14:creationId xmlns:p14="http://schemas.microsoft.com/office/powerpoint/2010/main" val="12130739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D64FC-9D02-406F-AD0B-468F072AC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721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B38F-EC4A-4B53-8EF7-317A2392EF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ヒラギノ角ゴ Pro W3"/>
            </a:endParaRPr>
          </a:p>
        </p:txBody>
      </p:sp>
      <p:sp>
        <p:nvSpPr>
          <p:cNvPr id="19458"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marL="0" marR="0" lvl="0" indent="0" algn="r" defTabSz="939800" rtl="0" eaLnBrk="1" fontAlgn="auto" latinLnBrk="0" hangingPunct="1">
              <a:lnSpc>
                <a:spcPct val="100000"/>
              </a:lnSpc>
              <a:spcBef>
                <a:spcPts val="0"/>
              </a:spcBef>
              <a:spcAft>
                <a:spcPts val="0"/>
              </a:spcAft>
              <a:buClrTx/>
              <a:buSzTx/>
              <a:buFontTx/>
              <a:buNone/>
              <a:tabLst/>
              <a:defRPr/>
            </a:pPr>
            <a:fld id="{1503E6FF-46BE-4FDC-873A-65694A8401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rPr>
              <a:pPr marL="0" marR="0" lvl="0" indent="0" algn="r" defTabSz="9398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endParaRPr>
          </a:p>
        </p:txBody>
      </p:sp>
      <p:sp>
        <p:nvSpPr>
          <p:cNvPr id="19459" name="Rectangle 2"/>
          <p:cNvSpPr>
            <a:spLocks noGrp="1" noRot="1" noChangeAspect="1" noChangeArrowheads="1" noTextEdit="1"/>
          </p:cNvSpPr>
          <p:nvPr>
            <p:ph type="sldImg"/>
          </p:nvPr>
        </p:nvSpPr>
        <p:spPr>
          <a:xfrm>
            <a:off x="419100" y="703263"/>
            <a:ext cx="6248400" cy="3516312"/>
          </a:xfrm>
          <a:ln/>
        </p:spPr>
      </p:sp>
      <p:sp>
        <p:nvSpPr>
          <p:cNvPr id="19460" name="Rectangle 3"/>
          <p:cNvSpPr>
            <a:spLocks noGrp="1" noChangeArrowheads="1"/>
          </p:cNvSpPr>
          <p:nvPr>
            <p:ph type="body" idx="1"/>
          </p:nvPr>
        </p:nvSpPr>
        <p:spPr>
          <a:noFill/>
        </p:spPr>
        <p:txBody>
          <a:bodyPr lIns="92430" tIns="46215" rIns="92430" bIns="46215"/>
          <a:lstStyle/>
          <a:p>
            <a:pPr marL="228600" indent="-228600" eaLnBrk="1" hangingPunct="1"/>
            <a:r>
              <a:rPr lang="en-US"/>
              <a:t>This is the </a:t>
            </a:r>
            <a:r>
              <a:rPr lang="en-US" b="1"/>
              <a:t>Bulleted List</a:t>
            </a:r>
            <a:r>
              <a:rPr lang="en-US"/>
              <a:t> slide.</a:t>
            </a:r>
          </a:p>
          <a:p>
            <a:pPr marL="228600" indent="-228600" eaLnBrk="1" hangingPunct="1"/>
            <a:r>
              <a:rPr lang="en-US"/>
              <a:t>To create this particular slide, click the </a:t>
            </a:r>
            <a:r>
              <a:rPr lang="en-US" b="1" i="1"/>
              <a:t>NEW SLIDE</a:t>
            </a:r>
            <a:r>
              <a:rPr lang="en-US"/>
              <a:t> button on your toolbar and choose the </a:t>
            </a:r>
            <a:r>
              <a:rPr lang="en-US" b="1" i="1"/>
              <a:t>BULLETED LIST</a:t>
            </a:r>
            <a:r>
              <a:rPr lang="en-US"/>
              <a:t> format. (Top row, second from left)</a:t>
            </a:r>
          </a:p>
          <a:p>
            <a:pPr marL="228600" indent="-228600" eaLnBrk="1" hangingPunct="1"/>
            <a:r>
              <a:rPr lang="en-US"/>
              <a:t>The </a:t>
            </a:r>
            <a:r>
              <a:rPr lang="en-US" b="1"/>
              <a:t>Sub-Heading</a:t>
            </a:r>
            <a:r>
              <a:rPr lang="en-US"/>
              <a:t> and </a:t>
            </a:r>
            <a:r>
              <a:rPr lang="en-US" b="1"/>
              <a:t>footnote</a:t>
            </a:r>
            <a:r>
              <a:rPr lang="en-US"/>
              <a:t> will not appear when you insert a new slide. If you need either one, copy and paste it from the sample slide.</a:t>
            </a:r>
          </a:p>
          <a:p>
            <a:pPr marL="228600" indent="-228600" eaLnBrk="1" hangingPunct="1"/>
            <a:r>
              <a:rPr lang="en-US"/>
              <a:t>If you choose not to use a </a:t>
            </a:r>
            <a:r>
              <a:rPr lang="en-US" b="1"/>
              <a:t>Sub-Heading</a:t>
            </a:r>
            <a:r>
              <a:rPr lang="en-US"/>
              <a:t>, let us know when you hand in your presentation for clean-up and we’ll adjust where the bullets begin on your master page.</a:t>
            </a:r>
          </a:p>
          <a:p>
            <a:pPr marL="228600" indent="-228600" eaLnBrk="1" hangingPunct="1"/>
            <a:r>
              <a:rPr lang="en-US"/>
              <a:t>Also, be sure to insert the presentation title onto the </a:t>
            </a:r>
            <a:r>
              <a:rPr lang="en-US" b="1" i="1"/>
              <a:t>BULLETED LIST</a:t>
            </a:r>
            <a:r>
              <a:rPr lang="en-US"/>
              <a:t> </a:t>
            </a:r>
            <a:r>
              <a:rPr lang="en-US" b="1" i="1"/>
              <a:t>MASTER</a:t>
            </a:r>
            <a:r>
              <a:rPr lang="en-US"/>
              <a:t> as follows:</a:t>
            </a:r>
          </a:p>
          <a:p>
            <a:pPr marL="228600" indent="-228600" eaLnBrk="1" hangingPunct="1">
              <a:buFontTx/>
              <a:buAutoNum type="arabicPeriod"/>
            </a:pPr>
            <a:r>
              <a:rPr lang="en-US"/>
              <a:t>Choose </a:t>
            </a:r>
            <a:r>
              <a:rPr lang="en-US" b="1" i="1"/>
              <a:t>View / Master / Slide Master</a:t>
            </a:r>
            <a:r>
              <a:rPr lang="en-US"/>
              <a:t> from your menu.</a:t>
            </a:r>
          </a:p>
          <a:p>
            <a:pPr marL="228600" indent="-228600" eaLnBrk="1" hangingPunct="1">
              <a:buFontTx/>
              <a:buAutoNum type="arabicPeriod"/>
            </a:pPr>
            <a:r>
              <a:rPr lang="en-US"/>
              <a:t>Select the text at the bottom of the slide and type in a short version of your presentation title.</a:t>
            </a:r>
          </a:p>
          <a:p>
            <a:pPr marL="228600" indent="-228600" eaLnBrk="1" hangingPunct="1">
              <a:buFontTx/>
              <a:buAutoNum type="arabicPeriod"/>
            </a:pPr>
            <a:r>
              <a:rPr lang="en-US"/>
              <a:t>Click the </a:t>
            </a:r>
            <a:r>
              <a:rPr lang="en-US" b="1" i="1"/>
              <a:t>SLIDE VIEW</a:t>
            </a:r>
            <a:r>
              <a:rPr lang="en-US"/>
              <a:t> button in the lower left hand part of your screen to return to the slide show. (Small white rectangle)</a:t>
            </a:r>
          </a:p>
        </p:txBody>
      </p:sp>
    </p:spTree>
    <p:extLst>
      <p:ext uri="{BB962C8B-B14F-4D97-AF65-F5344CB8AC3E}">
        <p14:creationId xmlns:p14="http://schemas.microsoft.com/office/powerpoint/2010/main" val="28129025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Slide Image Placeholder 1">
            <a:extLst>
              <a:ext uri="{FF2B5EF4-FFF2-40B4-BE49-F238E27FC236}">
                <a16:creationId xmlns:a16="http://schemas.microsoft.com/office/drawing/2014/main" id="{80751B5D-0EFB-3D4D-A531-159AB4446BB2}"/>
              </a:ext>
            </a:extLst>
          </p:cNvPr>
          <p:cNvSpPr>
            <a:spLocks noGrp="1" noRot="1" noChangeAspect="1" noChangeArrowheads="1" noTextEdit="1"/>
          </p:cNvSpPr>
          <p:nvPr>
            <p:ph type="sldImg"/>
          </p:nvPr>
        </p:nvSpPr>
        <p:spPr>
          <a:xfrm>
            <a:off x="109538" y="757238"/>
            <a:ext cx="6729412" cy="3784600"/>
          </a:xfrm>
          <a:solidFill>
            <a:srgbClr val="FFFFFF"/>
          </a:solidFill>
          <a:ln/>
        </p:spPr>
      </p:sp>
      <p:sp>
        <p:nvSpPr>
          <p:cNvPr id="672770" name="Notes Placeholder 2">
            <a:extLst>
              <a:ext uri="{FF2B5EF4-FFF2-40B4-BE49-F238E27FC236}">
                <a16:creationId xmlns:a16="http://schemas.microsoft.com/office/drawing/2014/main" id="{D4B4A6DB-4D77-544B-931C-EF7BA329D6B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r>
              <a:rPr lang="en-US" b="0" i="0" dirty="0">
                <a:solidFill>
                  <a:srgbClr val="212121"/>
                </a:solidFill>
                <a:effectLst/>
              </a:rPr>
              <a:t>Haas JD, </a:t>
            </a:r>
            <a:r>
              <a:rPr lang="en-US" b="0" i="0" dirty="0" err="1">
                <a:solidFill>
                  <a:srgbClr val="212121"/>
                </a:solidFill>
                <a:effectLst/>
              </a:rPr>
              <a:t>Brownlie</a:t>
            </a:r>
            <a:r>
              <a:rPr lang="en-US" b="0" i="0" dirty="0">
                <a:solidFill>
                  <a:srgbClr val="212121"/>
                </a:solidFill>
                <a:effectLst/>
              </a:rPr>
              <a:t> T 4th. Iron deficiency and reduced work capacity: a critical review of the research to determine a causal relationship. J </a:t>
            </a:r>
            <a:r>
              <a:rPr lang="en-US" b="0" i="0" dirty="0" err="1">
                <a:solidFill>
                  <a:srgbClr val="212121"/>
                </a:solidFill>
                <a:effectLst/>
              </a:rPr>
              <a:t>Nutr</a:t>
            </a:r>
            <a:r>
              <a:rPr lang="en-US" b="0" i="0" dirty="0">
                <a:solidFill>
                  <a:srgbClr val="212121"/>
                </a:solidFill>
                <a:effectLst/>
              </a:rPr>
              <a:t>. 2001 Feb;131(2S-2):676S-688S; discussion 688S-690S. </a:t>
            </a:r>
            <a:r>
              <a:rPr lang="en-US" b="0" i="0" dirty="0" err="1">
                <a:solidFill>
                  <a:srgbClr val="212121"/>
                </a:solidFill>
                <a:effectLst/>
              </a:rPr>
              <a:t>doi</a:t>
            </a:r>
            <a:r>
              <a:rPr lang="en-US" b="0" i="0" dirty="0">
                <a:solidFill>
                  <a:srgbClr val="212121"/>
                </a:solidFill>
                <a:effectLst/>
              </a:rPr>
              <a:t>: 10.1093/</a:t>
            </a:r>
            <a:r>
              <a:rPr lang="en-US" b="0" i="0" dirty="0" err="1">
                <a:solidFill>
                  <a:srgbClr val="212121"/>
                </a:solidFill>
                <a:effectLst/>
              </a:rPr>
              <a:t>jn</a:t>
            </a:r>
            <a:r>
              <a:rPr lang="en-US" b="0" i="0" dirty="0">
                <a:solidFill>
                  <a:srgbClr val="212121"/>
                </a:solidFill>
                <a:effectLst/>
              </a:rPr>
              <a:t>/131.2.676S. PMID: 11160598.</a:t>
            </a:r>
          </a:p>
          <a:p>
            <a:br>
              <a:rPr lang="en-US" b="0" i="0" dirty="0">
                <a:solidFill>
                  <a:srgbClr val="212121"/>
                </a:solidFill>
                <a:effectLst/>
              </a:rPr>
            </a:br>
            <a:endParaRPr lang="en-GB" altLang="en-US" dirty="0">
              <a:latin typeface="Arial" panose="020B0604020202020204" pitchFamily="34" charset="0"/>
              <a:ea typeface="ＭＳ Ｐゴシック" panose="020B0600070205080204" pitchFamily="34" charset="-128"/>
            </a:endParaRPr>
          </a:p>
        </p:txBody>
      </p:sp>
      <p:sp>
        <p:nvSpPr>
          <p:cNvPr id="672771" name="Slide Number Placeholder 3">
            <a:extLst>
              <a:ext uri="{FF2B5EF4-FFF2-40B4-BE49-F238E27FC236}">
                <a16:creationId xmlns:a16="http://schemas.microsoft.com/office/drawing/2014/main" id="{24AC29F5-BA5C-6340-BB3E-C40E0A8CBE1E}"/>
              </a:ext>
            </a:extLst>
          </p:cNvPr>
          <p:cNvSpPr txBox="1">
            <a:spLocks noGrp="1"/>
          </p:cNvSpPr>
          <p:nvPr/>
        </p:nvSpPr>
        <p:spPr bwMode="auto">
          <a:xfrm>
            <a:off x="3935236" y="9585300"/>
            <a:ext cx="3011876" cy="50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938354C9-167E-C443-8E83-73BEF9B214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309194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B38F-EC4A-4B53-8EF7-317A2392EF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ヒラギノ角ゴ Pro W3"/>
            </a:endParaRPr>
          </a:p>
        </p:txBody>
      </p:sp>
      <p:sp>
        <p:nvSpPr>
          <p:cNvPr id="19458"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marL="0" marR="0" lvl="0" indent="0" algn="r" defTabSz="939800" rtl="0" eaLnBrk="1" fontAlgn="auto" latinLnBrk="0" hangingPunct="1">
              <a:lnSpc>
                <a:spcPct val="100000"/>
              </a:lnSpc>
              <a:spcBef>
                <a:spcPts val="0"/>
              </a:spcBef>
              <a:spcAft>
                <a:spcPts val="0"/>
              </a:spcAft>
              <a:buClrTx/>
              <a:buSzTx/>
              <a:buFontTx/>
              <a:buNone/>
              <a:tabLst/>
              <a:defRPr/>
            </a:pPr>
            <a:fld id="{1503E6FF-46BE-4FDC-873A-65694A8401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rPr>
              <a:pPr marL="0" marR="0" lvl="0" indent="0" algn="r" defTabSz="9398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endParaRPr>
          </a:p>
        </p:txBody>
      </p:sp>
      <p:sp>
        <p:nvSpPr>
          <p:cNvPr id="19459" name="Rectangle 2"/>
          <p:cNvSpPr>
            <a:spLocks noGrp="1" noRot="1" noChangeAspect="1" noChangeArrowheads="1" noTextEdit="1"/>
          </p:cNvSpPr>
          <p:nvPr>
            <p:ph type="sldImg"/>
          </p:nvPr>
        </p:nvSpPr>
        <p:spPr>
          <a:xfrm>
            <a:off x="419100" y="703263"/>
            <a:ext cx="6248400" cy="3516312"/>
          </a:xfrm>
          <a:ln/>
        </p:spPr>
      </p:sp>
      <p:sp>
        <p:nvSpPr>
          <p:cNvPr id="19460" name="Rectangle 3"/>
          <p:cNvSpPr>
            <a:spLocks noGrp="1" noChangeArrowheads="1"/>
          </p:cNvSpPr>
          <p:nvPr>
            <p:ph type="body" idx="1"/>
          </p:nvPr>
        </p:nvSpPr>
        <p:spPr>
          <a:noFill/>
        </p:spPr>
        <p:txBody>
          <a:bodyPr lIns="92430" tIns="46215" rIns="92430" bIns="46215"/>
          <a:lstStyle/>
          <a:p>
            <a:pPr marL="228600" indent="-228600" eaLnBrk="1" hangingPunct="1"/>
            <a:r>
              <a:rPr lang="en-US"/>
              <a:t>This is the </a:t>
            </a:r>
            <a:r>
              <a:rPr lang="en-US" b="1"/>
              <a:t>Bulleted List</a:t>
            </a:r>
            <a:r>
              <a:rPr lang="en-US"/>
              <a:t> slide.</a:t>
            </a:r>
          </a:p>
          <a:p>
            <a:pPr marL="228600" indent="-228600" eaLnBrk="1" hangingPunct="1"/>
            <a:r>
              <a:rPr lang="en-US"/>
              <a:t>To create this particular slide, click the </a:t>
            </a:r>
            <a:r>
              <a:rPr lang="en-US" b="1" i="1"/>
              <a:t>NEW SLIDE</a:t>
            </a:r>
            <a:r>
              <a:rPr lang="en-US"/>
              <a:t> button on your toolbar and choose the </a:t>
            </a:r>
            <a:r>
              <a:rPr lang="en-US" b="1" i="1"/>
              <a:t>BULLETED LIST</a:t>
            </a:r>
            <a:r>
              <a:rPr lang="en-US"/>
              <a:t> format. (Top row, second from left)</a:t>
            </a:r>
          </a:p>
          <a:p>
            <a:pPr marL="228600" indent="-228600" eaLnBrk="1" hangingPunct="1"/>
            <a:r>
              <a:rPr lang="en-US"/>
              <a:t>The </a:t>
            </a:r>
            <a:r>
              <a:rPr lang="en-US" b="1"/>
              <a:t>Sub-Heading</a:t>
            </a:r>
            <a:r>
              <a:rPr lang="en-US"/>
              <a:t> and </a:t>
            </a:r>
            <a:r>
              <a:rPr lang="en-US" b="1"/>
              <a:t>footnote</a:t>
            </a:r>
            <a:r>
              <a:rPr lang="en-US"/>
              <a:t> will not appear when you insert a new slide. If you need either one, copy and paste it from the sample slide.</a:t>
            </a:r>
          </a:p>
          <a:p>
            <a:pPr marL="228600" indent="-228600" eaLnBrk="1" hangingPunct="1"/>
            <a:r>
              <a:rPr lang="en-US"/>
              <a:t>If you choose not to use a </a:t>
            </a:r>
            <a:r>
              <a:rPr lang="en-US" b="1"/>
              <a:t>Sub-Heading</a:t>
            </a:r>
            <a:r>
              <a:rPr lang="en-US"/>
              <a:t>, let us know when you hand in your presentation for clean-up and we’ll adjust where the bullets begin on your master page.</a:t>
            </a:r>
          </a:p>
          <a:p>
            <a:pPr marL="228600" indent="-228600" eaLnBrk="1" hangingPunct="1"/>
            <a:r>
              <a:rPr lang="en-US"/>
              <a:t>Also, be sure to insert the presentation title onto the </a:t>
            </a:r>
            <a:r>
              <a:rPr lang="en-US" b="1" i="1"/>
              <a:t>BULLETED LIST</a:t>
            </a:r>
            <a:r>
              <a:rPr lang="en-US"/>
              <a:t> </a:t>
            </a:r>
            <a:r>
              <a:rPr lang="en-US" b="1" i="1"/>
              <a:t>MASTER</a:t>
            </a:r>
            <a:r>
              <a:rPr lang="en-US"/>
              <a:t> as follows:</a:t>
            </a:r>
          </a:p>
          <a:p>
            <a:pPr marL="228600" indent="-228600" eaLnBrk="1" hangingPunct="1">
              <a:buFontTx/>
              <a:buAutoNum type="arabicPeriod"/>
            </a:pPr>
            <a:r>
              <a:rPr lang="en-US"/>
              <a:t>Choose </a:t>
            </a:r>
            <a:r>
              <a:rPr lang="en-US" b="1" i="1"/>
              <a:t>View / Master / Slide Master</a:t>
            </a:r>
            <a:r>
              <a:rPr lang="en-US"/>
              <a:t> from your menu.</a:t>
            </a:r>
          </a:p>
          <a:p>
            <a:pPr marL="228600" indent="-228600" eaLnBrk="1" hangingPunct="1">
              <a:buFontTx/>
              <a:buAutoNum type="arabicPeriod"/>
            </a:pPr>
            <a:r>
              <a:rPr lang="en-US"/>
              <a:t>Select the text at the bottom of the slide and type in a short version of your presentation title.</a:t>
            </a:r>
          </a:p>
          <a:p>
            <a:pPr marL="228600" indent="-228600" eaLnBrk="1" hangingPunct="1">
              <a:buFontTx/>
              <a:buAutoNum type="arabicPeriod"/>
            </a:pPr>
            <a:r>
              <a:rPr lang="en-US"/>
              <a:t>Click the </a:t>
            </a:r>
            <a:r>
              <a:rPr lang="en-US" b="1" i="1"/>
              <a:t>SLIDE VIEW</a:t>
            </a:r>
            <a:r>
              <a:rPr lang="en-US"/>
              <a:t> button in the lower left hand part of your screen to return to the slide show. (Small white rectangle)</a:t>
            </a:r>
          </a:p>
        </p:txBody>
      </p:sp>
    </p:spTree>
    <p:extLst>
      <p:ext uri="{BB962C8B-B14F-4D97-AF65-F5344CB8AC3E}">
        <p14:creationId xmlns:p14="http://schemas.microsoft.com/office/powerpoint/2010/main" val="945489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B38F-EC4A-4B53-8EF7-317A2392EF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a:cs typeface="ヒラギノ角ゴ Pro W3"/>
            </a:endParaRPr>
          </a:p>
        </p:txBody>
      </p:sp>
      <p:sp>
        <p:nvSpPr>
          <p:cNvPr id="19458" name="Rectangle 7"/>
          <p:cNvSpPr txBox="1">
            <a:spLocks noGrp="1" noChangeArrowheads="1"/>
          </p:cNvSpPr>
          <p:nvPr/>
        </p:nvSpPr>
        <p:spPr bwMode="auto">
          <a:xfrm>
            <a:off x="4016375" y="8904288"/>
            <a:ext cx="3070225" cy="468312"/>
          </a:xfrm>
          <a:prstGeom prst="rect">
            <a:avLst/>
          </a:prstGeom>
          <a:noFill/>
          <a:ln w="9525">
            <a:noFill/>
            <a:miter lim="800000"/>
            <a:headEnd/>
            <a:tailEnd/>
          </a:ln>
        </p:spPr>
        <p:txBody>
          <a:bodyPr lIns="94038" tIns="47020" rIns="94038" bIns="47020" anchor="b"/>
          <a:lstStyle/>
          <a:p>
            <a:pPr marL="0" marR="0" lvl="0" indent="0" algn="r" defTabSz="939800" rtl="0" eaLnBrk="1" fontAlgn="auto" latinLnBrk="0" hangingPunct="1">
              <a:lnSpc>
                <a:spcPct val="100000"/>
              </a:lnSpc>
              <a:spcBef>
                <a:spcPts val="0"/>
              </a:spcBef>
              <a:spcAft>
                <a:spcPts val="0"/>
              </a:spcAft>
              <a:buClrTx/>
              <a:buSzTx/>
              <a:buFontTx/>
              <a:buNone/>
              <a:tabLst/>
              <a:defRPr/>
            </a:pPr>
            <a:fld id="{1503E6FF-46BE-4FDC-873A-65694A8401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rPr>
              <a:pPr marL="0" marR="0" lvl="0" indent="0" algn="r" defTabSz="9398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ヒラギノ角ゴ Pro W3"/>
            </a:endParaRPr>
          </a:p>
        </p:txBody>
      </p:sp>
      <p:sp>
        <p:nvSpPr>
          <p:cNvPr id="19459" name="Rectangle 2"/>
          <p:cNvSpPr>
            <a:spLocks noGrp="1" noRot="1" noChangeAspect="1" noChangeArrowheads="1" noTextEdit="1"/>
          </p:cNvSpPr>
          <p:nvPr>
            <p:ph type="sldImg"/>
          </p:nvPr>
        </p:nvSpPr>
        <p:spPr>
          <a:xfrm>
            <a:off x="419100" y="703263"/>
            <a:ext cx="6248400" cy="3516312"/>
          </a:xfrm>
          <a:ln/>
        </p:spPr>
      </p:sp>
      <p:sp>
        <p:nvSpPr>
          <p:cNvPr id="19460" name="Rectangle 3"/>
          <p:cNvSpPr>
            <a:spLocks noGrp="1" noChangeArrowheads="1"/>
          </p:cNvSpPr>
          <p:nvPr>
            <p:ph type="body" idx="1"/>
          </p:nvPr>
        </p:nvSpPr>
        <p:spPr>
          <a:noFill/>
        </p:spPr>
        <p:txBody>
          <a:bodyPr lIns="92430" tIns="46215" rIns="92430" bIns="46215"/>
          <a:lstStyle/>
          <a:p>
            <a:pPr marL="228600" indent="-228600" eaLnBrk="1" hangingPunct="1"/>
            <a:r>
              <a:rPr lang="en-US"/>
              <a:t>This is the </a:t>
            </a:r>
            <a:r>
              <a:rPr lang="en-US" b="1"/>
              <a:t>Bulleted List</a:t>
            </a:r>
            <a:r>
              <a:rPr lang="en-US"/>
              <a:t> slide.</a:t>
            </a:r>
          </a:p>
          <a:p>
            <a:pPr marL="228600" indent="-228600" eaLnBrk="1" hangingPunct="1"/>
            <a:r>
              <a:rPr lang="en-US"/>
              <a:t>To create this particular slide, click the </a:t>
            </a:r>
            <a:r>
              <a:rPr lang="en-US" b="1" i="1"/>
              <a:t>NEW SLIDE</a:t>
            </a:r>
            <a:r>
              <a:rPr lang="en-US"/>
              <a:t> button on your toolbar and choose the </a:t>
            </a:r>
            <a:r>
              <a:rPr lang="en-US" b="1" i="1"/>
              <a:t>BULLETED LIST</a:t>
            </a:r>
            <a:r>
              <a:rPr lang="en-US"/>
              <a:t> format. (Top row, second from left)</a:t>
            </a:r>
          </a:p>
          <a:p>
            <a:pPr marL="228600" indent="-228600" eaLnBrk="1" hangingPunct="1"/>
            <a:r>
              <a:rPr lang="en-US"/>
              <a:t>The </a:t>
            </a:r>
            <a:r>
              <a:rPr lang="en-US" b="1"/>
              <a:t>Sub-Heading</a:t>
            </a:r>
            <a:r>
              <a:rPr lang="en-US"/>
              <a:t> and </a:t>
            </a:r>
            <a:r>
              <a:rPr lang="en-US" b="1"/>
              <a:t>footnote</a:t>
            </a:r>
            <a:r>
              <a:rPr lang="en-US"/>
              <a:t> will not appear when you insert a new slide. If you need either one, copy and paste it from the sample slide.</a:t>
            </a:r>
          </a:p>
          <a:p>
            <a:pPr marL="228600" indent="-228600" eaLnBrk="1" hangingPunct="1"/>
            <a:r>
              <a:rPr lang="en-US"/>
              <a:t>If you choose not to use a </a:t>
            </a:r>
            <a:r>
              <a:rPr lang="en-US" b="1"/>
              <a:t>Sub-Heading</a:t>
            </a:r>
            <a:r>
              <a:rPr lang="en-US"/>
              <a:t>, let us know when you hand in your presentation for clean-up and we’ll adjust where the bullets begin on your master page.</a:t>
            </a:r>
          </a:p>
          <a:p>
            <a:pPr marL="228600" indent="-228600" eaLnBrk="1" hangingPunct="1"/>
            <a:r>
              <a:rPr lang="en-US"/>
              <a:t>Also, be sure to insert the presentation title onto the </a:t>
            </a:r>
            <a:r>
              <a:rPr lang="en-US" b="1" i="1"/>
              <a:t>BULLETED LIST</a:t>
            </a:r>
            <a:r>
              <a:rPr lang="en-US"/>
              <a:t> </a:t>
            </a:r>
            <a:r>
              <a:rPr lang="en-US" b="1" i="1"/>
              <a:t>MASTER</a:t>
            </a:r>
            <a:r>
              <a:rPr lang="en-US"/>
              <a:t> as follows:</a:t>
            </a:r>
          </a:p>
          <a:p>
            <a:pPr marL="228600" indent="-228600" eaLnBrk="1" hangingPunct="1">
              <a:buFontTx/>
              <a:buAutoNum type="arabicPeriod"/>
            </a:pPr>
            <a:r>
              <a:rPr lang="en-US"/>
              <a:t>Choose </a:t>
            </a:r>
            <a:r>
              <a:rPr lang="en-US" b="1" i="1"/>
              <a:t>View / Master / Slide Master</a:t>
            </a:r>
            <a:r>
              <a:rPr lang="en-US"/>
              <a:t> from your menu.</a:t>
            </a:r>
          </a:p>
          <a:p>
            <a:pPr marL="228600" indent="-228600" eaLnBrk="1" hangingPunct="1">
              <a:buFontTx/>
              <a:buAutoNum type="arabicPeriod"/>
            </a:pPr>
            <a:r>
              <a:rPr lang="en-US"/>
              <a:t>Select the text at the bottom of the slide and type in a short version of your presentation title.</a:t>
            </a:r>
          </a:p>
          <a:p>
            <a:pPr marL="228600" indent="-228600" eaLnBrk="1" hangingPunct="1">
              <a:buFontTx/>
              <a:buAutoNum type="arabicPeriod"/>
            </a:pPr>
            <a:r>
              <a:rPr lang="en-US"/>
              <a:t>Click the </a:t>
            </a:r>
            <a:r>
              <a:rPr lang="en-US" b="1" i="1"/>
              <a:t>SLIDE VIEW</a:t>
            </a:r>
            <a:r>
              <a:rPr lang="en-US"/>
              <a:t> button in the lower left hand part of your screen to return to the slide show. (Small white rectangle)</a:t>
            </a:r>
          </a:p>
        </p:txBody>
      </p:sp>
    </p:spTree>
    <p:extLst>
      <p:ext uri="{BB962C8B-B14F-4D97-AF65-F5344CB8AC3E}">
        <p14:creationId xmlns:p14="http://schemas.microsoft.com/office/powerpoint/2010/main" val="18323825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Slide Image Placeholder 1">
            <a:extLst>
              <a:ext uri="{FF2B5EF4-FFF2-40B4-BE49-F238E27FC236}">
                <a16:creationId xmlns:a16="http://schemas.microsoft.com/office/drawing/2014/main" id="{80751B5D-0EFB-3D4D-A531-159AB4446BB2}"/>
              </a:ext>
            </a:extLst>
          </p:cNvPr>
          <p:cNvSpPr>
            <a:spLocks noGrp="1" noRot="1" noChangeAspect="1" noChangeArrowheads="1" noTextEdit="1"/>
          </p:cNvSpPr>
          <p:nvPr>
            <p:ph type="sldImg"/>
          </p:nvPr>
        </p:nvSpPr>
        <p:spPr>
          <a:xfrm>
            <a:off x="109538" y="757238"/>
            <a:ext cx="6729412" cy="3784600"/>
          </a:xfrm>
          <a:solidFill>
            <a:srgbClr val="FFFFFF"/>
          </a:solidFill>
          <a:ln/>
        </p:spPr>
      </p:sp>
      <p:sp>
        <p:nvSpPr>
          <p:cNvPr id="672770" name="Notes Placeholder 2">
            <a:extLst>
              <a:ext uri="{FF2B5EF4-FFF2-40B4-BE49-F238E27FC236}">
                <a16:creationId xmlns:a16="http://schemas.microsoft.com/office/drawing/2014/main" id="{D4B4A6DB-4D77-544B-931C-EF7BA329D6B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r>
              <a:rPr lang="en-US" b="0" i="0" dirty="0">
                <a:solidFill>
                  <a:srgbClr val="212121"/>
                </a:solidFill>
                <a:effectLst/>
              </a:rPr>
              <a:t>Haas JD, </a:t>
            </a:r>
            <a:r>
              <a:rPr lang="en-US" b="0" i="0" dirty="0" err="1">
                <a:solidFill>
                  <a:srgbClr val="212121"/>
                </a:solidFill>
                <a:effectLst/>
              </a:rPr>
              <a:t>Brownlie</a:t>
            </a:r>
            <a:r>
              <a:rPr lang="en-US" b="0" i="0" dirty="0">
                <a:solidFill>
                  <a:srgbClr val="212121"/>
                </a:solidFill>
                <a:effectLst/>
              </a:rPr>
              <a:t> T 4th. Iron deficiency and reduced work capacity: a critical review of the research to determine a causal relationship. J </a:t>
            </a:r>
            <a:r>
              <a:rPr lang="en-US" b="0" i="0" dirty="0" err="1">
                <a:solidFill>
                  <a:srgbClr val="212121"/>
                </a:solidFill>
                <a:effectLst/>
              </a:rPr>
              <a:t>Nutr</a:t>
            </a:r>
            <a:r>
              <a:rPr lang="en-US" b="0" i="0" dirty="0">
                <a:solidFill>
                  <a:srgbClr val="212121"/>
                </a:solidFill>
                <a:effectLst/>
              </a:rPr>
              <a:t>. 2001 Feb;131(2S-2):676S-688S; discussion 688S-690S. </a:t>
            </a:r>
            <a:r>
              <a:rPr lang="en-US" b="0" i="0" dirty="0" err="1">
                <a:solidFill>
                  <a:srgbClr val="212121"/>
                </a:solidFill>
                <a:effectLst/>
              </a:rPr>
              <a:t>doi</a:t>
            </a:r>
            <a:r>
              <a:rPr lang="en-US" b="0" i="0" dirty="0">
                <a:solidFill>
                  <a:srgbClr val="212121"/>
                </a:solidFill>
                <a:effectLst/>
              </a:rPr>
              <a:t>: 10.1093/</a:t>
            </a:r>
            <a:r>
              <a:rPr lang="en-US" b="0" i="0" dirty="0" err="1">
                <a:solidFill>
                  <a:srgbClr val="212121"/>
                </a:solidFill>
                <a:effectLst/>
              </a:rPr>
              <a:t>jn</a:t>
            </a:r>
            <a:r>
              <a:rPr lang="en-US" b="0" i="0" dirty="0">
                <a:solidFill>
                  <a:srgbClr val="212121"/>
                </a:solidFill>
                <a:effectLst/>
              </a:rPr>
              <a:t>/131.2.676S. PMID: 11160598.</a:t>
            </a:r>
          </a:p>
          <a:p>
            <a:br>
              <a:rPr lang="en-US" b="0" i="0" dirty="0">
                <a:solidFill>
                  <a:srgbClr val="212121"/>
                </a:solidFill>
                <a:effectLst/>
              </a:rPr>
            </a:br>
            <a:endParaRPr lang="en-GB" altLang="en-US" dirty="0">
              <a:latin typeface="Arial" panose="020B0604020202020204" pitchFamily="34" charset="0"/>
              <a:ea typeface="ＭＳ Ｐゴシック" panose="020B0600070205080204" pitchFamily="34" charset="-128"/>
            </a:endParaRPr>
          </a:p>
        </p:txBody>
      </p:sp>
      <p:sp>
        <p:nvSpPr>
          <p:cNvPr id="672771" name="Slide Number Placeholder 3">
            <a:extLst>
              <a:ext uri="{FF2B5EF4-FFF2-40B4-BE49-F238E27FC236}">
                <a16:creationId xmlns:a16="http://schemas.microsoft.com/office/drawing/2014/main" id="{24AC29F5-BA5C-6340-BB3E-C40E0A8CBE1E}"/>
              </a:ext>
            </a:extLst>
          </p:cNvPr>
          <p:cNvSpPr txBox="1">
            <a:spLocks noGrp="1"/>
          </p:cNvSpPr>
          <p:nvPr/>
        </p:nvSpPr>
        <p:spPr bwMode="auto">
          <a:xfrm>
            <a:off x="3935236" y="9585300"/>
            <a:ext cx="3011876" cy="50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938354C9-167E-C443-8E83-73BEF9B214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524829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Timecode</a:t>
            </a:r>
            <a:r>
              <a:rPr lang="en-US" b="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58527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err="1">
                <a:solidFill>
                  <a:srgbClr val="212121"/>
                </a:solidFill>
                <a:effectLst/>
                <a:latin typeface="BlinkMacSystemFont"/>
              </a:rPr>
              <a:t>Aujesky</a:t>
            </a:r>
            <a:r>
              <a:rPr lang="en-US" b="0" i="0">
                <a:solidFill>
                  <a:srgbClr val="212121"/>
                </a:solidFill>
                <a:effectLst/>
                <a:latin typeface="BlinkMacSystemFont"/>
              </a:rPr>
              <a:t> D, </a:t>
            </a:r>
            <a:r>
              <a:rPr lang="en-US" b="0" i="0" err="1">
                <a:solidFill>
                  <a:srgbClr val="212121"/>
                </a:solidFill>
                <a:effectLst/>
                <a:latin typeface="BlinkMacSystemFont"/>
              </a:rPr>
              <a:t>Obrosky</a:t>
            </a:r>
            <a:r>
              <a:rPr lang="en-US" b="0" i="0">
                <a:solidFill>
                  <a:srgbClr val="212121"/>
                </a:solidFill>
                <a:effectLst/>
                <a:latin typeface="BlinkMacSystemFont"/>
              </a:rPr>
              <a:t> DS, Stone RA, </a:t>
            </a:r>
            <a:r>
              <a:rPr lang="en-US" b="0" i="0" err="1">
                <a:solidFill>
                  <a:srgbClr val="212121"/>
                </a:solidFill>
                <a:effectLst/>
                <a:latin typeface="BlinkMacSystemFont"/>
              </a:rPr>
              <a:t>Auble</a:t>
            </a:r>
            <a:r>
              <a:rPr lang="en-US" b="0" i="0">
                <a:solidFill>
                  <a:srgbClr val="212121"/>
                </a:solidFill>
                <a:effectLst/>
                <a:latin typeface="BlinkMacSystemFont"/>
              </a:rPr>
              <a:t> TE, Perrier A, </a:t>
            </a:r>
            <a:r>
              <a:rPr lang="en-US" b="0" i="0" err="1">
                <a:solidFill>
                  <a:srgbClr val="212121"/>
                </a:solidFill>
                <a:effectLst/>
                <a:latin typeface="BlinkMacSystemFont"/>
              </a:rPr>
              <a:t>Cornuz</a:t>
            </a:r>
            <a:r>
              <a:rPr lang="en-US" b="0" i="0">
                <a:solidFill>
                  <a:srgbClr val="212121"/>
                </a:solidFill>
                <a:effectLst/>
                <a:latin typeface="BlinkMacSystemFont"/>
              </a:rPr>
              <a:t> J, Roy PM, Fine MJ. Derivation and validation of a prognostic model for pulmonary embolism. Am J Respir Crit Care Med. 2005 Oct 15;172(8):1041-6. </a:t>
            </a:r>
            <a:r>
              <a:rPr lang="en-US" b="0" i="0" err="1">
                <a:solidFill>
                  <a:srgbClr val="212121"/>
                </a:solidFill>
                <a:effectLst/>
                <a:latin typeface="BlinkMacSystemFont"/>
              </a:rPr>
              <a:t>doi</a:t>
            </a:r>
            <a:r>
              <a:rPr lang="en-US" b="0" i="0">
                <a:solidFill>
                  <a:srgbClr val="212121"/>
                </a:solidFill>
                <a:effectLst/>
                <a:latin typeface="BlinkMacSystemFont"/>
              </a:rPr>
              <a:t>: 10.1164/rccm.200506-862OC. </a:t>
            </a:r>
            <a:r>
              <a:rPr lang="en-US" b="0" i="0" err="1">
                <a:solidFill>
                  <a:srgbClr val="212121"/>
                </a:solidFill>
                <a:effectLst/>
                <a:latin typeface="BlinkMacSystemFont"/>
              </a:rPr>
              <a:t>Epub</a:t>
            </a:r>
            <a:r>
              <a:rPr lang="en-US" b="0" i="0">
                <a:solidFill>
                  <a:srgbClr val="212121"/>
                </a:solidFill>
                <a:effectLst/>
                <a:latin typeface="BlinkMacSystemFont"/>
              </a:rPr>
              <a:t> 2005 Jul 14. PMID: 16020800; PMCID: PMC2718410.</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45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AC2DC-0059-570F-5200-DD39BCB7BC7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637C9F0-6DF7-21F7-9E41-29153C69D2F4}"/>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AD82B-E115-4949-B466-1BBFBB66E78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65058" name="Rectangle 7">
            <a:extLst>
              <a:ext uri="{FF2B5EF4-FFF2-40B4-BE49-F238E27FC236}">
                <a16:creationId xmlns:a16="http://schemas.microsoft.com/office/drawing/2014/main" id="{692AE017-3305-63B1-87C4-B1924B02603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7009F5-29CD-4E55-8607-A760FC934825}" type="slidenum">
              <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65059" name="Rectangle 2">
            <a:extLst>
              <a:ext uri="{FF2B5EF4-FFF2-40B4-BE49-F238E27FC236}">
                <a16:creationId xmlns:a16="http://schemas.microsoft.com/office/drawing/2014/main" id="{F3E29B64-8AAA-11F2-8DA6-FC0B7990BFC1}"/>
              </a:ext>
            </a:extLst>
          </p:cNvPr>
          <p:cNvSpPr>
            <a:spLocks noGrp="1" noRot="1" noChangeAspect="1" noChangeArrowheads="1" noTextEdit="1"/>
          </p:cNvSpPr>
          <p:nvPr>
            <p:ph type="sldImg"/>
          </p:nvPr>
        </p:nvSpPr>
        <p:spPr>
          <a:xfrm>
            <a:off x="382588" y="685800"/>
            <a:ext cx="6094412" cy="3429000"/>
          </a:xfrm>
          <a:ln/>
        </p:spPr>
      </p:sp>
      <p:sp>
        <p:nvSpPr>
          <p:cNvPr id="1965060" name="Rectangle 3">
            <a:extLst>
              <a:ext uri="{FF2B5EF4-FFF2-40B4-BE49-F238E27FC236}">
                <a16:creationId xmlns:a16="http://schemas.microsoft.com/office/drawing/2014/main" id="{DAA634B8-7695-75DB-5F3C-9D91C3454A8D}"/>
              </a:ext>
            </a:extLst>
          </p:cNvPr>
          <p:cNvSpPr>
            <a:spLocks noGrp="1" noChangeArrowheads="1"/>
          </p:cNvSpPr>
          <p:nvPr>
            <p:ph type="body" idx="1"/>
          </p:nvPr>
        </p:nvSpPr>
        <p:spPr>
          <a:xfrm>
            <a:off x="914400" y="4337050"/>
            <a:ext cx="5029200" cy="369888"/>
          </a:xfrm>
          <a:solidFill>
            <a:srgbClr val="FFFFFF"/>
          </a:solidFill>
          <a:ln>
            <a:solidFill>
              <a:srgbClr val="000000"/>
            </a:solidFill>
            <a:miter lim="800000"/>
            <a:headEnd/>
            <a:tailEnd/>
          </a:ln>
        </p:spPr>
        <p:txBody>
          <a:bodyPr/>
          <a:lstStyle/>
          <a:p>
            <a:r>
              <a:rPr lang="en-US" b="0" i="0" err="1">
                <a:solidFill>
                  <a:srgbClr val="212121"/>
                </a:solidFill>
                <a:effectLst/>
                <a:latin typeface="BlinkMacSystemFont"/>
              </a:rPr>
              <a:t>Giannitsis</a:t>
            </a:r>
            <a:r>
              <a:rPr lang="en-US" b="0" i="0">
                <a:solidFill>
                  <a:srgbClr val="212121"/>
                </a:solidFill>
                <a:effectLst/>
                <a:latin typeface="BlinkMacSystemFont"/>
              </a:rPr>
              <a:t> E, Gopi V. Biomarkers for infarct diagnosis and rapid rule-out/rule-in of acute myocardial infarction. Herz. 2020 Sep;45(6):509-519. English. </a:t>
            </a:r>
          </a:p>
          <a:p>
            <a:endParaRPr lang="en-US" b="0" i="0">
              <a:solidFill>
                <a:srgbClr val="212121"/>
              </a:solidFill>
              <a:effectLst/>
              <a:latin typeface="BlinkMacSystemFont"/>
            </a:endParaRPr>
          </a:p>
          <a:p>
            <a:r>
              <a:rPr lang="en-US" sz="1800">
                <a:effectLst/>
                <a:latin typeface="Arial" panose="020B0604020202020204" pitchFamily="34" charset="0"/>
              </a:rPr>
              <a:t>A value &lt; limit of blank (essentially, </a:t>
            </a:r>
            <a:br>
              <a:rPr lang="en-US" sz="1800">
                <a:effectLst/>
                <a:latin typeface="Arial" panose="020B0604020202020204" pitchFamily="34" charset="0"/>
              </a:rPr>
            </a:br>
            <a:r>
              <a:rPr lang="en-US" sz="1800">
                <a:effectLst/>
                <a:latin typeface="Arial" panose="020B0604020202020204" pitchFamily="34" charset="0"/>
              </a:rPr>
              <a:t>'undetectable') has high NPV </a:t>
            </a:r>
          </a:p>
          <a:p>
            <a:br>
              <a:rPr lang="en-US" sz="1800">
                <a:effectLst/>
                <a:latin typeface="Arial" panose="020B0604020202020204" pitchFamily="34" charset="0"/>
              </a:rPr>
            </a:br>
            <a:r>
              <a:rPr lang="en-US" sz="1800">
                <a:effectLst/>
                <a:latin typeface="Arial" panose="020B0604020202020204" pitchFamily="34" charset="0"/>
              </a:rPr>
              <a:t>In other patients, a low value at </a:t>
            </a:r>
            <a:br>
              <a:rPr lang="en-US" sz="1800">
                <a:effectLst/>
                <a:latin typeface="Arial" panose="020B0604020202020204" pitchFamily="34" charset="0"/>
              </a:rPr>
            </a:br>
            <a:r>
              <a:rPr lang="en-US" sz="1800">
                <a:effectLst/>
                <a:latin typeface="Arial" panose="020B0604020202020204" pitchFamily="34" charset="0"/>
              </a:rPr>
              <a:t>presentation and little change a 1 or </a:t>
            </a:r>
            <a:br>
              <a:rPr lang="en-US" sz="1800">
                <a:effectLst/>
                <a:latin typeface="Arial" panose="020B0604020202020204" pitchFamily="34" charset="0"/>
              </a:rPr>
            </a:br>
            <a:r>
              <a:rPr lang="en-US" sz="1800">
                <a:effectLst/>
                <a:latin typeface="Arial" panose="020B0604020202020204" pitchFamily="34" charset="0"/>
              </a:rPr>
              <a:t>3H </a:t>
            </a:r>
            <a:r>
              <a:rPr lang="en-US" sz="1800">
                <a:effectLst/>
                <a:latin typeface="Arial" panose="020B0604020202020204" pitchFamily="34" charset="0"/>
                <a:sym typeface="Wingdings" panose="05000000000000000000" pitchFamily="2" charset="2"/>
              </a:rPr>
              <a:t> </a:t>
            </a:r>
            <a:r>
              <a:rPr lang="en-US" sz="1800">
                <a:effectLst/>
                <a:latin typeface="Arial" panose="020B0604020202020204" pitchFamily="34" charset="0"/>
              </a:rPr>
              <a:t>Rule out zone </a:t>
            </a:r>
            <a:br>
              <a:rPr lang="en-US" sz="1800">
                <a:effectLst/>
                <a:latin typeface="Arial" panose="020B0604020202020204" pitchFamily="34" charset="0"/>
              </a:rPr>
            </a:br>
            <a:r>
              <a:rPr lang="en-US" sz="1800">
                <a:effectLst/>
                <a:latin typeface="Arial" panose="020B0604020202020204" pitchFamily="34" charset="0"/>
              </a:rPr>
              <a:t>In those with elevated or rising </a:t>
            </a:r>
            <a:br>
              <a:rPr lang="en-US" sz="1800">
                <a:effectLst/>
                <a:latin typeface="Arial" panose="020B0604020202020204" pitchFamily="34" charset="0"/>
              </a:rPr>
            </a:br>
            <a:r>
              <a:rPr lang="en-US" sz="1800">
                <a:effectLst/>
                <a:latin typeface="Arial" panose="020B0604020202020204" pitchFamily="34" charset="0"/>
              </a:rPr>
              <a:t>values </a:t>
            </a:r>
            <a:r>
              <a:rPr lang="en-US" sz="1800">
                <a:effectLst/>
                <a:latin typeface="Arial" panose="020B0604020202020204" pitchFamily="34" charset="0"/>
                <a:sym typeface="Wingdings" panose="05000000000000000000" pitchFamily="2" charset="2"/>
              </a:rPr>
              <a:t> </a:t>
            </a:r>
            <a:r>
              <a:rPr lang="en-US" sz="1800">
                <a:effectLst/>
                <a:latin typeface="Arial" panose="020B0604020202020204" pitchFamily="34" charset="0"/>
              </a:rPr>
              <a:t>Rule in zone* </a:t>
            </a:r>
            <a:br>
              <a:rPr lang="en-US" sz="1800">
                <a:effectLst/>
                <a:latin typeface="Arial" panose="020B0604020202020204" pitchFamily="34" charset="0"/>
              </a:rPr>
            </a:br>
            <a:r>
              <a:rPr lang="en-US" sz="1800">
                <a:effectLst/>
                <a:latin typeface="Arial" panose="020B0604020202020204" pitchFamily="34" charset="0"/>
              </a:rPr>
              <a:t>Those in between "Observation" </a:t>
            </a:r>
            <a:br>
              <a:rPr lang="en-US" sz="1800">
                <a:effectLst/>
                <a:latin typeface="Arial" panose="020B0604020202020204" pitchFamily="34" charset="0"/>
              </a:rPr>
            </a:br>
            <a:r>
              <a:rPr lang="en-US" sz="1800">
                <a:effectLst/>
                <a:latin typeface="Arial" panose="020B0604020202020204" pitchFamily="34" charset="0"/>
              </a:rPr>
              <a:t>zone </a:t>
            </a:r>
            <a:br>
              <a:rPr lang="en-US" sz="1800">
                <a:effectLst/>
                <a:latin typeface="Arial" panose="020B0604020202020204" pitchFamily="34" charset="0"/>
              </a:rPr>
            </a:br>
            <a:r>
              <a:rPr lang="en-US" sz="1800">
                <a:effectLst/>
                <a:latin typeface="Arial" panose="020B0604020202020204" pitchFamily="34" charset="0"/>
              </a:rPr>
              <a:t>*Being in the "rule in zone" does NOT </a:t>
            </a:r>
            <a:br>
              <a:rPr lang="en-US" sz="1800">
                <a:effectLst/>
                <a:latin typeface="Arial" panose="020B0604020202020204" pitchFamily="34" charset="0"/>
              </a:rPr>
            </a:br>
            <a:r>
              <a:rPr lang="en-US" sz="1800">
                <a:effectLst/>
                <a:latin typeface="Arial" panose="020B0604020202020204" pitchFamily="34" charset="0"/>
              </a:rPr>
              <a:t>mean the patient has an acute </a:t>
            </a:r>
            <a:r>
              <a:rPr lang="en-US" sz="1800" err="1">
                <a:effectLst/>
                <a:latin typeface="Arial" panose="020B0604020202020204" pitchFamily="34" charset="0"/>
              </a:rPr>
              <a:t>Ml</a:t>
            </a:r>
            <a:r>
              <a:rPr lang="en-US" sz="1800">
                <a:effectLst/>
                <a:latin typeface="Arial" panose="020B0604020202020204" pitchFamily="34" charset="0"/>
              </a:rPr>
              <a:t>! </a:t>
            </a:r>
            <a:endParaRPr lang="en-US" b="0" i="0">
              <a:solidFill>
                <a:srgbClr val="212121"/>
              </a:solidFill>
              <a:effectLst/>
              <a:latin typeface="BlinkMacSystemFont"/>
            </a:endParaRPr>
          </a:p>
          <a:p>
            <a:endParaRPr lang="en-US" altLang="en-US" b="0" i="0">
              <a:solidFill>
                <a:srgbClr val="212121"/>
              </a:solidFill>
              <a:effectLst/>
              <a:latin typeface="BlinkMacSystemFont"/>
            </a:endParaRPr>
          </a:p>
        </p:txBody>
      </p:sp>
    </p:spTree>
    <p:extLst>
      <p:ext uri="{BB962C8B-B14F-4D97-AF65-F5344CB8AC3E}">
        <p14:creationId xmlns:p14="http://schemas.microsoft.com/office/powerpoint/2010/main" val="22126673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err="1">
                <a:solidFill>
                  <a:srgbClr val="212121"/>
                </a:solidFill>
                <a:effectLst/>
                <a:latin typeface="BlinkMacSystemFont"/>
              </a:rPr>
              <a:t>Aujesky</a:t>
            </a:r>
            <a:r>
              <a:rPr lang="en-US" b="0" i="0">
                <a:solidFill>
                  <a:srgbClr val="212121"/>
                </a:solidFill>
                <a:effectLst/>
                <a:latin typeface="BlinkMacSystemFont"/>
              </a:rPr>
              <a:t> D, </a:t>
            </a:r>
            <a:r>
              <a:rPr lang="en-US" b="0" i="0" err="1">
                <a:solidFill>
                  <a:srgbClr val="212121"/>
                </a:solidFill>
                <a:effectLst/>
                <a:latin typeface="BlinkMacSystemFont"/>
              </a:rPr>
              <a:t>Obrosky</a:t>
            </a:r>
            <a:r>
              <a:rPr lang="en-US" b="0" i="0">
                <a:solidFill>
                  <a:srgbClr val="212121"/>
                </a:solidFill>
                <a:effectLst/>
                <a:latin typeface="BlinkMacSystemFont"/>
              </a:rPr>
              <a:t> DS, Stone RA, </a:t>
            </a:r>
            <a:r>
              <a:rPr lang="en-US" b="0" i="0" err="1">
                <a:solidFill>
                  <a:srgbClr val="212121"/>
                </a:solidFill>
                <a:effectLst/>
                <a:latin typeface="BlinkMacSystemFont"/>
              </a:rPr>
              <a:t>Auble</a:t>
            </a:r>
            <a:r>
              <a:rPr lang="en-US" b="0" i="0">
                <a:solidFill>
                  <a:srgbClr val="212121"/>
                </a:solidFill>
                <a:effectLst/>
                <a:latin typeface="BlinkMacSystemFont"/>
              </a:rPr>
              <a:t> TE, Perrier A, </a:t>
            </a:r>
            <a:r>
              <a:rPr lang="en-US" b="0" i="0" err="1">
                <a:solidFill>
                  <a:srgbClr val="212121"/>
                </a:solidFill>
                <a:effectLst/>
                <a:latin typeface="BlinkMacSystemFont"/>
              </a:rPr>
              <a:t>Cornuz</a:t>
            </a:r>
            <a:r>
              <a:rPr lang="en-US" b="0" i="0">
                <a:solidFill>
                  <a:srgbClr val="212121"/>
                </a:solidFill>
                <a:effectLst/>
                <a:latin typeface="BlinkMacSystemFont"/>
              </a:rPr>
              <a:t> J, Roy PM, Fine MJ. Derivation and validation of a prognostic model for pulmonary embolism. Am J Respir Crit Care Med. 2005 Oct 15;172(8):1041-6. </a:t>
            </a:r>
            <a:r>
              <a:rPr lang="en-US" b="0" i="0" err="1">
                <a:solidFill>
                  <a:srgbClr val="212121"/>
                </a:solidFill>
                <a:effectLst/>
                <a:latin typeface="BlinkMacSystemFont"/>
              </a:rPr>
              <a:t>doi</a:t>
            </a:r>
            <a:r>
              <a:rPr lang="en-US" b="0" i="0">
                <a:solidFill>
                  <a:srgbClr val="212121"/>
                </a:solidFill>
                <a:effectLst/>
                <a:latin typeface="BlinkMacSystemFont"/>
              </a:rPr>
              <a:t>: 10.1164/rccm.200506-862OC. </a:t>
            </a:r>
            <a:r>
              <a:rPr lang="en-US" b="0" i="0" err="1">
                <a:solidFill>
                  <a:srgbClr val="212121"/>
                </a:solidFill>
                <a:effectLst/>
                <a:latin typeface="BlinkMacSystemFont"/>
              </a:rPr>
              <a:t>Epub</a:t>
            </a:r>
            <a:r>
              <a:rPr lang="en-US" b="0" i="0">
                <a:solidFill>
                  <a:srgbClr val="212121"/>
                </a:solidFill>
                <a:effectLst/>
                <a:latin typeface="BlinkMacSystemFont"/>
              </a:rPr>
              <a:t> 2005 Jul 14. PMID: 16020800; PMCID: PMC2718410.</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4514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err="1">
                <a:solidFill>
                  <a:srgbClr val="212121"/>
                </a:solidFill>
                <a:effectLst/>
                <a:latin typeface="BlinkMacSystemFont"/>
              </a:rPr>
              <a:t>Zondag</a:t>
            </a:r>
            <a:r>
              <a:rPr lang="en-US" b="0" i="0">
                <a:solidFill>
                  <a:srgbClr val="212121"/>
                </a:solidFill>
                <a:effectLst/>
                <a:latin typeface="BlinkMacSystemFont"/>
              </a:rPr>
              <a:t> W, Mos IC, </a:t>
            </a:r>
            <a:r>
              <a:rPr lang="en-US" b="0" i="0" err="1">
                <a:solidFill>
                  <a:srgbClr val="212121"/>
                </a:solidFill>
                <a:effectLst/>
                <a:latin typeface="BlinkMacSystemFont"/>
              </a:rPr>
              <a:t>Creemers</a:t>
            </a:r>
            <a:r>
              <a:rPr lang="en-US" b="0" i="0">
                <a:solidFill>
                  <a:srgbClr val="212121"/>
                </a:solidFill>
                <a:effectLst/>
                <a:latin typeface="BlinkMacSystemFont"/>
              </a:rPr>
              <a:t>-Schild D, </a:t>
            </a:r>
            <a:r>
              <a:rPr lang="en-US" b="0" i="0" err="1">
                <a:solidFill>
                  <a:srgbClr val="212121"/>
                </a:solidFill>
                <a:effectLst/>
                <a:latin typeface="BlinkMacSystemFont"/>
              </a:rPr>
              <a:t>Hoogerbrugge</a:t>
            </a:r>
            <a:r>
              <a:rPr lang="en-US" b="0" i="0">
                <a:solidFill>
                  <a:srgbClr val="212121"/>
                </a:solidFill>
                <a:effectLst/>
                <a:latin typeface="BlinkMacSystemFont"/>
              </a:rPr>
              <a:t> AD, Dekkers OM, </a:t>
            </a:r>
            <a:r>
              <a:rPr lang="en-US" b="0" i="0" err="1">
                <a:solidFill>
                  <a:srgbClr val="212121"/>
                </a:solidFill>
                <a:effectLst/>
                <a:latin typeface="BlinkMacSystemFont"/>
              </a:rPr>
              <a:t>Dolsma</a:t>
            </a:r>
            <a:r>
              <a:rPr lang="en-US" b="0" i="0">
                <a:solidFill>
                  <a:srgbClr val="212121"/>
                </a:solidFill>
                <a:effectLst/>
                <a:latin typeface="BlinkMacSystemFont"/>
              </a:rPr>
              <a:t> J, </a:t>
            </a:r>
            <a:r>
              <a:rPr lang="en-US" b="0" i="0" err="1">
                <a:solidFill>
                  <a:srgbClr val="212121"/>
                </a:solidFill>
                <a:effectLst/>
                <a:latin typeface="BlinkMacSystemFont"/>
              </a:rPr>
              <a:t>Eijsvogel</a:t>
            </a:r>
            <a:r>
              <a:rPr lang="en-US" b="0" i="0">
                <a:solidFill>
                  <a:srgbClr val="212121"/>
                </a:solidFill>
                <a:effectLst/>
                <a:latin typeface="BlinkMacSystemFont"/>
              </a:rPr>
              <a:t> M, Faber LM, </a:t>
            </a:r>
            <a:r>
              <a:rPr lang="en-US" b="0" i="0" err="1">
                <a:solidFill>
                  <a:srgbClr val="212121"/>
                </a:solidFill>
                <a:effectLst/>
                <a:latin typeface="BlinkMacSystemFont"/>
              </a:rPr>
              <a:t>Hofstee</a:t>
            </a:r>
            <a:r>
              <a:rPr lang="en-US" b="0" i="0">
                <a:solidFill>
                  <a:srgbClr val="212121"/>
                </a:solidFill>
                <a:effectLst/>
                <a:latin typeface="BlinkMacSystemFont"/>
              </a:rPr>
              <a:t> HM, </a:t>
            </a:r>
            <a:r>
              <a:rPr lang="en-US" b="0" i="0" err="1">
                <a:solidFill>
                  <a:srgbClr val="212121"/>
                </a:solidFill>
                <a:effectLst/>
                <a:latin typeface="BlinkMacSystemFont"/>
              </a:rPr>
              <a:t>Hovens</a:t>
            </a:r>
            <a:r>
              <a:rPr lang="en-US" b="0" i="0">
                <a:solidFill>
                  <a:srgbClr val="212121"/>
                </a:solidFill>
                <a:effectLst/>
                <a:latin typeface="BlinkMacSystemFont"/>
              </a:rPr>
              <a:t> MM, Jonkers GJ, van </a:t>
            </a:r>
            <a:r>
              <a:rPr lang="en-US" b="0" i="0" err="1">
                <a:solidFill>
                  <a:srgbClr val="212121"/>
                </a:solidFill>
                <a:effectLst/>
                <a:latin typeface="BlinkMacSystemFont"/>
              </a:rPr>
              <a:t>Kralingen</a:t>
            </a:r>
            <a:r>
              <a:rPr lang="en-US" b="0" i="0">
                <a:solidFill>
                  <a:srgbClr val="212121"/>
                </a:solidFill>
                <a:effectLst/>
                <a:latin typeface="BlinkMacSystemFont"/>
              </a:rPr>
              <a:t> KW, </a:t>
            </a:r>
            <a:r>
              <a:rPr lang="en-US" b="0" i="0" err="1">
                <a:solidFill>
                  <a:srgbClr val="212121"/>
                </a:solidFill>
                <a:effectLst/>
                <a:latin typeface="BlinkMacSystemFont"/>
              </a:rPr>
              <a:t>Kruip</a:t>
            </a:r>
            <a:r>
              <a:rPr lang="en-US" b="0" i="0">
                <a:solidFill>
                  <a:srgbClr val="212121"/>
                </a:solidFill>
                <a:effectLst/>
                <a:latin typeface="BlinkMacSystemFont"/>
              </a:rPr>
              <a:t> MJ, </a:t>
            </a:r>
            <a:r>
              <a:rPr lang="en-US" b="0" i="0" err="1">
                <a:solidFill>
                  <a:srgbClr val="212121"/>
                </a:solidFill>
                <a:effectLst/>
                <a:latin typeface="BlinkMacSystemFont"/>
              </a:rPr>
              <a:t>Vlasveld</a:t>
            </a:r>
            <a:r>
              <a:rPr lang="en-US" b="0" i="0">
                <a:solidFill>
                  <a:srgbClr val="212121"/>
                </a:solidFill>
                <a:effectLst/>
                <a:latin typeface="BlinkMacSystemFont"/>
              </a:rPr>
              <a:t> T, de </a:t>
            </a:r>
            <a:r>
              <a:rPr lang="en-US" b="0" i="0" err="1">
                <a:solidFill>
                  <a:srgbClr val="212121"/>
                </a:solidFill>
                <a:effectLst/>
                <a:latin typeface="BlinkMacSystemFont"/>
              </a:rPr>
              <a:t>Vreede</a:t>
            </a:r>
            <a:r>
              <a:rPr lang="en-US" b="0" i="0">
                <a:solidFill>
                  <a:srgbClr val="212121"/>
                </a:solidFill>
                <a:effectLst/>
                <a:latin typeface="BlinkMacSystemFont"/>
              </a:rPr>
              <a:t> MJ, Huisman MV; Hestia Study Investigators. Outpatient treatment in patients with acute pulmonary embolism: the Hestia Study. J </a:t>
            </a:r>
            <a:r>
              <a:rPr lang="en-US" b="0" i="0" err="1">
                <a:solidFill>
                  <a:srgbClr val="212121"/>
                </a:solidFill>
                <a:effectLst/>
                <a:latin typeface="BlinkMacSystemFont"/>
              </a:rPr>
              <a:t>Thromb</a:t>
            </a:r>
            <a:r>
              <a:rPr lang="en-US" b="0" i="0">
                <a:solidFill>
                  <a:srgbClr val="212121"/>
                </a:solidFill>
                <a:effectLst/>
                <a:latin typeface="BlinkMacSystemFont"/>
              </a:rPr>
              <a:t> </a:t>
            </a:r>
            <a:r>
              <a:rPr lang="en-US" b="0" i="0" err="1">
                <a:solidFill>
                  <a:srgbClr val="212121"/>
                </a:solidFill>
                <a:effectLst/>
                <a:latin typeface="BlinkMacSystemFont"/>
              </a:rPr>
              <a:t>Haemost</a:t>
            </a:r>
            <a:r>
              <a:rPr lang="en-US" b="0" i="0">
                <a:solidFill>
                  <a:srgbClr val="212121"/>
                </a:solidFill>
                <a:effectLst/>
                <a:latin typeface="BlinkMacSystemFont"/>
              </a:rPr>
              <a:t>. 2011 Aug;9(8):1500-7. </a:t>
            </a:r>
            <a:r>
              <a:rPr lang="en-US" b="0" i="0" err="1">
                <a:solidFill>
                  <a:srgbClr val="212121"/>
                </a:solidFill>
                <a:effectLst/>
                <a:latin typeface="BlinkMacSystemFont"/>
              </a:rPr>
              <a:t>doi</a:t>
            </a:r>
            <a:r>
              <a:rPr lang="en-US" b="0" i="0">
                <a:solidFill>
                  <a:srgbClr val="212121"/>
                </a:solidFill>
                <a:effectLst/>
                <a:latin typeface="BlinkMacSystemFont"/>
              </a:rPr>
              <a:t>: 10.1111/j.1538-7836.2011.04388.x. PMID: 21645235.</a:t>
            </a:r>
          </a:p>
          <a:p>
            <a:pPr algn="l"/>
            <a:br>
              <a:rPr lang="en-US" b="0" i="0">
                <a:solidFill>
                  <a:srgbClr val="212121"/>
                </a:solidFill>
                <a:effectLst/>
                <a:latin typeface="BlinkMacSystemFont"/>
              </a:rPr>
            </a:br>
            <a:r>
              <a:rPr lang="en-US" b="0" i="0" err="1">
                <a:solidFill>
                  <a:srgbClr val="212121"/>
                </a:solidFill>
                <a:effectLst/>
                <a:latin typeface="BlinkMacSystemFont"/>
              </a:rPr>
              <a:t>Zondag</a:t>
            </a:r>
            <a:r>
              <a:rPr lang="en-US" b="0" i="0">
                <a:solidFill>
                  <a:srgbClr val="212121"/>
                </a:solidFill>
                <a:effectLst/>
                <a:latin typeface="BlinkMacSystemFont"/>
              </a:rPr>
              <a:t> W, et al. J </a:t>
            </a:r>
            <a:r>
              <a:rPr lang="en-US" b="0" i="0" err="1">
                <a:solidFill>
                  <a:srgbClr val="212121"/>
                </a:solidFill>
                <a:effectLst/>
                <a:latin typeface="BlinkMacSystemFont"/>
              </a:rPr>
              <a:t>Thromb</a:t>
            </a:r>
            <a:r>
              <a:rPr lang="en-US" b="0" i="0">
                <a:solidFill>
                  <a:srgbClr val="212121"/>
                </a:solidFill>
                <a:effectLst/>
                <a:latin typeface="BlinkMacSystemFont"/>
              </a:rPr>
              <a:t> </a:t>
            </a:r>
            <a:r>
              <a:rPr lang="en-US" b="0" i="0" err="1">
                <a:solidFill>
                  <a:srgbClr val="212121"/>
                </a:solidFill>
                <a:effectLst/>
                <a:latin typeface="BlinkMacSystemFont"/>
              </a:rPr>
              <a:t>Haemost</a:t>
            </a:r>
            <a:r>
              <a:rPr lang="en-US" b="0" i="0">
                <a:solidFill>
                  <a:srgbClr val="212121"/>
                </a:solidFill>
                <a:effectLst/>
                <a:latin typeface="BlinkMacSystemFont"/>
              </a:rPr>
              <a:t>. 2011;9:1500-1507.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2771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Maughan BC, et al. </a:t>
            </a:r>
            <a:r>
              <a:rPr lang="en-US" b="0" i="0" err="1">
                <a:solidFill>
                  <a:srgbClr val="212121"/>
                </a:solidFill>
                <a:effectLst/>
                <a:latin typeface="BlinkMacSystemFont"/>
              </a:rPr>
              <a:t>Acad</a:t>
            </a:r>
            <a:r>
              <a:rPr lang="en-US" b="0" i="0">
                <a:solidFill>
                  <a:srgbClr val="212121"/>
                </a:solidFill>
                <a:effectLst/>
                <a:latin typeface="BlinkMacSystemFont"/>
              </a:rPr>
              <a:t> </a:t>
            </a:r>
            <a:r>
              <a:rPr lang="en-US" b="0" i="0" err="1">
                <a:solidFill>
                  <a:srgbClr val="212121"/>
                </a:solidFill>
                <a:effectLst/>
                <a:latin typeface="BlinkMacSystemFont"/>
              </a:rPr>
              <a:t>Emerg</a:t>
            </a:r>
            <a:r>
              <a:rPr lang="en-US" b="0" i="0">
                <a:solidFill>
                  <a:srgbClr val="212121"/>
                </a:solidFill>
                <a:effectLst/>
                <a:latin typeface="BlinkMacSystemFont"/>
              </a:rPr>
              <a:t> Med. 2021;28:226-239. </a:t>
            </a:r>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71218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O'Hare C, Grace KA, Schaeffer WJ, Hyder SN, Stover M, Liles AL, Khaja MS, Cranford JA, Kocher KE, Barnes GD, </a:t>
            </a:r>
            <a:r>
              <a:rPr lang="en-US" b="0" i="0" err="1">
                <a:solidFill>
                  <a:srgbClr val="212121"/>
                </a:solidFill>
                <a:effectLst/>
                <a:latin typeface="BlinkMacSystemFont"/>
              </a:rPr>
              <a:t>Greineder</a:t>
            </a:r>
            <a:r>
              <a:rPr lang="en-US" b="0" i="0">
                <a:solidFill>
                  <a:srgbClr val="212121"/>
                </a:solidFill>
                <a:effectLst/>
                <a:latin typeface="BlinkMacSystemFont"/>
              </a:rPr>
              <a:t> CF. Adverse Clinical Outcomes Among Patients With Acute Low-risk Pulmonary Embolism and Concerning Computed Tomography Imaging Findings. JAMA </a:t>
            </a:r>
            <a:r>
              <a:rPr lang="en-US" b="0" i="0" err="1">
                <a:solidFill>
                  <a:srgbClr val="212121"/>
                </a:solidFill>
                <a:effectLst/>
                <a:latin typeface="BlinkMacSystemFont"/>
              </a:rPr>
              <a:t>Netw</a:t>
            </a:r>
            <a:r>
              <a:rPr lang="en-US" b="0" i="0">
                <a:solidFill>
                  <a:srgbClr val="212121"/>
                </a:solidFill>
                <a:effectLst/>
                <a:latin typeface="BlinkMacSystemFont"/>
              </a:rPr>
              <a:t> Open. 2023 May 1;6(5):e2311455. </a:t>
            </a:r>
            <a:r>
              <a:rPr lang="en-US" b="0" i="0" err="1">
                <a:solidFill>
                  <a:srgbClr val="212121"/>
                </a:solidFill>
                <a:effectLst/>
                <a:latin typeface="BlinkMacSystemFont"/>
              </a:rPr>
              <a:t>doi</a:t>
            </a:r>
            <a:r>
              <a:rPr lang="en-US" b="0" i="0">
                <a:solidFill>
                  <a:srgbClr val="212121"/>
                </a:solidFill>
                <a:effectLst/>
                <a:latin typeface="BlinkMacSystemFont"/>
              </a:rPr>
              <a:t>: 10.1001/jamanetworkopen.2023.11455. Erratum in: JAMA </a:t>
            </a:r>
            <a:r>
              <a:rPr lang="en-US" b="0" i="0" err="1">
                <a:solidFill>
                  <a:srgbClr val="212121"/>
                </a:solidFill>
                <a:effectLst/>
                <a:latin typeface="BlinkMacSystemFont"/>
              </a:rPr>
              <a:t>Netw</a:t>
            </a:r>
            <a:r>
              <a:rPr lang="en-US" b="0" i="0">
                <a:solidFill>
                  <a:srgbClr val="212121"/>
                </a:solidFill>
                <a:effectLst/>
                <a:latin typeface="BlinkMacSystemFont"/>
              </a:rPr>
              <a:t> Open. 2024 Oct 1;7(10):e2443500. </a:t>
            </a:r>
            <a:r>
              <a:rPr lang="en-US" b="0" i="0" err="1">
                <a:solidFill>
                  <a:srgbClr val="212121"/>
                </a:solidFill>
                <a:effectLst/>
                <a:latin typeface="BlinkMacSystemFont"/>
              </a:rPr>
              <a:t>doi</a:t>
            </a:r>
            <a:r>
              <a:rPr lang="en-US" b="0" i="0">
                <a:solidFill>
                  <a:srgbClr val="212121"/>
                </a:solidFill>
                <a:effectLst/>
                <a:latin typeface="BlinkMacSystemFont"/>
              </a:rPr>
              <a:t>: 10.1001/jamanetworkopen.2024.43500. PMID: 37256624; PMCID: PMC10233419.</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85750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Cai B, </a:t>
            </a:r>
            <a:r>
              <a:rPr lang="en-US" b="0" i="0" err="1">
                <a:solidFill>
                  <a:srgbClr val="212121"/>
                </a:solidFill>
                <a:effectLst/>
                <a:latin typeface="BlinkMacSystemFont"/>
              </a:rPr>
              <a:t>Bedayat</a:t>
            </a:r>
            <a:r>
              <a:rPr lang="en-US" b="0" i="0">
                <a:solidFill>
                  <a:srgbClr val="212121"/>
                </a:solidFill>
                <a:effectLst/>
                <a:latin typeface="BlinkMacSystemFont"/>
              </a:rPr>
              <a:t> A, George E, Hunsaker AR, Dill KE, Rybicki FJ, </a:t>
            </a:r>
            <a:r>
              <a:rPr lang="en-US" b="0" i="0" err="1">
                <a:solidFill>
                  <a:srgbClr val="212121"/>
                </a:solidFill>
                <a:effectLst/>
                <a:latin typeface="BlinkMacSystemFont"/>
              </a:rPr>
              <a:t>Kumamaru</a:t>
            </a:r>
            <a:r>
              <a:rPr lang="en-US" b="0" i="0">
                <a:solidFill>
                  <a:srgbClr val="212121"/>
                </a:solidFill>
                <a:effectLst/>
                <a:latin typeface="BlinkMacSystemFont"/>
              </a:rPr>
              <a:t> KK. Malignancy and acute pulmonary embolism: risk stratification including the right to left ventricle diameter ratio in 1596 subjects. J </a:t>
            </a:r>
            <a:r>
              <a:rPr lang="en-US" b="0" i="0" err="1">
                <a:solidFill>
                  <a:srgbClr val="212121"/>
                </a:solidFill>
                <a:effectLst/>
                <a:latin typeface="BlinkMacSystemFont"/>
              </a:rPr>
              <a:t>Thorac</a:t>
            </a:r>
            <a:r>
              <a:rPr lang="en-US" b="0" i="0">
                <a:solidFill>
                  <a:srgbClr val="212121"/>
                </a:solidFill>
                <a:effectLst/>
                <a:latin typeface="BlinkMacSystemFont"/>
              </a:rPr>
              <a:t> Imaging. 2013 May;28(3):196-201. </a:t>
            </a:r>
            <a:r>
              <a:rPr lang="en-US" b="0" i="0" err="1">
                <a:solidFill>
                  <a:srgbClr val="212121"/>
                </a:solidFill>
                <a:effectLst/>
                <a:latin typeface="BlinkMacSystemFont"/>
              </a:rPr>
              <a:t>doi</a:t>
            </a:r>
            <a:r>
              <a:rPr lang="en-US" b="0" i="0">
                <a:solidFill>
                  <a:srgbClr val="212121"/>
                </a:solidFill>
                <a:effectLst/>
                <a:latin typeface="BlinkMacSystemFont"/>
              </a:rPr>
              <a:t>: 10.1097/RTI.0b013e3182870bf9. PMID: 23478511.</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07339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85868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Smith SB, et al. Chest. 2010;137:1382-1390. </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5433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Gould MK, </a:t>
            </a:r>
            <a:r>
              <a:rPr lang="en-US" b="0" i="0" err="1">
                <a:solidFill>
                  <a:srgbClr val="212121"/>
                </a:solidFill>
                <a:effectLst/>
                <a:latin typeface="BlinkMacSystemFont"/>
              </a:rPr>
              <a:t>Dembitzer</a:t>
            </a:r>
            <a:r>
              <a:rPr lang="en-US" b="0" i="0">
                <a:solidFill>
                  <a:srgbClr val="212121"/>
                </a:solidFill>
                <a:effectLst/>
                <a:latin typeface="BlinkMacSystemFont"/>
              </a:rPr>
              <a:t> AD, Doyle RL, Hastie TJ, Garber AM. Low-molecular-weight heparins compared with unfractionated heparin for treatment of acute deep venous thrombosis. A meta-analysis of randomized, controlled trials. Ann Intern Med. 1999 May 18;130(10):800-9. </a:t>
            </a:r>
            <a:r>
              <a:rPr lang="en-US" b="0" i="0" err="1">
                <a:solidFill>
                  <a:srgbClr val="212121"/>
                </a:solidFill>
                <a:effectLst/>
                <a:latin typeface="BlinkMacSystemFont"/>
              </a:rPr>
              <a:t>doi</a:t>
            </a:r>
            <a:r>
              <a:rPr lang="en-US" b="0" i="0">
                <a:solidFill>
                  <a:srgbClr val="212121"/>
                </a:solidFill>
                <a:effectLst/>
                <a:latin typeface="BlinkMacSystemFont"/>
              </a:rPr>
              <a:t>: 10.7326/0003-4819-130-10-199905180-00003. PMID: 10366369.</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55EC9-261B-F144-99A6-82743BAA4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063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82E37-4678-4A06-BD5E-BB8DA27D0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57938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Bleeding rates are similar to published trials (SEATTLE II) and registries (PERFECT)</a:t>
            </a:r>
          </a:p>
          <a:p>
            <a:endParaRPr lang="en-US"/>
          </a:p>
          <a:p>
            <a:pPr algn="l"/>
            <a:r>
              <a:rPr lang="en-US" b="0" i="0" err="1">
                <a:solidFill>
                  <a:srgbClr val="212121"/>
                </a:solidFill>
                <a:effectLst/>
                <a:latin typeface="BlinkMacSystemFont"/>
              </a:rPr>
              <a:t>Graif</a:t>
            </a:r>
            <a:r>
              <a:rPr lang="en-US" b="0" i="0">
                <a:solidFill>
                  <a:srgbClr val="212121"/>
                </a:solidFill>
                <a:effectLst/>
                <a:latin typeface="BlinkMacSystemFont"/>
              </a:rPr>
              <a:t> A, Patel KD, Wimmer NJ, </a:t>
            </a:r>
            <a:r>
              <a:rPr lang="en-US" b="0" i="0" err="1">
                <a:solidFill>
                  <a:srgbClr val="212121"/>
                </a:solidFill>
                <a:effectLst/>
                <a:latin typeface="BlinkMacSystemFont"/>
              </a:rPr>
              <a:t>Kimbiris</a:t>
            </a:r>
            <a:r>
              <a:rPr lang="en-US" b="0" i="0">
                <a:solidFill>
                  <a:srgbClr val="212121"/>
                </a:solidFill>
                <a:effectLst/>
                <a:latin typeface="BlinkMacSystemFont"/>
              </a:rPr>
              <a:t> G, Grilli CJ, </a:t>
            </a:r>
            <a:r>
              <a:rPr lang="en-US" b="0" i="0" err="1">
                <a:solidFill>
                  <a:srgbClr val="212121"/>
                </a:solidFill>
                <a:effectLst/>
                <a:latin typeface="BlinkMacSystemFont"/>
              </a:rPr>
              <a:t>Upparapalli</a:t>
            </a:r>
            <a:r>
              <a:rPr lang="en-US" b="0" i="0">
                <a:solidFill>
                  <a:srgbClr val="212121"/>
                </a:solidFill>
                <a:effectLst/>
                <a:latin typeface="BlinkMacSystemFont"/>
              </a:rPr>
              <a:t> D, Kaneria AR, Leung DA. Large-Bore Aspiration Thrombectomy versus Catheter-Directed Thrombolysis for Acute Pulmonary Embolism: A Propensity Score-Matched Comparison. J </a:t>
            </a:r>
            <a:r>
              <a:rPr lang="en-US" b="0" i="0" err="1">
                <a:solidFill>
                  <a:srgbClr val="212121"/>
                </a:solidFill>
                <a:effectLst/>
                <a:latin typeface="BlinkMacSystemFont"/>
              </a:rPr>
              <a:t>Vasc</a:t>
            </a:r>
            <a:r>
              <a:rPr lang="en-US" b="0" i="0">
                <a:solidFill>
                  <a:srgbClr val="212121"/>
                </a:solidFill>
                <a:effectLst/>
                <a:latin typeface="BlinkMacSystemFont"/>
              </a:rPr>
              <a:t> </a:t>
            </a:r>
            <a:r>
              <a:rPr lang="en-US" b="0" i="0" err="1">
                <a:solidFill>
                  <a:srgbClr val="212121"/>
                </a:solidFill>
                <a:effectLst/>
                <a:latin typeface="BlinkMacSystemFont"/>
              </a:rPr>
              <a:t>Interv</a:t>
            </a:r>
            <a:r>
              <a:rPr lang="en-US" b="0" i="0">
                <a:solidFill>
                  <a:srgbClr val="212121"/>
                </a:solidFill>
                <a:effectLst/>
                <a:latin typeface="BlinkMacSystemFont"/>
              </a:rPr>
              <a:t> </a:t>
            </a:r>
            <a:r>
              <a:rPr lang="en-US" b="0" i="0" err="1">
                <a:solidFill>
                  <a:srgbClr val="212121"/>
                </a:solidFill>
                <a:effectLst/>
                <a:latin typeface="BlinkMacSystemFont"/>
              </a:rPr>
              <a:t>Radiol</a:t>
            </a:r>
            <a:r>
              <a:rPr lang="en-US" b="0" i="0">
                <a:solidFill>
                  <a:srgbClr val="212121"/>
                </a:solidFill>
                <a:effectLst/>
                <a:latin typeface="BlinkMacSystemFont"/>
              </a:rPr>
              <a:t>. 2020 Dec;31(12):2052-2059. </a:t>
            </a:r>
            <a:r>
              <a:rPr lang="en-US" b="0" i="0" err="1">
                <a:solidFill>
                  <a:srgbClr val="212121"/>
                </a:solidFill>
                <a:effectLst/>
                <a:latin typeface="BlinkMacSystemFont"/>
              </a:rPr>
              <a:t>doi</a:t>
            </a:r>
            <a:r>
              <a:rPr lang="en-US" b="0" i="0">
                <a:solidFill>
                  <a:srgbClr val="212121"/>
                </a:solidFill>
                <a:effectLst/>
                <a:latin typeface="BlinkMacSystemFont"/>
              </a:rPr>
              <a:t>: 10.1016/j.jvir.2020.08.028. </a:t>
            </a:r>
            <a:r>
              <a:rPr lang="en-US" b="0" i="0" err="1">
                <a:solidFill>
                  <a:srgbClr val="212121"/>
                </a:solidFill>
                <a:effectLst/>
                <a:latin typeface="BlinkMacSystemFont"/>
              </a:rPr>
              <a:t>Epub</a:t>
            </a:r>
            <a:r>
              <a:rPr lang="en-US" b="0" i="0">
                <a:solidFill>
                  <a:srgbClr val="212121"/>
                </a:solidFill>
                <a:effectLst/>
                <a:latin typeface="BlinkMacSystemFont"/>
              </a:rPr>
              <a:t> 2020 Nov 9. PMID: 33183975.</a:t>
            </a:r>
          </a:p>
          <a:p>
            <a:pPr algn="l"/>
            <a:br>
              <a:rPr lang="en-US" b="0" i="0">
                <a:solidFill>
                  <a:srgbClr val="212121"/>
                </a:solidFill>
                <a:effectLst/>
                <a:latin typeface="BlinkMacSystemFont"/>
              </a:rPr>
            </a:br>
            <a:r>
              <a:rPr lang="en-US" b="0" i="0" err="1">
                <a:solidFill>
                  <a:srgbClr val="212121"/>
                </a:solidFill>
                <a:effectLst/>
                <a:latin typeface="BlinkMacSystemFont"/>
              </a:rPr>
              <a:t>Graif</a:t>
            </a:r>
            <a:r>
              <a:rPr lang="en-US" b="0" i="0">
                <a:solidFill>
                  <a:srgbClr val="212121"/>
                </a:solidFill>
                <a:effectLst/>
                <a:latin typeface="BlinkMacSystemFont"/>
              </a:rPr>
              <a:t> A, et al. J </a:t>
            </a:r>
            <a:r>
              <a:rPr lang="en-US" b="0" i="0" err="1">
                <a:solidFill>
                  <a:srgbClr val="212121"/>
                </a:solidFill>
                <a:effectLst/>
                <a:latin typeface="BlinkMacSystemFont"/>
              </a:rPr>
              <a:t>Vasc</a:t>
            </a:r>
            <a:r>
              <a:rPr lang="en-US" b="0" i="0">
                <a:solidFill>
                  <a:srgbClr val="212121"/>
                </a:solidFill>
                <a:effectLst/>
                <a:latin typeface="BlinkMacSystemFont"/>
              </a:rPr>
              <a:t> </a:t>
            </a:r>
            <a:r>
              <a:rPr lang="en-US" b="0" i="0" err="1">
                <a:solidFill>
                  <a:srgbClr val="212121"/>
                </a:solidFill>
                <a:effectLst/>
                <a:latin typeface="BlinkMacSystemFont"/>
              </a:rPr>
              <a:t>Interv</a:t>
            </a:r>
            <a:r>
              <a:rPr lang="en-US" b="0" i="0">
                <a:solidFill>
                  <a:srgbClr val="212121"/>
                </a:solidFill>
                <a:effectLst/>
                <a:latin typeface="BlinkMacSystemFont"/>
              </a:rPr>
              <a:t> </a:t>
            </a:r>
            <a:r>
              <a:rPr lang="en-US" b="0" i="0" err="1">
                <a:solidFill>
                  <a:srgbClr val="212121"/>
                </a:solidFill>
                <a:effectLst/>
                <a:latin typeface="BlinkMacSystemFont"/>
              </a:rPr>
              <a:t>Radiol</a:t>
            </a:r>
            <a:r>
              <a:rPr lang="en-US" b="0" i="0">
                <a:solidFill>
                  <a:srgbClr val="212121"/>
                </a:solidFill>
                <a:effectLst/>
                <a:latin typeface="BlinkMacSystemFont"/>
              </a:rPr>
              <a:t>. 2020;31:2052-2059. </a:t>
            </a:r>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55EC9-261B-F144-99A6-82743BAA4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8CCB0D-A7F4-4F72-9A24-67AC9DC8DFF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47" name="Rectangle 2"/>
          <p:cNvSpPr>
            <a:spLocks noGrp="1" noRot="1" noChangeAspect="1" noTextEdit="1"/>
          </p:cNvSpPr>
          <p:nvPr>
            <p:ph type="sldImg"/>
          </p:nvPr>
        </p:nvSpPr>
        <p:spPr>
          <a:xfrm>
            <a:off x="381000" y="685800"/>
            <a:ext cx="6096000" cy="3429000"/>
          </a:xfrm>
          <a:ln/>
        </p:spPr>
      </p:sp>
      <p:sp>
        <p:nvSpPr>
          <p:cNvPr id="57348" name="Rectangle 3"/>
          <p:cNvSpPr>
            <a:spLocks noGrp="1"/>
          </p:cNvSpPr>
          <p:nvPr>
            <p:ph type="body" idx="1"/>
          </p:nvPr>
        </p:nvSpPr>
        <p:spPr>
          <a:noFill/>
        </p:spPr>
        <p:txBody>
          <a:bodyPr/>
          <a:lstStyle/>
          <a:p>
            <a:pPr eaLnBrk="1" hangingPunct="1">
              <a:buFontTx/>
              <a:buChar char="-"/>
            </a:pPr>
            <a:r>
              <a:rPr lang="de-CH" altLang="en-US"/>
              <a:t>Einthoven aus Holland</a:t>
            </a:r>
          </a:p>
          <a:p>
            <a:pPr eaLnBrk="1" hangingPunct="1">
              <a:buFontTx/>
              <a:buChar char="-"/>
            </a:pPr>
            <a:r>
              <a:rPr lang="de-CH" altLang="en-US"/>
              <a:t>Nobelpreis für Physiologie und Medizin 1924</a:t>
            </a:r>
          </a:p>
          <a:p>
            <a:pPr eaLnBrk="1" hangingPunct="1">
              <a:buFontTx/>
              <a:buChar char="-"/>
            </a:pPr>
            <a:endParaRPr lang="de-CH" altLang="en-US"/>
          </a:p>
          <a:p>
            <a:pPr marL="228600" indent="-228600" eaLnBrk="1" hangingPunct="1">
              <a:buFontTx/>
              <a:buAutoNum type="arabicPeriod"/>
            </a:pPr>
            <a:r>
              <a:rPr lang="en-GB" b="0" i="0">
                <a:solidFill>
                  <a:srgbClr val="212121"/>
                </a:solidFill>
                <a:effectLst/>
                <a:latin typeface="BlinkMacSystemFont"/>
              </a:rPr>
              <a:t>Byrne RA, Rossello X, Coughlan JJ, </a:t>
            </a:r>
            <a:r>
              <a:rPr lang="en-GB" b="0" i="0" err="1">
                <a:solidFill>
                  <a:srgbClr val="212121"/>
                </a:solidFill>
                <a:effectLst/>
                <a:latin typeface="BlinkMacSystemFont"/>
              </a:rPr>
              <a:t>Barbato</a:t>
            </a:r>
            <a:r>
              <a:rPr lang="en-GB" b="0" i="0">
                <a:solidFill>
                  <a:srgbClr val="212121"/>
                </a:solidFill>
                <a:effectLst/>
                <a:latin typeface="BlinkMacSystemFont"/>
              </a:rPr>
              <a:t> E, Berry C, </a:t>
            </a:r>
            <a:r>
              <a:rPr lang="en-GB" b="0" i="0" err="1">
                <a:solidFill>
                  <a:srgbClr val="212121"/>
                </a:solidFill>
                <a:effectLst/>
                <a:latin typeface="BlinkMacSystemFont"/>
              </a:rPr>
              <a:t>Chieffo</a:t>
            </a:r>
            <a:r>
              <a:rPr lang="en-GB" b="0" i="0">
                <a:solidFill>
                  <a:srgbClr val="212121"/>
                </a:solidFill>
                <a:effectLst/>
                <a:latin typeface="BlinkMacSystemFont"/>
              </a:rPr>
              <a:t> A, </a:t>
            </a:r>
            <a:r>
              <a:rPr lang="en-GB" b="0" i="0" err="1">
                <a:solidFill>
                  <a:srgbClr val="212121"/>
                </a:solidFill>
                <a:effectLst/>
                <a:latin typeface="BlinkMacSystemFont"/>
              </a:rPr>
              <a:t>Claeys</a:t>
            </a:r>
            <a:r>
              <a:rPr lang="en-GB" b="0" i="0">
                <a:solidFill>
                  <a:srgbClr val="212121"/>
                </a:solidFill>
                <a:effectLst/>
                <a:latin typeface="BlinkMacSystemFont"/>
              </a:rPr>
              <a:t> MJ, Dan GA, Dweck MR, Galbraith M, </a:t>
            </a:r>
            <a:r>
              <a:rPr lang="en-GB" b="0" i="0" err="1">
                <a:solidFill>
                  <a:srgbClr val="212121"/>
                </a:solidFill>
                <a:effectLst/>
                <a:latin typeface="BlinkMacSystemFont"/>
              </a:rPr>
              <a:t>Gilard</a:t>
            </a:r>
            <a:r>
              <a:rPr lang="en-GB" b="0" i="0">
                <a:solidFill>
                  <a:srgbClr val="212121"/>
                </a:solidFill>
                <a:effectLst/>
                <a:latin typeface="BlinkMacSystemFont"/>
              </a:rPr>
              <a:t> M, </a:t>
            </a:r>
            <a:r>
              <a:rPr lang="en-GB" b="0" i="0" err="1">
                <a:solidFill>
                  <a:srgbClr val="212121"/>
                </a:solidFill>
                <a:effectLst/>
                <a:latin typeface="BlinkMacSystemFont"/>
              </a:rPr>
              <a:t>Hinterbuchner</a:t>
            </a:r>
            <a:r>
              <a:rPr lang="en-GB" b="0" i="0">
                <a:solidFill>
                  <a:srgbClr val="212121"/>
                </a:solidFill>
                <a:effectLst/>
                <a:latin typeface="BlinkMacSystemFont"/>
              </a:rPr>
              <a:t> L, </a:t>
            </a:r>
            <a:r>
              <a:rPr lang="en-GB" b="0" i="0" err="1">
                <a:solidFill>
                  <a:srgbClr val="212121"/>
                </a:solidFill>
                <a:effectLst/>
                <a:latin typeface="BlinkMacSystemFont"/>
              </a:rPr>
              <a:t>Jankowska</a:t>
            </a:r>
            <a:r>
              <a:rPr lang="en-GB" b="0" i="0">
                <a:solidFill>
                  <a:srgbClr val="212121"/>
                </a:solidFill>
                <a:effectLst/>
                <a:latin typeface="BlinkMacSystemFont"/>
              </a:rPr>
              <a:t> EA, </a:t>
            </a:r>
            <a:r>
              <a:rPr lang="en-GB" b="0" i="0" err="1">
                <a:solidFill>
                  <a:srgbClr val="212121"/>
                </a:solidFill>
                <a:effectLst/>
                <a:latin typeface="BlinkMacSystemFont"/>
              </a:rPr>
              <a:t>Jüni</a:t>
            </a:r>
            <a:r>
              <a:rPr lang="en-GB" b="0" i="0">
                <a:solidFill>
                  <a:srgbClr val="212121"/>
                </a:solidFill>
                <a:effectLst/>
                <a:latin typeface="BlinkMacSystemFont"/>
              </a:rPr>
              <a:t> P, Kimura T, </a:t>
            </a:r>
            <a:r>
              <a:rPr lang="en-GB" b="0" i="0" err="1">
                <a:solidFill>
                  <a:srgbClr val="212121"/>
                </a:solidFill>
                <a:effectLst/>
                <a:latin typeface="BlinkMacSystemFont"/>
              </a:rPr>
              <a:t>Kunadian</a:t>
            </a:r>
            <a:r>
              <a:rPr lang="en-GB" b="0" i="0">
                <a:solidFill>
                  <a:srgbClr val="212121"/>
                </a:solidFill>
                <a:effectLst/>
                <a:latin typeface="BlinkMacSystemFont"/>
              </a:rPr>
              <a:t> V, </a:t>
            </a:r>
            <a:r>
              <a:rPr lang="en-GB" b="0" i="0" err="1">
                <a:solidFill>
                  <a:srgbClr val="212121"/>
                </a:solidFill>
                <a:effectLst/>
                <a:latin typeface="BlinkMacSystemFont"/>
              </a:rPr>
              <a:t>Leosdottir</a:t>
            </a:r>
            <a:r>
              <a:rPr lang="en-GB" b="0" i="0">
                <a:solidFill>
                  <a:srgbClr val="212121"/>
                </a:solidFill>
                <a:effectLst/>
                <a:latin typeface="BlinkMacSystemFont"/>
              </a:rPr>
              <a:t> M, </a:t>
            </a:r>
            <a:r>
              <a:rPr lang="en-GB" b="0" i="0" err="1">
                <a:solidFill>
                  <a:srgbClr val="212121"/>
                </a:solidFill>
                <a:effectLst/>
                <a:latin typeface="BlinkMacSystemFont"/>
              </a:rPr>
              <a:t>Lorusso</a:t>
            </a:r>
            <a:r>
              <a:rPr lang="en-GB" b="0" i="0">
                <a:solidFill>
                  <a:srgbClr val="212121"/>
                </a:solidFill>
                <a:effectLst/>
                <a:latin typeface="BlinkMacSystemFont"/>
              </a:rPr>
              <a:t> R, </a:t>
            </a:r>
            <a:r>
              <a:rPr lang="en-GB" b="0" i="0" err="1">
                <a:solidFill>
                  <a:srgbClr val="212121"/>
                </a:solidFill>
                <a:effectLst/>
                <a:latin typeface="BlinkMacSystemFont"/>
              </a:rPr>
              <a:t>Pedretti</a:t>
            </a:r>
            <a:r>
              <a:rPr lang="en-GB" b="0" i="0">
                <a:solidFill>
                  <a:srgbClr val="212121"/>
                </a:solidFill>
                <a:effectLst/>
                <a:latin typeface="BlinkMacSystemFont"/>
              </a:rPr>
              <a:t> RFE, Rigopoulos AG, Rubini Gimenez M, Thiele H, </a:t>
            </a:r>
            <a:r>
              <a:rPr lang="en-GB" b="0" i="0" err="1">
                <a:solidFill>
                  <a:srgbClr val="212121"/>
                </a:solidFill>
                <a:effectLst/>
                <a:latin typeface="BlinkMacSystemFont"/>
              </a:rPr>
              <a:t>Vranckx</a:t>
            </a:r>
            <a:r>
              <a:rPr lang="en-GB" b="0" i="0">
                <a:solidFill>
                  <a:srgbClr val="212121"/>
                </a:solidFill>
                <a:effectLst/>
                <a:latin typeface="BlinkMacSystemFont"/>
              </a:rPr>
              <a:t> P, </a:t>
            </a:r>
            <a:r>
              <a:rPr lang="en-GB" b="0" i="0" err="1">
                <a:solidFill>
                  <a:srgbClr val="212121"/>
                </a:solidFill>
                <a:effectLst/>
                <a:latin typeface="BlinkMacSystemFont"/>
              </a:rPr>
              <a:t>Wassmann</a:t>
            </a:r>
            <a:r>
              <a:rPr lang="en-GB" b="0" i="0">
                <a:solidFill>
                  <a:srgbClr val="212121"/>
                </a:solidFill>
                <a:effectLst/>
                <a:latin typeface="BlinkMacSystemFont"/>
              </a:rPr>
              <a:t> S, Wenger NK, Ibanez B; ESC Scientific Document Group. 2023 ESC Guidelines for the management of acute coronary syndromes. </a:t>
            </a:r>
            <a:r>
              <a:rPr lang="en-GB" b="0" i="0" err="1">
                <a:solidFill>
                  <a:srgbClr val="212121"/>
                </a:solidFill>
                <a:effectLst/>
                <a:latin typeface="BlinkMacSystemFont"/>
              </a:rPr>
              <a:t>Eur</a:t>
            </a:r>
            <a:r>
              <a:rPr lang="en-GB" b="0" i="0">
                <a:solidFill>
                  <a:srgbClr val="212121"/>
                </a:solidFill>
                <a:effectLst/>
                <a:latin typeface="BlinkMacSystemFont"/>
              </a:rPr>
              <a:t> Heart J. 2023 Oct 12;44(38):3720-3826. </a:t>
            </a:r>
            <a:r>
              <a:rPr lang="en-GB" b="0" i="0" err="1">
                <a:solidFill>
                  <a:srgbClr val="212121"/>
                </a:solidFill>
                <a:effectLst/>
                <a:latin typeface="BlinkMacSystemFont"/>
              </a:rPr>
              <a:t>doi</a:t>
            </a:r>
            <a:r>
              <a:rPr lang="en-GB" b="0" i="0">
                <a:solidFill>
                  <a:srgbClr val="212121"/>
                </a:solidFill>
                <a:effectLst/>
                <a:latin typeface="BlinkMacSystemFont"/>
              </a:rPr>
              <a:t>: 10.1093/</a:t>
            </a:r>
            <a:r>
              <a:rPr lang="en-GB" b="0" i="0" err="1">
                <a:solidFill>
                  <a:srgbClr val="212121"/>
                </a:solidFill>
                <a:effectLst/>
                <a:latin typeface="BlinkMacSystemFont"/>
              </a:rPr>
              <a:t>eurheartj</a:t>
            </a:r>
            <a:r>
              <a:rPr lang="en-GB" b="0" i="0">
                <a:solidFill>
                  <a:srgbClr val="212121"/>
                </a:solidFill>
                <a:effectLst/>
                <a:latin typeface="BlinkMacSystemFont"/>
              </a:rPr>
              <a:t>/ehad191. Erratum in: </a:t>
            </a:r>
            <a:r>
              <a:rPr lang="en-GB" b="0" i="0" err="1">
                <a:solidFill>
                  <a:srgbClr val="212121"/>
                </a:solidFill>
                <a:effectLst/>
                <a:latin typeface="BlinkMacSystemFont"/>
              </a:rPr>
              <a:t>Eur</a:t>
            </a:r>
            <a:r>
              <a:rPr lang="en-GB" b="0" i="0">
                <a:solidFill>
                  <a:srgbClr val="212121"/>
                </a:solidFill>
                <a:effectLst/>
                <a:latin typeface="BlinkMacSystemFont"/>
              </a:rPr>
              <a:t> Heart J. 2024 Apr 1;45(13):1145. </a:t>
            </a:r>
            <a:r>
              <a:rPr lang="en-GB" b="0" i="0" err="1">
                <a:solidFill>
                  <a:srgbClr val="212121"/>
                </a:solidFill>
                <a:effectLst/>
                <a:latin typeface="BlinkMacSystemFont"/>
              </a:rPr>
              <a:t>doi</a:t>
            </a:r>
            <a:r>
              <a:rPr lang="en-GB" b="0" i="0">
                <a:solidFill>
                  <a:srgbClr val="212121"/>
                </a:solidFill>
                <a:effectLst/>
                <a:latin typeface="BlinkMacSystemFont"/>
              </a:rPr>
              <a:t>: 10.1093/</a:t>
            </a:r>
            <a:r>
              <a:rPr lang="en-GB" b="0" i="0" err="1">
                <a:solidFill>
                  <a:srgbClr val="212121"/>
                </a:solidFill>
                <a:effectLst/>
                <a:latin typeface="BlinkMacSystemFont"/>
              </a:rPr>
              <a:t>eurheartj</a:t>
            </a:r>
            <a:r>
              <a:rPr lang="en-GB" b="0" i="0">
                <a:solidFill>
                  <a:srgbClr val="212121"/>
                </a:solidFill>
                <a:effectLst/>
                <a:latin typeface="BlinkMacSystemFont"/>
              </a:rPr>
              <a:t>/ehad870. PMID: 37622654.</a:t>
            </a:r>
          </a:p>
          <a:p>
            <a:pPr algn="l"/>
            <a:endParaRPr lang="en-US" b="0" i="0">
              <a:solidFill>
                <a:srgbClr val="222222"/>
              </a:solidFill>
              <a:effectLst/>
              <a:latin typeface="Courier New" panose="02070309020205020404" pitchFamily="49" charset="0"/>
            </a:endParaRPr>
          </a:p>
          <a:p>
            <a:pPr algn="l"/>
            <a:r>
              <a:rPr lang="en-US" b="0" i="0" err="1">
                <a:solidFill>
                  <a:srgbClr val="222222"/>
                </a:solidFill>
                <a:effectLst/>
                <a:latin typeface="Courier New" panose="02070309020205020404" pitchFamily="49" charset="0"/>
              </a:rPr>
              <a:t>Bluemke</a:t>
            </a:r>
            <a:r>
              <a:rPr lang="en-US" b="0" i="0">
                <a:solidFill>
                  <a:srgbClr val="222222"/>
                </a:solidFill>
                <a:effectLst/>
                <a:latin typeface="Courier New" panose="02070309020205020404" pitchFamily="49" charset="0"/>
              </a:rPr>
              <a:t> DA, Teague SD. In: </a:t>
            </a:r>
            <a:r>
              <a:rPr lang="en-US" b="0" i="0" err="1">
                <a:solidFill>
                  <a:srgbClr val="222222"/>
                </a:solidFill>
                <a:effectLst/>
                <a:latin typeface="Courier New" panose="02070309020205020404" pitchFamily="49" charset="0"/>
              </a:rPr>
              <a:t>Hodler</a:t>
            </a:r>
            <a:r>
              <a:rPr lang="en-US" b="0" i="0">
                <a:solidFill>
                  <a:srgbClr val="222222"/>
                </a:solidFill>
                <a:effectLst/>
                <a:latin typeface="Courier New" panose="02070309020205020404" pitchFamily="49" charset="0"/>
              </a:rPr>
              <a:t> J, Kubik-</a:t>
            </a:r>
            <a:r>
              <a:rPr lang="en-US" b="0" i="0" err="1">
                <a:solidFill>
                  <a:srgbClr val="222222"/>
                </a:solidFill>
                <a:effectLst/>
                <a:latin typeface="Courier New" panose="02070309020205020404" pitchFamily="49" charset="0"/>
              </a:rPr>
              <a:t>Huch</a:t>
            </a:r>
            <a:r>
              <a:rPr lang="en-US" b="0" i="0">
                <a:solidFill>
                  <a:srgbClr val="222222"/>
                </a:solidFill>
                <a:effectLst/>
                <a:latin typeface="Courier New" panose="02070309020205020404" pitchFamily="49" charset="0"/>
              </a:rPr>
              <a:t> RA, von </a:t>
            </a:r>
            <a:r>
              <a:rPr lang="en-US" b="0" i="0" err="1">
                <a:solidFill>
                  <a:srgbClr val="222222"/>
                </a:solidFill>
                <a:effectLst/>
                <a:latin typeface="Courier New" panose="02070309020205020404" pitchFamily="49" charset="0"/>
              </a:rPr>
              <a:t>Schulthess</a:t>
            </a:r>
            <a:r>
              <a:rPr lang="en-US" b="0" i="0">
                <a:solidFill>
                  <a:srgbClr val="222222"/>
                </a:solidFill>
                <a:effectLst/>
                <a:latin typeface="Courier New" panose="02070309020205020404" pitchFamily="49" charset="0"/>
              </a:rPr>
              <a:t> GK, editors. Diseases of the Chest, Breast, Heart and Vessels 2019-2022: Diagnostic and Interventional Imaging [Internet]. Cham (CH): Springer; 2019. Chapter 16. Available from: https://www.ncbi.nlm.nih.gov/books/NBK553869/ </a:t>
            </a:r>
            <a:r>
              <a:rPr lang="en-US" b="0" i="0" err="1">
                <a:solidFill>
                  <a:srgbClr val="222222"/>
                </a:solidFill>
                <a:effectLst/>
                <a:latin typeface="Courier New" panose="02070309020205020404" pitchFamily="49" charset="0"/>
              </a:rPr>
              <a:t>doi</a:t>
            </a:r>
            <a:r>
              <a:rPr lang="en-US" b="0" i="0">
                <a:solidFill>
                  <a:srgbClr val="222222"/>
                </a:solidFill>
                <a:effectLst/>
                <a:latin typeface="Courier New" panose="02070309020205020404" pitchFamily="49" charset="0"/>
              </a:rPr>
              <a:t>: 10.1007/978-3-030-11149-6_16</a:t>
            </a:r>
          </a:p>
          <a:p>
            <a:br>
              <a:rPr lang="en-US"/>
            </a:br>
            <a:br>
              <a:rPr lang="en-GB"/>
            </a:br>
            <a:endParaRPr lang="en-GB" b="0" i="0">
              <a:solidFill>
                <a:srgbClr val="212121"/>
              </a:solidFill>
              <a:effectLst/>
              <a:latin typeface="BlinkMacSystemFont"/>
            </a:endParaRPr>
          </a:p>
          <a:p>
            <a:pPr marL="228600" indent="-228600" eaLnBrk="1" hangingPunct="1">
              <a:buFontTx/>
              <a:buAutoNum type="arabicPeriod"/>
            </a:pPr>
            <a:endParaRPr lang="en-GB" altLang="en-US" b="0" i="0">
              <a:solidFill>
                <a:srgbClr val="212121"/>
              </a:solidFill>
              <a:effectLst/>
              <a:latin typeface="BlinkMacSystemFont"/>
            </a:endParaRPr>
          </a:p>
        </p:txBody>
      </p:sp>
    </p:spTree>
    <p:extLst>
      <p:ext uri="{BB962C8B-B14F-4D97-AF65-F5344CB8AC3E}">
        <p14:creationId xmlns:p14="http://schemas.microsoft.com/office/powerpoint/2010/main" val="20628104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Timecode</a:t>
            </a:r>
            <a:r>
              <a:rPr lang="en-US" b="0"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8623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B9FB43-D938-4D4A-B028-1EFCE5AD65F2}"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220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4E0137-D8F5-444A-BB30-F8B83582DFC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95" name="Rectangle 2"/>
          <p:cNvSpPr>
            <a:spLocks noGrp="1" noRot="1" noChangeAspect="1" noTextEdit="1"/>
          </p:cNvSpPr>
          <p:nvPr>
            <p:ph type="sldImg"/>
          </p:nvPr>
        </p:nvSpPr>
        <p:spPr>
          <a:xfrm>
            <a:off x="381000" y="685800"/>
            <a:ext cx="6096000" cy="3429000"/>
          </a:xfrm>
          <a:ln/>
        </p:spPr>
      </p:sp>
      <p:sp>
        <p:nvSpPr>
          <p:cNvPr id="59396" name="Rectangle 3"/>
          <p:cNvSpPr>
            <a:spLocks noGrp="1"/>
          </p:cNvSpPr>
          <p:nvPr>
            <p:ph type="body" idx="1"/>
          </p:nvPr>
        </p:nvSpPr>
        <p:spPr>
          <a:noFill/>
        </p:spPr>
        <p:txBody>
          <a:bodyPr/>
          <a:lstStyle/>
          <a:p>
            <a:pPr eaLnBrk="1" hangingPunct="1">
              <a:buFontTx/>
              <a:buChar char="-"/>
            </a:pPr>
            <a:r>
              <a:rPr lang="de-CH" altLang="en-US"/>
              <a:t>Einthoven aus Holland</a:t>
            </a:r>
          </a:p>
          <a:p>
            <a:pPr eaLnBrk="1" hangingPunct="1">
              <a:buFontTx/>
              <a:buChar char="-"/>
            </a:pPr>
            <a:r>
              <a:rPr lang="de-CH" altLang="en-US"/>
              <a:t>Nobelpreis für Physiologie und Medizin 1924</a:t>
            </a:r>
          </a:p>
        </p:txBody>
      </p:sp>
    </p:spTree>
    <p:extLst>
      <p:ext uri="{BB962C8B-B14F-4D97-AF65-F5344CB8AC3E}">
        <p14:creationId xmlns:p14="http://schemas.microsoft.com/office/powerpoint/2010/main" val="341076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F66E6-7C77-2C14-7879-FCFD15921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57DCD-4417-18FB-FCD8-D3D9E3D11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0DAF8-0FBF-8E7A-6470-D616B9C6D4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121"/>
                </a:solidFill>
                <a:effectLst/>
                <a:latin typeface="BlinkMacSystemFont"/>
              </a:rPr>
              <a:t>1. Irfan A, </a:t>
            </a:r>
            <a:r>
              <a:rPr lang="en-GB" b="0" i="0" err="1">
                <a:solidFill>
                  <a:srgbClr val="212121"/>
                </a:solidFill>
                <a:effectLst/>
                <a:latin typeface="BlinkMacSystemFont"/>
              </a:rPr>
              <a:t>Twerenbold</a:t>
            </a:r>
            <a:r>
              <a:rPr lang="en-GB" b="0" i="0">
                <a:solidFill>
                  <a:srgbClr val="212121"/>
                </a:solidFill>
                <a:effectLst/>
                <a:latin typeface="BlinkMacSystemFont"/>
              </a:rPr>
              <a:t> R, Reiter M, Reichlin T, </a:t>
            </a:r>
            <a:r>
              <a:rPr lang="en-GB" b="0" i="0" err="1">
                <a:solidFill>
                  <a:srgbClr val="212121"/>
                </a:solidFill>
                <a:effectLst/>
                <a:latin typeface="BlinkMacSystemFont"/>
              </a:rPr>
              <a:t>Stelzig</a:t>
            </a:r>
            <a:r>
              <a:rPr lang="en-GB" b="0" i="0">
                <a:solidFill>
                  <a:srgbClr val="212121"/>
                </a:solidFill>
                <a:effectLst/>
                <a:latin typeface="BlinkMacSystemFont"/>
              </a:rPr>
              <a:t> C, Freese M, </a:t>
            </a:r>
            <a:r>
              <a:rPr lang="en-GB" b="0" i="0" err="1">
                <a:solidFill>
                  <a:srgbClr val="212121"/>
                </a:solidFill>
                <a:effectLst/>
                <a:latin typeface="BlinkMacSystemFont"/>
              </a:rPr>
              <a:t>Haaf</a:t>
            </a:r>
            <a:r>
              <a:rPr lang="en-GB" b="0" i="0">
                <a:solidFill>
                  <a:srgbClr val="212121"/>
                </a:solidFill>
                <a:effectLst/>
                <a:latin typeface="BlinkMacSystemFont"/>
              </a:rPr>
              <a:t> P, </a:t>
            </a:r>
            <a:r>
              <a:rPr lang="en-GB" b="0" i="0" err="1">
                <a:solidFill>
                  <a:srgbClr val="212121"/>
                </a:solidFill>
                <a:effectLst/>
                <a:latin typeface="BlinkMacSystemFont"/>
              </a:rPr>
              <a:t>Hochholzer</a:t>
            </a:r>
            <a:r>
              <a:rPr lang="en-GB" b="0" i="0">
                <a:solidFill>
                  <a:srgbClr val="212121"/>
                </a:solidFill>
                <a:effectLst/>
                <a:latin typeface="BlinkMacSystemFont"/>
              </a:rPr>
              <a:t> W, </a:t>
            </a:r>
            <a:r>
              <a:rPr lang="en-GB" b="0" i="0" err="1">
                <a:solidFill>
                  <a:srgbClr val="212121"/>
                </a:solidFill>
                <a:effectLst/>
                <a:latin typeface="BlinkMacSystemFont"/>
              </a:rPr>
              <a:t>Steuer</a:t>
            </a:r>
            <a:r>
              <a:rPr lang="en-GB" b="0" i="0">
                <a:solidFill>
                  <a:srgbClr val="212121"/>
                </a:solidFill>
                <a:effectLst/>
                <a:latin typeface="BlinkMacSystemFont"/>
              </a:rPr>
              <a:t> S, </a:t>
            </a:r>
            <a:r>
              <a:rPr lang="en-GB" b="0" i="0" err="1">
                <a:solidFill>
                  <a:srgbClr val="212121"/>
                </a:solidFill>
                <a:effectLst/>
                <a:latin typeface="BlinkMacSystemFont"/>
              </a:rPr>
              <a:t>Bassetti</a:t>
            </a:r>
            <a:r>
              <a:rPr lang="en-GB" b="0" i="0">
                <a:solidFill>
                  <a:srgbClr val="212121"/>
                </a:solidFill>
                <a:effectLst/>
                <a:latin typeface="BlinkMacSystemFont"/>
              </a:rPr>
              <a:t> S, Zellweger C, </a:t>
            </a:r>
            <a:r>
              <a:rPr lang="en-GB" b="0" i="0" err="1">
                <a:solidFill>
                  <a:srgbClr val="212121"/>
                </a:solidFill>
                <a:effectLst/>
                <a:latin typeface="BlinkMacSystemFont"/>
              </a:rPr>
              <a:t>Freidank</a:t>
            </a:r>
            <a:r>
              <a:rPr lang="en-GB" b="0" i="0">
                <a:solidFill>
                  <a:srgbClr val="212121"/>
                </a:solidFill>
                <a:effectLst/>
                <a:latin typeface="BlinkMacSystemFont"/>
              </a:rPr>
              <a:t> H, Peter F, </a:t>
            </a:r>
            <a:r>
              <a:rPr lang="en-GB" b="0" i="0" err="1">
                <a:solidFill>
                  <a:srgbClr val="212121"/>
                </a:solidFill>
                <a:effectLst/>
                <a:latin typeface="BlinkMacSystemFont"/>
              </a:rPr>
              <a:t>Campodarve</a:t>
            </a:r>
            <a:r>
              <a:rPr lang="en-GB" b="0" i="0">
                <a:solidFill>
                  <a:srgbClr val="212121"/>
                </a:solidFill>
                <a:effectLst/>
                <a:latin typeface="BlinkMacSystemFont"/>
              </a:rPr>
              <a:t> I, </a:t>
            </a:r>
            <a:r>
              <a:rPr lang="en-GB" b="0" i="0" err="1">
                <a:solidFill>
                  <a:srgbClr val="212121"/>
                </a:solidFill>
                <a:effectLst/>
                <a:latin typeface="BlinkMacSystemFont"/>
              </a:rPr>
              <a:t>Meune</a:t>
            </a:r>
            <a:r>
              <a:rPr lang="en-GB" b="0" i="0">
                <a:solidFill>
                  <a:srgbClr val="212121"/>
                </a:solidFill>
                <a:effectLst/>
                <a:latin typeface="BlinkMacSystemFont"/>
              </a:rPr>
              <a:t> C, Mueller C. Determinants of high-sensitivity troponin T among patients with a noncardiac cause of chest pain. Am J Med. 2012 May;125(5):491-498.e1. </a:t>
            </a:r>
            <a:r>
              <a:rPr lang="en-GB" b="0" i="0" err="1">
                <a:solidFill>
                  <a:srgbClr val="212121"/>
                </a:solidFill>
                <a:effectLst/>
                <a:latin typeface="BlinkMacSystemFont"/>
              </a:rPr>
              <a:t>doi</a:t>
            </a:r>
            <a:r>
              <a:rPr lang="en-GB" b="0" i="0">
                <a:solidFill>
                  <a:srgbClr val="212121"/>
                </a:solidFill>
                <a:effectLst/>
                <a:latin typeface="BlinkMacSystemFont"/>
              </a:rPr>
              <a:t>: 10.1016/j.amjmed.2011.10.031. PMID: 22482847.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121"/>
                </a:solidFill>
                <a:effectLst/>
                <a:latin typeface="BlinkMacSystemFont"/>
              </a:rPr>
              <a:t>2. Rubin J, Matsushita K, </a:t>
            </a:r>
            <a:r>
              <a:rPr lang="en-GB" b="0" i="0" err="1">
                <a:solidFill>
                  <a:srgbClr val="212121"/>
                </a:solidFill>
                <a:effectLst/>
                <a:latin typeface="BlinkMacSystemFont"/>
              </a:rPr>
              <a:t>Lazo</a:t>
            </a:r>
            <a:r>
              <a:rPr lang="en-GB" b="0" i="0">
                <a:solidFill>
                  <a:srgbClr val="212121"/>
                </a:solidFill>
                <a:effectLst/>
                <a:latin typeface="BlinkMacSystemFont"/>
              </a:rPr>
              <a:t> M, Ballantyne CM, Nambi V, </a:t>
            </a:r>
            <a:r>
              <a:rPr lang="en-GB" b="0" i="0" err="1">
                <a:solidFill>
                  <a:srgbClr val="212121"/>
                </a:solidFill>
                <a:effectLst/>
                <a:latin typeface="BlinkMacSystemFont"/>
              </a:rPr>
              <a:t>Hoogeveen</a:t>
            </a:r>
            <a:r>
              <a:rPr lang="en-GB" b="0" i="0">
                <a:solidFill>
                  <a:srgbClr val="212121"/>
                </a:solidFill>
                <a:effectLst/>
                <a:latin typeface="BlinkMacSystemFont"/>
              </a:rPr>
              <a:t> R, Sharrett AR, Blumenthal RS, Coresh J, Selvin E. Determinants of minimal elevation in high-sensitivity cardiac troponin T in the general population. Clin </a:t>
            </a:r>
            <a:r>
              <a:rPr lang="en-GB" b="0" i="0" err="1">
                <a:solidFill>
                  <a:srgbClr val="212121"/>
                </a:solidFill>
                <a:effectLst/>
                <a:latin typeface="BlinkMacSystemFont"/>
              </a:rPr>
              <a:t>Biochem</a:t>
            </a:r>
            <a:r>
              <a:rPr lang="en-GB" b="0" i="0">
                <a:solidFill>
                  <a:srgbClr val="212121"/>
                </a:solidFill>
                <a:effectLst/>
                <a:latin typeface="BlinkMacSystemFont"/>
              </a:rPr>
              <a:t>. 2016 Jun;49(9):657-662. </a:t>
            </a:r>
            <a:r>
              <a:rPr lang="en-GB" b="0" i="0" err="1">
                <a:solidFill>
                  <a:srgbClr val="212121"/>
                </a:solidFill>
                <a:effectLst/>
                <a:latin typeface="BlinkMacSystemFont"/>
              </a:rPr>
              <a:t>doi</a:t>
            </a:r>
            <a:r>
              <a:rPr lang="en-GB" b="0" i="0">
                <a:solidFill>
                  <a:srgbClr val="212121"/>
                </a:solidFill>
                <a:effectLst/>
                <a:latin typeface="BlinkMacSystemFont"/>
              </a:rPr>
              <a:t>: 10.1016/j.clinbiochem.2016.01.024. </a:t>
            </a:r>
            <a:r>
              <a:rPr lang="en-GB" b="0" i="0" err="1">
                <a:solidFill>
                  <a:srgbClr val="212121"/>
                </a:solidFill>
                <a:effectLst/>
                <a:latin typeface="BlinkMacSystemFont"/>
              </a:rPr>
              <a:t>Epub</a:t>
            </a:r>
            <a:r>
              <a:rPr lang="en-GB" b="0" i="0">
                <a:solidFill>
                  <a:srgbClr val="212121"/>
                </a:solidFill>
                <a:effectLst/>
                <a:latin typeface="BlinkMacSystemFont"/>
              </a:rPr>
              <a:t> 2016 Mar 11. PMID: 26975902; PMCID: PMC4889514.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12121"/>
              </a:solidFill>
              <a:effectLst/>
              <a:latin typeface="BlinkMacSystemFont"/>
            </a:endParaRPr>
          </a:p>
        </p:txBody>
      </p:sp>
      <p:sp>
        <p:nvSpPr>
          <p:cNvPr id="4" name="Slide Number Placeholder 3">
            <a:extLst>
              <a:ext uri="{FF2B5EF4-FFF2-40B4-BE49-F238E27FC236}">
                <a16:creationId xmlns:a16="http://schemas.microsoft.com/office/drawing/2014/main" id="{44A703F6-201F-DA0B-DC41-64F5731D3A42}"/>
              </a:ext>
            </a:extLst>
          </p:cNvPr>
          <p:cNvSpPr>
            <a:spLocks noGrp="1"/>
          </p:cNvSpPr>
          <p:nvPr>
            <p:ph type="sldNum" sz="quarter" idx="5"/>
          </p:nvPr>
        </p:nvSpPr>
        <p:spPr/>
        <p:txBody>
          <a:bodyPr/>
          <a:lstStyle/>
          <a:p>
            <a:fld id="{D9CEFA22-8687-4896-86D5-123B2FD174C4}" type="slidenum">
              <a:rPr lang="en-US" smtClean="0"/>
              <a:t>18</a:t>
            </a:fld>
            <a:endParaRPr lang="en-US"/>
          </a:p>
        </p:txBody>
      </p:sp>
    </p:spTree>
    <p:extLst>
      <p:ext uri="{BB962C8B-B14F-4D97-AF65-F5344CB8AC3E}">
        <p14:creationId xmlns:p14="http://schemas.microsoft.com/office/powerpoint/2010/main" val="2214514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F66E6-7C77-2C14-7879-FCFD15921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57DCD-4417-18FB-FCD8-D3D9E3D11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0DAF8-0FBF-8E7A-6470-D616B9C6D4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121"/>
                </a:solidFill>
                <a:effectLst/>
                <a:latin typeface="BlinkMacSystemFont"/>
              </a:rPr>
              <a:t>1. Irfan A, </a:t>
            </a:r>
            <a:r>
              <a:rPr lang="en-GB" b="0" i="0" err="1">
                <a:solidFill>
                  <a:srgbClr val="212121"/>
                </a:solidFill>
                <a:effectLst/>
                <a:latin typeface="BlinkMacSystemFont"/>
              </a:rPr>
              <a:t>Twerenbold</a:t>
            </a:r>
            <a:r>
              <a:rPr lang="en-GB" b="0" i="0">
                <a:solidFill>
                  <a:srgbClr val="212121"/>
                </a:solidFill>
                <a:effectLst/>
                <a:latin typeface="BlinkMacSystemFont"/>
              </a:rPr>
              <a:t> R, Reiter M, Reichlin T, </a:t>
            </a:r>
            <a:r>
              <a:rPr lang="en-GB" b="0" i="0" err="1">
                <a:solidFill>
                  <a:srgbClr val="212121"/>
                </a:solidFill>
                <a:effectLst/>
                <a:latin typeface="BlinkMacSystemFont"/>
              </a:rPr>
              <a:t>Stelzig</a:t>
            </a:r>
            <a:r>
              <a:rPr lang="en-GB" b="0" i="0">
                <a:solidFill>
                  <a:srgbClr val="212121"/>
                </a:solidFill>
                <a:effectLst/>
                <a:latin typeface="BlinkMacSystemFont"/>
              </a:rPr>
              <a:t> C, Freese M, </a:t>
            </a:r>
            <a:r>
              <a:rPr lang="en-GB" b="0" i="0" err="1">
                <a:solidFill>
                  <a:srgbClr val="212121"/>
                </a:solidFill>
                <a:effectLst/>
                <a:latin typeface="BlinkMacSystemFont"/>
              </a:rPr>
              <a:t>Haaf</a:t>
            </a:r>
            <a:r>
              <a:rPr lang="en-GB" b="0" i="0">
                <a:solidFill>
                  <a:srgbClr val="212121"/>
                </a:solidFill>
                <a:effectLst/>
                <a:latin typeface="BlinkMacSystemFont"/>
              </a:rPr>
              <a:t> P, </a:t>
            </a:r>
            <a:r>
              <a:rPr lang="en-GB" b="0" i="0" err="1">
                <a:solidFill>
                  <a:srgbClr val="212121"/>
                </a:solidFill>
                <a:effectLst/>
                <a:latin typeface="BlinkMacSystemFont"/>
              </a:rPr>
              <a:t>Hochholzer</a:t>
            </a:r>
            <a:r>
              <a:rPr lang="en-GB" b="0" i="0">
                <a:solidFill>
                  <a:srgbClr val="212121"/>
                </a:solidFill>
                <a:effectLst/>
                <a:latin typeface="BlinkMacSystemFont"/>
              </a:rPr>
              <a:t> W, </a:t>
            </a:r>
            <a:r>
              <a:rPr lang="en-GB" b="0" i="0" err="1">
                <a:solidFill>
                  <a:srgbClr val="212121"/>
                </a:solidFill>
                <a:effectLst/>
                <a:latin typeface="BlinkMacSystemFont"/>
              </a:rPr>
              <a:t>Steuer</a:t>
            </a:r>
            <a:r>
              <a:rPr lang="en-GB" b="0" i="0">
                <a:solidFill>
                  <a:srgbClr val="212121"/>
                </a:solidFill>
                <a:effectLst/>
                <a:latin typeface="BlinkMacSystemFont"/>
              </a:rPr>
              <a:t> S, </a:t>
            </a:r>
            <a:r>
              <a:rPr lang="en-GB" b="0" i="0" err="1">
                <a:solidFill>
                  <a:srgbClr val="212121"/>
                </a:solidFill>
                <a:effectLst/>
                <a:latin typeface="BlinkMacSystemFont"/>
              </a:rPr>
              <a:t>Bassetti</a:t>
            </a:r>
            <a:r>
              <a:rPr lang="en-GB" b="0" i="0">
                <a:solidFill>
                  <a:srgbClr val="212121"/>
                </a:solidFill>
                <a:effectLst/>
                <a:latin typeface="BlinkMacSystemFont"/>
              </a:rPr>
              <a:t> S, Zellweger C, </a:t>
            </a:r>
            <a:r>
              <a:rPr lang="en-GB" b="0" i="0" err="1">
                <a:solidFill>
                  <a:srgbClr val="212121"/>
                </a:solidFill>
                <a:effectLst/>
                <a:latin typeface="BlinkMacSystemFont"/>
              </a:rPr>
              <a:t>Freidank</a:t>
            </a:r>
            <a:r>
              <a:rPr lang="en-GB" b="0" i="0">
                <a:solidFill>
                  <a:srgbClr val="212121"/>
                </a:solidFill>
                <a:effectLst/>
                <a:latin typeface="BlinkMacSystemFont"/>
              </a:rPr>
              <a:t> H, Peter F, </a:t>
            </a:r>
            <a:r>
              <a:rPr lang="en-GB" b="0" i="0" err="1">
                <a:solidFill>
                  <a:srgbClr val="212121"/>
                </a:solidFill>
                <a:effectLst/>
                <a:latin typeface="BlinkMacSystemFont"/>
              </a:rPr>
              <a:t>Campodarve</a:t>
            </a:r>
            <a:r>
              <a:rPr lang="en-GB" b="0" i="0">
                <a:solidFill>
                  <a:srgbClr val="212121"/>
                </a:solidFill>
                <a:effectLst/>
                <a:latin typeface="BlinkMacSystemFont"/>
              </a:rPr>
              <a:t> I, </a:t>
            </a:r>
            <a:r>
              <a:rPr lang="en-GB" b="0" i="0" err="1">
                <a:solidFill>
                  <a:srgbClr val="212121"/>
                </a:solidFill>
                <a:effectLst/>
                <a:latin typeface="BlinkMacSystemFont"/>
              </a:rPr>
              <a:t>Meune</a:t>
            </a:r>
            <a:r>
              <a:rPr lang="en-GB" b="0" i="0">
                <a:solidFill>
                  <a:srgbClr val="212121"/>
                </a:solidFill>
                <a:effectLst/>
                <a:latin typeface="BlinkMacSystemFont"/>
              </a:rPr>
              <a:t> C, Mueller C. Determinants of high-sensitivity troponin T among patients with a noncardiac cause of chest pain. Am J Med. 2012 May;125(5):491-498.e1. </a:t>
            </a:r>
            <a:r>
              <a:rPr lang="en-GB" b="0" i="0" err="1">
                <a:solidFill>
                  <a:srgbClr val="212121"/>
                </a:solidFill>
                <a:effectLst/>
                <a:latin typeface="BlinkMacSystemFont"/>
              </a:rPr>
              <a:t>doi</a:t>
            </a:r>
            <a:r>
              <a:rPr lang="en-GB" b="0" i="0">
                <a:solidFill>
                  <a:srgbClr val="212121"/>
                </a:solidFill>
                <a:effectLst/>
                <a:latin typeface="BlinkMacSystemFont"/>
              </a:rPr>
              <a:t>: 10.1016/j.amjmed.2011.10.031. PMID: 22482847.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212121"/>
                </a:solidFill>
                <a:effectLst/>
                <a:latin typeface="BlinkMacSystemFont"/>
              </a:rPr>
              <a:t>2. Rubin J, Matsushita K, </a:t>
            </a:r>
            <a:r>
              <a:rPr lang="en-GB" b="0" i="0" err="1">
                <a:solidFill>
                  <a:srgbClr val="212121"/>
                </a:solidFill>
                <a:effectLst/>
                <a:latin typeface="BlinkMacSystemFont"/>
              </a:rPr>
              <a:t>Lazo</a:t>
            </a:r>
            <a:r>
              <a:rPr lang="en-GB" b="0" i="0">
                <a:solidFill>
                  <a:srgbClr val="212121"/>
                </a:solidFill>
                <a:effectLst/>
                <a:latin typeface="BlinkMacSystemFont"/>
              </a:rPr>
              <a:t> M, Ballantyne CM, Nambi V, </a:t>
            </a:r>
            <a:r>
              <a:rPr lang="en-GB" b="0" i="0" err="1">
                <a:solidFill>
                  <a:srgbClr val="212121"/>
                </a:solidFill>
                <a:effectLst/>
                <a:latin typeface="BlinkMacSystemFont"/>
              </a:rPr>
              <a:t>Hoogeveen</a:t>
            </a:r>
            <a:r>
              <a:rPr lang="en-GB" b="0" i="0">
                <a:solidFill>
                  <a:srgbClr val="212121"/>
                </a:solidFill>
                <a:effectLst/>
                <a:latin typeface="BlinkMacSystemFont"/>
              </a:rPr>
              <a:t> R, Sharrett AR, Blumenthal RS, Coresh J, Selvin E. Determinants of minimal elevation in high-sensitivity cardiac troponin T in the general population. Clin </a:t>
            </a:r>
            <a:r>
              <a:rPr lang="en-GB" b="0" i="0" err="1">
                <a:solidFill>
                  <a:srgbClr val="212121"/>
                </a:solidFill>
                <a:effectLst/>
                <a:latin typeface="BlinkMacSystemFont"/>
              </a:rPr>
              <a:t>Biochem</a:t>
            </a:r>
            <a:r>
              <a:rPr lang="en-GB" b="0" i="0">
                <a:solidFill>
                  <a:srgbClr val="212121"/>
                </a:solidFill>
                <a:effectLst/>
                <a:latin typeface="BlinkMacSystemFont"/>
              </a:rPr>
              <a:t>. 2016 Jun;49(9):657-662. </a:t>
            </a:r>
            <a:r>
              <a:rPr lang="en-GB" b="0" i="0" err="1">
                <a:solidFill>
                  <a:srgbClr val="212121"/>
                </a:solidFill>
                <a:effectLst/>
                <a:latin typeface="BlinkMacSystemFont"/>
              </a:rPr>
              <a:t>doi</a:t>
            </a:r>
            <a:r>
              <a:rPr lang="en-GB" b="0" i="0">
                <a:solidFill>
                  <a:srgbClr val="212121"/>
                </a:solidFill>
                <a:effectLst/>
                <a:latin typeface="BlinkMacSystemFont"/>
              </a:rPr>
              <a:t>: 10.1016/j.clinbiochem.2016.01.024. </a:t>
            </a:r>
            <a:r>
              <a:rPr lang="en-GB" b="0" i="0" err="1">
                <a:solidFill>
                  <a:srgbClr val="212121"/>
                </a:solidFill>
                <a:effectLst/>
                <a:latin typeface="BlinkMacSystemFont"/>
              </a:rPr>
              <a:t>Epub</a:t>
            </a:r>
            <a:r>
              <a:rPr lang="en-GB" b="0" i="0">
                <a:solidFill>
                  <a:srgbClr val="212121"/>
                </a:solidFill>
                <a:effectLst/>
                <a:latin typeface="BlinkMacSystemFont"/>
              </a:rPr>
              <a:t> 2016 Mar 11. PMID: 26975902; PMCID: PMC4889514.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12121"/>
              </a:solidFill>
              <a:effectLst/>
              <a:latin typeface="BlinkMacSystemFont"/>
            </a:endParaRPr>
          </a:p>
        </p:txBody>
      </p:sp>
      <p:sp>
        <p:nvSpPr>
          <p:cNvPr id="4" name="Slide Number Placeholder 3">
            <a:extLst>
              <a:ext uri="{FF2B5EF4-FFF2-40B4-BE49-F238E27FC236}">
                <a16:creationId xmlns:a16="http://schemas.microsoft.com/office/drawing/2014/main" id="{44A703F6-201F-DA0B-DC41-64F5731D3A42}"/>
              </a:ext>
            </a:extLst>
          </p:cNvPr>
          <p:cNvSpPr>
            <a:spLocks noGrp="1"/>
          </p:cNvSpPr>
          <p:nvPr>
            <p:ph type="sldNum" sz="quarter" idx="5"/>
          </p:nvPr>
        </p:nvSpPr>
        <p:spPr/>
        <p:txBody>
          <a:bodyPr/>
          <a:lstStyle/>
          <a:p>
            <a:fld id="{D9CEFA22-8687-4896-86D5-123B2FD174C4}" type="slidenum">
              <a:rPr lang="en-US" smtClean="0"/>
              <a:t>19</a:t>
            </a:fld>
            <a:endParaRPr lang="en-US"/>
          </a:p>
        </p:txBody>
      </p:sp>
    </p:spTree>
    <p:extLst>
      <p:ext uri="{BB962C8B-B14F-4D97-AF65-F5344CB8AC3E}">
        <p14:creationId xmlns:p14="http://schemas.microsoft.com/office/powerpoint/2010/main" val="720271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34B36-0357-51B6-696E-F9EB7190CEDB}"/>
            </a:ext>
          </a:extLst>
        </p:cNvPr>
        <p:cNvGrpSpPr/>
        <p:nvPr/>
      </p:nvGrpSpPr>
      <p:grpSpPr>
        <a:xfrm>
          <a:off x="0" y="0"/>
          <a:ext cx="0" cy="0"/>
          <a:chOff x="0" y="0"/>
          <a:chExt cx="0" cy="0"/>
        </a:xfrm>
      </p:grpSpPr>
      <p:sp>
        <p:nvSpPr>
          <p:cNvPr id="63490" name="Rectangle 7">
            <a:extLst>
              <a:ext uri="{FF2B5EF4-FFF2-40B4-BE49-F238E27FC236}">
                <a16:creationId xmlns:a16="http://schemas.microsoft.com/office/drawing/2014/main" id="{B3D57DE7-B864-448E-F3CD-7A4BD75EE2F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07C887-6260-4B23-8BCC-A1E93395634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1" name="Rectangle 2">
            <a:extLst>
              <a:ext uri="{FF2B5EF4-FFF2-40B4-BE49-F238E27FC236}">
                <a16:creationId xmlns:a16="http://schemas.microsoft.com/office/drawing/2014/main" id="{F11C5C50-56E0-1656-6D35-358F70CCD5F2}"/>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F4711B1E-5B0B-42BB-3BFC-DA50D1EB498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8250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err="1">
                <a:solidFill>
                  <a:srgbClr val="212121"/>
                </a:solidFill>
                <a:effectLst/>
                <a:latin typeface="BlinkMacSystemFont"/>
              </a:rPr>
              <a:t>Januzzi</a:t>
            </a:r>
            <a:r>
              <a:rPr lang="en-GB" b="0" i="0">
                <a:solidFill>
                  <a:srgbClr val="212121"/>
                </a:solidFill>
                <a:effectLst/>
                <a:latin typeface="BlinkMacSystemFont"/>
              </a:rPr>
              <a:t> JL Jr, Mahler SA, Christenson RH, </a:t>
            </a:r>
            <a:r>
              <a:rPr lang="en-GB" b="0" i="0" err="1">
                <a:solidFill>
                  <a:srgbClr val="212121"/>
                </a:solidFill>
                <a:effectLst/>
                <a:latin typeface="BlinkMacSystemFont"/>
              </a:rPr>
              <a:t>Rymer</a:t>
            </a:r>
            <a:r>
              <a:rPr lang="en-GB" b="0" i="0">
                <a:solidFill>
                  <a:srgbClr val="212121"/>
                </a:solidFill>
                <a:effectLst/>
                <a:latin typeface="BlinkMacSystemFont"/>
              </a:rPr>
              <a:t> J, Newby LK, Body R, Morrow DA, Jaffe AS. Recommendations for Institutions Transitioning to High-Sensitivity Troponin Testing: JACC Scientific Expert Panel. J Am Coll </a:t>
            </a:r>
            <a:r>
              <a:rPr lang="en-GB" b="0" i="0" err="1">
                <a:solidFill>
                  <a:srgbClr val="212121"/>
                </a:solidFill>
                <a:effectLst/>
                <a:latin typeface="BlinkMacSystemFont"/>
              </a:rPr>
              <a:t>Cardiol</a:t>
            </a:r>
            <a:r>
              <a:rPr lang="en-GB" b="0" i="0">
                <a:solidFill>
                  <a:srgbClr val="212121"/>
                </a:solidFill>
                <a:effectLst/>
                <a:latin typeface="BlinkMacSystemFont"/>
              </a:rPr>
              <a:t>. 2019 Mar 12;73(9):1059-1077. </a:t>
            </a:r>
            <a:r>
              <a:rPr lang="en-GB" b="0" i="0" err="1">
                <a:solidFill>
                  <a:srgbClr val="212121"/>
                </a:solidFill>
                <a:effectLst/>
                <a:latin typeface="BlinkMacSystemFont"/>
              </a:rPr>
              <a:t>doi</a:t>
            </a:r>
            <a:r>
              <a:rPr lang="en-GB" b="0" i="0">
                <a:solidFill>
                  <a:srgbClr val="212121"/>
                </a:solidFill>
                <a:effectLst/>
                <a:latin typeface="BlinkMacSystemFont"/>
              </a:rPr>
              <a:t>: 10.1016/j.jacc.2018.12.046. </a:t>
            </a:r>
            <a:r>
              <a:rPr lang="en-GB" b="0" i="0" err="1">
                <a:solidFill>
                  <a:srgbClr val="212121"/>
                </a:solidFill>
                <a:effectLst/>
                <a:latin typeface="BlinkMacSystemFont"/>
              </a:rPr>
              <a:t>Epub</a:t>
            </a:r>
            <a:r>
              <a:rPr lang="en-GB" b="0" i="0">
                <a:solidFill>
                  <a:srgbClr val="212121"/>
                </a:solidFill>
                <a:effectLst/>
                <a:latin typeface="BlinkMacSystemFont"/>
              </a:rPr>
              <a:t> 2019 Feb 21. PMID: 30798981.</a:t>
            </a:r>
          </a:p>
          <a:p>
            <a:endParaRPr lang="en-GB"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D9CEFA22-8687-4896-86D5-123B2FD174C4}" type="slidenum">
              <a:rPr lang="en-US" smtClean="0"/>
              <a:t>21</a:t>
            </a:fld>
            <a:endParaRPr lang="en-US"/>
          </a:p>
        </p:txBody>
      </p:sp>
    </p:spTree>
    <p:extLst>
      <p:ext uri="{BB962C8B-B14F-4D97-AF65-F5344CB8AC3E}">
        <p14:creationId xmlns:p14="http://schemas.microsoft.com/office/powerpoint/2010/main" val="1862482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CEFA22-8687-4896-86D5-123B2FD174C4}" type="slidenum">
              <a:rPr lang="en-US" smtClean="0"/>
              <a:t>23</a:t>
            </a:fld>
            <a:endParaRPr lang="en-US"/>
          </a:p>
        </p:txBody>
      </p:sp>
    </p:spTree>
    <p:extLst>
      <p:ext uri="{BB962C8B-B14F-4D97-AF65-F5344CB8AC3E}">
        <p14:creationId xmlns:p14="http://schemas.microsoft.com/office/powerpoint/2010/main" val="1269136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53CD-E71A-9FF6-FDAE-6B8220B37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0D31B-4915-6E45-AB55-44BA19B66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84C4A-28DE-253F-A490-98FAE20DEAA5}"/>
              </a:ext>
            </a:extLst>
          </p:cNvPr>
          <p:cNvSpPr>
            <a:spLocks noGrp="1"/>
          </p:cNvSpPr>
          <p:nvPr>
            <p:ph type="body" idx="1"/>
          </p:nvPr>
        </p:nvSpPr>
        <p:spPr/>
        <p:txBody>
          <a:bodyPr/>
          <a:lstStyle/>
          <a:p>
            <a:pPr marL="0" marR="0" lvl="0" indent="0" algn="l" defTabSz="171404"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But when we drilled down into specific cascade events, we found that they received net fewer stress tests, catheterizations, cardiology evaluations, and hospital admissions – in other words, the more costly or invasive cascade events, which suggests that the new assay may actually have net benefit in streamlining the cascades. This graph shows how hospital admissions dropped specifically for the chest pain patients, resulting in a net decrease</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GB" b="0" i="0">
                <a:solidFill>
                  <a:srgbClr val="212121"/>
                </a:solidFill>
                <a:effectLst/>
                <a:latin typeface="BlinkMacSystemFont"/>
              </a:rPr>
              <a:t>Ganguli I, Cui J, Thakore N, </a:t>
            </a:r>
            <a:r>
              <a:rPr lang="en-GB" b="0" i="0" err="1">
                <a:solidFill>
                  <a:srgbClr val="212121"/>
                </a:solidFill>
                <a:effectLst/>
                <a:latin typeface="BlinkMacSystemFont"/>
              </a:rPr>
              <a:t>Orav</a:t>
            </a:r>
            <a:r>
              <a:rPr lang="en-GB" b="0" i="0">
                <a:solidFill>
                  <a:srgbClr val="212121"/>
                </a:solidFill>
                <a:effectLst/>
                <a:latin typeface="BlinkMacSystemFont"/>
              </a:rPr>
              <a:t> EJ, </a:t>
            </a:r>
            <a:r>
              <a:rPr lang="en-GB" b="0" i="0" err="1">
                <a:solidFill>
                  <a:srgbClr val="212121"/>
                </a:solidFill>
                <a:effectLst/>
                <a:latin typeface="BlinkMacSystemFont"/>
              </a:rPr>
              <a:t>Januzzi</a:t>
            </a:r>
            <a:r>
              <a:rPr lang="en-GB" b="0" i="0">
                <a:solidFill>
                  <a:srgbClr val="212121"/>
                </a:solidFill>
                <a:effectLst/>
                <a:latin typeface="BlinkMacSystemFont"/>
              </a:rPr>
              <a:t> JL, Baugh CW, </a:t>
            </a:r>
            <a:r>
              <a:rPr lang="en-GB" b="0" i="0" err="1">
                <a:solidFill>
                  <a:srgbClr val="212121"/>
                </a:solidFill>
                <a:effectLst/>
                <a:latin typeface="BlinkMacSystemFont"/>
              </a:rPr>
              <a:t>Sequist</a:t>
            </a:r>
            <a:r>
              <a:rPr lang="en-GB" b="0" i="0">
                <a:solidFill>
                  <a:srgbClr val="212121"/>
                </a:solidFill>
                <a:effectLst/>
                <a:latin typeface="BlinkMacSystemFont"/>
              </a:rPr>
              <a:t> TD, </a:t>
            </a:r>
            <a:r>
              <a:rPr lang="en-GB" b="0" i="0" err="1">
                <a:solidFill>
                  <a:srgbClr val="212121"/>
                </a:solidFill>
                <a:effectLst/>
                <a:latin typeface="BlinkMacSystemFont"/>
              </a:rPr>
              <a:t>Wasfy</a:t>
            </a:r>
            <a:r>
              <a:rPr lang="en-GB" b="0" i="0">
                <a:solidFill>
                  <a:srgbClr val="212121"/>
                </a:solidFill>
                <a:effectLst/>
                <a:latin typeface="BlinkMacSystemFont"/>
              </a:rPr>
              <a:t> JH. Downstream Cascades of Care Following High-Sensitivity Troponin Test Implementation. J Am Coll </a:t>
            </a:r>
            <a:r>
              <a:rPr lang="en-GB" b="0" i="0" err="1">
                <a:solidFill>
                  <a:srgbClr val="212121"/>
                </a:solidFill>
                <a:effectLst/>
                <a:latin typeface="BlinkMacSystemFont"/>
              </a:rPr>
              <a:t>Cardiol</a:t>
            </a:r>
            <a:r>
              <a:rPr lang="en-GB" b="0" i="0">
                <a:solidFill>
                  <a:srgbClr val="212121"/>
                </a:solidFill>
                <a:effectLst/>
                <a:latin typeface="BlinkMacSystemFont"/>
              </a:rPr>
              <a:t>. 2021 Jun 29;77(25):3171-3179. </a:t>
            </a:r>
            <a:r>
              <a:rPr lang="en-GB" b="0" i="0" err="1">
                <a:solidFill>
                  <a:srgbClr val="212121"/>
                </a:solidFill>
                <a:effectLst/>
                <a:latin typeface="BlinkMacSystemFont"/>
              </a:rPr>
              <a:t>doi</a:t>
            </a:r>
            <a:r>
              <a:rPr lang="en-GB" b="0" i="0">
                <a:solidFill>
                  <a:srgbClr val="212121"/>
                </a:solidFill>
                <a:effectLst/>
                <a:latin typeface="BlinkMacSystemFont"/>
              </a:rPr>
              <a:t>: 10.1016/j.jacc.2021.04.049. </a:t>
            </a:r>
            <a:r>
              <a:rPr lang="en-GB" b="0" i="0" err="1">
                <a:solidFill>
                  <a:srgbClr val="212121"/>
                </a:solidFill>
                <a:effectLst/>
                <a:latin typeface="BlinkMacSystemFont"/>
              </a:rPr>
              <a:t>Epub</a:t>
            </a:r>
            <a:r>
              <a:rPr lang="en-GB" b="0" i="0">
                <a:solidFill>
                  <a:srgbClr val="212121"/>
                </a:solidFill>
                <a:effectLst/>
                <a:latin typeface="BlinkMacSystemFont"/>
              </a:rPr>
              <a:t> 2021 May 3. PMID: 34167642; PMCID: PMC8091384.</a:t>
            </a:r>
          </a:p>
          <a:p>
            <a:pPr marL="0" marR="0" lvl="0" indent="0" algn="l" defTabSz="171404" rtl="0" eaLnBrk="1" fontAlgn="auto" latinLnBrk="0" hangingPunct="1">
              <a:lnSpc>
                <a:spcPct val="100000"/>
              </a:lnSpc>
              <a:spcBef>
                <a:spcPts val="0"/>
              </a:spcBef>
              <a:spcAft>
                <a:spcPts val="0"/>
              </a:spcAft>
              <a:buClrTx/>
              <a:buSzTx/>
              <a:buFontTx/>
              <a:buNone/>
              <a:tabLst/>
              <a:defRPr/>
            </a:pPr>
            <a:endParaRPr lang="en-GB" sz="1200" b="0" i="0" kern="1200">
              <a:solidFill>
                <a:srgbClr val="212121"/>
              </a:solidFill>
              <a:effectLst/>
              <a:latin typeface="BlinkMacSystemFont"/>
              <a:ea typeface="+mn-ea"/>
              <a:cs typeface="+mn-cs"/>
            </a:endParaRPr>
          </a:p>
        </p:txBody>
      </p:sp>
      <p:sp>
        <p:nvSpPr>
          <p:cNvPr id="4" name="Slide Number Placeholder 3">
            <a:extLst>
              <a:ext uri="{FF2B5EF4-FFF2-40B4-BE49-F238E27FC236}">
                <a16:creationId xmlns:a16="http://schemas.microsoft.com/office/drawing/2014/main" id="{0C5F4087-1EBE-7713-5908-703AD99954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211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73DE8-E900-8AED-0530-FD438BC4D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A5EFE-06A1-49EF-6B86-5BD9895E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50298-5873-7F4A-9BEF-BD7CA7DB2D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291895-A0FC-F90F-9891-1C740D504EE6}"/>
              </a:ext>
            </a:extLst>
          </p:cNvPr>
          <p:cNvSpPr>
            <a:spLocks noGrp="1"/>
          </p:cNvSpPr>
          <p:nvPr>
            <p:ph type="sldNum" sz="quarter" idx="5"/>
          </p:nvPr>
        </p:nvSpPr>
        <p:spPr/>
        <p:txBody>
          <a:bodyPr/>
          <a:lstStyle/>
          <a:p>
            <a:fld id="{D9CEFA22-8687-4896-86D5-123B2FD174C4}" type="slidenum">
              <a:rPr lang="en-US" smtClean="0"/>
              <a:t>2</a:t>
            </a:fld>
            <a:endParaRPr lang="en-US"/>
          </a:p>
        </p:txBody>
      </p:sp>
    </p:spTree>
    <p:extLst>
      <p:ext uri="{BB962C8B-B14F-4D97-AF65-F5344CB8AC3E}">
        <p14:creationId xmlns:p14="http://schemas.microsoft.com/office/powerpoint/2010/main" val="65462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CEFA22-8687-4896-86D5-123B2FD174C4}" type="slidenum">
              <a:rPr lang="en-US" smtClean="0"/>
              <a:t>25</a:t>
            </a:fld>
            <a:endParaRPr lang="en-US"/>
          </a:p>
        </p:txBody>
      </p:sp>
    </p:spTree>
    <p:extLst>
      <p:ext uri="{BB962C8B-B14F-4D97-AF65-F5344CB8AC3E}">
        <p14:creationId xmlns:p14="http://schemas.microsoft.com/office/powerpoint/2010/main" val="211102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73DE8-E900-8AED-0530-FD438BC4D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A5EFE-06A1-49EF-6B86-5BD9895E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50298-5873-7F4A-9BEF-BD7CA7DB2D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291895-A0FC-F90F-9891-1C740D504EE6}"/>
              </a:ext>
            </a:extLst>
          </p:cNvPr>
          <p:cNvSpPr>
            <a:spLocks noGrp="1"/>
          </p:cNvSpPr>
          <p:nvPr>
            <p:ph type="sldNum" sz="quarter" idx="5"/>
          </p:nvPr>
        </p:nvSpPr>
        <p:spPr/>
        <p:txBody>
          <a:bodyPr/>
          <a:lstStyle/>
          <a:p>
            <a:fld id="{D9CEFA22-8687-4896-86D5-123B2FD174C4}" type="slidenum">
              <a:rPr lang="en-US" smtClean="0"/>
              <a:t>26</a:t>
            </a:fld>
            <a:endParaRPr lang="en-US"/>
          </a:p>
        </p:txBody>
      </p:sp>
    </p:spTree>
    <p:extLst>
      <p:ext uri="{BB962C8B-B14F-4D97-AF65-F5344CB8AC3E}">
        <p14:creationId xmlns:p14="http://schemas.microsoft.com/office/powerpoint/2010/main" val="420765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5CD5A-2EA7-698D-A895-0F8BF57E0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C6B16-5373-95C2-5B3D-3824BB89C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917F0-A405-3458-E5DF-5EF67DED538B}"/>
              </a:ext>
            </a:extLst>
          </p:cNvPr>
          <p:cNvSpPr>
            <a:spLocks noGrp="1"/>
          </p:cNvSpPr>
          <p:nvPr>
            <p:ph type="body" idx="1"/>
          </p:nvPr>
        </p:nvSpPr>
        <p:spPr/>
        <p:txBody>
          <a:bodyPr/>
          <a:lstStyle/>
          <a:p>
            <a:r>
              <a:rPr lang="en-US" b="1"/>
              <a:t>Timecode</a:t>
            </a:r>
            <a:r>
              <a:rPr lang="en-US" b="0"/>
              <a:t>:</a:t>
            </a:r>
          </a:p>
        </p:txBody>
      </p:sp>
      <p:sp>
        <p:nvSpPr>
          <p:cNvPr id="4" name="Slide Number Placeholder 3">
            <a:extLst>
              <a:ext uri="{FF2B5EF4-FFF2-40B4-BE49-F238E27FC236}">
                <a16:creationId xmlns:a16="http://schemas.microsoft.com/office/drawing/2014/main" id="{ECE12184-03A0-822E-F341-75912380B5C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082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Timecode</a:t>
            </a:r>
            <a:r>
              <a:rPr lang="en-US" b="0"/>
              <a:t>: </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0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a:t>
            </a:r>
          </a:p>
          <a:p>
            <a:pPr algn="l"/>
            <a:r>
              <a:rPr lang="en-US" b="0" i="0" dirty="0">
                <a:solidFill>
                  <a:srgbClr val="212121"/>
                </a:solidFill>
                <a:effectLst/>
              </a:rPr>
              <a:t>Virani SS, Newby LK, Arnold SV, Bittner V, Brewer LC, Demeter SH, Dixon DL, Fearon WF, Hess B, Johnson HM, Kazi DS, Kolte D, </a:t>
            </a:r>
            <a:r>
              <a:rPr lang="en-US" b="0" i="0" dirty="0" err="1">
                <a:solidFill>
                  <a:srgbClr val="212121"/>
                </a:solidFill>
                <a:effectLst/>
              </a:rPr>
              <a:t>Kumbhani</a:t>
            </a:r>
            <a:r>
              <a:rPr lang="en-US" b="0" i="0" dirty="0">
                <a:solidFill>
                  <a:srgbClr val="212121"/>
                </a:solidFill>
                <a:effectLst/>
              </a:rPr>
              <a:t> DJ, </a:t>
            </a:r>
            <a:r>
              <a:rPr lang="en-US" b="0" i="0" dirty="0" err="1">
                <a:solidFill>
                  <a:srgbClr val="212121"/>
                </a:solidFill>
                <a:effectLst/>
              </a:rPr>
              <a:t>LoFaso</a:t>
            </a:r>
            <a:r>
              <a:rPr lang="en-US" b="0" i="0" dirty="0">
                <a:solidFill>
                  <a:srgbClr val="212121"/>
                </a:solidFill>
                <a:effectLst/>
              </a:rPr>
              <a:t> J, </a:t>
            </a:r>
            <a:r>
              <a:rPr lang="en-US" b="0" i="0" dirty="0" err="1">
                <a:solidFill>
                  <a:srgbClr val="212121"/>
                </a:solidFill>
                <a:effectLst/>
              </a:rPr>
              <a:t>Mahtta</a:t>
            </a:r>
            <a:r>
              <a:rPr lang="en-US" b="0" i="0" dirty="0">
                <a:solidFill>
                  <a:srgbClr val="212121"/>
                </a:solidFill>
                <a:effectLst/>
              </a:rPr>
              <a:t> D, Mark DB, </a:t>
            </a:r>
            <a:r>
              <a:rPr lang="en-US" b="0" i="0" dirty="0" err="1">
                <a:solidFill>
                  <a:srgbClr val="212121"/>
                </a:solidFill>
                <a:effectLst/>
              </a:rPr>
              <a:t>Minissian</a:t>
            </a:r>
            <a:r>
              <a:rPr lang="en-US" b="0" i="0" dirty="0">
                <a:solidFill>
                  <a:srgbClr val="212121"/>
                </a:solidFill>
                <a:effectLst/>
              </a:rPr>
              <a:t> M, </a:t>
            </a:r>
            <a:r>
              <a:rPr lang="en-US" b="0" i="0" dirty="0" err="1">
                <a:solidFill>
                  <a:srgbClr val="212121"/>
                </a:solidFill>
                <a:effectLst/>
              </a:rPr>
              <a:t>Navar</a:t>
            </a:r>
            <a:r>
              <a:rPr lang="en-US" b="0" i="0" dirty="0">
                <a:solidFill>
                  <a:srgbClr val="212121"/>
                </a:solidFill>
                <a:effectLst/>
              </a:rPr>
              <a:t> AM, Patel AR, Piano MR, Rodriguez F, Talbot AW, </a:t>
            </a:r>
            <a:r>
              <a:rPr lang="en-US" b="0" i="0" dirty="0" err="1">
                <a:solidFill>
                  <a:srgbClr val="212121"/>
                </a:solidFill>
                <a:effectLst/>
              </a:rPr>
              <a:t>Taqueti</a:t>
            </a:r>
            <a:r>
              <a:rPr lang="en-US" b="0" i="0" dirty="0">
                <a:solidFill>
                  <a:srgbClr val="212121"/>
                </a:solidFill>
                <a:effectLst/>
              </a:rPr>
              <a:t> VR, Thomas RJ, van Diepen S, Wiggins B, Williams MS. 2023 AHA/ACC/ACCP/ASPC/NLA/PCNA Guideline for the Management of Patients With Chronic Coronary Disease: A Report of the American Heart Association/American College of Cardiology Joint Committee on Clinical Practice Guidelines. Circulation. 2023 Aug 29;148(9):e9-e119. </a:t>
            </a:r>
            <a:r>
              <a:rPr lang="en-US" b="0" i="0" dirty="0" err="1">
                <a:solidFill>
                  <a:srgbClr val="212121"/>
                </a:solidFill>
                <a:effectLst/>
              </a:rPr>
              <a:t>doi</a:t>
            </a:r>
            <a:r>
              <a:rPr lang="en-US" b="0" i="0" dirty="0">
                <a:solidFill>
                  <a:srgbClr val="212121"/>
                </a:solidFill>
                <a:effectLst/>
              </a:rPr>
              <a:t>: 10.1161/CIR.0000000000001168. </a:t>
            </a:r>
            <a:r>
              <a:rPr lang="en-US" b="0" i="0" dirty="0" err="1">
                <a:solidFill>
                  <a:srgbClr val="212121"/>
                </a:solidFill>
                <a:effectLst/>
              </a:rPr>
              <a:t>Epub</a:t>
            </a:r>
            <a:r>
              <a:rPr lang="en-US" b="0" i="0" dirty="0">
                <a:solidFill>
                  <a:srgbClr val="212121"/>
                </a:solidFill>
                <a:effectLst/>
              </a:rPr>
              <a:t> 2023 Jul 20. Erratum in: Circulation. 2023 Sep 26;148(13):e148. Erratum in: Circulation. 2023 Dec 5;148(23):e186. PMID: 37471501.</a:t>
            </a:r>
          </a:p>
          <a:p>
            <a:br>
              <a:rPr lang="en-US" b="0" i="0" dirty="0">
                <a:solidFill>
                  <a:srgbClr val="212121"/>
                </a:solidFill>
                <a:effectLs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0E293-BD70-4C6E-A665-79AA9FDFE20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2921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0E293-BD70-4C6E-A665-79AA9FDFE20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544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0E293-BD70-4C6E-A665-79AA9FDFE20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1569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50E293-BD70-4C6E-A665-79AA9FDFE20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664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5C9BD794-2BD0-C8E5-B400-D67A8B880BD8}"/>
            </a:ext>
          </a:extLst>
        </p:cNvPr>
        <p:cNvGrpSpPr/>
        <p:nvPr/>
      </p:nvGrpSpPr>
      <p:grpSpPr>
        <a:xfrm>
          <a:off x="0" y="0"/>
          <a:ext cx="0" cy="0"/>
          <a:chOff x="0" y="0"/>
          <a:chExt cx="0" cy="0"/>
        </a:xfrm>
      </p:grpSpPr>
      <p:sp>
        <p:nvSpPr>
          <p:cNvPr id="171" name="Google Shape;171;g296dda85b5e_0_379:notes">
            <a:extLst>
              <a:ext uri="{FF2B5EF4-FFF2-40B4-BE49-F238E27FC236}">
                <a16:creationId xmlns:a16="http://schemas.microsoft.com/office/drawing/2014/main" id="{1CE1D51E-6F2C-9696-C695-C1E4E895F5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96dda85b5e_0_379:notes">
            <a:extLst>
              <a:ext uri="{FF2B5EF4-FFF2-40B4-BE49-F238E27FC236}">
                <a16:creationId xmlns:a16="http://schemas.microsoft.com/office/drawing/2014/main" id="{0685B5B7-AB24-D282-D554-E43460AE36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i="0" dirty="0" err="1">
                <a:solidFill>
                  <a:srgbClr val="212121"/>
                </a:solidFill>
                <a:effectLst/>
                <a:latin typeface="BlinkMacSystemFont"/>
              </a:rPr>
              <a:t>Nidorf</a:t>
            </a:r>
            <a:r>
              <a:rPr lang="en-US" b="0" i="0" dirty="0">
                <a:solidFill>
                  <a:srgbClr val="212121"/>
                </a:solidFill>
                <a:effectLst/>
                <a:latin typeface="BlinkMacSystemFont"/>
              </a:rPr>
              <a:t> SM, </a:t>
            </a:r>
            <a:r>
              <a:rPr lang="en-US" b="0" i="0" dirty="0" err="1">
                <a:solidFill>
                  <a:srgbClr val="212121"/>
                </a:solidFill>
                <a:effectLst/>
                <a:latin typeface="BlinkMacSystemFont"/>
              </a:rPr>
              <a:t>Fiolet</a:t>
            </a:r>
            <a:r>
              <a:rPr lang="en-US" b="0" i="0" dirty="0">
                <a:solidFill>
                  <a:srgbClr val="212121"/>
                </a:solidFill>
                <a:effectLst/>
                <a:latin typeface="BlinkMacSystemFont"/>
              </a:rPr>
              <a:t> ATL, </a:t>
            </a:r>
            <a:r>
              <a:rPr lang="en-US" b="0" i="0" dirty="0" err="1">
                <a:solidFill>
                  <a:srgbClr val="212121"/>
                </a:solidFill>
                <a:effectLst/>
                <a:latin typeface="BlinkMacSystemFont"/>
              </a:rPr>
              <a:t>Mosterd</a:t>
            </a:r>
            <a:r>
              <a:rPr lang="en-US" b="0" i="0" dirty="0">
                <a:solidFill>
                  <a:srgbClr val="212121"/>
                </a:solidFill>
                <a:effectLst/>
                <a:latin typeface="BlinkMacSystemFont"/>
              </a:rPr>
              <a:t> A, </a:t>
            </a:r>
            <a:r>
              <a:rPr lang="en-US" b="0" i="0" dirty="0" err="1">
                <a:solidFill>
                  <a:srgbClr val="212121"/>
                </a:solidFill>
                <a:effectLst/>
                <a:latin typeface="BlinkMacSystemFont"/>
              </a:rPr>
              <a:t>Eikelboom</a:t>
            </a:r>
            <a:r>
              <a:rPr lang="en-US" b="0" i="0" dirty="0">
                <a:solidFill>
                  <a:srgbClr val="212121"/>
                </a:solidFill>
                <a:effectLst/>
                <a:latin typeface="BlinkMacSystemFont"/>
              </a:rPr>
              <a:t> JW, </a:t>
            </a:r>
            <a:r>
              <a:rPr lang="en-US" b="0" i="0" dirty="0" err="1">
                <a:solidFill>
                  <a:srgbClr val="212121"/>
                </a:solidFill>
                <a:effectLst/>
                <a:latin typeface="BlinkMacSystemFont"/>
              </a:rPr>
              <a:t>Schut</a:t>
            </a:r>
            <a:r>
              <a:rPr lang="en-US" b="0" i="0" dirty="0">
                <a:solidFill>
                  <a:srgbClr val="212121"/>
                </a:solidFill>
                <a:effectLst/>
                <a:latin typeface="BlinkMacSystemFont"/>
              </a:rPr>
              <a:t> A, </a:t>
            </a:r>
            <a:r>
              <a:rPr lang="en-US" b="0" i="0" dirty="0" err="1">
                <a:solidFill>
                  <a:srgbClr val="212121"/>
                </a:solidFill>
                <a:effectLst/>
                <a:latin typeface="BlinkMacSystemFont"/>
              </a:rPr>
              <a:t>Opstal</a:t>
            </a:r>
            <a:r>
              <a:rPr lang="en-US" b="0" i="0" dirty="0">
                <a:solidFill>
                  <a:srgbClr val="212121"/>
                </a:solidFill>
                <a:effectLst/>
                <a:latin typeface="BlinkMacSystemFont"/>
              </a:rPr>
              <a:t> TSJ, The SHK, Xu XF, Ireland MA, </a:t>
            </a:r>
            <a:r>
              <a:rPr lang="en-US" b="0" i="0" dirty="0" err="1">
                <a:solidFill>
                  <a:srgbClr val="212121"/>
                </a:solidFill>
                <a:effectLst/>
                <a:latin typeface="BlinkMacSystemFont"/>
              </a:rPr>
              <a:t>Lenderink</a:t>
            </a:r>
            <a:r>
              <a:rPr lang="en-US" b="0" i="0" dirty="0">
                <a:solidFill>
                  <a:srgbClr val="212121"/>
                </a:solidFill>
                <a:effectLst/>
                <a:latin typeface="BlinkMacSystemFont"/>
              </a:rPr>
              <a:t> T, </a:t>
            </a:r>
            <a:r>
              <a:rPr lang="en-US" b="0" i="0" dirty="0" err="1">
                <a:solidFill>
                  <a:srgbClr val="212121"/>
                </a:solidFill>
                <a:effectLst/>
                <a:latin typeface="BlinkMacSystemFont"/>
              </a:rPr>
              <a:t>Latchem</a:t>
            </a:r>
            <a:r>
              <a:rPr lang="en-US" b="0" i="0" dirty="0">
                <a:solidFill>
                  <a:srgbClr val="212121"/>
                </a:solidFill>
                <a:effectLst/>
                <a:latin typeface="BlinkMacSystemFont"/>
              </a:rPr>
              <a:t> D, </a:t>
            </a:r>
            <a:r>
              <a:rPr lang="en-US" b="0" i="0" dirty="0" err="1">
                <a:solidFill>
                  <a:srgbClr val="212121"/>
                </a:solidFill>
                <a:effectLst/>
                <a:latin typeface="BlinkMacSystemFont"/>
              </a:rPr>
              <a:t>Hoogslag</a:t>
            </a:r>
            <a:r>
              <a:rPr lang="en-US" b="0" i="0" dirty="0">
                <a:solidFill>
                  <a:srgbClr val="212121"/>
                </a:solidFill>
                <a:effectLst/>
                <a:latin typeface="BlinkMacSystemFont"/>
              </a:rPr>
              <a:t> P, </a:t>
            </a:r>
            <a:r>
              <a:rPr lang="en-US" b="0" i="0" dirty="0" err="1">
                <a:solidFill>
                  <a:srgbClr val="212121"/>
                </a:solidFill>
                <a:effectLst/>
                <a:latin typeface="BlinkMacSystemFont"/>
              </a:rPr>
              <a:t>Jerzewski</a:t>
            </a:r>
            <a:r>
              <a:rPr lang="en-US" b="0" i="0" dirty="0">
                <a:solidFill>
                  <a:srgbClr val="212121"/>
                </a:solidFill>
                <a:effectLst/>
                <a:latin typeface="BlinkMacSystemFont"/>
              </a:rPr>
              <a:t> A, Nierop P, Whelan A, Hendriks R, Swart H, </a:t>
            </a:r>
            <a:r>
              <a:rPr lang="en-US" b="0" i="0" dirty="0" err="1">
                <a:solidFill>
                  <a:srgbClr val="212121"/>
                </a:solidFill>
                <a:effectLst/>
                <a:latin typeface="BlinkMacSystemFont"/>
              </a:rPr>
              <a:t>Schaap</a:t>
            </a:r>
            <a:r>
              <a:rPr lang="en-US" b="0" i="0" dirty="0">
                <a:solidFill>
                  <a:srgbClr val="212121"/>
                </a:solidFill>
                <a:effectLst/>
                <a:latin typeface="BlinkMacSystemFont"/>
              </a:rPr>
              <a:t> J, </a:t>
            </a:r>
            <a:r>
              <a:rPr lang="en-US" b="0" i="0" dirty="0" err="1">
                <a:solidFill>
                  <a:srgbClr val="212121"/>
                </a:solidFill>
                <a:effectLst/>
                <a:latin typeface="BlinkMacSystemFont"/>
              </a:rPr>
              <a:t>Kuijper</a:t>
            </a:r>
            <a:r>
              <a:rPr lang="en-US" b="0" i="0" dirty="0">
                <a:solidFill>
                  <a:srgbClr val="212121"/>
                </a:solidFill>
                <a:effectLst/>
                <a:latin typeface="BlinkMacSystemFont"/>
              </a:rPr>
              <a:t> AFM, van Hessen MWJ, </a:t>
            </a:r>
            <a:r>
              <a:rPr lang="en-US" b="0" i="0" dirty="0" err="1">
                <a:solidFill>
                  <a:srgbClr val="212121"/>
                </a:solidFill>
                <a:effectLst/>
                <a:latin typeface="BlinkMacSystemFont"/>
              </a:rPr>
              <a:t>Saklani</a:t>
            </a:r>
            <a:r>
              <a:rPr lang="en-US" b="0" i="0" dirty="0">
                <a:solidFill>
                  <a:srgbClr val="212121"/>
                </a:solidFill>
                <a:effectLst/>
                <a:latin typeface="BlinkMacSystemFont"/>
              </a:rPr>
              <a:t> P, Tan I, Thompson AG, Morton A, Judkins C, </a:t>
            </a:r>
            <a:r>
              <a:rPr lang="en-US" b="0" i="0" dirty="0" err="1">
                <a:solidFill>
                  <a:srgbClr val="212121"/>
                </a:solidFill>
                <a:effectLst/>
                <a:latin typeface="BlinkMacSystemFont"/>
              </a:rPr>
              <a:t>Bax</a:t>
            </a:r>
            <a:r>
              <a:rPr lang="en-US" b="0" i="0" dirty="0">
                <a:solidFill>
                  <a:srgbClr val="212121"/>
                </a:solidFill>
                <a:effectLst/>
                <a:latin typeface="BlinkMacSystemFont"/>
              </a:rPr>
              <a:t> WA, Dirksen M, </a:t>
            </a:r>
            <a:r>
              <a:rPr lang="en-US" b="0" i="0" dirty="0" err="1">
                <a:solidFill>
                  <a:srgbClr val="212121"/>
                </a:solidFill>
                <a:effectLst/>
                <a:latin typeface="BlinkMacSystemFont"/>
              </a:rPr>
              <a:t>Alings</a:t>
            </a:r>
            <a:r>
              <a:rPr lang="en-US" b="0" i="0" dirty="0">
                <a:solidFill>
                  <a:srgbClr val="212121"/>
                </a:solidFill>
                <a:effectLst/>
                <a:latin typeface="BlinkMacSystemFont"/>
              </a:rPr>
              <a:t> M, Hankey GJ, </a:t>
            </a:r>
            <a:r>
              <a:rPr lang="en-US" b="0" i="0" dirty="0" err="1">
                <a:solidFill>
                  <a:srgbClr val="212121"/>
                </a:solidFill>
                <a:effectLst/>
                <a:latin typeface="BlinkMacSystemFont"/>
              </a:rPr>
              <a:t>Budgeon</a:t>
            </a:r>
            <a:r>
              <a:rPr lang="en-US" b="0" i="0" dirty="0">
                <a:solidFill>
                  <a:srgbClr val="212121"/>
                </a:solidFill>
                <a:effectLst/>
                <a:latin typeface="BlinkMacSystemFont"/>
              </a:rPr>
              <a:t> CA, </a:t>
            </a:r>
            <a:r>
              <a:rPr lang="en-US" b="0" i="0" dirty="0" err="1">
                <a:solidFill>
                  <a:srgbClr val="212121"/>
                </a:solidFill>
                <a:effectLst/>
                <a:latin typeface="BlinkMacSystemFont"/>
              </a:rPr>
              <a:t>Tijssen</a:t>
            </a:r>
            <a:r>
              <a:rPr lang="en-US" b="0" i="0" dirty="0">
                <a:solidFill>
                  <a:srgbClr val="212121"/>
                </a:solidFill>
                <a:effectLst/>
                <a:latin typeface="BlinkMacSystemFont"/>
              </a:rPr>
              <a:t> JGP, Cornel JH, Thompson PL; LoDoCo2 Trial Investigators. Colchicine in Patients with Chronic Coronary Disease. N Engl J Med. 2020 Nov 5;383(19):1838-1847.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10.1056/NEJMoa2021372. </a:t>
            </a:r>
            <a:r>
              <a:rPr lang="en-US" b="0" i="0" dirty="0" err="1">
                <a:solidFill>
                  <a:srgbClr val="212121"/>
                </a:solidFill>
                <a:effectLst/>
                <a:latin typeface="BlinkMacSystemFont"/>
              </a:rPr>
              <a:t>Epub</a:t>
            </a:r>
            <a:r>
              <a:rPr lang="en-US" b="0" i="0" dirty="0">
                <a:solidFill>
                  <a:srgbClr val="212121"/>
                </a:solidFill>
                <a:effectLst/>
                <a:latin typeface="BlinkMacSystemFont"/>
              </a:rPr>
              <a:t> 2020 Aug 31. PMID: 32865380.</a:t>
            </a:r>
          </a:p>
          <a:p>
            <a:br>
              <a:rPr lang="en-US" b="0" i="0" dirty="0">
                <a:solidFill>
                  <a:srgbClr val="212121"/>
                </a:solidFill>
                <a:effectLst/>
                <a:latin typeface="BlinkMacSystemFont"/>
              </a:rPr>
            </a:br>
            <a:endParaRPr lang="en-US" dirty="0"/>
          </a:p>
        </p:txBody>
      </p:sp>
    </p:spTree>
    <p:extLst>
      <p:ext uri="{BB962C8B-B14F-4D97-AF65-F5344CB8AC3E}">
        <p14:creationId xmlns:p14="http://schemas.microsoft.com/office/powerpoint/2010/main" val="4235692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5D805-7EDC-B790-73FA-C613B29E2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42042-137C-AD9C-44B8-7582E2D36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ECF2A-FF54-9B98-32FA-FF7F0AAFA3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6C8B11-94A5-8087-2DC7-2DCACDE6C3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44CDB-34E9-414B-8CCC-3BD68C026B6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176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F572-4455-C62A-5D82-CAA993F33AD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DD2ED5E-E93A-9C12-936F-6DD5FA8CB901}"/>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67CB4-282D-4F00-B24A-DF7ED178CB9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61314" name="Rectangle 2">
            <a:extLst>
              <a:ext uri="{FF2B5EF4-FFF2-40B4-BE49-F238E27FC236}">
                <a16:creationId xmlns:a16="http://schemas.microsoft.com/office/drawing/2014/main" id="{38364E56-10F8-78BF-6FB6-455D7110895D}"/>
              </a:ext>
            </a:extLst>
          </p:cNvPr>
          <p:cNvSpPr>
            <a:spLocks noGrp="1" noRot="1" noChangeAspect="1" noChangeArrowheads="1" noTextEdit="1"/>
          </p:cNvSpPr>
          <p:nvPr>
            <p:ph type="sldImg"/>
          </p:nvPr>
        </p:nvSpPr>
        <p:spPr>
          <a:ln/>
        </p:spPr>
      </p:sp>
      <p:sp>
        <p:nvSpPr>
          <p:cNvPr id="2061315" name="Rectangle 3">
            <a:extLst>
              <a:ext uri="{FF2B5EF4-FFF2-40B4-BE49-F238E27FC236}">
                <a16:creationId xmlns:a16="http://schemas.microsoft.com/office/drawing/2014/main" id="{23BA3C56-D42F-26A5-92A9-50A7AFBE2561}"/>
              </a:ext>
            </a:extLst>
          </p:cNvPr>
          <p:cNvSpPr>
            <a:spLocks noGrp="1" noChangeArrowheads="1"/>
          </p:cNvSpPr>
          <p:nvPr>
            <p:ph type="body" idx="1"/>
          </p:nvPr>
        </p:nvSpPr>
        <p:spPr/>
        <p:txBody>
          <a:bodyPr/>
          <a:lstStyle/>
          <a:p>
            <a:pPr marL="228600" indent="-228600">
              <a:buAutoNum type="arabicPeriod"/>
            </a:pPr>
            <a:r>
              <a:rPr lang="en-GB" b="0" i="0">
                <a:solidFill>
                  <a:srgbClr val="212121"/>
                </a:solidFill>
                <a:effectLst/>
                <a:latin typeface="BlinkMacSystemFont"/>
              </a:rPr>
              <a:t>Marston S, Zamora JE. Troponin structure and function: a view of recent progress. J Muscle Res Cell </a:t>
            </a:r>
            <a:r>
              <a:rPr lang="en-GB" b="0" i="0" err="1">
                <a:solidFill>
                  <a:srgbClr val="212121"/>
                </a:solidFill>
                <a:effectLst/>
                <a:latin typeface="BlinkMacSystemFont"/>
              </a:rPr>
              <a:t>Motil</a:t>
            </a:r>
            <a:r>
              <a:rPr lang="en-GB" b="0" i="0">
                <a:solidFill>
                  <a:srgbClr val="212121"/>
                </a:solidFill>
                <a:effectLst/>
                <a:latin typeface="BlinkMacSystemFont"/>
              </a:rPr>
              <a:t>. 2020 Mar;41(1):71-89. </a:t>
            </a:r>
            <a:r>
              <a:rPr lang="en-GB" b="0" i="0" err="1">
                <a:solidFill>
                  <a:srgbClr val="212121"/>
                </a:solidFill>
                <a:effectLst/>
                <a:latin typeface="BlinkMacSystemFont"/>
              </a:rPr>
              <a:t>doi</a:t>
            </a:r>
            <a:r>
              <a:rPr lang="en-GB" b="0" i="0">
                <a:solidFill>
                  <a:srgbClr val="212121"/>
                </a:solidFill>
                <a:effectLst/>
                <a:latin typeface="BlinkMacSystemFont"/>
              </a:rPr>
              <a:t>: 10.1007/s10974-019-09513-1. </a:t>
            </a:r>
            <a:r>
              <a:rPr lang="en-GB" b="0" i="0" err="1">
                <a:solidFill>
                  <a:srgbClr val="212121"/>
                </a:solidFill>
                <a:effectLst/>
                <a:latin typeface="BlinkMacSystemFont"/>
              </a:rPr>
              <a:t>Epub</a:t>
            </a:r>
            <a:r>
              <a:rPr lang="en-GB" b="0" i="0">
                <a:solidFill>
                  <a:srgbClr val="212121"/>
                </a:solidFill>
                <a:effectLst/>
                <a:latin typeface="BlinkMacSystemFont"/>
              </a:rPr>
              <a:t> 2019 Apr 27. PMID: 31030382; PMCID: PMC7109197.</a:t>
            </a:r>
            <a:br>
              <a:rPr lang="en-GB" b="0" i="0">
                <a:solidFill>
                  <a:srgbClr val="212121"/>
                </a:solidFill>
                <a:effectLst/>
                <a:latin typeface="BlinkMacSystemFont"/>
              </a:rPr>
            </a:br>
            <a:endParaRPr lang="en-GB" b="0" i="0">
              <a:solidFill>
                <a:srgbClr val="212121"/>
              </a:solidFill>
              <a:effectLst/>
              <a:latin typeface="BlinkMacSystemFont"/>
            </a:endParaRPr>
          </a:p>
          <a:p>
            <a:pPr marL="228600" indent="-228600">
              <a:buAutoNum type="arabicPeriod"/>
            </a:pPr>
            <a:r>
              <a:rPr lang="en-GB" b="0" i="0">
                <a:solidFill>
                  <a:srgbClr val="212121"/>
                </a:solidFill>
                <a:effectLst/>
                <a:latin typeface="BlinkMacSystemFont"/>
              </a:rPr>
              <a:t>2. Wei B, Jin JP. Troponin T isoforms and posttranscriptional modifications: Evolution, regulation and function. Arch </a:t>
            </a:r>
            <a:r>
              <a:rPr lang="en-GB" b="0" i="0" err="1">
                <a:solidFill>
                  <a:srgbClr val="212121"/>
                </a:solidFill>
                <a:effectLst/>
                <a:latin typeface="BlinkMacSystemFont"/>
              </a:rPr>
              <a:t>Biochem</a:t>
            </a:r>
            <a:r>
              <a:rPr lang="en-GB" b="0" i="0">
                <a:solidFill>
                  <a:srgbClr val="212121"/>
                </a:solidFill>
                <a:effectLst/>
                <a:latin typeface="BlinkMacSystemFont"/>
              </a:rPr>
              <a:t> </a:t>
            </a:r>
            <a:r>
              <a:rPr lang="en-GB" b="0" i="0" err="1">
                <a:solidFill>
                  <a:srgbClr val="212121"/>
                </a:solidFill>
                <a:effectLst/>
                <a:latin typeface="BlinkMacSystemFont"/>
              </a:rPr>
              <a:t>Biophys</a:t>
            </a:r>
            <a:r>
              <a:rPr lang="en-GB" b="0" i="0">
                <a:solidFill>
                  <a:srgbClr val="212121"/>
                </a:solidFill>
                <a:effectLst/>
                <a:latin typeface="BlinkMacSystemFont"/>
              </a:rPr>
              <a:t>. 2011 Jan 15;505(2):144-54. </a:t>
            </a:r>
            <a:r>
              <a:rPr lang="en-GB" b="0" i="0" err="1">
                <a:solidFill>
                  <a:srgbClr val="212121"/>
                </a:solidFill>
                <a:effectLst/>
                <a:latin typeface="BlinkMacSystemFont"/>
              </a:rPr>
              <a:t>doi</a:t>
            </a:r>
            <a:r>
              <a:rPr lang="en-GB" b="0" i="0">
                <a:solidFill>
                  <a:srgbClr val="212121"/>
                </a:solidFill>
                <a:effectLst/>
                <a:latin typeface="BlinkMacSystemFont"/>
              </a:rPr>
              <a:t>: 10.1016/j.abb.2010.10.013. </a:t>
            </a:r>
            <a:r>
              <a:rPr lang="en-GB" b="0" i="0" err="1">
                <a:solidFill>
                  <a:srgbClr val="212121"/>
                </a:solidFill>
                <a:effectLst/>
                <a:latin typeface="BlinkMacSystemFont"/>
              </a:rPr>
              <a:t>Epub</a:t>
            </a:r>
            <a:r>
              <a:rPr lang="en-GB" b="0" i="0">
                <a:solidFill>
                  <a:srgbClr val="212121"/>
                </a:solidFill>
                <a:effectLst/>
                <a:latin typeface="BlinkMacSystemFont"/>
              </a:rPr>
              <a:t> 2010 Oct 18. PMID: 20965144; PMCID: PMC3018564.</a:t>
            </a:r>
          </a:p>
          <a:p>
            <a:pPr marL="228600" indent="-228600">
              <a:buAutoNum type="arabicPeriod"/>
            </a:pPr>
            <a:r>
              <a:rPr lang="en-GB" altLang="en-US" b="0" i="0">
                <a:solidFill>
                  <a:srgbClr val="212121"/>
                </a:solidFill>
                <a:effectLst/>
                <a:latin typeface="BlinkMacSystemFont"/>
              </a:rPr>
              <a:t>Paul DM, Morris EP, </a:t>
            </a:r>
            <a:r>
              <a:rPr lang="en-GB" altLang="en-US" b="0" i="0" err="1">
                <a:solidFill>
                  <a:srgbClr val="212121"/>
                </a:solidFill>
                <a:effectLst/>
                <a:latin typeface="BlinkMacSystemFont"/>
              </a:rPr>
              <a:t>Kensler</a:t>
            </a:r>
            <a:r>
              <a:rPr lang="en-GB" altLang="en-US" b="0" i="0">
                <a:solidFill>
                  <a:srgbClr val="212121"/>
                </a:solidFill>
                <a:effectLst/>
                <a:latin typeface="BlinkMacSystemFont"/>
              </a:rPr>
              <a:t> RW, Squire JM. Structure and orientation of troponin in the thin filament. J </a:t>
            </a:r>
            <a:r>
              <a:rPr lang="en-GB" altLang="en-US" b="0" i="0" err="1">
                <a:solidFill>
                  <a:srgbClr val="212121"/>
                </a:solidFill>
                <a:effectLst/>
                <a:latin typeface="BlinkMacSystemFont"/>
              </a:rPr>
              <a:t>Biol</a:t>
            </a:r>
            <a:r>
              <a:rPr lang="en-GB" altLang="en-US" b="0" i="0">
                <a:solidFill>
                  <a:srgbClr val="212121"/>
                </a:solidFill>
                <a:effectLst/>
                <a:latin typeface="BlinkMacSystemFont"/>
              </a:rPr>
              <a:t> Chem. 2009 May 29;284(22):15007-15. </a:t>
            </a:r>
            <a:r>
              <a:rPr lang="en-GB" altLang="en-US" b="0" i="0" err="1">
                <a:solidFill>
                  <a:srgbClr val="212121"/>
                </a:solidFill>
                <a:effectLst/>
                <a:latin typeface="BlinkMacSystemFont"/>
              </a:rPr>
              <a:t>doi</a:t>
            </a:r>
            <a:r>
              <a:rPr lang="en-GB" altLang="en-US" b="0" i="0">
                <a:solidFill>
                  <a:srgbClr val="212121"/>
                </a:solidFill>
                <a:effectLst/>
                <a:latin typeface="BlinkMacSystemFont"/>
              </a:rPr>
              <a:t>: 10.1074/jbc.M808615200. </a:t>
            </a:r>
            <a:r>
              <a:rPr lang="en-GB" altLang="en-US" b="0" i="0" err="1">
                <a:solidFill>
                  <a:srgbClr val="212121"/>
                </a:solidFill>
                <a:effectLst/>
                <a:latin typeface="BlinkMacSystemFont"/>
              </a:rPr>
              <a:t>Epub</a:t>
            </a:r>
            <a:r>
              <a:rPr lang="en-GB" altLang="en-US" b="0" i="0">
                <a:solidFill>
                  <a:srgbClr val="212121"/>
                </a:solidFill>
                <a:effectLst/>
                <a:latin typeface="BlinkMacSystemFont"/>
              </a:rPr>
              <a:t> 2009 Mar 24. PMID: 19321455; PMCID: PMC2685683.</a:t>
            </a:r>
          </a:p>
          <a:p>
            <a:pPr marL="228600" indent="-228600">
              <a:buAutoNum type="arabicPeriod"/>
            </a:pPr>
            <a:r>
              <a:rPr lang="en-GB" b="0" i="0">
                <a:solidFill>
                  <a:srgbClr val="212121"/>
                </a:solidFill>
                <a:effectLst/>
                <a:latin typeface="BlinkMacSystemFont"/>
              </a:rPr>
              <a:t>Shave R, </a:t>
            </a:r>
            <a:r>
              <a:rPr lang="en-GB" b="0" i="0" err="1">
                <a:solidFill>
                  <a:srgbClr val="212121"/>
                </a:solidFill>
                <a:effectLst/>
                <a:latin typeface="BlinkMacSystemFont"/>
              </a:rPr>
              <a:t>Baggish</a:t>
            </a:r>
            <a:r>
              <a:rPr lang="en-GB" b="0" i="0">
                <a:solidFill>
                  <a:srgbClr val="212121"/>
                </a:solidFill>
                <a:effectLst/>
                <a:latin typeface="BlinkMacSystemFont"/>
              </a:rPr>
              <a:t> A, George K, Wood M, </a:t>
            </a:r>
            <a:r>
              <a:rPr lang="en-GB" b="0" i="0" err="1">
                <a:solidFill>
                  <a:srgbClr val="212121"/>
                </a:solidFill>
                <a:effectLst/>
                <a:latin typeface="BlinkMacSystemFont"/>
              </a:rPr>
              <a:t>Scharhag</a:t>
            </a:r>
            <a:r>
              <a:rPr lang="en-GB" b="0" i="0">
                <a:solidFill>
                  <a:srgbClr val="212121"/>
                </a:solidFill>
                <a:effectLst/>
                <a:latin typeface="BlinkMacSystemFont"/>
              </a:rPr>
              <a:t> J, Whyte G, Gaze D, Thompson PD. Exercise-induced cardiac troponin elevation: evidence, mechanisms, and implications. J Am Coll </a:t>
            </a:r>
            <a:r>
              <a:rPr lang="en-GB" b="0" i="0" err="1">
                <a:solidFill>
                  <a:srgbClr val="212121"/>
                </a:solidFill>
                <a:effectLst/>
                <a:latin typeface="BlinkMacSystemFont"/>
              </a:rPr>
              <a:t>Cardiol</a:t>
            </a:r>
            <a:r>
              <a:rPr lang="en-GB" b="0" i="0">
                <a:solidFill>
                  <a:srgbClr val="212121"/>
                </a:solidFill>
                <a:effectLst/>
                <a:latin typeface="BlinkMacSystemFont"/>
              </a:rPr>
              <a:t>. 2010 Jul 13;56(3):169-76. </a:t>
            </a:r>
            <a:r>
              <a:rPr lang="en-GB" b="0" i="0" err="1">
                <a:solidFill>
                  <a:srgbClr val="212121"/>
                </a:solidFill>
                <a:effectLst/>
                <a:latin typeface="BlinkMacSystemFont"/>
              </a:rPr>
              <a:t>doi</a:t>
            </a:r>
            <a:r>
              <a:rPr lang="en-GB" b="0" i="0">
                <a:solidFill>
                  <a:srgbClr val="212121"/>
                </a:solidFill>
                <a:effectLst/>
                <a:latin typeface="BlinkMacSystemFont"/>
              </a:rPr>
              <a:t>: 10.1016/j.jacc.2010.03.037. PMID: 20620736.</a:t>
            </a:r>
            <a:endParaRPr lang="en-GB" altLang="en-US" b="0" i="0">
              <a:solidFill>
                <a:srgbClr val="212121"/>
              </a:solidFill>
              <a:effectLst/>
              <a:latin typeface="BlinkMacSystemFont"/>
            </a:endParaRPr>
          </a:p>
          <a:p>
            <a:pPr marL="228600" indent="-228600">
              <a:buAutoNum type="arabicPeriod"/>
            </a:pPr>
            <a:r>
              <a:rPr lang="en-GB" b="0" i="0">
                <a:solidFill>
                  <a:srgbClr val="212121"/>
                </a:solidFill>
                <a:effectLst/>
                <a:latin typeface="BlinkMacSystemFont"/>
              </a:rPr>
              <a:t>Li MX, Hwang PM. Structure and function of cardiac troponin C (TNNC1): Implications for heart failure, cardiomyopathies, and troponin modulating drugs. Gene. 2015 Oct 25;571(2):153-66. </a:t>
            </a:r>
            <a:r>
              <a:rPr lang="en-GB" b="0" i="0" err="1">
                <a:solidFill>
                  <a:srgbClr val="212121"/>
                </a:solidFill>
                <a:effectLst/>
                <a:latin typeface="BlinkMacSystemFont"/>
              </a:rPr>
              <a:t>doi</a:t>
            </a:r>
            <a:r>
              <a:rPr lang="en-GB" b="0" i="0">
                <a:solidFill>
                  <a:srgbClr val="212121"/>
                </a:solidFill>
                <a:effectLst/>
                <a:latin typeface="BlinkMacSystemFont"/>
              </a:rPr>
              <a:t>: 10.1016/j.gene.2015.07.074. </a:t>
            </a:r>
            <a:r>
              <a:rPr lang="en-GB" b="0" i="0" err="1">
                <a:solidFill>
                  <a:srgbClr val="212121"/>
                </a:solidFill>
                <a:effectLst/>
                <a:latin typeface="BlinkMacSystemFont"/>
              </a:rPr>
              <a:t>Epub</a:t>
            </a:r>
            <a:r>
              <a:rPr lang="en-GB" b="0" i="0">
                <a:solidFill>
                  <a:srgbClr val="212121"/>
                </a:solidFill>
                <a:effectLst/>
                <a:latin typeface="BlinkMacSystemFont"/>
              </a:rPr>
              <a:t> 2015 Jul 29. PMID: 26232335; PMCID: PMC4567495.</a:t>
            </a:r>
          </a:p>
          <a:p>
            <a:pPr marL="228600" indent="-228600">
              <a:buAutoNum type="arabicPeriod"/>
            </a:pPr>
            <a:endParaRPr lang="en-GB" altLang="en-US" b="0" i="0">
              <a:solidFill>
                <a:srgbClr val="212121"/>
              </a:solidFill>
              <a:effectLst/>
              <a:latin typeface="BlinkMacSystemFont"/>
            </a:endParaRPr>
          </a:p>
        </p:txBody>
      </p:sp>
    </p:spTree>
    <p:extLst>
      <p:ext uri="{BB962C8B-B14F-4D97-AF65-F5344CB8AC3E}">
        <p14:creationId xmlns:p14="http://schemas.microsoft.com/office/powerpoint/2010/main" val="2187381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80963" y="755650"/>
            <a:ext cx="5291137" cy="2976563"/>
          </a:xfrm>
          <a:ln/>
        </p:spPr>
      </p:sp>
      <p:sp>
        <p:nvSpPr>
          <p:cNvPr id="36867" name="Rectangle 3"/>
          <p:cNvSpPr>
            <a:spLocks noGrp="1" noChangeArrowheads="1"/>
          </p:cNvSpPr>
          <p:nvPr>
            <p:ph type="body" idx="1"/>
          </p:nvPr>
        </p:nvSpPr>
        <p:spPr>
          <a:xfrm>
            <a:off x="802505" y="4027527"/>
            <a:ext cx="5266625" cy="4466987"/>
          </a:xfrm>
          <a:noFill/>
          <a:ln/>
        </p:spPr>
        <p:txBody>
          <a:bodyPr/>
          <a:lstStyle/>
          <a:p>
            <a:endParaRPr lang="en-US">
              <a:latin typeface="Arial" pitchFamily="34" charset="0"/>
            </a:endParaRPr>
          </a:p>
        </p:txBody>
      </p:sp>
      <p:sp>
        <p:nvSpPr>
          <p:cNvPr id="36868" name="Text Box 4"/>
          <p:cNvSpPr txBox="1">
            <a:spLocks noChangeArrowheads="1"/>
          </p:cNvSpPr>
          <p:nvPr/>
        </p:nvSpPr>
        <p:spPr bwMode="blackWhite">
          <a:xfrm>
            <a:off x="802505" y="8664797"/>
            <a:ext cx="5266625" cy="534578"/>
          </a:xfrm>
          <a:prstGeom prst="rect">
            <a:avLst/>
          </a:prstGeom>
          <a:noFill/>
          <a:ln w="28575" algn="ctr">
            <a:noFill/>
            <a:miter lim="800000"/>
            <a:headEnd/>
            <a:tailEnd/>
          </a:ln>
        </p:spPr>
        <p:txBody>
          <a:bodyPr lIns="90496" tIns="45248" rIns="90496" bIns="45248" anchor="b">
            <a:spAutoFit/>
          </a:bodyPr>
          <a:lstStyle/>
          <a:p>
            <a:pPr marL="0" marR="0" lvl="0" indent="0" algn="just" defTabSz="903288" rtl="0" eaLnBrk="1" fontAlgn="base" latinLnBrk="0" hangingPunct="1">
              <a:lnSpc>
                <a:spcPct val="100000"/>
              </a:lnSpc>
              <a:spcBef>
                <a:spcPct val="2000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imes New Roman" pitchFamily="18" charset="0"/>
                <a:ea typeface="ＭＳ Ｐゴシック" charset="-128"/>
                <a:cs typeface="ＭＳ Ｐゴシック" charset="-128"/>
              </a:rPr>
              <a:t>Reference </a:t>
            </a:r>
          </a:p>
          <a:p>
            <a:pPr marL="0" marR="0" lvl="0" indent="0" algn="just" defTabSz="903288"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imes New Roman" pitchFamily="18" charset="0"/>
                <a:ea typeface="ＭＳ Ｐゴシック" charset="-128"/>
                <a:cs typeface="ＭＳ Ｐゴシック" charset="-128"/>
              </a:rPr>
              <a:t>American Heart Association. </a:t>
            </a:r>
            <a:r>
              <a:rPr kumimoji="0" lang="en-US" sz="900" b="0" i="1" u="none" strike="noStrike" kern="1200" cap="none" spc="0" normalizeH="0" baseline="0" noProof="0">
                <a:ln>
                  <a:noFill/>
                </a:ln>
                <a:solidFill>
                  <a:prstClr val="black"/>
                </a:solidFill>
                <a:effectLst/>
                <a:uLnTx/>
                <a:uFillTx/>
                <a:latin typeface="Times New Roman" pitchFamily="18" charset="0"/>
                <a:ea typeface="ＭＳ Ｐゴシック" charset="-128"/>
                <a:cs typeface="ＭＳ Ｐゴシック" charset="-128"/>
              </a:rPr>
              <a:t>Heart Disease and Stroke Statistics—2006 Update.</a:t>
            </a:r>
            <a:r>
              <a:rPr kumimoji="0" lang="en-US" sz="900" b="0" i="0" u="none" strike="noStrike" kern="1200" cap="none" spc="0" normalizeH="0" baseline="0" noProof="0">
                <a:ln>
                  <a:noFill/>
                </a:ln>
                <a:solidFill>
                  <a:prstClr val="black"/>
                </a:solidFill>
                <a:effectLst/>
                <a:uLnTx/>
                <a:uFillTx/>
                <a:latin typeface="Times New Roman" pitchFamily="18" charset="0"/>
                <a:ea typeface="ＭＳ Ｐゴシック" charset="-128"/>
                <a:cs typeface="ＭＳ Ｐゴシック" charset="-128"/>
              </a:rPr>
              <a:t> Dallas, Tex: American Heart Association; 2006. </a:t>
            </a:r>
          </a:p>
        </p:txBody>
      </p:sp>
    </p:spTree>
    <p:extLst>
      <p:ext uri="{BB962C8B-B14F-4D97-AF65-F5344CB8AC3E}">
        <p14:creationId xmlns:p14="http://schemas.microsoft.com/office/powerpoint/2010/main" val="2850668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rPr>
              <a:t>Mach F, Baigent C, </a:t>
            </a:r>
            <a:r>
              <a:rPr lang="en-US" b="0" i="0" dirty="0" err="1">
                <a:solidFill>
                  <a:srgbClr val="212121"/>
                </a:solidFill>
                <a:effectLst/>
              </a:rPr>
              <a:t>Catapano</a:t>
            </a:r>
            <a:r>
              <a:rPr lang="en-US" b="0" i="0" dirty="0">
                <a:solidFill>
                  <a:srgbClr val="212121"/>
                </a:solidFill>
                <a:effectLst/>
              </a:rPr>
              <a:t> AL, </a:t>
            </a:r>
            <a:r>
              <a:rPr lang="en-US" b="0" i="0" dirty="0" err="1">
                <a:solidFill>
                  <a:srgbClr val="212121"/>
                </a:solidFill>
                <a:effectLst/>
              </a:rPr>
              <a:t>Koskinas</a:t>
            </a:r>
            <a:r>
              <a:rPr lang="en-US" b="0" i="0" dirty="0">
                <a:solidFill>
                  <a:srgbClr val="212121"/>
                </a:solidFill>
                <a:effectLst/>
              </a:rPr>
              <a:t> KC, Casula M, </a:t>
            </a:r>
            <a:r>
              <a:rPr lang="en-US" b="0" i="0" dirty="0" err="1">
                <a:solidFill>
                  <a:srgbClr val="212121"/>
                </a:solidFill>
                <a:effectLst/>
              </a:rPr>
              <a:t>Badimon</a:t>
            </a:r>
            <a:r>
              <a:rPr lang="en-US" b="0" i="0" dirty="0">
                <a:solidFill>
                  <a:srgbClr val="212121"/>
                </a:solidFill>
                <a:effectLst/>
              </a:rPr>
              <a:t> L, Chapman MJ, De Backer GG, Delgado V, </a:t>
            </a:r>
            <a:r>
              <a:rPr lang="en-US" b="0" i="0" dirty="0" err="1">
                <a:solidFill>
                  <a:srgbClr val="212121"/>
                </a:solidFill>
                <a:effectLst/>
              </a:rPr>
              <a:t>Ference</a:t>
            </a:r>
            <a:r>
              <a:rPr lang="en-US" b="0" i="0" dirty="0">
                <a:solidFill>
                  <a:srgbClr val="212121"/>
                </a:solidFill>
                <a:effectLst/>
              </a:rPr>
              <a:t> BA, Graham IM, Halliday A, </a:t>
            </a:r>
            <a:r>
              <a:rPr lang="en-US" b="0" i="0" dirty="0" err="1">
                <a:solidFill>
                  <a:srgbClr val="212121"/>
                </a:solidFill>
                <a:effectLst/>
              </a:rPr>
              <a:t>Landmesser</a:t>
            </a:r>
            <a:r>
              <a:rPr lang="en-US" b="0" i="0" dirty="0">
                <a:solidFill>
                  <a:srgbClr val="212121"/>
                </a:solidFill>
                <a:effectLst/>
              </a:rPr>
              <a:t> U, </a:t>
            </a:r>
            <a:r>
              <a:rPr lang="en-US" b="0" i="0" dirty="0" err="1">
                <a:solidFill>
                  <a:srgbClr val="212121"/>
                </a:solidFill>
                <a:effectLst/>
              </a:rPr>
              <a:t>Mihaylova</a:t>
            </a:r>
            <a:r>
              <a:rPr lang="en-US" b="0" i="0" dirty="0">
                <a:solidFill>
                  <a:srgbClr val="212121"/>
                </a:solidFill>
                <a:effectLst/>
              </a:rPr>
              <a:t> B, Pedersen TR, </a:t>
            </a:r>
            <a:r>
              <a:rPr lang="en-US" b="0" i="0" dirty="0" err="1">
                <a:solidFill>
                  <a:srgbClr val="212121"/>
                </a:solidFill>
                <a:effectLst/>
              </a:rPr>
              <a:t>Riccardi</a:t>
            </a:r>
            <a:r>
              <a:rPr lang="en-US" b="0" i="0" dirty="0">
                <a:solidFill>
                  <a:srgbClr val="212121"/>
                </a:solidFill>
                <a:effectLst/>
              </a:rPr>
              <a:t> G, Richter DJ, </a:t>
            </a:r>
            <a:r>
              <a:rPr lang="en-US" b="0" i="0" dirty="0" err="1">
                <a:solidFill>
                  <a:srgbClr val="212121"/>
                </a:solidFill>
                <a:effectLst/>
              </a:rPr>
              <a:t>Sabatine</a:t>
            </a:r>
            <a:r>
              <a:rPr lang="en-US" b="0" i="0" dirty="0">
                <a:solidFill>
                  <a:srgbClr val="212121"/>
                </a:solidFill>
                <a:effectLst/>
              </a:rPr>
              <a:t> MS, </a:t>
            </a:r>
            <a:r>
              <a:rPr lang="en-US" b="0" i="0" dirty="0" err="1">
                <a:solidFill>
                  <a:srgbClr val="212121"/>
                </a:solidFill>
                <a:effectLst/>
              </a:rPr>
              <a:t>Taskinen</a:t>
            </a:r>
            <a:r>
              <a:rPr lang="en-US" b="0" i="0" dirty="0">
                <a:solidFill>
                  <a:srgbClr val="212121"/>
                </a:solidFill>
                <a:effectLst/>
              </a:rPr>
              <a:t> MR, </a:t>
            </a:r>
            <a:r>
              <a:rPr lang="en-US" b="0" i="0" dirty="0" err="1">
                <a:solidFill>
                  <a:srgbClr val="212121"/>
                </a:solidFill>
                <a:effectLst/>
              </a:rPr>
              <a:t>Tokgozoglu</a:t>
            </a:r>
            <a:r>
              <a:rPr lang="en-US" b="0" i="0" dirty="0">
                <a:solidFill>
                  <a:srgbClr val="212121"/>
                </a:solidFill>
                <a:effectLst/>
              </a:rPr>
              <a:t> L, </a:t>
            </a:r>
            <a:r>
              <a:rPr lang="en-US" b="0" i="0" dirty="0" err="1">
                <a:solidFill>
                  <a:srgbClr val="212121"/>
                </a:solidFill>
                <a:effectLst/>
              </a:rPr>
              <a:t>Wiklund</a:t>
            </a:r>
            <a:r>
              <a:rPr lang="en-US" b="0" i="0" dirty="0">
                <a:solidFill>
                  <a:srgbClr val="212121"/>
                </a:solidFill>
                <a:effectLst/>
              </a:rPr>
              <a:t> O; ESC Scientific Document Group. 2019 ESC/EAS Guidelines for the management of </a:t>
            </a:r>
            <a:r>
              <a:rPr lang="en-US" b="0" i="0" dirty="0" err="1">
                <a:solidFill>
                  <a:srgbClr val="212121"/>
                </a:solidFill>
                <a:effectLst/>
              </a:rPr>
              <a:t>dyslipidaemias</a:t>
            </a:r>
            <a:r>
              <a:rPr lang="en-US" b="0" i="0" dirty="0">
                <a:solidFill>
                  <a:srgbClr val="212121"/>
                </a:solidFill>
                <a:effectLst/>
              </a:rPr>
              <a:t>: lipid modification to reduce cardiovascular risk. </a:t>
            </a:r>
            <a:r>
              <a:rPr lang="en-US" b="0" i="0" dirty="0" err="1">
                <a:solidFill>
                  <a:srgbClr val="212121"/>
                </a:solidFill>
                <a:effectLst/>
              </a:rPr>
              <a:t>Eur</a:t>
            </a:r>
            <a:r>
              <a:rPr lang="en-US" b="0" i="0" dirty="0">
                <a:solidFill>
                  <a:srgbClr val="212121"/>
                </a:solidFill>
                <a:effectLst/>
              </a:rPr>
              <a:t> Heart J. 2020 Jan 1;41(1):111-188. </a:t>
            </a:r>
            <a:r>
              <a:rPr lang="en-US" b="0" i="0" dirty="0" err="1">
                <a:solidFill>
                  <a:srgbClr val="212121"/>
                </a:solidFill>
                <a:effectLst/>
              </a:rPr>
              <a:t>doi</a:t>
            </a:r>
            <a:r>
              <a:rPr lang="en-US" b="0" i="0" dirty="0">
                <a:solidFill>
                  <a:srgbClr val="212121"/>
                </a:solidFill>
                <a:effectLst/>
              </a:rPr>
              <a:t>: 10.1093/</a:t>
            </a:r>
            <a:r>
              <a:rPr lang="en-US" b="0" i="0" dirty="0" err="1">
                <a:solidFill>
                  <a:srgbClr val="212121"/>
                </a:solidFill>
                <a:effectLst/>
              </a:rPr>
              <a:t>eurheartj</a:t>
            </a:r>
            <a:r>
              <a:rPr lang="en-US" b="0" i="0" dirty="0">
                <a:solidFill>
                  <a:srgbClr val="212121"/>
                </a:solidFill>
                <a:effectLst/>
              </a:rPr>
              <a:t>/ehz455. Erratum in: </a:t>
            </a:r>
            <a:r>
              <a:rPr lang="en-US" b="0" i="0" dirty="0" err="1">
                <a:solidFill>
                  <a:srgbClr val="212121"/>
                </a:solidFill>
                <a:effectLst/>
              </a:rPr>
              <a:t>Eur</a:t>
            </a:r>
            <a:r>
              <a:rPr lang="en-US" b="0" i="0" dirty="0">
                <a:solidFill>
                  <a:srgbClr val="212121"/>
                </a:solidFill>
                <a:effectLst/>
              </a:rPr>
              <a:t> Heart J. 2020 Nov 21;41(44):4255. PMID: 31504418.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919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err="1"/>
              <a:t>Pirillo</a:t>
            </a:r>
            <a:r>
              <a:rPr lang="en-US" sz="1200" dirty="0"/>
              <a:t> A, </a:t>
            </a:r>
            <a:r>
              <a:rPr lang="en-US" sz="1200" dirty="0" err="1"/>
              <a:t>Norata</a:t>
            </a:r>
            <a:r>
              <a:rPr lang="en-US" sz="1200" dirty="0"/>
              <a:t> GD, </a:t>
            </a:r>
            <a:r>
              <a:rPr lang="en-US" sz="1200" dirty="0" err="1"/>
              <a:t>Catapano</a:t>
            </a:r>
            <a:r>
              <a:rPr lang="en-US" sz="1200" dirty="0"/>
              <a:t> AL. LDL-Cholesterol-Lowering Therapy. 2020 Apr 30. In: von </a:t>
            </a:r>
            <a:r>
              <a:rPr lang="en-US" sz="1200" dirty="0" err="1"/>
              <a:t>Eckardstein</a:t>
            </a:r>
            <a:r>
              <a:rPr lang="en-US" sz="1200" dirty="0"/>
              <a:t> A, Binder CJ, editors. Prevention and Treatment of Atherosclerosis: Improving State-of-the-Art Management and Search for Novel Targets [Internet]. Cham (CH): Springer; 2022</a:t>
            </a:r>
            <a:endParaRPr lang="en-US" b="0" i="0" dirty="0">
              <a:solidFill>
                <a:srgbClr val="212121"/>
              </a:solidFill>
              <a:effectLst/>
              <a:latin typeface="BlinkMacSystemFont"/>
            </a:endParaRPr>
          </a:p>
          <a:p>
            <a:pPr algn="l"/>
            <a:endParaRPr lang="en-US" b="0" i="0" dirty="0">
              <a:solidFill>
                <a:srgbClr val="212121"/>
              </a:solidFill>
              <a:effectLst/>
              <a:latin typeface="BlinkMacSystemFont"/>
            </a:endParaRPr>
          </a:p>
          <a:p>
            <a:pPr algn="l"/>
            <a:r>
              <a:rPr lang="en-US" b="0" i="0" dirty="0">
                <a:solidFill>
                  <a:srgbClr val="212121"/>
                </a:solidFill>
                <a:effectLst/>
                <a:latin typeface="BlinkMacSystemFont"/>
              </a:rPr>
              <a:t>Nissen SE, </a:t>
            </a:r>
            <a:r>
              <a:rPr lang="en-US" b="0" i="0" dirty="0" err="1">
                <a:solidFill>
                  <a:srgbClr val="212121"/>
                </a:solidFill>
                <a:effectLst/>
                <a:latin typeface="BlinkMacSystemFont"/>
              </a:rPr>
              <a:t>Lincoff</a:t>
            </a:r>
            <a:r>
              <a:rPr lang="en-US" b="0" i="0" dirty="0">
                <a:solidFill>
                  <a:srgbClr val="212121"/>
                </a:solidFill>
                <a:effectLst/>
                <a:latin typeface="BlinkMacSystemFont"/>
              </a:rPr>
              <a:t> AM, Brennan D, Ray KK, Mason D, </a:t>
            </a:r>
            <a:r>
              <a:rPr lang="en-US" b="0" i="0" dirty="0" err="1">
                <a:solidFill>
                  <a:srgbClr val="212121"/>
                </a:solidFill>
                <a:effectLst/>
                <a:latin typeface="BlinkMacSystemFont"/>
              </a:rPr>
              <a:t>Kastelein</a:t>
            </a:r>
            <a:r>
              <a:rPr lang="en-US" b="0" i="0" dirty="0">
                <a:solidFill>
                  <a:srgbClr val="212121"/>
                </a:solidFill>
                <a:effectLst/>
                <a:latin typeface="BlinkMacSystemFont"/>
              </a:rPr>
              <a:t> JJP, Thompson PD, Libby P, Cho L, </a:t>
            </a:r>
            <a:r>
              <a:rPr lang="en-US" b="0" i="0" dirty="0" err="1">
                <a:solidFill>
                  <a:srgbClr val="212121"/>
                </a:solidFill>
                <a:effectLst/>
                <a:latin typeface="BlinkMacSystemFont"/>
              </a:rPr>
              <a:t>Plutzky</a:t>
            </a:r>
            <a:r>
              <a:rPr lang="en-US" b="0" i="0" dirty="0">
                <a:solidFill>
                  <a:srgbClr val="212121"/>
                </a:solidFill>
                <a:effectLst/>
                <a:latin typeface="BlinkMacSystemFont"/>
              </a:rPr>
              <a:t> J, Bays HE, Moriarty PM, Menon V, </a:t>
            </a:r>
            <a:r>
              <a:rPr lang="en-US" b="0" i="0" dirty="0" err="1">
                <a:solidFill>
                  <a:srgbClr val="212121"/>
                </a:solidFill>
                <a:effectLst/>
                <a:latin typeface="BlinkMacSystemFont"/>
              </a:rPr>
              <a:t>Grobbee</a:t>
            </a:r>
            <a:r>
              <a:rPr lang="en-US" b="0" i="0" dirty="0">
                <a:solidFill>
                  <a:srgbClr val="212121"/>
                </a:solidFill>
                <a:effectLst/>
                <a:latin typeface="BlinkMacSystemFont"/>
              </a:rPr>
              <a:t> DE, Louie MJ, Chen CF, Li N, </a:t>
            </a:r>
            <a:r>
              <a:rPr lang="en-US" b="0" i="0" dirty="0" err="1">
                <a:solidFill>
                  <a:srgbClr val="212121"/>
                </a:solidFill>
                <a:effectLst/>
                <a:latin typeface="BlinkMacSystemFont"/>
              </a:rPr>
              <a:t>Bloedon</a:t>
            </a:r>
            <a:r>
              <a:rPr lang="en-US" b="0" i="0" dirty="0">
                <a:solidFill>
                  <a:srgbClr val="212121"/>
                </a:solidFill>
                <a:effectLst/>
                <a:latin typeface="BlinkMacSystemFont"/>
              </a:rPr>
              <a:t> L, Robinson P, Horner M, </a:t>
            </a:r>
            <a:r>
              <a:rPr lang="en-US" b="0" i="0" dirty="0" err="1">
                <a:solidFill>
                  <a:srgbClr val="212121"/>
                </a:solidFill>
                <a:effectLst/>
                <a:latin typeface="BlinkMacSystemFont"/>
              </a:rPr>
              <a:t>Sasiela</a:t>
            </a:r>
            <a:r>
              <a:rPr lang="en-US" b="0" i="0" dirty="0">
                <a:solidFill>
                  <a:srgbClr val="212121"/>
                </a:solidFill>
                <a:effectLst/>
                <a:latin typeface="BlinkMacSystemFont"/>
              </a:rPr>
              <a:t> WJ, McCluskey J, Davey D, Fajardo-Campos P, Petrovic P, </a:t>
            </a:r>
            <a:r>
              <a:rPr lang="en-US" b="0" i="0" dirty="0" err="1">
                <a:solidFill>
                  <a:srgbClr val="212121"/>
                </a:solidFill>
                <a:effectLst/>
                <a:latin typeface="BlinkMacSystemFont"/>
              </a:rPr>
              <a:t>Fedacko</a:t>
            </a:r>
            <a:r>
              <a:rPr lang="en-US" b="0" i="0" dirty="0">
                <a:solidFill>
                  <a:srgbClr val="212121"/>
                </a:solidFill>
                <a:effectLst/>
                <a:latin typeface="BlinkMacSystemFont"/>
              </a:rPr>
              <a:t> J, </a:t>
            </a:r>
            <a:r>
              <a:rPr lang="en-US" b="0" i="0" dirty="0" err="1">
                <a:solidFill>
                  <a:srgbClr val="212121"/>
                </a:solidFill>
                <a:effectLst/>
                <a:latin typeface="BlinkMacSystemFont"/>
              </a:rPr>
              <a:t>Zmuda</a:t>
            </a:r>
            <a:r>
              <a:rPr lang="en-US" b="0" i="0" dirty="0">
                <a:solidFill>
                  <a:srgbClr val="212121"/>
                </a:solidFill>
                <a:effectLst/>
                <a:latin typeface="BlinkMacSystemFont"/>
              </a:rPr>
              <a:t> W, Lukyanov Y, Nicholls SJ; CLEAR Outcomes Investigators. Bempedoic Acid and Cardiovascular Outcomes in Statin-Intolerant Patients.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2023 Apr 13;388(15):1353-1364.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10.1056/NEJMoa2215024. </a:t>
            </a:r>
            <a:r>
              <a:rPr lang="en-US" b="0" i="0" dirty="0" err="1">
                <a:solidFill>
                  <a:srgbClr val="212121"/>
                </a:solidFill>
                <a:effectLst/>
                <a:latin typeface="BlinkMacSystemFont"/>
              </a:rPr>
              <a:t>Epub</a:t>
            </a:r>
            <a:r>
              <a:rPr lang="en-US" b="0" i="0" dirty="0">
                <a:solidFill>
                  <a:srgbClr val="212121"/>
                </a:solidFill>
                <a:effectLst/>
                <a:latin typeface="BlinkMacSystemFont"/>
              </a:rPr>
              <a:t> 2023 Mar 4. PMID: 36876740.</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1E8CF-6542-954F-8DA2-B9786D13B58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84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Nicholls SJ, Kataoka Y, Nissen SE, </a:t>
            </a:r>
            <a:r>
              <a:rPr lang="en-US" b="0" i="0" dirty="0" err="1">
                <a:solidFill>
                  <a:srgbClr val="212121"/>
                </a:solidFill>
                <a:effectLst/>
                <a:latin typeface="BlinkMacSystemFont"/>
              </a:rPr>
              <a:t>Prati</a:t>
            </a:r>
            <a:r>
              <a:rPr lang="en-US" b="0" i="0" dirty="0">
                <a:solidFill>
                  <a:srgbClr val="212121"/>
                </a:solidFill>
                <a:effectLst/>
                <a:latin typeface="BlinkMacSystemFont"/>
              </a:rPr>
              <a:t> F, </a:t>
            </a:r>
            <a:r>
              <a:rPr lang="en-US" b="0" i="0" dirty="0" err="1">
                <a:solidFill>
                  <a:srgbClr val="212121"/>
                </a:solidFill>
                <a:effectLst/>
                <a:latin typeface="BlinkMacSystemFont"/>
              </a:rPr>
              <a:t>Windecker</a:t>
            </a:r>
            <a:r>
              <a:rPr lang="en-US" b="0" i="0" dirty="0">
                <a:solidFill>
                  <a:srgbClr val="212121"/>
                </a:solidFill>
                <a:effectLst/>
                <a:latin typeface="BlinkMacSystemFont"/>
              </a:rPr>
              <a:t> S, Puri R, </a:t>
            </a:r>
            <a:r>
              <a:rPr lang="en-US" b="0" i="0" dirty="0" err="1">
                <a:solidFill>
                  <a:srgbClr val="212121"/>
                </a:solidFill>
                <a:effectLst/>
                <a:latin typeface="BlinkMacSystemFont"/>
              </a:rPr>
              <a:t>Hucko</a:t>
            </a:r>
            <a:r>
              <a:rPr lang="en-US" b="0" i="0" dirty="0">
                <a:solidFill>
                  <a:srgbClr val="212121"/>
                </a:solidFill>
                <a:effectLst/>
                <a:latin typeface="BlinkMacSystemFont"/>
              </a:rPr>
              <a:t> T, </a:t>
            </a:r>
            <a:r>
              <a:rPr lang="en-US" b="0" i="0" dirty="0" err="1">
                <a:solidFill>
                  <a:srgbClr val="212121"/>
                </a:solidFill>
                <a:effectLst/>
                <a:latin typeface="BlinkMacSystemFont"/>
              </a:rPr>
              <a:t>Aradi</a:t>
            </a:r>
            <a:r>
              <a:rPr lang="en-US" b="0" i="0" dirty="0">
                <a:solidFill>
                  <a:srgbClr val="212121"/>
                </a:solidFill>
                <a:effectLst/>
                <a:latin typeface="BlinkMacSystemFont"/>
              </a:rPr>
              <a:t> D, </a:t>
            </a:r>
            <a:r>
              <a:rPr lang="en-US" b="0" i="0" dirty="0" err="1">
                <a:solidFill>
                  <a:srgbClr val="212121"/>
                </a:solidFill>
                <a:effectLst/>
                <a:latin typeface="BlinkMacSystemFont"/>
              </a:rPr>
              <a:t>Herrman</a:t>
            </a:r>
            <a:r>
              <a:rPr lang="en-US" b="0" i="0" dirty="0">
                <a:solidFill>
                  <a:srgbClr val="212121"/>
                </a:solidFill>
                <a:effectLst/>
                <a:latin typeface="BlinkMacSystemFont"/>
              </a:rPr>
              <a:t> JR, </a:t>
            </a:r>
            <a:r>
              <a:rPr lang="en-US" b="0" i="0" dirty="0" err="1">
                <a:solidFill>
                  <a:srgbClr val="212121"/>
                </a:solidFill>
                <a:effectLst/>
                <a:latin typeface="BlinkMacSystemFont"/>
              </a:rPr>
              <a:t>Hermanides</a:t>
            </a:r>
            <a:r>
              <a:rPr lang="en-US" b="0" i="0" dirty="0">
                <a:solidFill>
                  <a:srgbClr val="212121"/>
                </a:solidFill>
                <a:effectLst/>
                <a:latin typeface="BlinkMacSystemFont"/>
              </a:rPr>
              <a:t> RS, Wang B, Wang H, Butters J, Giovanni GD, Jones S, </a:t>
            </a:r>
            <a:r>
              <a:rPr lang="en-US" b="0" i="0" dirty="0" err="1">
                <a:solidFill>
                  <a:srgbClr val="212121"/>
                </a:solidFill>
                <a:effectLst/>
                <a:latin typeface="BlinkMacSystemFont"/>
              </a:rPr>
              <a:t>Pompili</a:t>
            </a:r>
            <a:r>
              <a:rPr lang="en-US" b="0" i="0" dirty="0">
                <a:solidFill>
                  <a:srgbClr val="212121"/>
                </a:solidFill>
                <a:effectLst/>
                <a:latin typeface="BlinkMacSystemFont"/>
              </a:rPr>
              <a:t> G, Wolski K, Psaltis PJ. Coronary Atheroma Regression With Evolocumab in Stable and Unstable Coronary Syndromes. JACC Cardiovasc Imaging. 2023 Jan;16(1):130-132. </a:t>
            </a:r>
            <a:r>
              <a:rPr lang="en-US" b="0" i="0" dirty="0" err="1">
                <a:solidFill>
                  <a:srgbClr val="212121"/>
                </a:solidFill>
                <a:effectLst/>
                <a:latin typeface="BlinkMacSystemFont"/>
              </a:rPr>
              <a:t>doi</a:t>
            </a:r>
            <a:r>
              <a:rPr lang="en-US" b="0" i="0" dirty="0">
                <a:solidFill>
                  <a:srgbClr val="212121"/>
                </a:solidFill>
                <a:effectLst/>
                <a:latin typeface="BlinkMacSystemFont"/>
              </a:rPr>
              <a:t>: 10.1016/j.jcmg.2022.07.020. </a:t>
            </a:r>
            <a:r>
              <a:rPr lang="en-US" b="0" i="0" dirty="0" err="1">
                <a:solidFill>
                  <a:srgbClr val="212121"/>
                </a:solidFill>
                <a:effectLst/>
                <a:latin typeface="BlinkMacSystemFont"/>
              </a:rPr>
              <a:t>Epub</a:t>
            </a:r>
            <a:r>
              <a:rPr lang="en-US" b="0" i="0" dirty="0">
                <a:solidFill>
                  <a:srgbClr val="212121"/>
                </a:solidFill>
                <a:effectLst/>
                <a:latin typeface="BlinkMacSystemFont"/>
              </a:rPr>
              <a:t> 2022 Nov 16. PMID: 36599559.</a:t>
            </a:r>
          </a:p>
          <a:p>
            <a:br>
              <a:rPr lang="en-US" b="0" i="0" dirty="0">
                <a:solidFill>
                  <a:srgbClr val="212121"/>
                </a:solidFill>
                <a:effectLst/>
                <a:latin typeface="BlinkMacSystemFont"/>
              </a:rPr>
            </a:b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23D7C-FB96-46C8-A4F7-3A260781C52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6381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Kataoka T, </a:t>
            </a:r>
            <a:r>
              <a:rPr lang="en-US" b="0" i="0" dirty="0" err="1">
                <a:solidFill>
                  <a:srgbClr val="212121"/>
                </a:solidFill>
                <a:effectLst/>
                <a:latin typeface="BlinkMacSystemFont"/>
              </a:rPr>
              <a:t>Morishita</a:t>
            </a:r>
            <a:r>
              <a:rPr lang="en-US" b="0" i="0" dirty="0">
                <a:solidFill>
                  <a:srgbClr val="212121"/>
                </a:solidFill>
                <a:effectLst/>
                <a:latin typeface="BlinkMacSystemFont"/>
              </a:rPr>
              <a:t> T, </a:t>
            </a:r>
            <a:r>
              <a:rPr lang="en-US" b="0" i="0" dirty="0" err="1">
                <a:solidFill>
                  <a:srgbClr val="212121"/>
                </a:solidFill>
                <a:effectLst/>
                <a:latin typeface="BlinkMacSystemFont"/>
              </a:rPr>
              <a:t>Uzui</a:t>
            </a:r>
            <a:r>
              <a:rPr lang="en-US" b="0" i="0" dirty="0">
                <a:solidFill>
                  <a:srgbClr val="212121"/>
                </a:solidFill>
                <a:effectLst/>
                <a:latin typeface="BlinkMacSystemFont"/>
              </a:rPr>
              <a:t> H, Sato Y, Shimizu T, Miyoshi M, Yamaguchi J, </a:t>
            </a:r>
            <a:r>
              <a:rPr lang="en-US" b="0" i="0" dirty="0" err="1">
                <a:solidFill>
                  <a:srgbClr val="212121"/>
                </a:solidFill>
                <a:effectLst/>
                <a:latin typeface="BlinkMacSystemFont"/>
              </a:rPr>
              <a:t>Shiomi</a:t>
            </a:r>
            <a:r>
              <a:rPr lang="en-US" b="0" i="0" dirty="0">
                <a:solidFill>
                  <a:srgbClr val="212121"/>
                </a:solidFill>
                <a:effectLst/>
                <a:latin typeface="BlinkMacSystemFont"/>
              </a:rPr>
              <a:t> Y, Ikeda H, </a:t>
            </a:r>
            <a:r>
              <a:rPr lang="en-US" b="0" i="0" dirty="0" err="1">
                <a:solidFill>
                  <a:srgbClr val="212121"/>
                </a:solidFill>
                <a:effectLst/>
                <a:latin typeface="BlinkMacSystemFont"/>
              </a:rPr>
              <a:t>Tama</a:t>
            </a:r>
            <a:r>
              <a:rPr lang="en-US" b="0" i="0" dirty="0">
                <a:solidFill>
                  <a:srgbClr val="212121"/>
                </a:solidFill>
                <a:effectLst/>
                <a:latin typeface="BlinkMacSystemFont"/>
              </a:rPr>
              <a:t> N, Hasegawa K, Ishida K, Tada H. Very short-term effects of a single dose of a proprotein convertase subtilisin/</a:t>
            </a:r>
            <a:r>
              <a:rPr lang="en-US" b="0" i="0" dirty="0" err="1">
                <a:solidFill>
                  <a:srgbClr val="212121"/>
                </a:solidFill>
                <a:effectLst/>
                <a:latin typeface="BlinkMacSystemFont"/>
              </a:rPr>
              <a:t>kexin</a:t>
            </a:r>
            <a:r>
              <a:rPr lang="en-US" b="0" i="0" dirty="0">
                <a:solidFill>
                  <a:srgbClr val="212121"/>
                </a:solidFill>
                <a:effectLst/>
                <a:latin typeface="BlinkMacSystemFont"/>
              </a:rPr>
              <a:t> 9 inhibitor before percutaneous coronary intervention: A single-arm study. Atherosclerosis. 2024 Dec;399:118581. </a:t>
            </a:r>
            <a:r>
              <a:rPr lang="en-US" b="0" i="0" dirty="0" err="1">
                <a:solidFill>
                  <a:srgbClr val="212121"/>
                </a:solidFill>
                <a:effectLst/>
                <a:latin typeface="BlinkMacSystemFont"/>
              </a:rPr>
              <a:t>doi</a:t>
            </a:r>
            <a:r>
              <a:rPr lang="en-US" b="0" i="0" dirty="0">
                <a:solidFill>
                  <a:srgbClr val="212121"/>
                </a:solidFill>
                <a:effectLst/>
                <a:latin typeface="BlinkMacSystemFont"/>
              </a:rPr>
              <a:t>: 10.1016/j.atherosclerosis.2024.118581. </a:t>
            </a:r>
            <a:r>
              <a:rPr lang="en-US" b="0" i="0" dirty="0" err="1">
                <a:solidFill>
                  <a:srgbClr val="212121"/>
                </a:solidFill>
                <a:effectLst/>
                <a:latin typeface="BlinkMacSystemFont"/>
              </a:rPr>
              <a:t>Epub</a:t>
            </a:r>
            <a:r>
              <a:rPr lang="en-US" b="0" i="0" dirty="0">
                <a:solidFill>
                  <a:srgbClr val="212121"/>
                </a:solidFill>
                <a:effectLst/>
                <a:latin typeface="BlinkMacSystemFont"/>
              </a:rPr>
              <a:t> 2024 Sep 2. PMID: 39277430.</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9046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Jolly SS, </a:t>
            </a:r>
            <a:r>
              <a:rPr lang="en-US" b="0" i="0" dirty="0" err="1">
                <a:solidFill>
                  <a:srgbClr val="212121"/>
                </a:solidFill>
                <a:effectLst/>
                <a:latin typeface="BlinkMacSystemFont"/>
              </a:rPr>
              <a:t>d'Entremont</a:t>
            </a:r>
            <a:r>
              <a:rPr lang="en-US" b="0" i="0" dirty="0">
                <a:solidFill>
                  <a:srgbClr val="212121"/>
                </a:solidFill>
                <a:effectLst/>
                <a:latin typeface="BlinkMacSystemFont"/>
              </a:rPr>
              <a:t> MA, Lee SF, Mian R, Tyrwhitt J, </a:t>
            </a:r>
            <a:r>
              <a:rPr lang="en-US" b="0" i="0" dirty="0" err="1">
                <a:solidFill>
                  <a:srgbClr val="212121"/>
                </a:solidFill>
                <a:effectLst/>
                <a:latin typeface="BlinkMacSystemFont"/>
              </a:rPr>
              <a:t>Kedev</a:t>
            </a:r>
            <a:r>
              <a:rPr lang="en-US" b="0" i="0" dirty="0">
                <a:solidFill>
                  <a:srgbClr val="212121"/>
                </a:solidFill>
                <a:effectLst/>
                <a:latin typeface="BlinkMacSystemFont"/>
              </a:rPr>
              <a:t> S, </a:t>
            </a:r>
            <a:r>
              <a:rPr lang="en-US" b="0" i="0" dirty="0" err="1">
                <a:solidFill>
                  <a:srgbClr val="212121"/>
                </a:solidFill>
                <a:effectLst/>
                <a:latin typeface="BlinkMacSystemFont"/>
              </a:rPr>
              <a:t>Montalescot</a:t>
            </a:r>
            <a:r>
              <a:rPr lang="en-US" b="0" i="0" dirty="0">
                <a:solidFill>
                  <a:srgbClr val="212121"/>
                </a:solidFill>
                <a:effectLst/>
                <a:latin typeface="BlinkMacSystemFont"/>
              </a:rPr>
              <a:t> G, Cornel JH, </a:t>
            </a:r>
            <a:r>
              <a:rPr lang="en-US" b="0" i="0" dirty="0" err="1">
                <a:solidFill>
                  <a:srgbClr val="212121"/>
                </a:solidFill>
                <a:effectLst/>
                <a:latin typeface="BlinkMacSystemFont"/>
              </a:rPr>
              <a:t>Stanković</a:t>
            </a:r>
            <a:r>
              <a:rPr lang="en-US" b="0" i="0" dirty="0">
                <a:solidFill>
                  <a:srgbClr val="212121"/>
                </a:solidFill>
                <a:effectLst/>
                <a:latin typeface="BlinkMacSystemFont"/>
              </a:rPr>
              <a:t> G, Moreno R, </a:t>
            </a:r>
            <a:r>
              <a:rPr lang="en-US" b="0" i="0" dirty="0" err="1">
                <a:solidFill>
                  <a:srgbClr val="212121"/>
                </a:solidFill>
                <a:effectLst/>
                <a:latin typeface="BlinkMacSystemFont"/>
              </a:rPr>
              <a:t>Storey</a:t>
            </a:r>
            <a:r>
              <a:rPr lang="en-US" b="0" i="0" dirty="0">
                <a:solidFill>
                  <a:srgbClr val="212121"/>
                </a:solidFill>
                <a:effectLst/>
                <a:latin typeface="BlinkMacSystemFont"/>
              </a:rPr>
              <a:t> RF, Henry TD, Mehta SR, </a:t>
            </a:r>
            <a:r>
              <a:rPr lang="en-US" b="0" i="0" dirty="0" err="1">
                <a:solidFill>
                  <a:srgbClr val="212121"/>
                </a:solidFill>
                <a:effectLst/>
                <a:latin typeface="BlinkMacSystemFont"/>
              </a:rPr>
              <a:t>Bossard</a:t>
            </a:r>
            <a:r>
              <a:rPr lang="en-US" b="0" i="0" dirty="0">
                <a:solidFill>
                  <a:srgbClr val="212121"/>
                </a:solidFill>
                <a:effectLst/>
                <a:latin typeface="BlinkMacSystemFont"/>
              </a:rPr>
              <a:t> M, Kala P, </a:t>
            </a:r>
            <a:r>
              <a:rPr lang="en-US" b="0" i="0" dirty="0" err="1">
                <a:solidFill>
                  <a:srgbClr val="212121"/>
                </a:solidFill>
                <a:effectLst/>
                <a:latin typeface="BlinkMacSystemFont"/>
              </a:rPr>
              <a:t>Layland</a:t>
            </a:r>
            <a:r>
              <a:rPr lang="en-US" b="0" i="0" dirty="0">
                <a:solidFill>
                  <a:srgbClr val="212121"/>
                </a:solidFill>
                <a:effectLst/>
                <a:latin typeface="BlinkMacSystemFont"/>
              </a:rPr>
              <a:t> J, </a:t>
            </a:r>
            <a:r>
              <a:rPr lang="en-US" b="0" i="0" dirty="0" err="1">
                <a:solidFill>
                  <a:srgbClr val="212121"/>
                </a:solidFill>
                <a:effectLst/>
                <a:latin typeface="BlinkMacSystemFont"/>
              </a:rPr>
              <a:t>Zafirovska</a:t>
            </a:r>
            <a:r>
              <a:rPr lang="en-US" b="0" i="0" dirty="0">
                <a:solidFill>
                  <a:srgbClr val="212121"/>
                </a:solidFill>
                <a:effectLst/>
                <a:latin typeface="BlinkMacSystemFont"/>
              </a:rPr>
              <a:t> B, Devereaux PJ, </a:t>
            </a:r>
            <a:r>
              <a:rPr lang="en-US" b="0" i="0" dirty="0" err="1">
                <a:solidFill>
                  <a:srgbClr val="212121"/>
                </a:solidFill>
                <a:effectLst/>
                <a:latin typeface="BlinkMacSystemFont"/>
              </a:rPr>
              <a:t>Eikelboom</a:t>
            </a:r>
            <a:r>
              <a:rPr lang="en-US" b="0" i="0" dirty="0">
                <a:solidFill>
                  <a:srgbClr val="212121"/>
                </a:solidFill>
                <a:effectLst/>
                <a:latin typeface="BlinkMacSystemFont"/>
              </a:rPr>
              <a:t> J, Cairns JA, Shah B, </a:t>
            </a:r>
            <a:r>
              <a:rPr lang="en-US" b="0" i="0" dirty="0" err="1">
                <a:solidFill>
                  <a:srgbClr val="212121"/>
                </a:solidFill>
                <a:effectLst/>
                <a:latin typeface="BlinkMacSystemFont"/>
              </a:rPr>
              <a:t>Sheth</a:t>
            </a:r>
            <a:r>
              <a:rPr lang="en-US" b="0" i="0" dirty="0">
                <a:solidFill>
                  <a:srgbClr val="212121"/>
                </a:solidFill>
                <a:effectLst/>
                <a:latin typeface="BlinkMacSystemFont"/>
              </a:rPr>
              <a:t> T, Sharma SK, </a:t>
            </a:r>
            <a:r>
              <a:rPr lang="en-US" b="0" i="0" dirty="0" err="1">
                <a:solidFill>
                  <a:srgbClr val="212121"/>
                </a:solidFill>
                <a:effectLst/>
                <a:latin typeface="BlinkMacSystemFont"/>
              </a:rPr>
              <a:t>Tarhuni</a:t>
            </a:r>
            <a:r>
              <a:rPr lang="en-US" b="0" i="0" dirty="0">
                <a:solidFill>
                  <a:srgbClr val="212121"/>
                </a:solidFill>
                <a:effectLst/>
                <a:latin typeface="BlinkMacSystemFont"/>
              </a:rPr>
              <a:t> W, </a:t>
            </a:r>
            <a:r>
              <a:rPr lang="en-US" b="0" i="0" dirty="0" err="1">
                <a:solidFill>
                  <a:srgbClr val="212121"/>
                </a:solidFill>
                <a:effectLst/>
                <a:latin typeface="BlinkMacSystemFont"/>
              </a:rPr>
              <a:t>Conen</a:t>
            </a:r>
            <a:r>
              <a:rPr lang="en-US" b="0" i="0" dirty="0">
                <a:solidFill>
                  <a:srgbClr val="212121"/>
                </a:solidFill>
                <a:effectLst/>
                <a:latin typeface="BlinkMacSystemFont"/>
              </a:rPr>
              <a:t> D, Tawadros S, </a:t>
            </a:r>
            <a:r>
              <a:rPr lang="en-US" b="0" i="0" dirty="0" err="1">
                <a:solidFill>
                  <a:srgbClr val="212121"/>
                </a:solidFill>
                <a:effectLst/>
                <a:latin typeface="BlinkMacSystemFont"/>
              </a:rPr>
              <a:t>Lavi</a:t>
            </a:r>
            <a:r>
              <a:rPr lang="en-US" b="0" i="0" dirty="0">
                <a:solidFill>
                  <a:srgbClr val="212121"/>
                </a:solidFill>
                <a:effectLst/>
                <a:latin typeface="BlinkMacSystemFont"/>
              </a:rPr>
              <a:t> S, Yusuf S; CLEAR Investigators. Colchicine in Acute Myocardial Infarction.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2024 Nov 17.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10.1056/NEJMoa2405922. </a:t>
            </a:r>
            <a:r>
              <a:rPr lang="en-US" b="0" i="0" dirty="0" err="1">
                <a:solidFill>
                  <a:srgbClr val="212121"/>
                </a:solidFill>
                <a:effectLst/>
                <a:latin typeface="BlinkMacSystemFont"/>
              </a:rPr>
              <a:t>Epub</a:t>
            </a:r>
            <a:r>
              <a:rPr lang="en-US" b="0" i="0" dirty="0">
                <a:solidFill>
                  <a:srgbClr val="212121"/>
                </a:solidFill>
                <a:effectLst/>
                <a:latin typeface="BlinkMacSystemFont"/>
              </a:rPr>
              <a:t> ahead of print. PMID: 39555823.</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4347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Jolly SS, </a:t>
            </a:r>
            <a:r>
              <a:rPr lang="en-US" b="0" i="0" dirty="0" err="1">
                <a:solidFill>
                  <a:srgbClr val="212121"/>
                </a:solidFill>
                <a:effectLst/>
                <a:latin typeface="BlinkMacSystemFont"/>
              </a:rPr>
              <a:t>d'Entremont</a:t>
            </a:r>
            <a:r>
              <a:rPr lang="en-US" b="0" i="0" dirty="0">
                <a:solidFill>
                  <a:srgbClr val="212121"/>
                </a:solidFill>
                <a:effectLst/>
                <a:latin typeface="BlinkMacSystemFont"/>
              </a:rPr>
              <a:t> MA, Pitt B, Lee SF, Mian R, Tyrwhitt J, </a:t>
            </a:r>
            <a:r>
              <a:rPr lang="en-US" b="0" i="0" dirty="0" err="1">
                <a:solidFill>
                  <a:srgbClr val="212121"/>
                </a:solidFill>
                <a:effectLst/>
                <a:latin typeface="BlinkMacSystemFont"/>
              </a:rPr>
              <a:t>Kedev</a:t>
            </a:r>
            <a:r>
              <a:rPr lang="en-US" b="0" i="0" dirty="0">
                <a:solidFill>
                  <a:srgbClr val="212121"/>
                </a:solidFill>
                <a:effectLst/>
                <a:latin typeface="BlinkMacSystemFont"/>
              </a:rPr>
              <a:t> S, </a:t>
            </a:r>
            <a:r>
              <a:rPr lang="en-US" b="0" i="0" dirty="0" err="1">
                <a:solidFill>
                  <a:srgbClr val="212121"/>
                </a:solidFill>
                <a:effectLst/>
                <a:latin typeface="BlinkMacSystemFont"/>
              </a:rPr>
              <a:t>Montalescot</a:t>
            </a:r>
            <a:r>
              <a:rPr lang="en-US" b="0" i="0" dirty="0">
                <a:solidFill>
                  <a:srgbClr val="212121"/>
                </a:solidFill>
                <a:effectLst/>
                <a:latin typeface="BlinkMacSystemFont"/>
              </a:rPr>
              <a:t> G, Cornel JH, </a:t>
            </a:r>
            <a:r>
              <a:rPr lang="en-US" b="0" i="0" dirty="0" err="1">
                <a:solidFill>
                  <a:srgbClr val="212121"/>
                </a:solidFill>
                <a:effectLst/>
                <a:latin typeface="BlinkMacSystemFont"/>
              </a:rPr>
              <a:t>Stanković</a:t>
            </a:r>
            <a:r>
              <a:rPr lang="en-US" b="0" i="0" dirty="0">
                <a:solidFill>
                  <a:srgbClr val="212121"/>
                </a:solidFill>
                <a:effectLst/>
                <a:latin typeface="BlinkMacSystemFont"/>
              </a:rPr>
              <a:t> G, Moreno R, </a:t>
            </a:r>
            <a:r>
              <a:rPr lang="en-US" b="0" i="0" dirty="0" err="1">
                <a:solidFill>
                  <a:srgbClr val="212121"/>
                </a:solidFill>
                <a:effectLst/>
                <a:latin typeface="BlinkMacSystemFont"/>
              </a:rPr>
              <a:t>Storey</a:t>
            </a:r>
            <a:r>
              <a:rPr lang="en-US" b="0" i="0" dirty="0">
                <a:solidFill>
                  <a:srgbClr val="212121"/>
                </a:solidFill>
                <a:effectLst/>
                <a:latin typeface="BlinkMacSystemFont"/>
              </a:rPr>
              <a:t> RF, Henry TD, Mehta SR, </a:t>
            </a:r>
            <a:r>
              <a:rPr lang="en-US" b="0" i="0" dirty="0" err="1">
                <a:solidFill>
                  <a:srgbClr val="212121"/>
                </a:solidFill>
                <a:effectLst/>
                <a:latin typeface="BlinkMacSystemFont"/>
              </a:rPr>
              <a:t>Bossard</a:t>
            </a:r>
            <a:r>
              <a:rPr lang="en-US" b="0" i="0" dirty="0">
                <a:solidFill>
                  <a:srgbClr val="212121"/>
                </a:solidFill>
                <a:effectLst/>
                <a:latin typeface="BlinkMacSystemFont"/>
              </a:rPr>
              <a:t> M, Kala P, Bhindi R, </a:t>
            </a:r>
            <a:r>
              <a:rPr lang="en-US" b="0" i="0" dirty="0" err="1">
                <a:solidFill>
                  <a:srgbClr val="212121"/>
                </a:solidFill>
                <a:effectLst/>
                <a:latin typeface="BlinkMacSystemFont"/>
              </a:rPr>
              <a:t>Zafirovska</a:t>
            </a:r>
            <a:r>
              <a:rPr lang="en-US" b="0" i="0" dirty="0">
                <a:solidFill>
                  <a:srgbClr val="212121"/>
                </a:solidFill>
                <a:effectLst/>
                <a:latin typeface="BlinkMacSystemFont"/>
              </a:rPr>
              <a:t> B, Devereaux PJ, </a:t>
            </a:r>
            <a:r>
              <a:rPr lang="en-US" b="0" i="0" dirty="0" err="1">
                <a:solidFill>
                  <a:srgbClr val="212121"/>
                </a:solidFill>
                <a:effectLst/>
                <a:latin typeface="BlinkMacSystemFont"/>
              </a:rPr>
              <a:t>Eikelboom</a:t>
            </a:r>
            <a:r>
              <a:rPr lang="en-US" b="0" i="0" dirty="0">
                <a:solidFill>
                  <a:srgbClr val="212121"/>
                </a:solidFill>
                <a:effectLst/>
                <a:latin typeface="BlinkMacSystemFont"/>
              </a:rPr>
              <a:t> J, Cairns JA, Natarajan MK, </a:t>
            </a:r>
            <a:r>
              <a:rPr lang="en-US" b="0" i="0" dirty="0" err="1">
                <a:solidFill>
                  <a:srgbClr val="212121"/>
                </a:solidFill>
                <a:effectLst/>
                <a:latin typeface="BlinkMacSystemFont"/>
              </a:rPr>
              <a:t>Schwalm</a:t>
            </a:r>
            <a:r>
              <a:rPr lang="en-US" b="0" i="0" dirty="0">
                <a:solidFill>
                  <a:srgbClr val="212121"/>
                </a:solidFill>
                <a:effectLst/>
                <a:latin typeface="BlinkMacSystemFont"/>
              </a:rPr>
              <a:t> JD, Sharma SK, </a:t>
            </a:r>
            <a:r>
              <a:rPr lang="en-US" b="0" i="0" dirty="0" err="1">
                <a:solidFill>
                  <a:srgbClr val="212121"/>
                </a:solidFill>
                <a:effectLst/>
                <a:latin typeface="BlinkMacSystemFont"/>
              </a:rPr>
              <a:t>Tarhuni</a:t>
            </a:r>
            <a:r>
              <a:rPr lang="en-US" b="0" i="0" dirty="0">
                <a:solidFill>
                  <a:srgbClr val="212121"/>
                </a:solidFill>
                <a:effectLst/>
                <a:latin typeface="BlinkMacSystemFont"/>
              </a:rPr>
              <a:t> W, </a:t>
            </a:r>
            <a:r>
              <a:rPr lang="en-US" b="0" i="0" dirty="0" err="1">
                <a:solidFill>
                  <a:srgbClr val="212121"/>
                </a:solidFill>
                <a:effectLst/>
                <a:latin typeface="BlinkMacSystemFont"/>
              </a:rPr>
              <a:t>Conen</a:t>
            </a:r>
            <a:r>
              <a:rPr lang="en-US" b="0" i="0" dirty="0">
                <a:solidFill>
                  <a:srgbClr val="212121"/>
                </a:solidFill>
                <a:effectLst/>
                <a:latin typeface="BlinkMacSystemFont"/>
              </a:rPr>
              <a:t> D, Tawadros S, </a:t>
            </a:r>
            <a:r>
              <a:rPr lang="en-US" b="0" i="0" dirty="0" err="1">
                <a:solidFill>
                  <a:srgbClr val="212121"/>
                </a:solidFill>
                <a:effectLst/>
                <a:latin typeface="BlinkMacSystemFont"/>
              </a:rPr>
              <a:t>Lavi</a:t>
            </a:r>
            <a:r>
              <a:rPr lang="en-US" b="0" i="0" dirty="0">
                <a:solidFill>
                  <a:srgbClr val="212121"/>
                </a:solidFill>
                <a:effectLst/>
                <a:latin typeface="BlinkMacSystemFont"/>
              </a:rPr>
              <a:t> S, </a:t>
            </a:r>
            <a:r>
              <a:rPr lang="en-US" b="0" i="0" dirty="0" err="1">
                <a:solidFill>
                  <a:srgbClr val="212121"/>
                </a:solidFill>
                <a:effectLst/>
                <a:latin typeface="BlinkMacSystemFont"/>
              </a:rPr>
              <a:t>Asani</a:t>
            </a:r>
            <a:r>
              <a:rPr lang="en-US" b="0" i="0" dirty="0">
                <a:solidFill>
                  <a:srgbClr val="212121"/>
                </a:solidFill>
                <a:effectLst/>
                <a:latin typeface="BlinkMacSystemFont"/>
              </a:rPr>
              <a:t> V, Topic D, Cantor WJ, Bertrand OF, </a:t>
            </a:r>
            <a:r>
              <a:rPr lang="en-US" b="0" i="0" dirty="0" err="1">
                <a:solidFill>
                  <a:srgbClr val="212121"/>
                </a:solidFill>
                <a:effectLst/>
                <a:latin typeface="BlinkMacSystemFont"/>
              </a:rPr>
              <a:t>Pourdjabbar</a:t>
            </a:r>
            <a:r>
              <a:rPr lang="en-US" b="0" i="0" dirty="0">
                <a:solidFill>
                  <a:srgbClr val="212121"/>
                </a:solidFill>
                <a:effectLst/>
                <a:latin typeface="BlinkMacSystemFont"/>
              </a:rPr>
              <a:t> A, Yusuf S; CLEAR investigators. Routine Spironolactone in Acute Myocardial Infarction.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2024 Nov 17.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10.1056/NEJMoa2405923. </a:t>
            </a:r>
            <a:r>
              <a:rPr lang="en-US" b="0" i="0" dirty="0" err="1">
                <a:solidFill>
                  <a:srgbClr val="212121"/>
                </a:solidFill>
                <a:effectLst/>
                <a:latin typeface="BlinkMacSystemFont"/>
              </a:rPr>
              <a:t>Epub</a:t>
            </a:r>
            <a:r>
              <a:rPr lang="en-US" b="0" i="0" dirty="0">
                <a:solidFill>
                  <a:srgbClr val="212121"/>
                </a:solidFill>
                <a:effectLst/>
                <a:latin typeface="BlinkMacSystemFont"/>
              </a:rPr>
              <a:t> ahead of print. PMID: 39555814.</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029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Pitt B, </a:t>
            </a:r>
            <a:r>
              <a:rPr lang="en-US" b="0" i="0" dirty="0" err="1">
                <a:solidFill>
                  <a:srgbClr val="212121"/>
                </a:solidFill>
                <a:effectLst/>
                <a:latin typeface="BlinkMacSystemFont"/>
              </a:rPr>
              <a:t>Remme</a:t>
            </a:r>
            <a:r>
              <a:rPr lang="en-US" b="0" i="0" dirty="0">
                <a:solidFill>
                  <a:srgbClr val="212121"/>
                </a:solidFill>
                <a:effectLst/>
                <a:latin typeface="BlinkMacSystemFont"/>
              </a:rPr>
              <a:t> W, </a:t>
            </a:r>
            <a:r>
              <a:rPr lang="en-US" b="0" i="0" dirty="0" err="1">
                <a:solidFill>
                  <a:srgbClr val="212121"/>
                </a:solidFill>
                <a:effectLst/>
                <a:latin typeface="BlinkMacSystemFont"/>
              </a:rPr>
              <a:t>Zannad</a:t>
            </a:r>
            <a:r>
              <a:rPr lang="en-US" b="0" i="0" dirty="0">
                <a:solidFill>
                  <a:srgbClr val="212121"/>
                </a:solidFill>
                <a:effectLst/>
                <a:latin typeface="BlinkMacSystemFont"/>
              </a:rPr>
              <a:t> F, </a:t>
            </a:r>
            <a:r>
              <a:rPr lang="en-US" b="0" i="0" dirty="0" err="1">
                <a:solidFill>
                  <a:srgbClr val="212121"/>
                </a:solidFill>
                <a:effectLst/>
                <a:latin typeface="BlinkMacSystemFont"/>
              </a:rPr>
              <a:t>Neaton</a:t>
            </a:r>
            <a:r>
              <a:rPr lang="en-US" b="0" i="0" dirty="0">
                <a:solidFill>
                  <a:srgbClr val="212121"/>
                </a:solidFill>
                <a:effectLst/>
                <a:latin typeface="BlinkMacSystemFont"/>
              </a:rPr>
              <a:t> J, Martinez F, </a:t>
            </a:r>
            <a:r>
              <a:rPr lang="en-US" b="0" i="0" dirty="0" err="1">
                <a:solidFill>
                  <a:srgbClr val="212121"/>
                </a:solidFill>
                <a:effectLst/>
                <a:latin typeface="BlinkMacSystemFont"/>
              </a:rPr>
              <a:t>Roniker</a:t>
            </a:r>
            <a:r>
              <a:rPr lang="en-US" b="0" i="0" dirty="0">
                <a:solidFill>
                  <a:srgbClr val="212121"/>
                </a:solidFill>
                <a:effectLst/>
                <a:latin typeface="BlinkMacSystemFont"/>
              </a:rPr>
              <a:t> B, Bittman R, Hurley S, Kleiman J, Gatlin M; Eplerenone Post-Acute Myocardial Infarction Heart Failure Efficacy and Survival Study Investigators. Eplerenone, a selective aldosterone blocker, in patients with left ventricular dysfunction after myocardial infarction.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2003 Apr 3;348(14):1309-21.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10.1056/NEJMoa030207. </a:t>
            </a:r>
            <a:r>
              <a:rPr lang="en-US" b="0" i="0" dirty="0" err="1">
                <a:solidFill>
                  <a:srgbClr val="212121"/>
                </a:solidFill>
                <a:effectLst/>
                <a:latin typeface="BlinkMacSystemFont"/>
              </a:rPr>
              <a:t>Epub</a:t>
            </a:r>
            <a:r>
              <a:rPr lang="en-US" b="0" i="0" dirty="0">
                <a:solidFill>
                  <a:srgbClr val="212121"/>
                </a:solidFill>
                <a:effectLst/>
                <a:latin typeface="BlinkMacSystemFont"/>
              </a:rPr>
              <a:t> 2003 Mar 31. Erratum in: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2003 May 29;348(22):2271. PMID: 12668699.</a:t>
            </a:r>
          </a:p>
          <a:p>
            <a:pPr algn="l"/>
            <a:br>
              <a:rPr lang="en-US" b="0" i="0" dirty="0">
                <a:solidFill>
                  <a:srgbClr val="212121"/>
                </a:solidFill>
                <a:effectLst/>
                <a:latin typeface="BlinkMacSystemFont"/>
              </a:rPr>
            </a:br>
            <a:r>
              <a:rPr lang="en-US" b="0" i="0" dirty="0">
                <a:solidFill>
                  <a:srgbClr val="212121"/>
                </a:solidFill>
                <a:effectLst/>
                <a:latin typeface="BlinkMacSystemFont"/>
              </a:rPr>
              <a:t>Pfeffer MA, Claggett B, Lewis EF, Granger CB, </a:t>
            </a:r>
            <a:r>
              <a:rPr lang="en-US" b="0" i="0" dirty="0" err="1">
                <a:solidFill>
                  <a:srgbClr val="212121"/>
                </a:solidFill>
                <a:effectLst/>
                <a:latin typeface="BlinkMacSystemFont"/>
              </a:rPr>
              <a:t>Køber</a:t>
            </a:r>
            <a:r>
              <a:rPr lang="en-US" b="0" i="0" dirty="0">
                <a:solidFill>
                  <a:srgbClr val="212121"/>
                </a:solidFill>
                <a:effectLst/>
                <a:latin typeface="BlinkMacSystemFont"/>
              </a:rPr>
              <a:t> L, </a:t>
            </a:r>
            <a:r>
              <a:rPr lang="en-US" b="0" i="0" dirty="0" err="1">
                <a:solidFill>
                  <a:srgbClr val="212121"/>
                </a:solidFill>
                <a:effectLst/>
                <a:latin typeface="BlinkMacSystemFont"/>
              </a:rPr>
              <a:t>Maggioni</a:t>
            </a:r>
            <a:r>
              <a:rPr lang="en-US" b="0" i="0" dirty="0">
                <a:solidFill>
                  <a:srgbClr val="212121"/>
                </a:solidFill>
                <a:effectLst/>
                <a:latin typeface="BlinkMacSystemFont"/>
              </a:rPr>
              <a:t> AP, Mann DL, McMurray JJV, Rouleau JL, Solomon SD, Steg PG, Berwanger O, </a:t>
            </a:r>
            <a:r>
              <a:rPr lang="en-US" b="0" i="0" dirty="0" err="1">
                <a:solidFill>
                  <a:srgbClr val="212121"/>
                </a:solidFill>
                <a:effectLst/>
                <a:latin typeface="BlinkMacSystemFont"/>
              </a:rPr>
              <a:t>Cikes</a:t>
            </a:r>
            <a:r>
              <a:rPr lang="en-US" b="0" i="0" dirty="0">
                <a:solidFill>
                  <a:srgbClr val="212121"/>
                </a:solidFill>
                <a:effectLst/>
                <a:latin typeface="BlinkMacSystemFont"/>
              </a:rPr>
              <a:t> M, De Pasquale CG, East C, Fernandez A, </a:t>
            </a:r>
            <a:r>
              <a:rPr lang="en-US" b="0" i="0" dirty="0" err="1">
                <a:solidFill>
                  <a:srgbClr val="212121"/>
                </a:solidFill>
                <a:effectLst/>
                <a:latin typeface="BlinkMacSystemFont"/>
              </a:rPr>
              <a:t>Jering</a:t>
            </a:r>
            <a:r>
              <a:rPr lang="en-US" b="0" i="0" dirty="0">
                <a:solidFill>
                  <a:srgbClr val="212121"/>
                </a:solidFill>
                <a:effectLst/>
                <a:latin typeface="BlinkMacSystemFont"/>
              </a:rPr>
              <a:t> K, </a:t>
            </a:r>
            <a:r>
              <a:rPr lang="en-US" b="0" i="0" dirty="0" err="1">
                <a:solidFill>
                  <a:srgbClr val="212121"/>
                </a:solidFill>
                <a:effectLst/>
                <a:latin typeface="BlinkMacSystemFont"/>
              </a:rPr>
              <a:t>Landmesser</a:t>
            </a:r>
            <a:r>
              <a:rPr lang="en-US" b="0" i="0" dirty="0">
                <a:solidFill>
                  <a:srgbClr val="212121"/>
                </a:solidFill>
                <a:effectLst/>
                <a:latin typeface="BlinkMacSystemFont"/>
              </a:rPr>
              <a:t> U, Mehran R, </a:t>
            </a:r>
            <a:r>
              <a:rPr lang="en-US" b="0" i="0" dirty="0" err="1">
                <a:solidFill>
                  <a:srgbClr val="212121"/>
                </a:solidFill>
                <a:effectLst/>
                <a:latin typeface="BlinkMacSystemFont"/>
              </a:rPr>
              <a:t>Merkely</a:t>
            </a:r>
            <a:r>
              <a:rPr lang="en-US" b="0" i="0" dirty="0">
                <a:solidFill>
                  <a:srgbClr val="212121"/>
                </a:solidFill>
                <a:effectLst/>
                <a:latin typeface="BlinkMacSystemFont"/>
              </a:rPr>
              <a:t> B, </a:t>
            </a:r>
            <a:r>
              <a:rPr lang="en-US" b="0" i="0" dirty="0" err="1">
                <a:solidFill>
                  <a:srgbClr val="212121"/>
                </a:solidFill>
                <a:effectLst/>
                <a:latin typeface="BlinkMacSystemFont"/>
              </a:rPr>
              <a:t>Vaghaiwalla</a:t>
            </a:r>
            <a:r>
              <a:rPr lang="en-US" b="0" i="0" dirty="0">
                <a:solidFill>
                  <a:srgbClr val="212121"/>
                </a:solidFill>
                <a:effectLst/>
                <a:latin typeface="BlinkMacSystemFont"/>
              </a:rPr>
              <a:t> </a:t>
            </a:r>
            <a:r>
              <a:rPr lang="en-US" b="0" i="0" dirty="0" err="1">
                <a:solidFill>
                  <a:srgbClr val="212121"/>
                </a:solidFill>
                <a:effectLst/>
                <a:latin typeface="BlinkMacSystemFont"/>
              </a:rPr>
              <a:t>Mody</a:t>
            </a:r>
            <a:r>
              <a:rPr lang="en-US" b="0" i="0" dirty="0">
                <a:solidFill>
                  <a:srgbClr val="212121"/>
                </a:solidFill>
                <a:effectLst/>
                <a:latin typeface="BlinkMacSystemFont"/>
              </a:rPr>
              <a:t> F, Petrie MC, Petrov I, </a:t>
            </a:r>
            <a:r>
              <a:rPr lang="en-US" b="0" i="0" dirty="0" err="1">
                <a:solidFill>
                  <a:srgbClr val="212121"/>
                </a:solidFill>
                <a:effectLst/>
                <a:latin typeface="BlinkMacSystemFont"/>
              </a:rPr>
              <a:t>Schou</a:t>
            </a:r>
            <a:r>
              <a:rPr lang="en-US" b="0" i="0" dirty="0">
                <a:solidFill>
                  <a:srgbClr val="212121"/>
                </a:solidFill>
                <a:effectLst/>
                <a:latin typeface="BlinkMacSystemFont"/>
              </a:rPr>
              <a:t> M, </a:t>
            </a:r>
            <a:r>
              <a:rPr lang="en-US" b="0" i="0" dirty="0" err="1">
                <a:solidFill>
                  <a:srgbClr val="212121"/>
                </a:solidFill>
                <a:effectLst/>
                <a:latin typeface="BlinkMacSystemFont"/>
              </a:rPr>
              <a:t>Senni</a:t>
            </a:r>
            <a:r>
              <a:rPr lang="en-US" b="0" i="0" dirty="0">
                <a:solidFill>
                  <a:srgbClr val="212121"/>
                </a:solidFill>
                <a:effectLst/>
                <a:latin typeface="BlinkMacSystemFont"/>
              </a:rPr>
              <a:t> M, Sim D, van der Meer P, Lefkowitz M, Zhou Y, Gong J, </a:t>
            </a:r>
            <a:r>
              <a:rPr lang="en-US" b="0" i="0" dirty="0" err="1">
                <a:solidFill>
                  <a:srgbClr val="212121"/>
                </a:solidFill>
                <a:effectLst/>
                <a:latin typeface="BlinkMacSystemFont"/>
              </a:rPr>
              <a:t>Braunwald</a:t>
            </a:r>
            <a:r>
              <a:rPr lang="en-US" b="0" i="0" dirty="0">
                <a:solidFill>
                  <a:srgbClr val="212121"/>
                </a:solidFill>
                <a:effectLst/>
                <a:latin typeface="BlinkMacSystemFont"/>
              </a:rPr>
              <a:t> E; PARADISE-MI Investigators and Committees. Angiotensin Receptor-Neprilysin Inhibition in Acute Myocardial Infarction.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2021 Nov 11;385(20):1845-1855.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10.1056/NEJMoa2104508. Erratum in: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2021 Dec 30;385(27):2592. </a:t>
            </a:r>
            <a:r>
              <a:rPr lang="en-US" b="0" i="0" dirty="0" err="1">
                <a:solidFill>
                  <a:srgbClr val="212121"/>
                </a:solidFill>
                <a:effectLst/>
                <a:latin typeface="BlinkMacSystemFont"/>
              </a:rPr>
              <a:t>doi</a:t>
            </a:r>
            <a:r>
              <a:rPr lang="en-US" b="0" i="0" dirty="0">
                <a:solidFill>
                  <a:srgbClr val="212121"/>
                </a:solidFill>
                <a:effectLst/>
                <a:latin typeface="BlinkMacSystemFont"/>
              </a:rPr>
              <a:t>: 10.1056/NEJMx210024. PMID: 34758252.</a:t>
            </a:r>
          </a:p>
          <a:p>
            <a:pPr algn="l"/>
            <a:br>
              <a:rPr lang="en-US" b="0" i="0" dirty="0">
                <a:solidFill>
                  <a:srgbClr val="212121"/>
                </a:solidFill>
                <a:effectLst/>
                <a:latin typeface="BlinkMacSystemFont"/>
              </a:rPr>
            </a:br>
            <a:r>
              <a:rPr lang="en-US" b="0" i="0" dirty="0">
                <a:solidFill>
                  <a:srgbClr val="212121"/>
                </a:solidFill>
                <a:effectLst/>
                <a:latin typeface="BlinkMacSystemFont"/>
              </a:rPr>
              <a:t>Butler J, Jones WS, </a:t>
            </a:r>
            <a:r>
              <a:rPr lang="en-US" b="0" i="0" dirty="0" err="1">
                <a:solidFill>
                  <a:srgbClr val="212121"/>
                </a:solidFill>
                <a:effectLst/>
                <a:latin typeface="BlinkMacSystemFont"/>
              </a:rPr>
              <a:t>Udell</a:t>
            </a:r>
            <a:r>
              <a:rPr lang="en-US" b="0" i="0" dirty="0">
                <a:solidFill>
                  <a:srgbClr val="212121"/>
                </a:solidFill>
                <a:effectLst/>
                <a:latin typeface="BlinkMacSystemFont"/>
              </a:rPr>
              <a:t> JA, Anker SD, Petrie MC, Harrington J, </a:t>
            </a:r>
            <a:r>
              <a:rPr lang="en-US" b="0" i="0" dirty="0" err="1">
                <a:solidFill>
                  <a:srgbClr val="212121"/>
                </a:solidFill>
                <a:effectLst/>
                <a:latin typeface="BlinkMacSystemFont"/>
              </a:rPr>
              <a:t>Mattheus</a:t>
            </a:r>
            <a:r>
              <a:rPr lang="en-US" b="0" i="0" dirty="0">
                <a:solidFill>
                  <a:srgbClr val="212121"/>
                </a:solidFill>
                <a:effectLst/>
                <a:latin typeface="BlinkMacSystemFont"/>
              </a:rPr>
              <a:t> M, </a:t>
            </a:r>
            <a:r>
              <a:rPr lang="en-US" b="0" i="0" dirty="0" err="1">
                <a:solidFill>
                  <a:srgbClr val="212121"/>
                </a:solidFill>
                <a:effectLst/>
                <a:latin typeface="BlinkMacSystemFont"/>
              </a:rPr>
              <a:t>Zwiener</a:t>
            </a:r>
            <a:r>
              <a:rPr lang="en-US" b="0" i="0" dirty="0">
                <a:solidFill>
                  <a:srgbClr val="212121"/>
                </a:solidFill>
                <a:effectLst/>
                <a:latin typeface="BlinkMacSystemFont"/>
              </a:rPr>
              <a:t> I, Amir O, </a:t>
            </a:r>
            <a:r>
              <a:rPr lang="en-US" b="0" i="0" dirty="0" err="1">
                <a:solidFill>
                  <a:srgbClr val="212121"/>
                </a:solidFill>
                <a:effectLst/>
                <a:latin typeface="BlinkMacSystemFont"/>
              </a:rPr>
              <a:t>Bahit</a:t>
            </a:r>
            <a:r>
              <a:rPr lang="en-US" b="0" i="0" dirty="0">
                <a:solidFill>
                  <a:srgbClr val="212121"/>
                </a:solidFill>
                <a:effectLst/>
                <a:latin typeface="BlinkMacSystemFont"/>
              </a:rPr>
              <a:t> MC, </a:t>
            </a:r>
            <a:r>
              <a:rPr lang="en-US" b="0" i="0" dirty="0" err="1">
                <a:solidFill>
                  <a:srgbClr val="212121"/>
                </a:solidFill>
                <a:effectLst/>
                <a:latin typeface="BlinkMacSystemFont"/>
              </a:rPr>
              <a:t>Bauersachs</a:t>
            </a:r>
            <a:r>
              <a:rPr lang="en-US" b="0" i="0" dirty="0">
                <a:solidFill>
                  <a:srgbClr val="212121"/>
                </a:solidFill>
                <a:effectLst/>
                <a:latin typeface="BlinkMacSystemFont"/>
              </a:rPr>
              <a:t> J, Bayes-</a:t>
            </a:r>
            <a:r>
              <a:rPr lang="en-US" b="0" i="0" dirty="0" err="1">
                <a:solidFill>
                  <a:srgbClr val="212121"/>
                </a:solidFill>
                <a:effectLst/>
                <a:latin typeface="BlinkMacSystemFont"/>
              </a:rPr>
              <a:t>Genis</a:t>
            </a:r>
            <a:r>
              <a:rPr lang="en-US" b="0" i="0" dirty="0">
                <a:solidFill>
                  <a:srgbClr val="212121"/>
                </a:solidFill>
                <a:effectLst/>
                <a:latin typeface="BlinkMacSystemFont"/>
              </a:rPr>
              <a:t> A, Chen Y, Chopra VK, Figtree G, Ge J, Goodman SG, </a:t>
            </a:r>
            <a:r>
              <a:rPr lang="en-US" b="0" i="0" dirty="0" err="1">
                <a:solidFill>
                  <a:srgbClr val="212121"/>
                </a:solidFill>
                <a:effectLst/>
                <a:latin typeface="BlinkMacSystemFont"/>
              </a:rPr>
              <a:t>Gotcheva</a:t>
            </a:r>
            <a:r>
              <a:rPr lang="en-US" b="0" i="0" dirty="0">
                <a:solidFill>
                  <a:srgbClr val="212121"/>
                </a:solidFill>
                <a:effectLst/>
                <a:latin typeface="BlinkMacSystemFont"/>
              </a:rPr>
              <a:t> N, </a:t>
            </a:r>
            <a:r>
              <a:rPr lang="en-US" b="0" i="0" dirty="0" err="1">
                <a:solidFill>
                  <a:srgbClr val="212121"/>
                </a:solidFill>
                <a:effectLst/>
                <a:latin typeface="BlinkMacSystemFont"/>
              </a:rPr>
              <a:t>Goto</a:t>
            </a:r>
            <a:r>
              <a:rPr lang="en-US" b="0" i="0" dirty="0">
                <a:solidFill>
                  <a:srgbClr val="212121"/>
                </a:solidFill>
                <a:effectLst/>
                <a:latin typeface="BlinkMacSystemFont"/>
              </a:rPr>
              <a:t> S, </a:t>
            </a:r>
            <a:r>
              <a:rPr lang="en-US" b="0" i="0" dirty="0" err="1">
                <a:solidFill>
                  <a:srgbClr val="212121"/>
                </a:solidFill>
                <a:effectLst/>
                <a:latin typeface="BlinkMacSystemFont"/>
              </a:rPr>
              <a:t>Gasior</a:t>
            </a:r>
            <a:r>
              <a:rPr lang="en-US" b="0" i="0" dirty="0">
                <a:solidFill>
                  <a:srgbClr val="212121"/>
                </a:solidFill>
                <a:effectLst/>
                <a:latin typeface="BlinkMacSystemFont"/>
              </a:rPr>
              <a:t> T, Jamal W, </a:t>
            </a:r>
            <a:r>
              <a:rPr lang="en-US" b="0" i="0" dirty="0" err="1">
                <a:solidFill>
                  <a:srgbClr val="212121"/>
                </a:solidFill>
                <a:effectLst/>
                <a:latin typeface="BlinkMacSystemFont"/>
              </a:rPr>
              <a:t>Januzzi</a:t>
            </a:r>
            <a:r>
              <a:rPr lang="en-US" b="0" i="0" dirty="0">
                <a:solidFill>
                  <a:srgbClr val="212121"/>
                </a:solidFill>
                <a:effectLst/>
                <a:latin typeface="BlinkMacSystemFont"/>
              </a:rPr>
              <a:t> JL, </a:t>
            </a:r>
            <a:r>
              <a:rPr lang="en-US" b="0" i="0" dirty="0" err="1">
                <a:solidFill>
                  <a:srgbClr val="212121"/>
                </a:solidFill>
                <a:effectLst/>
                <a:latin typeface="BlinkMacSystemFont"/>
              </a:rPr>
              <a:t>Jeong</a:t>
            </a:r>
            <a:r>
              <a:rPr lang="en-US" b="0" i="0" dirty="0">
                <a:solidFill>
                  <a:srgbClr val="212121"/>
                </a:solidFill>
                <a:effectLst/>
                <a:latin typeface="BlinkMacSystemFont"/>
              </a:rPr>
              <a:t> MH, Lopatin Y, Lopes RD, </a:t>
            </a:r>
            <a:r>
              <a:rPr lang="en-US" b="0" i="0" dirty="0" err="1">
                <a:solidFill>
                  <a:srgbClr val="212121"/>
                </a:solidFill>
                <a:effectLst/>
                <a:latin typeface="BlinkMacSystemFont"/>
              </a:rPr>
              <a:t>Merkely</a:t>
            </a:r>
            <a:r>
              <a:rPr lang="en-US" b="0" i="0" dirty="0">
                <a:solidFill>
                  <a:srgbClr val="212121"/>
                </a:solidFill>
                <a:effectLst/>
                <a:latin typeface="BlinkMacSystemFont"/>
              </a:rPr>
              <a:t> B, Parikh PB, </a:t>
            </a:r>
            <a:r>
              <a:rPr lang="en-US" b="0" i="0" dirty="0" err="1">
                <a:solidFill>
                  <a:srgbClr val="212121"/>
                </a:solidFill>
                <a:effectLst/>
                <a:latin typeface="BlinkMacSystemFont"/>
              </a:rPr>
              <a:t>Parkhomenko</a:t>
            </a:r>
            <a:r>
              <a:rPr lang="en-US" b="0" i="0" dirty="0">
                <a:solidFill>
                  <a:srgbClr val="212121"/>
                </a:solidFill>
                <a:effectLst/>
                <a:latin typeface="BlinkMacSystemFont"/>
              </a:rPr>
              <a:t> A, </a:t>
            </a:r>
            <a:r>
              <a:rPr lang="en-US" b="0" i="0" dirty="0" err="1">
                <a:solidFill>
                  <a:srgbClr val="212121"/>
                </a:solidFill>
                <a:effectLst/>
                <a:latin typeface="BlinkMacSystemFont"/>
              </a:rPr>
              <a:t>Ponikowski</a:t>
            </a:r>
            <a:r>
              <a:rPr lang="en-US" b="0" i="0" dirty="0">
                <a:solidFill>
                  <a:srgbClr val="212121"/>
                </a:solidFill>
                <a:effectLst/>
                <a:latin typeface="BlinkMacSystemFont"/>
              </a:rPr>
              <a:t> P, Rossello X, </a:t>
            </a:r>
            <a:r>
              <a:rPr lang="en-US" b="0" i="0" dirty="0" err="1">
                <a:solidFill>
                  <a:srgbClr val="212121"/>
                </a:solidFill>
                <a:effectLst/>
                <a:latin typeface="BlinkMacSystemFont"/>
              </a:rPr>
              <a:t>Schou</a:t>
            </a:r>
            <a:r>
              <a:rPr lang="en-US" b="0" i="0" dirty="0">
                <a:solidFill>
                  <a:srgbClr val="212121"/>
                </a:solidFill>
                <a:effectLst/>
                <a:latin typeface="BlinkMacSystemFont"/>
              </a:rPr>
              <a:t> M, </a:t>
            </a:r>
            <a:r>
              <a:rPr lang="en-US" b="0" i="0" dirty="0" err="1">
                <a:solidFill>
                  <a:srgbClr val="212121"/>
                </a:solidFill>
                <a:effectLst/>
                <a:latin typeface="BlinkMacSystemFont"/>
              </a:rPr>
              <a:t>Simic</a:t>
            </a:r>
            <a:r>
              <a:rPr lang="en-US" b="0" i="0" dirty="0">
                <a:solidFill>
                  <a:srgbClr val="212121"/>
                </a:solidFill>
                <a:effectLst/>
                <a:latin typeface="BlinkMacSystemFont"/>
              </a:rPr>
              <a:t> D, Steg PG, </a:t>
            </a:r>
            <a:r>
              <a:rPr lang="en-US" b="0" i="0" dirty="0" err="1">
                <a:solidFill>
                  <a:srgbClr val="212121"/>
                </a:solidFill>
                <a:effectLst/>
                <a:latin typeface="BlinkMacSystemFont"/>
              </a:rPr>
              <a:t>Szachniewicz</a:t>
            </a:r>
            <a:r>
              <a:rPr lang="en-US" b="0" i="0" dirty="0">
                <a:solidFill>
                  <a:srgbClr val="212121"/>
                </a:solidFill>
                <a:effectLst/>
                <a:latin typeface="BlinkMacSystemFont"/>
              </a:rPr>
              <a:t> J, van der Meer P, </a:t>
            </a:r>
            <a:r>
              <a:rPr lang="en-US" b="0" i="0" dirty="0" err="1">
                <a:solidFill>
                  <a:srgbClr val="212121"/>
                </a:solidFill>
                <a:effectLst/>
                <a:latin typeface="BlinkMacSystemFont"/>
              </a:rPr>
              <a:t>Vinereanu</a:t>
            </a:r>
            <a:r>
              <a:rPr lang="en-US" b="0" i="0" dirty="0">
                <a:solidFill>
                  <a:srgbClr val="212121"/>
                </a:solidFill>
                <a:effectLst/>
                <a:latin typeface="BlinkMacSystemFont"/>
              </a:rPr>
              <a:t> D, </a:t>
            </a:r>
            <a:r>
              <a:rPr lang="en-US" b="0" i="0" dirty="0" err="1">
                <a:solidFill>
                  <a:srgbClr val="212121"/>
                </a:solidFill>
                <a:effectLst/>
                <a:latin typeface="BlinkMacSystemFont"/>
              </a:rPr>
              <a:t>Zieroth</a:t>
            </a:r>
            <a:r>
              <a:rPr lang="en-US" b="0" i="0" dirty="0">
                <a:solidFill>
                  <a:srgbClr val="212121"/>
                </a:solidFill>
                <a:effectLst/>
                <a:latin typeface="BlinkMacSystemFont"/>
              </a:rPr>
              <a:t> S, </a:t>
            </a:r>
            <a:r>
              <a:rPr lang="en-US" b="0" i="0" dirty="0" err="1">
                <a:solidFill>
                  <a:srgbClr val="212121"/>
                </a:solidFill>
                <a:effectLst/>
                <a:latin typeface="BlinkMacSystemFont"/>
              </a:rPr>
              <a:t>Brueckmann</a:t>
            </a:r>
            <a:r>
              <a:rPr lang="en-US" b="0" i="0" dirty="0">
                <a:solidFill>
                  <a:srgbClr val="212121"/>
                </a:solidFill>
                <a:effectLst/>
                <a:latin typeface="BlinkMacSystemFont"/>
              </a:rPr>
              <a:t> M, </a:t>
            </a:r>
            <a:r>
              <a:rPr lang="en-US" b="0" i="0" dirty="0" err="1">
                <a:solidFill>
                  <a:srgbClr val="212121"/>
                </a:solidFill>
                <a:effectLst/>
                <a:latin typeface="BlinkMacSystemFont"/>
              </a:rPr>
              <a:t>Sumin</a:t>
            </a:r>
            <a:r>
              <a:rPr lang="en-US" b="0" i="0" dirty="0">
                <a:solidFill>
                  <a:srgbClr val="212121"/>
                </a:solidFill>
                <a:effectLst/>
                <a:latin typeface="BlinkMacSystemFont"/>
              </a:rPr>
              <a:t> M, Bhatt DL, Hernandez AF. Empagliflozin after Acute Myocardial Infarction.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2024 Apr 25;390(16):1455-1466.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10.1056/NEJMoa2314051. </a:t>
            </a:r>
            <a:r>
              <a:rPr lang="en-US" b="0" i="0" dirty="0" err="1">
                <a:solidFill>
                  <a:srgbClr val="212121"/>
                </a:solidFill>
                <a:effectLst/>
                <a:latin typeface="BlinkMacSystemFont"/>
              </a:rPr>
              <a:t>Epub</a:t>
            </a:r>
            <a:r>
              <a:rPr lang="en-US" b="0" i="0" dirty="0">
                <a:solidFill>
                  <a:srgbClr val="212121"/>
                </a:solidFill>
                <a:effectLst/>
                <a:latin typeface="BlinkMacSystemFont"/>
              </a:rPr>
              <a:t> 2024 Apr 6. PMID: 38587237.</a:t>
            </a:r>
          </a:p>
          <a:p>
            <a:endParaRPr lang="en-US" b="0" i="0" dirty="0">
              <a:solidFill>
                <a:srgbClr val="212121"/>
              </a:solidFill>
              <a:effectLst/>
              <a:latin typeface="BlinkMacSystemFont"/>
            </a:endParaRPr>
          </a:p>
          <a:p>
            <a:r>
              <a:rPr lang="en-US" b="0" i="0" dirty="0">
                <a:solidFill>
                  <a:srgbClr val="212121"/>
                </a:solidFill>
                <a:effectLst/>
                <a:latin typeface="BlinkMacSystemFont"/>
              </a:rPr>
              <a:t>Jolly SS, et al. Presented at: the American Heart Association Scientific Sessions, Chicago, IL, November 17, 2024. Presentation</a:t>
            </a:r>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1E8CF-6542-954F-8DA2-B9786D13B58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84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212121"/>
                </a:solidFill>
                <a:effectLst/>
                <a:latin typeface="BlinkMacSystemFont"/>
              </a:rPr>
              <a:t>Yndigegn</a:t>
            </a:r>
            <a:r>
              <a:rPr lang="en-US" b="0" i="0" dirty="0">
                <a:solidFill>
                  <a:srgbClr val="212121"/>
                </a:solidFill>
                <a:effectLst/>
                <a:latin typeface="BlinkMacSystemFont"/>
              </a:rPr>
              <a:t> T, Lindahl B, Mars K, Alfredsson J, Benatar J, </a:t>
            </a:r>
            <a:r>
              <a:rPr lang="en-US" b="0" i="0" dirty="0" err="1">
                <a:solidFill>
                  <a:srgbClr val="212121"/>
                </a:solidFill>
                <a:effectLst/>
                <a:latin typeface="BlinkMacSystemFont"/>
              </a:rPr>
              <a:t>Brandin</a:t>
            </a:r>
            <a:r>
              <a:rPr lang="en-US" b="0" i="0" dirty="0">
                <a:solidFill>
                  <a:srgbClr val="212121"/>
                </a:solidFill>
                <a:effectLst/>
                <a:latin typeface="BlinkMacSystemFont"/>
              </a:rPr>
              <a:t> L, </a:t>
            </a:r>
            <a:r>
              <a:rPr lang="en-US" b="0" i="0" dirty="0" err="1">
                <a:solidFill>
                  <a:srgbClr val="212121"/>
                </a:solidFill>
                <a:effectLst/>
                <a:latin typeface="BlinkMacSystemFont"/>
              </a:rPr>
              <a:t>Erlinge</a:t>
            </a:r>
            <a:r>
              <a:rPr lang="en-US" b="0" i="0" dirty="0">
                <a:solidFill>
                  <a:srgbClr val="212121"/>
                </a:solidFill>
                <a:effectLst/>
                <a:latin typeface="BlinkMacSystemFont"/>
              </a:rPr>
              <a:t> D, </a:t>
            </a:r>
            <a:r>
              <a:rPr lang="en-US" b="0" i="0" dirty="0" err="1">
                <a:solidFill>
                  <a:srgbClr val="212121"/>
                </a:solidFill>
                <a:effectLst/>
                <a:latin typeface="BlinkMacSystemFont"/>
              </a:rPr>
              <a:t>Hallen</a:t>
            </a:r>
            <a:r>
              <a:rPr lang="en-US" b="0" i="0" dirty="0">
                <a:solidFill>
                  <a:srgbClr val="212121"/>
                </a:solidFill>
                <a:effectLst/>
                <a:latin typeface="BlinkMacSystemFont"/>
              </a:rPr>
              <a:t> O, Held C, </a:t>
            </a:r>
            <a:r>
              <a:rPr lang="en-US" b="0" i="0" dirty="0" err="1">
                <a:solidFill>
                  <a:srgbClr val="212121"/>
                </a:solidFill>
                <a:effectLst/>
                <a:latin typeface="BlinkMacSystemFont"/>
              </a:rPr>
              <a:t>Hjalmarsson</a:t>
            </a:r>
            <a:r>
              <a:rPr lang="en-US" b="0" i="0" dirty="0">
                <a:solidFill>
                  <a:srgbClr val="212121"/>
                </a:solidFill>
                <a:effectLst/>
                <a:latin typeface="BlinkMacSystemFont"/>
              </a:rPr>
              <a:t> P, Johansson P, </a:t>
            </a:r>
            <a:r>
              <a:rPr lang="en-US" b="0" i="0" dirty="0" err="1">
                <a:solidFill>
                  <a:srgbClr val="212121"/>
                </a:solidFill>
                <a:effectLst/>
                <a:latin typeface="BlinkMacSystemFont"/>
              </a:rPr>
              <a:t>Karlström</a:t>
            </a:r>
            <a:r>
              <a:rPr lang="en-US" b="0" i="0" dirty="0">
                <a:solidFill>
                  <a:srgbClr val="212121"/>
                </a:solidFill>
                <a:effectLst/>
                <a:latin typeface="BlinkMacSystemFont"/>
              </a:rPr>
              <a:t> P, </a:t>
            </a:r>
            <a:r>
              <a:rPr lang="en-US" b="0" i="0" dirty="0" err="1">
                <a:solidFill>
                  <a:srgbClr val="212121"/>
                </a:solidFill>
                <a:effectLst/>
                <a:latin typeface="BlinkMacSystemFont"/>
              </a:rPr>
              <a:t>Kellerth</a:t>
            </a:r>
            <a:r>
              <a:rPr lang="en-US" b="0" i="0" dirty="0">
                <a:solidFill>
                  <a:srgbClr val="212121"/>
                </a:solidFill>
                <a:effectLst/>
                <a:latin typeface="BlinkMacSystemFont"/>
              </a:rPr>
              <a:t> T, Marandi T, </a:t>
            </a:r>
            <a:r>
              <a:rPr lang="en-US" b="0" i="0" dirty="0" err="1">
                <a:solidFill>
                  <a:srgbClr val="212121"/>
                </a:solidFill>
                <a:effectLst/>
                <a:latin typeface="BlinkMacSystemFont"/>
              </a:rPr>
              <a:t>Ravn</a:t>
            </a:r>
            <a:r>
              <a:rPr lang="en-US" b="0" i="0" dirty="0">
                <a:solidFill>
                  <a:srgbClr val="212121"/>
                </a:solidFill>
                <a:effectLst/>
                <a:latin typeface="BlinkMacSystemFont"/>
              </a:rPr>
              <a:t>-Fischer A, </a:t>
            </a:r>
            <a:r>
              <a:rPr lang="en-US" b="0" i="0" dirty="0" err="1">
                <a:solidFill>
                  <a:srgbClr val="212121"/>
                </a:solidFill>
                <a:effectLst/>
                <a:latin typeface="BlinkMacSystemFont"/>
              </a:rPr>
              <a:t>Sundström</a:t>
            </a:r>
            <a:r>
              <a:rPr lang="en-US" b="0" i="0" dirty="0">
                <a:solidFill>
                  <a:srgbClr val="212121"/>
                </a:solidFill>
                <a:effectLst/>
                <a:latin typeface="BlinkMacSystemFont"/>
              </a:rPr>
              <a:t> J, </a:t>
            </a:r>
            <a:r>
              <a:rPr lang="en-US" b="0" i="0" dirty="0" err="1">
                <a:solidFill>
                  <a:srgbClr val="212121"/>
                </a:solidFill>
                <a:effectLst/>
                <a:latin typeface="BlinkMacSystemFont"/>
              </a:rPr>
              <a:t>Östlund</a:t>
            </a:r>
            <a:r>
              <a:rPr lang="en-US" b="0" i="0" dirty="0">
                <a:solidFill>
                  <a:srgbClr val="212121"/>
                </a:solidFill>
                <a:effectLst/>
                <a:latin typeface="BlinkMacSystemFont"/>
              </a:rPr>
              <a:t> O, Hofmann R, </a:t>
            </a:r>
            <a:r>
              <a:rPr lang="en-US" b="0" i="0" dirty="0" err="1">
                <a:solidFill>
                  <a:srgbClr val="212121"/>
                </a:solidFill>
                <a:effectLst/>
                <a:latin typeface="BlinkMacSystemFont"/>
              </a:rPr>
              <a:t>Jernberg</a:t>
            </a:r>
            <a:r>
              <a:rPr lang="en-US" b="0" i="0" dirty="0">
                <a:solidFill>
                  <a:srgbClr val="212121"/>
                </a:solidFill>
                <a:effectLst/>
                <a:latin typeface="BlinkMacSystemFont"/>
              </a:rPr>
              <a:t> T; REDUCE-AMI Investigators. Beta-Blockers after Myocardial Infarction and Preserved Ejection Fraction.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2024 Apr 18;390(15):1372-1381.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10.1056/NEJMoa2401479. </a:t>
            </a:r>
            <a:r>
              <a:rPr lang="en-US" b="0" i="0" dirty="0" err="1">
                <a:solidFill>
                  <a:srgbClr val="212121"/>
                </a:solidFill>
                <a:effectLst/>
                <a:latin typeface="BlinkMacSystemFont"/>
              </a:rPr>
              <a:t>Epub</a:t>
            </a:r>
            <a:r>
              <a:rPr lang="en-US" b="0" i="0" dirty="0">
                <a:solidFill>
                  <a:srgbClr val="212121"/>
                </a:solidFill>
                <a:effectLst/>
                <a:latin typeface="BlinkMacSystemFont"/>
              </a:rPr>
              <a:t> 2024 Apr 7. PMID: 38587241.</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333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212121"/>
                </a:solidFill>
                <a:effectLst/>
                <a:latin typeface="BlinkMacSystemFont"/>
              </a:rPr>
              <a:t>Silvain</a:t>
            </a:r>
            <a:r>
              <a:rPr lang="en-US" b="0" i="0" dirty="0">
                <a:solidFill>
                  <a:srgbClr val="212121"/>
                </a:solidFill>
                <a:effectLst/>
                <a:latin typeface="BlinkMacSystemFont"/>
              </a:rPr>
              <a:t> J, Cayla G, Ferrari E, Range G, </a:t>
            </a:r>
            <a:r>
              <a:rPr lang="en-US" b="0" i="0" dirty="0" err="1">
                <a:solidFill>
                  <a:srgbClr val="212121"/>
                </a:solidFill>
                <a:effectLst/>
                <a:latin typeface="BlinkMacSystemFont"/>
              </a:rPr>
              <a:t>Puymirat</a:t>
            </a:r>
            <a:r>
              <a:rPr lang="en-US" b="0" i="0" dirty="0">
                <a:solidFill>
                  <a:srgbClr val="212121"/>
                </a:solidFill>
                <a:effectLst/>
                <a:latin typeface="BlinkMacSystemFont"/>
              </a:rPr>
              <a:t> E, </a:t>
            </a:r>
            <a:r>
              <a:rPr lang="en-US" b="0" i="0" dirty="0" err="1">
                <a:solidFill>
                  <a:srgbClr val="212121"/>
                </a:solidFill>
                <a:effectLst/>
                <a:latin typeface="BlinkMacSystemFont"/>
              </a:rPr>
              <a:t>Delarche</a:t>
            </a:r>
            <a:r>
              <a:rPr lang="en-US" b="0" i="0" dirty="0">
                <a:solidFill>
                  <a:srgbClr val="212121"/>
                </a:solidFill>
                <a:effectLst/>
                <a:latin typeface="BlinkMacSystemFont"/>
              </a:rPr>
              <a:t> N, </a:t>
            </a:r>
            <a:r>
              <a:rPr lang="en-US" b="0" i="0" dirty="0" err="1">
                <a:solidFill>
                  <a:srgbClr val="212121"/>
                </a:solidFill>
                <a:effectLst/>
                <a:latin typeface="BlinkMacSystemFont"/>
              </a:rPr>
              <a:t>Guedeney</a:t>
            </a:r>
            <a:r>
              <a:rPr lang="en-US" b="0" i="0" dirty="0">
                <a:solidFill>
                  <a:srgbClr val="212121"/>
                </a:solidFill>
                <a:effectLst/>
                <a:latin typeface="BlinkMacSystemFont"/>
              </a:rPr>
              <a:t> P, </a:t>
            </a:r>
            <a:r>
              <a:rPr lang="en-US" b="0" i="0" dirty="0" err="1">
                <a:solidFill>
                  <a:srgbClr val="212121"/>
                </a:solidFill>
                <a:effectLst/>
                <a:latin typeface="BlinkMacSystemFont"/>
              </a:rPr>
              <a:t>Cuisset</a:t>
            </a:r>
            <a:r>
              <a:rPr lang="en-US" b="0" i="0" dirty="0">
                <a:solidFill>
                  <a:srgbClr val="212121"/>
                </a:solidFill>
                <a:effectLst/>
                <a:latin typeface="BlinkMacSystemFont"/>
              </a:rPr>
              <a:t> T, </a:t>
            </a:r>
            <a:r>
              <a:rPr lang="en-US" b="0" i="0" dirty="0" err="1">
                <a:solidFill>
                  <a:srgbClr val="212121"/>
                </a:solidFill>
                <a:effectLst/>
                <a:latin typeface="BlinkMacSystemFont"/>
              </a:rPr>
              <a:t>Ivanes</a:t>
            </a:r>
            <a:r>
              <a:rPr lang="en-US" b="0" i="0" dirty="0">
                <a:solidFill>
                  <a:srgbClr val="212121"/>
                </a:solidFill>
                <a:effectLst/>
                <a:latin typeface="BlinkMacSystemFont"/>
              </a:rPr>
              <a:t> F, </a:t>
            </a:r>
            <a:r>
              <a:rPr lang="en-US" b="0" i="0" dirty="0" err="1">
                <a:solidFill>
                  <a:srgbClr val="212121"/>
                </a:solidFill>
                <a:effectLst/>
                <a:latin typeface="BlinkMacSystemFont"/>
              </a:rPr>
              <a:t>Lhermusier</a:t>
            </a:r>
            <a:r>
              <a:rPr lang="en-US" b="0" i="0" dirty="0">
                <a:solidFill>
                  <a:srgbClr val="212121"/>
                </a:solidFill>
                <a:effectLst/>
                <a:latin typeface="BlinkMacSystemFont"/>
              </a:rPr>
              <a:t> T, </a:t>
            </a:r>
            <a:r>
              <a:rPr lang="en-US" b="0" i="0" dirty="0" err="1">
                <a:solidFill>
                  <a:srgbClr val="212121"/>
                </a:solidFill>
                <a:effectLst/>
                <a:latin typeface="BlinkMacSystemFont"/>
              </a:rPr>
              <a:t>Petroni</a:t>
            </a:r>
            <a:r>
              <a:rPr lang="en-US" b="0" i="0" dirty="0">
                <a:solidFill>
                  <a:srgbClr val="212121"/>
                </a:solidFill>
                <a:effectLst/>
                <a:latin typeface="BlinkMacSystemFont"/>
              </a:rPr>
              <a:t> T, </a:t>
            </a:r>
            <a:r>
              <a:rPr lang="en-US" b="0" i="0" dirty="0" err="1">
                <a:solidFill>
                  <a:srgbClr val="212121"/>
                </a:solidFill>
                <a:effectLst/>
                <a:latin typeface="BlinkMacSystemFont"/>
              </a:rPr>
              <a:t>Lemesle</a:t>
            </a:r>
            <a:r>
              <a:rPr lang="en-US" b="0" i="0" dirty="0">
                <a:solidFill>
                  <a:srgbClr val="212121"/>
                </a:solidFill>
                <a:effectLst/>
                <a:latin typeface="BlinkMacSystemFont"/>
              </a:rPr>
              <a:t> G, </a:t>
            </a:r>
            <a:r>
              <a:rPr lang="en-US" b="0" i="0" dirty="0" err="1">
                <a:solidFill>
                  <a:srgbClr val="212121"/>
                </a:solidFill>
                <a:effectLst/>
                <a:latin typeface="BlinkMacSystemFont"/>
              </a:rPr>
              <a:t>Bresoles</a:t>
            </a:r>
            <a:r>
              <a:rPr lang="en-US" b="0" i="0" dirty="0">
                <a:solidFill>
                  <a:srgbClr val="212121"/>
                </a:solidFill>
                <a:effectLst/>
                <a:latin typeface="BlinkMacSystemFont"/>
              </a:rPr>
              <a:t> F, </a:t>
            </a:r>
            <a:r>
              <a:rPr lang="en-US" b="0" i="0" dirty="0" err="1">
                <a:solidFill>
                  <a:srgbClr val="212121"/>
                </a:solidFill>
                <a:effectLst/>
                <a:latin typeface="BlinkMacSystemFont"/>
              </a:rPr>
              <a:t>Labeque</a:t>
            </a:r>
            <a:r>
              <a:rPr lang="en-US" b="0" i="0" dirty="0">
                <a:solidFill>
                  <a:srgbClr val="212121"/>
                </a:solidFill>
                <a:effectLst/>
                <a:latin typeface="BlinkMacSystemFont"/>
              </a:rPr>
              <a:t> JN, </a:t>
            </a:r>
            <a:r>
              <a:rPr lang="en-US" b="0" i="0" dirty="0" err="1">
                <a:solidFill>
                  <a:srgbClr val="212121"/>
                </a:solidFill>
                <a:effectLst/>
                <a:latin typeface="BlinkMacSystemFont"/>
              </a:rPr>
              <a:t>Pommier</a:t>
            </a:r>
            <a:r>
              <a:rPr lang="en-US" b="0" i="0" dirty="0">
                <a:solidFill>
                  <a:srgbClr val="212121"/>
                </a:solidFill>
                <a:effectLst/>
                <a:latin typeface="BlinkMacSystemFont"/>
              </a:rPr>
              <a:t> T, Dillinger JG, </a:t>
            </a:r>
            <a:r>
              <a:rPr lang="en-US" b="0" i="0" dirty="0" err="1">
                <a:solidFill>
                  <a:srgbClr val="212121"/>
                </a:solidFill>
                <a:effectLst/>
                <a:latin typeface="BlinkMacSystemFont"/>
              </a:rPr>
              <a:t>Leclercq</a:t>
            </a:r>
            <a:r>
              <a:rPr lang="en-US" b="0" i="0" dirty="0">
                <a:solidFill>
                  <a:srgbClr val="212121"/>
                </a:solidFill>
                <a:effectLst/>
                <a:latin typeface="BlinkMacSystemFont"/>
              </a:rPr>
              <a:t> F, </a:t>
            </a:r>
            <a:r>
              <a:rPr lang="en-US" b="0" i="0" dirty="0" err="1">
                <a:solidFill>
                  <a:srgbClr val="212121"/>
                </a:solidFill>
                <a:effectLst/>
                <a:latin typeface="BlinkMacSystemFont"/>
              </a:rPr>
              <a:t>Boccara</a:t>
            </a:r>
            <a:r>
              <a:rPr lang="en-US" b="0" i="0" dirty="0">
                <a:solidFill>
                  <a:srgbClr val="212121"/>
                </a:solidFill>
                <a:effectLst/>
                <a:latin typeface="BlinkMacSystemFont"/>
              </a:rPr>
              <a:t> F, Lim P, </a:t>
            </a:r>
            <a:r>
              <a:rPr lang="en-US" b="0" i="0" dirty="0" err="1">
                <a:solidFill>
                  <a:srgbClr val="212121"/>
                </a:solidFill>
                <a:effectLst/>
                <a:latin typeface="BlinkMacSystemFont"/>
              </a:rPr>
              <a:t>Besseyre</a:t>
            </a:r>
            <a:r>
              <a:rPr lang="en-US" b="0" i="0" dirty="0">
                <a:solidFill>
                  <a:srgbClr val="212121"/>
                </a:solidFill>
                <a:effectLst/>
                <a:latin typeface="BlinkMacSystemFont"/>
              </a:rPr>
              <a:t> des Horts T, </a:t>
            </a:r>
            <a:r>
              <a:rPr lang="en-US" b="0" i="0" dirty="0" err="1">
                <a:solidFill>
                  <a:srgbClr val="212121"/>
                </a:solidFill>
                <a:effectLst/>
                <a:latin typeface="BlinkMacSystemFont"/>
              </a:rPr>
              <a:t>Fourme</a:t>
            </a:r>
            <a:r>
              <a:rPr lang="en-US" b="0" i="0" dirty="0">
                <a:solidFill>
                  <a:srgbClr val="212121"/>
                </a:solidFill>
                <a:effectLst/>
                <a:latin typeface="BlinkMacSystemFont"/>
              </a:rPr>
              <a:t> T, </a:t>
            </a:r>
            <a:r>
              <a:rPr lang="en-US" b="0" i="0" dirty="0" err="1">
                <a:solidFill>
                  <a:srgbClr val="212121"/>
                </a:solidFill>
                <a:effectLst/>
                <a:latin typeface="BlinkMacSystemFont"/>
              </a:rPr>
              <a:t>Jourda</a:t>
            </a:r>
            <a:r>
              <a:rPr lang="en-US" b="0" i="0" dirty="0">
                <a:solidFill>
                  <a:srgbClr val="212121"/>
                </a:solidFill>
                <a:effectLst/>
                <a:latin typeface="BlinkMacSystemFont"/>
              </a:rPr>
              <a:t> F, </a:t>
            </a:r>
            <a:r>
              <a:rPr lang="en-US" b="0" i="0" dirty="0" err="1">
                <a:solidFill>
                  <a:srgbClr val="212121"/>
                </a:solidFill>
                <a:effectLst/>
                <a:latin typeface="BlinkMacSystemFont"/>
              </a:rPr>
              <a:t>Furber</a:t>
            </a:r>
            <a:r>
              <a:rPr lang="en-US" b="0" i="0" dirty="0">
                <a:solidFill>
                  <a:srgbClr val="212121"/>
                </a:solidFill>
                <a:effectLst/>
                <a:latin typeface="BlinkMacSystemFont"/>
              </a:rPr>
              <a:t> A, </a:t>
            </a:r>
            <a:r>
              <a:rPr lang="en-US" b="0" i="0" dirty="0" err="1">
                <a:solidFill>
                  <a:srgbClr val="212121"/>
                </a:solidFill>
                <a:effectLst/>
                <a:latin typeface="BlinkMacSystemFont"/>
              </a:rPr>
              <a:t>Lattuca</a:t>
            </a:r>
            <a:r>
              <a:rPr lang="en-US" b="0" i="0" dirty="0">
                <a:solidFill>
                  <a:srgbClr val="212121"/>
                </a:solidFill>
                <a:effectLst/>
                <a:latin typeface="BlinkMacSystemFont"/>
              </a:rPr>
              <a:t> B, </a:t>
            </a:r>
            <a:r>
              <a:rPr lang="en-US" b="0" i="0" dirty="0" err="1">
                <a:solidFill>
                  <a:srgbClr val="212121"/>
                </a:solidFill>
                <a:effectLst/>
                <a:latin typeface="BlinkMacSystemFont"/>
              </a:rPr>
              <a:t>Redjimi</a:t>
            </a:r>
            <a:r>
              <a:rPr lang="en-US" b="0" i="0" dirty="0">
                <a:solidFill>
                  <a:srgbClr val="212121"/>
                </a:solidFill>
                <a:effectLst/>
                <a:latin typeface="BlinkMacSystemFont"/>
              </a:rPr>
              <a:t> N, </a:t>
            </a:r>
            <a:r>
              <a:rPr lang="en-US" b="0" i="0" dirty="0" err="1">
                <a:solidFill>
                  <a:srgbClr val="212121"/>
                </a:solidFill>
                <a:effectLst/>
                <a:latin typeface="BlinkMacSystemFont"/>
              </a:rPr>
              <a:t>Thuaire</a:t>
            </a:r>
            <a:r>
              <a:rPr lang="en-US" b="0" i="0" dirty="0">
                <a:solidFill>
                  <a:srgbClr val="212121"/>
                </a:solidFill>
                <a:effectLst/>
                <a:latin typeface="BlinkMacSystemFont"/>
              </a:rPr>
              <a:t> C, </a:t>
            </a:r>
            <a:r>
              <a:rPr lang="en-US" b="0" i="0" dirty="0" err="1">
                <a:solidFill>
                  <a:srgbClr val="212121"/>
                </a:solidFill>
                <a:effectLst/>
                <a:latin typeface="BlinkMacSystemFont"/>
              </a:rPr>
              <a:t>Deharo</a:t>
            </a:r>
            <a:r>
              <a:rPr lang="en-US" b="0" i="0" dirty="0">
                <a:solidFill>
                  <a:srgbClr val="212121"/>
                </a:solidFill>
                <a:effectLst/>
                <a:latin typeface="BlinkMacSystemFont"/>
              </a:rPr>
              <a:t> P, </a:t>
            </a:r>
            <a:r>
              <a:rPr lang="en-US" b="0" i="0" dirty="0" err="1">
                <a:solidFill>
                  <a:srgbClr val="212121"/>
                </a:solidFill>
                <a:effectLst/>
                <a:latin typeface="BlinkMacSystemFont"/>
              </a:rPr>
              <a:t>Procopi</a:t>
            </a:r>
            <a:r>
              <a:rPr lang="en-US" b="0" i="0" dirty="0">
                <a:solidFill>
                  <a:srgbClr val="212121"/>
                </a:solidFill>
                <a:effectLst/>
                <a:latin typeface="BlinkMacSystemFont"/>
              </a:rPr>
              <a:t> N, Dumaine R, </a:t>
            </a:r>
            <a:r>
              <a:rPr lang="en-US" b="0" i="0" dirty="0" err="1">
                <a:solidFill>
                  <a:srgbClr val="212121"/>
                </a:solidFill>
                <a:effectLst/>
                <a:latin typeface="BlinkMacSystemFont"/>
              </a:rPr>
              <a:t>Slama</a:t>
            </a:r>
            <a:r>
              <a:rPr lang="en-US" b="0" i="0" dirty="0">
                <a:solidFill>
                  <a:srgbClr val="212121"/>
                </a:solidFill>
                <a:effectLst/>
                <a:latin typeface="BlinkMacSystemFont"/>
              </a:rPr>
              <a:t> M, </a:t>
            </a:r>
            <a:r>
              <a:rPr lang="en-US" b="0" i="0" dirty="0" err="1">
                <a:solidFill>
                  <a:srgbClr val="212121"/>
                </a:solidFill>
                <a:effectLst/>
                <a:latin typeface="BlinkMacSystemFont"/>
              </a:rPr>
              <a:t>Payot</a:t>
            </a:r>
            <a:r>
              <a:rPr lang="en-US" b="0" i="0" dirty="0">
                <a:solidFill>
                  <a:srgbClr val="212121"/>
                </a:solidFill>
                <a:effectLst/>
                <a:latin typeface="BlinkMacSystemFont"/>
              </a:rPr>
              <a:t> L, El </a:t>
            </a:r>
            <a:r>
              <a:rPr lang="en-US" b="0" i="0" dirty="0" err="1">
                <a:solidFill>
                  <a:srgbClr val="212121"/>
                </a:solidFill>
                <a:effectLst/>
                <a:latin typeface="BlinkMacSystemFont"/>
              </a:rPr>
              <a:t>Kasty</a:t>
            </a:r>
            <a:r>
              <a:rPr lang="en-US" b="0" i="0" dirty="0">
                <a:solidFill>
                  <a:srgbClr val="212121"/>
                </a:solidFill>
                <a:effectLst/>
                <a:latin typeface="BlinkMacSystemFont"/>
              </a:rPr>
              <a:t> M, </a:t>
            </a:r>
            <a:r>
              <a:rPr lang="en-US" b="0" i="0" dirty="0" err="1">
                <a:solidFill>
                  <a:srgbClr val="212121"/>
                </a:solidFill>
                <a:effectLst/>
                <a:latin typeface="BlinkMacSystemFont"/>
              </a:rPr>
              <a:t>Aacha</a:t>
            </a:r>
            <a:r>
              <a:rPr lang="en-US" b="0" i="0" dirty="0">
                <a:solidFill>
                  <a:srgbClr val="212121"/>
                </a:solidFill>
                <a:effectLst/>
                <a:latin typeface="BlinkMacSystemFont"/>
              </a:rPr>
              <a:t> K, Diallo A, </a:t>
            </a:r>
            <a:r>
              <a:rPr lang="en-US" b="0" i="0" dirty="0" err="1">
                <a:solidFill>
                  <a:srgbClr val="212121"/>
                </a:solidFill>
                <a:effectLst/>
                <a:latin typeface="BlinkMacSystemFont"/>
              </a:rPr>
              <a:t>Vicaut</a:t>
            </a:r>
            <a:r>
              <a:rPr lang="en-US" b="0" i="0" dirty="0">
                <a:solidFill>
                  <a:srgbClr val="212121"/>
                </a:solidFill>
                <a:effectLst/>
                <a:latin typeface="BlinkMacSystemFont"/>
              </a:rPr>
              <a:t> E, </a:t>
            </a:r>
            <a:r>
              <a:rPr lang="en-US" b="0" i="0" dirty="0" err="1">
                <a:solidFill>
                  <a:srgbClr val="212121"/>
                </a:solidFill>
                <a:effectLst/>
                <a:latin typeface="BlinkMacSystemFont"/>
              </a:rPr>
              <a:t>Montalescot</a:t>
            </a:r>
            <a:r>
              <a:rPr lang="en-US" b="0" i="0" dirty="0">
                <a:solidFill>
                  <a:srgbClr val="212121"/>
                </a:solidFill>
                <a:effectLst/>
                <a:latin typeface="BlinkMacSystemFont"/>
              </a:rPr>
              <a:t> G; ABYSS Investigators of the ACTION Study Group. Beta-Blocker Interruption or Continuation after Myocardial Infarction.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2024 Oct 10;391(14):1277-1286.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10.1056/NEJMoa2404204. </a:t>
            </a:r>
            <a:r>
              <a:rPr lang="en-US" b="0" i="0" dirty="0" err="1">
                <a:solidFill>
                  <a:srgbClr val="212121"/>
                </a:solidFill>
                <a:effectLst/>
                <a:latin typeface="BlinkMacSystemFont"/>
              </a:rPr>
              <a:t>Epub</a:t>
            </a:r>
            <a:r>
              <a:rPr lang="en-US" b="0" i="0" dirty="0">
                <a:solidFill>
                  <a:srgbClr val="212121"/>
                </a:solidFill>
                <a:effectLst/>
                <a:latin typeface="BlinkMacSystemFont"/>
              </a:rPr>
              <a:t> 2024 Aug 30. PMID: 39213187.</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915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8423A-B96E-B160-9981-D749803E1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E6CA7-FB2F-0785-CECA-CB4648251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6BE04-3E08-0904-12CA-455C2FC6317F}"/>
              </a:ext>
            </a:extLst>
          </p:cNvPr>
          <p:cNvSpPr>
            <a:spLocks noGrp="1"/>
          </p:cNvSpPr>
          <p:nvPr>
            <p:ph type="body" idx="1"/>
          </p:nvPr>
        </p:nvSpPr>
        <p:spPr/>
        <p:txBody>
          <a:bodyPr/>
          <a:lstStyle/>
          <a:p>
            <a:r>
              <a:rPr lang="en-GB" b="0" i="0">
                <a:solidFill>
                  <a:srgbClr val="212121"/>
                </a:solidFill>
                <a:effectLst/>
                <a:latin typeface="BlinkMacSystemFont"/>
              </a:rPr>
              <a:t>Sternberg M, </a:t>
            </a:r>
            <a:r>
              <a:rPr lang="en-GB" b="0" i="0" err="1">
                <a:solidFill>
                  <a:srgbClr val="212121"/>
                </a:solidFill>
                <a:effectLst/>
                <a:latin typeface="BlinkMacSystemFont"/>
              </a:rPr>
              <a:t>Pasini</a:t>
            </a:r>
            <a:r>
              <a:rPr lang="en-GB" b="0" i="0">
                <a:solidFill>
                  <a:srgbClr val="212121"/>
                </a:solidFill>
                <a:effectLst/>
                <a:latin typeface="BlinkMacSystemFont"/>
              </a:rPr>
              <a:t> E, Chen-</a:t>
            </a:r>
            <a:r>
              <a:rPr lang="en-GB" b="0" i="0" err="1">
                <a:solidFill>
                  <a:srgbClr val="212121"/>
                </a:solidFill>
                <a:effectLst/>
                <a:latin typeface="BlinkMacSystemFont"/>
              </a:rPr>
              <a:t>Scarabelli</a:t>
            </a:r>
            <a:r>
              <a:rPr lang="en-GB" b="0" i="0">
                <a:solidFill>
                  <a:srgbClr val="212121"/>
                </a:solidFill>
                <a:effectLst/>
                <a:latin typeface="BlinkMacSystemFont"/>
              </a:rPr>
              <a:t> C, </a:t>
            </a:r>
            <a:r>
              <a:rPr lang="en-GB" b="0" i="0" err="1">
                <a:solidFill>
                  <a:srgbClr val="212121"/>
                </a:solidFill>
                <a:effectLst/>
                <a:latin typeface="BlinkMacSystemFont"/>
              </a:rPr>
              <a:t>Corsetti</a:t>
            </a:r>
            <a:r>
              <a:rPr lang="en-GB" b="0" i="0">
                <a:solidFill>
                  <a:srgbClr val="212121"/>
                </a:solidFill>
                <a:effectLst/>
                <a:latin typeface="BlinkMacSystemFont"/>
              </a:rPr>
              <a:t> G, Patel H, </a:t>
            </a:r>
            <a:r>
              <a:rPr lang="en-GB" b="0" i="0" err="1">
                <a:solidFill>
                  <a:srgbClr val="212121"/>
                </a:solidFill>
                <a:effectLst/>
                <a:latin typeface="BlinkMacSystemFont"/>
              </a:rPr>
              <a:t>Linardi</a:t>
            </a:r>
            <a:r>
              <a:rPr lang="en-GB" b="0" i="0">
                <a:solidFill>
                  <a:srgbClr val="212121"/>
                </a:solidFill>
                <a:effectLst/>
                <a:latin typeface="BlinkMacSystemFont"/>
              </a:rPr>
              <a:t> D, </a:t>
            </a:r>
            <a:r>
              <a:rPr lang="en-GB" b="0" i="0" err="1">
                <a:solidFill>
                  <a:srgbClr val="212121"/>
                </a:solidFill>
                <a:effectLst/>
                <a:latin typeface="BlinkMacSystemFont"/>
              </a:rPr>
              <a:t>Onorati</a:t>
            </a:r>
            <a:r>
              <a:rPr lang="en-GB" b="0" i="0">
                <a:solidFill>
                  <a:srgbClr val="212121"/>
                </a:solidFill>
                <a:effectLst/>
                <a:latin typeface="BlinkMacSystemFont"/>
              </a:rPr>
              <a:t> F, </a:t>
            </a:r>
            <a:r>
              <a:rPr lang="en-GB" b="0" i="0" err="1">
                <a:solidFill>
                  <a:srgbClr val="212121"/>
                </a:solidFill>
                <a:effectLst/>
                <a:latin typeface="BlinkMacSystemFont"/>
              </a:rPr>
              <a:t>Faggian</a:t>
            </a:r>
            <a:r>
              <a:rPr lang="en-GB" b="0" i="0">
                <a:solidFill>
                  <a:srgbClr val="212121"/>
                </a:solidFill>
                <a:effectLst/>
                <a:latin typeface="BlinkMacSystemFont"/>
              </a:rPr>
              <a:t> G, </a:t>
            </a:r>
            <a:r>
              <a:rPr lang="en-GB" b="0" i="0" err="1">
                <a:solidFill>
                  <a:srgbClr val="212121"/>
                </a:solidFill>
                <a:effectLst/>
                <a:latin typeface="BlinkMacSystemFont"/>
              </a:rPr>
              <a:t>Scarabelli</a:t>
            </a:r>
            <a:r>
              <a:rPr lang="en-GB" b="0" i="0">
                <a:solidFill>
                  <a:srgbClr val="212121"/>
                </a:solidFill>
                <a:effectLst/>
                <a:latin typeface="BlinkMacSystemFont"/>
              </a:rPr>
              <a:t> T, </a:t>
            </a:r>
            <a:r>
              <a:rPr lang="en-GB" b="0" i="0" err="1">
                <a:solidFill>
                  <a:srgbClr val="212121"/>
                </a:solidFill>
                <a:effectLst/>
                <a:latin typeface="BlinkMacSystemFont"/>
              </a:rPr>
              <a:t>Saravolatz</a:t>
            </a:r>
            <a:r>
              <a:rPr lang="en-GB" b="0" i="0">
                <a:solidFill>
                  <a:srgbClr val="212121"/>
                </a:solidFill>
                <a:effectLst/>
                <a:latin typeface="BlinkMacSystemFont"/>
              </a:rPr>
              <a:t> L. Elevated Cardiac Troponin in Clinical Scenarios Beyond Obstructive Coronary Artery Disease. Med Sci </a:t>
            </a:r>
            <a:r>
              <a:rPr lang="en-GB" b="0" i="0" err="1">
                <a:solidFill>
                  <a:srgbClr val="212121"/>
                </a:solidFill>
                <a:effectLst/>
                <a:latin typeface="BlinkMacSystemFont"/>
              </a:rPr>
              <a:t>Monit</a:t>
            </a:r>
            <a:r>
              <a:rPr lang="en-GB" b="0" i="0">
                <a:solidFill>
                  <a:srgbClr val="212121"/>
                </a:solidFill>
                <a:effectLst/>
                <a:latin typeface="BlinkMacSystemFont"/>
              </a:rPr>
              <a:t>. 2019 Sep 22;25:7115-7125. </a:t>
            </a:r>
            <a:r>
              <a:rPr lang="en-GB" b="0" i="0" err="1">
                <a:solidFill>
                  <a:srgbClr val="212121"/>
                </a:solidFill>
                <a:effectLst/>
                <a:latin typeface="BlinkMacSystemFont"/>
              </a:rPr>
              <a:t>doi</a:t>
            </a:r>
            <a:r>
              <a:rPr lang="en-GB" b="0" i="0">
                <a:solidFill>
                  <a:srgbClr val="212121"/>
                </a:solidFill>
                <a:effectLst/>
                <a:latin typeface="BlinkMacSystemFont"/>
              </a:rPr>
              <a:t>: 10.12659/MSM.915830. PMID: 31542787; PMCID: PMC6774266.</a:t>
            </a:r>
          </a:p>
          <a:p>
            <a:endParaRPr lang="en-GB" b="0" i="0">
              <a:solidFill>
                <a:srgbClr val="212121"/>
              </a:solidFill>
              <a:effectLst/>
              <a:latin typeface="BlinkMacSystemFont"/>
            </a:endParaRPr>
          </a:p>
        </p:txBody>
      </p:sp>
      <p:sp>
        <p:nvSpPr>
          <p:cNvPr id="4" name="Slide Number Placeholder 3">
            <a:extLst>
              <a:ext uri="{FF2B5EF4-FFF2-40B4-BE49-F238E27FC236}">
                <a16:creationId xmlns:a16="http://schemas.microsoft.com/office/drawing/2014/main" id="{F44FE73A-EB33-D30B-FEE9-4BD90C79AE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EFA22-8687-4896-86D5-123B2FD174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2062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E926C-1ED9-9BB4-F740-28705160C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D78B8-D07B-3D98-ACF4-38F3899D6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B1288-4246-C439-E1A1-73580909C0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A225B3-936D-3EBD-1242-31F33AD0D2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3639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CBEAC-BD86-E26A-1245-49D6F4761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4CAAD-DAF2-2142-E653-211E1307A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09236-9096-B1CF-4B8B-CE1EFF9F3B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BC03ED-8598-9BFF-41B6-69905D88CA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2090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1853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rPr>
              <a:t>Virani SS, Newby LK, Arnold SV, Bittner V, Brewer LC, Demeter SH, Dixon DL, Fearon WF, Hess B, Johnson HM, Kazi DS, Kolte D, </a:t>
            </a:r>
            <a:r>
              <a:rPr lang="en-US" b="0" i="0" dirty="0" err="1">
                <a:solidFill>
                  <a:srgbClr val="212121"/>
                </a:solidFill>
                <a:effectLst/>
              </a:rPr>
              <a:t>Kumbhani</a:t>
            </a:r>
            <a:r>
              <a:rPr lang="en-US" b="0" i="0" dirty="0">
                <a:solidFill>
                  <a:srgbClr val="212121"/>
                </a:solidFill>
                <a:effectLst/>
              </a:rPr>
              <a:t> DJ, </a:t>
            </a:r>
            <a:r>
              <a:rPr lang="en-US" b="0" i="0" dirty="0" err="1">
                <a:solidFill>
                  <a:srgbClr val="212121"/>
                </a:solidFill>
                <a:effectLst/>
              </a:rPr>
              <a:t>LoFaso</a:t>
            </a:r>
            <a:r>
              <a:rPr lang="en-US" b="0" i="0" dirty="0">
                <a:solidFill>
                  <a:srgbClr val="212121"/>
                </a:solidFill>
                <a:effectLst/>
              </a:rPr>
              <a:t> J, </a:t>
            </a:r>
            <a:r>
              <a:rPr lang="en-US" b="0" i="0" dirty="0" err="1">
                <a:solidFill>
                  <a:srgbClr val="212121"/>
                </a:solidFill>
                <a:effectLst/>
              </a:rPr>
              <a:t>Mahtta</a:t>
            </a:r>
            <a:r>
              <a:rPr lang="en-US" b="0" i="0" dirty="0">
                <a:solidFill>
                  <a:srgbClr val="212121"/>
                </a:solidFill>
                <a:effectLst/>
              </a:rPr>
              <a:t> D, Mark DB, </a:t>
            </a:r>
            <a:r>
              <a:rPr lang="en-US" b="0" i="0" dirty="0" err="1">
                <a:solidFill>
                  <a:srgbClr val="212121"/>
                </a:solidFill>
                <a:effectLst/>
              </a:rPr>
              <a:t>Minissian</a:t>
            </a:r>
            <a:r>
              <a:rPr lang="en-US" b="0" i="0" dirty="0">
                <a:solidFill>
                  <a:srgbClr val="212121"/>
                </a:solidFill>
                <a:effectLst/>
              </a:rPr>
              <a:t> M, </a:t>
            </a:r>
            <a:r>
              <a:rPr lang="en-US" b="0" i="0" dirty="0" err="1">
                <a:solidFill>
                  <a:srgbClr val="212121"/>
                </a:solidFill>
                <a:effectLst/>
              </a:rPr>
              <a:t>Navar</a:t>
            </a:r>
            <a:r>
              <a:rPr lang="en-US" b="0" i="0" dirty="0">
                <a:solidFill>
                  <a:srgbClr val="212121"/>
                </a:solidFill>
                <a:effectLst/>
              </a:rPr>
              <a:t> AM, Patel AR, Piano MR, Rodriguez F, Talbot AW, </a:t>
            </a:r>
            <a:r>
              <a:rPr lang="en-US" b="0" i="0" dirty="0" err="1">
                <a:solidFill>
                  <a:srgbClr val="212121"/>
                </a:solidFill>
                <a:effectLst/>
              </a:rPr>
              <a:t>Taqueti</a:t>
            </a:r>
            <a:r>
              <a:rPr lang="en-US" b="0" i="0" dirty="0">
                <a:solidFill>
                  <a:srgbClr val="212121"/>
                </a:solidFill>
                <a:effectLst/>
              </a:rPr>
              <a:t> VR, Thomas RJ, van Diepen S, Wiggins B, Williams MS. 2023 AHA/ACC/ACCP/ASPC/NLA/PCNA Guideline for the Management of Patients With Chronic Coronary Disease: A Report of the American Heart Association/American College of Cardiology Joint Committee on Clinical Practice Guidelines. Circulation. 2023 Aug 29;148(9):e9-e119. </a:t>
            </a:r>
            <a:r>
              <a:rPr lang="en-US" b="0" i="0" dirty="0" err="1">
                <a:solidFill>
                  <a:srgbClr val="212121"/>
                </a:solidFill>
                <a:effectLst/>
              </a:rPr>
              <a:t>doi</a:t>
            </a:r>
            <a:r>
              <a:rPr lang="en-US" b="0" i="0" dirty="0">
                <a:solidFill>
                  <a:srgbClr val="212121"/>
                </a:solidFill>
                <a:effectLst/>
              </a:rPr>
              <a:t>: 10.1161/CIR.0000000000001168. </a:t>
            </a:r>
            <a:r>
              <a:rPr lang="en-US" b="0" i="0" dirty="0" err="1">
                <a:solidFill>
                  <a:srgbClr val="212121"/>
                </a:solidFill>
                <a:effectLst/>
              </a:rPr>
              <a:t>Epub</a:t>
            </a:r>
            <a:r>
              <a:rPr lang="en-US" b="0" i="0" dirty="0">
                <a:solidFill>
                  <a:srgbClr val="212121"/>
                </a:solidFill>
                <a:effectLst/>
              </a:rPr>
              <a:t> 2023 Jul 20. Erratum in: Circulation. 2023 Sep 26;148(13):e148. Erratum in: Circulation. 2023 Dec 5;148(23):e186. PMID: 37471501.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5367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212121"/>
                </a:solidFill>
                <a:effectLst/>
                <a:latin typeface="BlinkMacSystemFont"/>
              </a:rPr>
              <a:t>Bonaca</a:t>
            </a:r>
            <a:r>
              <a:rPr lang="en-US" b="0" i="0" dirty="0">
                <a:solidFill>
                  <a:srgbClr val="212121"/>
                </a:solidFill>
                <a:effectLst/>
                <a:latin typeface="BlinkMacSystemFont"/>
              </a:rPr>
              <a:t> MP, Bhatt DL, Cohen M, Steg PG, </a:t>
            </a:r>
            <a:r>
              <a:rPr lang="en-US" b="0" i="0" dirty="0" err="1">
                <a:solidFill>
                  <a:srgbClr val="212121"/>
                </a:solidFill>
                <a:effectLst/>
                <a:latin typeface="BlinkMacSystemFont"/>
              </a:rPr>
              <a:t>Storey</a:t>
            </a:r>
            <a:r>
              <a:rPr lang="en-US" b="0" i="0" dirty="0">
                <a:solidFill>
                  <a:srgbClr val="212121"/>
                </a:solidFill>
                <a:effectLst/>
                <a:latin typeface="BlinkMacSystemFont"/>
              </a:rPr>
              <a:t> RF, Jensen EC, Magnani G, Bansilal S, Fish MP, </a:t>
            </a:r>
            <a:r>
              <a:rPr lang="en-US" b="0" i="0" dirty="0" err="1">
                <a:solidFill>
                  <a:srgbClr val="212121"/>
                </a:solidFill>
                <a:effectLst/>
                <a:latin typeface="BlinkMacSystemFont"/>
              </a:rPr>
              <a:t>Im</a:t>
            </a:r>
            <a:r>
              <a:rPr lang="en-US" b="0" i="0" dirty="0">
                <a:solidFill>
                  <a:srgbClr val="212121"/>
                </a:solidFill>
                <a:effectLst/>
                <a:latin typeface="BlinkMacSystemFont"/>
              </a:rPr>
              <a:t> K, Bengtsson O, Oude </a:t>
            </a:r>
            <a:r>
              <a:rPr lang="en-US" b="0" i="0" dirty="0" err="1">
                <a:solidFill>
                  <a:srgbClr val="212121"/>
                </a:solidFill>
                <a:effectLst/>
                <a:latin typeface="BlinkMacSystemFont"/>
              </a:rPr>
              <a:t>Ophuis</a:t>
            </a:r>
            <a:r>
              <a:rPr lang="en-US" b="0" i="0" dirty="0">
                <a:solidFill>
                  <a:srgbClr val="212121"/>
                </a:solidFill>
                <a:effectLst/>
                <a:latin typeface="BlinkMacSystemFont"/>
              </a:rPr>
              <a:t> T, </a:t>
            </a:r>
            <a:r>
              <a:rPr lang="en-US" b="0" i="0" dirty="0" err="1">
                <a:solidFill>
                  <a:srgbClr val="212121"/>
                </a:solidFill>
                <a:effectLst/>
                <a:latin typeface="BlinkMacSystemFont"/>
              </a:rPr>
              <a:t>Budaj</a:t>
            </a:r>
            <a:r>
              <a:rPr lang="en-US" b="0" i="0" dirty="0">
                <a:solidFill>
                  <a:srgbClr val="212121"/>
                </a:solidFill>
                <a:effectLst/>
                <a:latin typeface="BlinkMacSystemFont"/>
              </a:rPr>
              <a:t> A, Theroux P, </a:t>
            </a:r>
            <a:r>
              <a:rPr lang="en-US" b="0" i="0" dirty="0" err="1">
                <a:solidFill>
                  <a:srgbClr val="212121"/>
                </a:solidFill>
                <a:effectLst/>
                <a:latin typeface="BlinkMacSystemFont"/>
              </a:rPr>
              <a:t>Ruda</a:t>
            </a:r>
            <a:r>
              <a:rPr lang="en-US" b="0" i="0" dirty="0">
                <a:solidFill>
                  <a:srgbClr val="212121"/>
                </a:solidFill>
                <a:effectLst/>
                <a:latin typeface="BlinkMacSystemFont"/>
              </a:rPr>
              <a:t> M, Hamm C, Goto S, </a:t>
            </a:r>
            <a:r>
              <a:rPr lang="en-US" b="0" i="0" dirty="0" err="1">
                <a:solidFill>
                  <a:srgbClr val="212121"/>
                </a:solidFill>
                <a:effectLst/>
                <a:latin typeface="BlinkMacSystemFont"/>
              </a:rPr>
              <a:t>Spinar</a:t>
            </a:r>
            <a:r>
              <a:rPr lang="en-US" b="0" i="0" dirty="0">
                <a:solidFill>
                  <a:srgbClr val="212121"/>
                </a:solidFill>
                <a:effectLst/>
                <a:latin typeface="BlinkMacSystemFont"/>
              </a:rPr>
              <a:t> J, </a:t>
            </a:r>
            <a:r>
              <a:rPr lang="en-US" b="0" i="0" dirty="0" err="1">
                <a:solidFill>
                  <a:srgbClr val="212121"/>
                </a:solidFill>
                <a:effectLst/>
                <a:latin typeface="BlinkMacSystemFont"/>
              </a:rPr>
              <a:t>Nicolau</a:t>
            </a:r>
            <a:r>
              <a:rPr lang="en-US" b="0" i="0" dirty="0">
                <a:solidFill>
                  <a:srgbClr val="212121"/>
                </a:solidFill>
                <a:effectLst/>
                <a:latin typeface="BlinkMacSystemFont"/>
              </a:rPr>
              <a:t> JC, Kiss RG, Murphy SA, </a:t>
            </a:r>
            <a:r>
              <a:rPr lang="en-US" b="0" i="0" dirty="0" err="1">
                <a:solidFill>
                  <a:srgbClr val="212121"/>
                </a:solidFill>
                <a:effectLst/>
                <a:latin typeface="BlinkMacSystemFont"/>
              </a:rPr>
              <a:t>Wiviott</a:t>
            </a:r>
            <a:r>
              <a:rPr lang="en-US" b="0" i="0" dirty="0">
                <a:solidFill>
                  <a:srgbClr val="212121"/>
                </a:solidFill>
                <a:effectLst/>
                <a:latin typeface="BlinkMacSystemFont"/>
              </a:rPr>
              <a:t> SD, Held P, </a:t>
            </a:r>
            <a:r>
              <a:rPr lang="en-US" b="0" i="0" dirty="0" err="1">
                <a:solidFill>
                  <a:srgbClr val="212121"/>
                </a:solidFill>
                <a:effectLst/>
                <a:latin typeface="BlinkMacSystemFont"/>
              </a:rPr>
              <a:t>Braunwald</a:t>
            </a:r>
            <a:r>
              <a:rPr lang="en-US" b="0" i="0" dirty="0">
                <a:solidFill>
                  <a:srgbClr val="212121"/>
                </a:solidFill>
                <a:effectLst/>
                <a:latin typeface="BlinkMacSystemFont"/>
              </a:rPr>
              <a:t> E, </a:t>
            </a:r>
            <a:r>
              <a:rPr lang="en-US" b="0" i="0" dirty="0" err="1">
                <a:solidFill>
                  <a:srgbClr val="212121"/>
                </a:solidFill>
                <a:effectLst/>
                <a:latin typeface="BlinkMacSystemFont"/>
              </a:rPr>
              <a:t>Sabatine</a:t>
            </a:r>
            <a:r>
              <a:rPr lang="en-US" b="0" i="0" dirty="0">
                <a:solidFill>
                  <a:srgbClr val="212121"/>
                </a:solidFill>
                <a:effectLst/>
                <a:latin typeface="BlinkMacSystemFont"/>
              </a:rPr>
              <a:t> MS; PEGASUS-TIMI 54 Steering Committee and Investigators. Long-term use of ticagrelor in patients with prior myocardial infarction. N Engl J Med. 2015 May 7;372(19):1791-800.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10.1056/NEJMoa1500857. </a:t>
            </a:r>
            <a:r>
              <a:rPr lang="en-US" b="0" i="0" dirty="0" err="1">
                <a:solidFill>
                  <a:srgbClr val="212121"/>
                </a:solidFill>
                <a:effectLst/>
                <a:latin typeface="BlinkMacSystemFont"/>
              </a:rPr>
              <a:t>Epub</a:t>
            </a:r>
            <a:r>
              <a:rPr lang="en-US" b="0" i="0" dirty="0">
                <a:solidFill>
                  <a:srgbClr val="212121"/>
                </a:solidFill>
                <a:effectLst/>
                <a:latin typeface="BlinkMacSystemFont"/>
              </a:rPr>
              <a:t> 2015 Mar 14. PMID: 25773268.</a:t>
            </a:r>
          </a:p>
          <a:p>
            <a:pPr algn="l"/>
            <a:endParaRPr lang="en-US" b="0" i="0" dirty="0">
              <a:solidFill>
                <a:srgbClr val="212121"/>
              </a:solidFill>
              <a:effectLst/>
              <a:latin typeface="BlinkMacSystemFont"/>
            </a:endParaRPr>
          </a:p>
          <a:p>
            <a:pPr algn="l"/>
            <a:r>
              <a:rPr lang="en-US" b="0" i="0" dirty="0">
                <a:solidFill>
                  <a:srgbClr val="212121"/>
                </a:solidFill>
                <a:effectLst/>
                <a:latin typeface="BlinkMacSystemFont"/>
              </a:rPr>
              <a:t>Anand SS, Bosch J, </a:t>
            </a:r>
            <a:r>
              <a:rPr lang="en-US" b="0" i="0" dirty="0" err="1">
                <a:solidFill>
                  <a:srgbClr val="212121"/>
                </a:solidFill>
                <a:effectLst/>
                <a:latin typeface="BlinkMacSystemFont"/>
              </a:rPr>
              <a:t>Eikelboom</a:t>
            </a:r>
            <a:r>
              <a:rPr lang="en-US" b="0" i="0" dirty="0">
                <a:solidFill>
                  <a:srgbClr val="212121"/>
                </a:solidFill>
                <a:effectLst/>
                <a:latin typeface="BlinkMacSystemFont"/>
              </a:rPr>
              <a:t> JW, Connolly SJ, Diaz R, </a:t>
            </a:r>
            <a:r>
              <a:rPr lang="en-US" b="0" i="0" dirty="0" err="1">
                <a:solidFill>
                  <a:srgbClr val="212121"/>
                </a:solidFill>
                <a:effectLst/>
                <a:latin typeface="BlinkMacSystemFont"/>
              </a:rPr>
              <a:t>Widimsky</a:t>
            </a:r>
            <a:r>
              <a:rPr lang="en-US" b="0" i="0" dirty="0">
                <a:solidFill>
                  <a:srgbClr val="212121"/>
                </a:solidFill>
                <a:effectLst/>
                <a:latin typeface="BlinkMacSystemFont"/>
              </a:rPr>
              <a:t> P, </a:t>
            </a:r>
            <a:r>
              <a:rPr lang="en-US" b="0" i="0" dirty="0" err="1">
                <a:solidFill>
                  <a:srgbClr val="212121"/>
                </a:solidFill>
                <a:effectLst/>
                <a:latin typeface="BlinkMacSystemFont"/>
              </a:rPr>
              <a:t>Aboyans</a:t>
            </a:r>
            <a:r>
              <a:rPr lang="en-US" b="0" i="0" dirty="0">
                <a:solidFill>
                  <a:srgbClr val="212121"/>
                </a:solidFill>
                <a:effectLst/>
                <a:latin typeface="BlinkMacSystemFont"/>
              </a:rPr>
              <a:t> V, </a:t>
            </a:r>
            <a:r>
              <a:rPr lang="en-US" b="0" i="0" dirty="0" err="1">
                <a:solidFill>
                  <a:srgbClr val="212121"/>
                </a:solidFill>
                <a:effectLst/>
                <a:latin typeface="BlinkMacSystemFont"/>
              </a:rPr>
              <a:t>Alings</a:t>
            </a:r>
            <a:r>
              <a:rPr lang="en-US" b="0" i="0" dirty="0">
                <a:solidFill>
                  <a:srgbClr val="212121"/>
                </a:solidFill>
                <a:effectLst/>
                <a:latin typeface="BlinkMacSystemFont"/>
              </a:rPr>
              <a:t> M, Kakkar AK, </a:t>
            </a:r>
            <a:r>
              <a:rPr lang="en-US" b="0" i="0" dirty="0" err="1">
                <a:solidFill>
                  <a:srgbClr val="212121"/>
                </a:solidFill>
                <a:effectLst/>
                <a:latin typeface="BlinkMacSystemFont"/>
              </a:rPr>
              <a:t>Keltai</a:t>
            </a:r>
            <a:r>
              <a:rPr lang="en-US" b="0" i="0" dirty="0">
                <a:solidFill>
                  <a:srgbClr val="212121"/>
                </a:solidFill>
                <a:effectLst/>
                <a:latin typeface="BlinkMacSystemFont"/>
              </a:rPr>
              <a:t> K, </a:t>
            </a:r>
            <a:r>
              <a:rPr lang="en-US" b="0" i="0" dirty="0" err="1">
                <a:solidFill>
                  <a:srgbClr val="212121"/>
                </a:solidFill>
                <a:effectLst/>
                <a:latin typeface="BlinkMacSystemFont"/>
              </a:rPr>
              <a:t>Maggioni</a:t>
            </a:r>
            <a:r>
              <a:rPr lang="en-US" b="0" i="0" dirty="0">
                <a:solidFill>
                  <a:srgbClr val="212121"/>
                </a:solidFill>
                <a:effectLst/>
                <a:latin typeface="BlinkMacSystemFont"/>
              </a:rPr>
              <a:t> AP, Lewis BS, </a:t>
            </a:r>
            <a:r>
              <a:rPr lang="en-US" b="0" i="0" dirty="0" err="1">
                <a:solidFill>
                  <a:srgbClr val="212121"/>
                </a:solidFill>
                <a:effectLst/>
                <a:latin typeface="BlinkMacSystemFont"/>
              </a:rPr>
              <a:t>Störk</a:t>
            </a:r>
            <a:r>
              <a:rPr lang="en-US" b="0" i="0" dirty="0">
                <a:solidFill>
                  <a:srgbClr val="212121"/>
                </a:solidFill>
                <a:effectLst/>
                <a:latin typeface="BlinkMacSystemFont"/>
              </a:rPr>
              <a:t> S, Zhu J, Lopez-Jaramillo P, O'Donnell M, </a:t>
            </a:r>
            <a:r>
              <a:rPr lang="en-US" b="0" i="0" dirty="0" err="1">
                <a:solidFill>
                  <a:srgbClr val="212121"/>
                </a:solidFill>
                <a:effectLst/>
                <a:latin typeface="BlinkMacSystemFont"/>
              </a:rPr>
              <a:t>Commerford</a:t>
            </a:r>
            <a:r>
              <a:rPr lang="en-US" b="0" i="0" dirty="0">
                <a:solidFill>
                  <a:srgbClr val="212121"/>
                </a:solidFill>
                <a:effectLst/>
                <a:latin typeface="BlinkMacSystemFont"/>
              </a:rPr>
              <a:t> PJ, </a:t>
            </a:r>
            <a:r>
              <a:rPr lang="en-US" b="0" i="0" dirty="0" err="1">
                <a:solidFill>
                  <a:srgbClr val="212121"/>
                </a:solidFill>
                <a:effectLst/>
                <a:latin typeface="BlinkMacSystemFont"/>
              </a:rPr>
              <a:t>Vinereanu</a:t>
            </a:r>
            <a:r>
              <a:rPr lang="en-US" b="0" i="0" dirty="0">
                <a:solidFill>
                  <a:srgbClr val="212121"/>
                </a:solidFill>
                <a:effectLst/>
                <a:latin typeface="BlinkMacSystemFont"/>
              </a:rPr>
              <a:t> D, </a:t>
            </a:r>
            <a:r>
              <a:rPr lang="en-US" b="0" i="0" dirty="0" err="1">
                <a:solidFill>
                  <a:srgbClr val="212121"/>
                </a:solidFill>
                <a:effectLst/>
                <a:latin typeface="BlinkMacSystemFont"/>
              </a:rPr>
              <a:t>Pogosova</a:t>
            </a:r>
            <a:r>
              <a:rPr lang="en-US" b="0" i="0" dirty="0">
                <a:solidFill>
                  <a:srgbClr val="212121"/>
                </a:solidFill>
                <a:effectLst/>
                <a:latin typeface="BlinkMacSystemFont"/>
              </a:rPr>
              <a:t> N, </a:t>
            </a:r>
            <a:r>
              <a:rPr lang="en-US" b="0" i="0" dirty="0" err="1">
                <a:solidFill>
                  <a:srgbClr val="212121"/>
                </a:solidFill>
                <a:effectLst/>
                <a:latin typeface="BlinkMacSystemFont"/>
              </a:rPr>
              <a:t>Ryden</a:t>
            </a:r>
            <a:r>
              <a:rPr lang="en-US" b="0" i="0" dirty="0">
                <a:solidFill>
                  <a:srgbClr val="212121"/>
                </a:solidFill>
                <a:effectLst/>
                <a:latin typeface="BlinkMacSystemFont"/>
              </a:rPr>
              <a:t> L, Fox KAA, Bhatt DL, </a:t>
            </a:r>
            <a:r>
              <a:rPr lang="en-US" b="0" i="0" dirty="0" err="1">
                <a:solidFill>
                  <a:srgbClr val="212121"/>
                </a:solidFill>
                <a:effectLst/>
                <a:latin typeface="BlinkMacSystemFont"/>
              </a:rPr>
              <a:t>Misselwitz</a:t>
            </a:r>
            <a:r>
              <a:rPr lang="en-US" b="0" i="0" dirty="0">
                <a:solidFill>
                  <a:srgbClr val="212121"/>
                </a:solidFill>
                <a:effectLst/>
                <a:latin typeface="BlinkMacSystemFont"/>
              </a:rPr>
              <a:t> F, </a:t>
            </a:r>
            <a:r>
              <a:rPr lang="en-US" b="0" i="0" dirty="0" err="1">
                <a:solidFill>
                  <a:srgbClr val="212121"/>
                </a:solidFill>
                <a:effectLst/>
                <a:latin typeface="BlinkMacSystemFont"/>
              </a:rPr>
              <a:t>Varigos</a:t>
            </a:r>
            <a:r>
              <a:rPr lang="en-US" b="0" i="0" dirty="0">
                <a:solidFill>
                  <a:srgbClr val="212121"/>
                </a:solidFill>
                <a:effectLst/>
                <a:latin typeface="BlinkMacSystemFont"/>
              </a:rPr>
              <a:t> JD, </a:t>
            </a:r>
            <a:r>
              <a:rPr lang="en-US" b="0" i="0" dirty="0" err="1">
                <a:solidFill>
                  <a:srgbClr val="212121"/>
                </a:solidFill>
                <a:effectLst/>
                <a:latin typeface="BlinkMacSystemFont"/>
              </a:rPr>
              <a:t>Vanassche</a:t>
            </a:r>
            <a:r>
              <a:rPr lang="en-US" b="0" i="0" dirty="0">
                <a:solidFill>
                  <a:srgbClr val="212121"/>
                </a:solidFill>
                <a:effectLst/>
                <a:latin typeface="BlinkMacSystemFont"/>
              </a:rPr>
              <a:t> T, </a:t>
            </a:r>
            <a:r>
              <a:rPr lang="en-US" b="0" i="0" dirty="0" err="1">
                <a:solidFill>
                  <a:srgbClr val="212121"/>
                </a:solidFill>
                <a:effectLst/>
                <a:latin typeface="BlinkMacSystemFont"/>
              </a:rPr>
              <a:t>Avezum</a:t>
            </a:r>
            <a:r>
              <a:rPr lang="en-US" b="0" i="0" dirty="0">
                <a:solidFill>
                  <a:srgbClr val="212121"/>
                </a:solidFill>
                <a:effectLst/>
                <a:latin typeface="BlinkMacSystemFont"/>
              </a:rPr>
              <a:t> AA, Chen E, Branch K, Leong DP, </a:t>
            </a:r>
            <a:r>
              <a:rPr lang="en-US" b="0" i="0" dirty="0" err="1">
                <a:solidFill>
                  <a:srgbClr val="212121"/>
                </a:solidFill>
                <a:effectLst/>
                <a:latin typeface="BlinkMacSystemFont"/>
              </a:rPr>
              <a:t>Bangdiwala</a:t>
            </a:r>
            <a:r>
              <a:rPr lang="en-US" b="0" i="0" dirty="0">
                <a:solidFill>
                  <a:srgbClr val="212121"/>
                </a:solidFill>
                <a:effectLst/>
                <a:latin typeface="BlinkMacSystemFont"/>
              </a:rPr>
              <a:t> SI, Hart RG, Yusuf S; COMPASS Investigators. Rivaroxaban with or without aspirin in patients with stable peripheral or carotid artery disease: an international, </a:t>
            </a:r>
            <a:r>
              <a:rPr lang="en-US" b="0" i="0" dirty="0" err="1">
                <a:solidFill>
                  <a:srgbClr val="212121"/>
                </a:solidFill>
                <a:effectLst/>
                <a:latin typeface="BlinkMacSystemFont"/>
              </a:rPr>
              <a:t>randomised</a:t>
            </a:r>
            <a:r>
              <a:rPr lang="en-US" b="0" i="0" dirty="0">
                <a:solidFill>
                  <a:srgbClr val="212121"/>
                </a:solidFill>
                <a:effectLst/>
                <a:latin typeface="BlinkMacSystemFont"/>
              </a:rPr>
              <a:t>, double-blind, placebo-controlled trial. Lancet. 2018 Jan 20;391(10117):219-229. </a:t>
            </a:r>
            <a:r>
              <a:rPr lang="en-US" b="0" i="0" dirty="0" err="1">
                <a:solidFill>
                  <a:srgbClr val="212121"/>
                </a:solidFill>
                <a:effectLst/>
                <a:latin typeface="BlinkMacSystemFont"/>
              </a:rPr>
              <a:t>doi</a:t>
            </a:r>
            <a:r>
              <a:rPr lang="en-US" b="0" i="0" dirty="0">
                <a:solidFill>
                  <a:srgbClr val="212121"/>
                </a:solidFill>
                <a:effectLst/>
                <a:latin typeface="BlinkMacSystemFont"/>
              </a:rPr>
              <a:t>: 10.1016/S0140-6736(17)32409-1. </a:t>
            </a:r>
            <a:r>
              <a:rPr lang="en-US" b="0" i="0" dirty="0" err="1">
                <a:solidFill>
                  <a:srgbClr val="212121"/>
                </a:solidFill>
                <a:effectLst/>
                <a:latin typeface="BlinkMacSystemFont"/>
              </a:rPr>
              <a:t>Epub</a:t>
            </a:r>
            <a:r>
              <a:rPr lang="en-US" b="0" i="0" dirty="0">
                <a:solidFill>
                  <a:srgbClr val="212121"/>
                </a:solidFill>
                <a:effectLst/>
                <a:latin typeface="BlinkMacSystemFont"/>
              </a:rPr>
              <a:t> 2017 Nov 10. PMID: 29132880.</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2978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highlight>
                  <a:srgbClr val="FFFF00"/>
                </a:highlight>
              </a:rPr>
              <a:t>Have explanation ready re: CV deaths</a:t>
            </a:r>
          </a:p>
          <a:p>
            <a:endParaRPr lang="en-US" b="1" dirty="0">
              <a:solidFill>
                <a:srgbClr val="FF0000"/>
              </a:solidFill>
              <a:highlight>
                <a:srgbClr val="FFFF00"/>
              </a:highlight>
            </a:endParaRPr>
          </a:p>
          <a:p>
            <a:endParaRPr lang="en-US" b="1" dirty="0">
              <a:solidFill>
                <a:srgbClr val="FF0000"/>
              </a:solidFill>
              <a:highlight>
                <a:srgbClr val="FFFF00"/>
              </a:highlight>
            </a:endParaRPr>
          </a:p>
          <a:p>
            <a:endParaRPr lang="en-US" b="1" dirty="0">
              <a:solidFill>
                <a:srgbClr val="FF0000"/>
              </a:solidFill>
              <a:highlight>
                <a:srgbClr val="FFFF00"/>
              </a:highlight>
            </a:endParaRPr>
          </a:p>
          <a:p>
            <a:pPr algn="l"/>
            <a:r>
              <a:rPr lang="en-US" b="0" i="0" dirty="0" err="1">
                <a:solidFill>
                  <a:srgbClr val="212121"/>
                </a:solidFill>
                <a:effectLst/>
                <a:latin typeface="BlinkMacSystemFont"/>
              </a:rPr>
              <a:t>Eikelboom</a:t>
            </a:r>
            <a:r>
              <a:rPr lang="en-US" b="0" i="0" dirty="0">
                <a:solidFill>
                  <a:srgbClr val="212121"/>
                </a:solidFill>
                <a:effectLst/>
                <a:latin typeface="BlinkMacSystemFont"/>
              </a:rPr>
              <a:t> JW, Connolly SJ, Bosch J, </a:t>
            </a:r>
            <a:r>
              <a:rPr lang="en-US" b="0" i="0" dirty="0" err="1">
                <a:solidFill>
                  <a:srgbClr val="212121"/>
                </a:solidFill>
                <a:effectLst/>
                <a:latin typeface="BlinkMacSystemFont"/>
              </a:rPr>
              <a:t>Dagenais</a:t>
            </a:r>
            <a:r>
              <a:rPr lang="en-US" b="0" i="0" dirty="0">
                <a:solidFill>
                  <a:srgbClr val="212121"/>
                </a:solidFill>
                <a:effectLst/>
                <a:latin typeface="BlinkMacSystemFont"/>
              </a:rPr>
              <a:t> GR, Hart RG, </a:t>
            </a:r>
            <a:r>
              <a:rPr lang="en-US" b="0" i="0" dirty="0" err="1">
                <a:solidFill>
                  <a:srgbClr val="212121"/>
                </a:solidFill>
                <a:effectLst/>
                <a:latin typeface="BlinkMacSystemFont"/>
              </a:rPr>
              <a:t>Shestakovska</a:t>
            </a:r>
            <a:r>
              <a:rPr lang="en-US" b="0" i="0" dirty="0">
                <a:solidFill>
                  <a:srgbClr val="212121"/>
                </a:solidFill>
                <a:effectLst/>
                <a:latin typeface="BlinkMacSystemFont"/>
              </a:rPr>
              <a:t> O, Diaz R, </a:t>
            </a:r>
            <a:r>
              <a:rPr lang="en-US" b="0" i="0" dirty="0" err="1">
                <a:solidFill>
                  <a:srgbClr val="212121"/>
                </a:solidFill>
                <a:effectLst/>
                <a:latin typeface="BlinkMacSystemFont"/>
              </a:rPr>
              <a:t>Alings</a:t>
            </a:r>
            <a:r>
              <a:rPr lang="en-US" b="0" i="0" dirty="0">
                <a:solidFill>
                  <a:srgbClr val="212121"/>
                </a:solidFill>
                <a:effectLst/>
                <a:latin typeface="BlinkMacSystemFont"/>
              </a:rPr>
              <a:t> M, </a:t>
            </a:r>
            <a:r>
              <a:rPr lang="en-US" b="0" i="0" dirty="0" err="1">
                <a:solidFill>
                  <a:srgbClr val="212121"/>
                </a:solidFill>
                <a:effectLst/>
                <a:latin typeface="BlinkMacSystemFont"/>
              </a:rPr>
              <a:t>Lonn</a:t>
            </a:r>
            <a:r>
              <a:rPr lang="en-US" b="0" i="0" dirty="0">
                <a:solidFill>
                  <a:srgbClr val="212121"/>
                </a:solidFill>
                <a:effectLst/>
                <a:latin typeface="BlinkMacSystemFont"/>
              </a:rPr>
              <a:t> EM, Anand SS, </a:t>
            </a:r>
            <a:r>
              <a:rPr lang="en-US" b="0" i="0" dirty="0" err="1">
                <a:solidFill>
                  <a:srgbClr val="212121"/>
                </a:solidFill>
                <a:effectLst/>
                <a:latin typeface="BlinkMacSystemFont"/>
              </a:rPr>
              <a:t>Widimsky</a:t>
            </a:r>
            <a:r>
              <a:rPr lang="en-US" b="0" i="0" dirty="0">
                <a:solidFill>
                  <a:srgbClr val="212121"/>
                </a:solidFill>
                <a:effectLst/>
                <a:latin typeface="BlinkMacSystemFont"/>
              </a:rPr>
              <a:t> P, Hori M, </a:t>
            </a:r>
            <a:r>
              <a:rPr lang="en-US" b="0" i="0" dirty="0" err="1">
                <a:solidFill>
                  <a:srgbClr val="212121"/>
                </a:solidFill>
                <a:effectLst/>
                <a:latin typeface="BlinkMacSystemFont"/>
              </a:rPr>
              <a:t>Avezum</a:t>
            </a:r>
            <a:r>
              <a:rPr lang="en-US" b="0" i="0" dirty="0">
                <a:solidFill>
                  <a:srgbClr val="212121"/>
                </a:solidFill>
                <a:effectLst/>
                <a:latin typeface="BlinkMacSystemFont"/>
              </a:rPr>
              <a:t> A, </a:t>
            </a:r>
            <a:r>
              <a:rPr lang="en-US" b="0" i="0" dirty="0" err="1">
                <a:solidFill>
                  <a:srgbClr val="212121"/>
                </a:solidFill>
                <a:effectLst/>
                <a:latin typeface="BlinkMacSystemFont"/>
              </a:rPr>
              <a:t>Piegas</a:t>
            </a:r>
            <a:r>
              <a:rPr lang="en-US" b="0" i="0" dirty="0">
                <a:solidFill>
                  <a:srgbClr val="212121"/>
                </a:solidFill>
                <a:effectLst/>
                <a:latin typeface="BlinkMacSystemFont"/>
              </a:rPr>
              <a:t> LS, Branch KRH, </a:t>
            </a:r>
            <a:r>
              <a:rPr lang="en-US" b="0" i="0" dirty="0" err="1">
                <a:solidFill>
                  <a:srgbClr val="212121"/>
                </a:solidFill>
                <a:effectLst/>
                <a:latin typeface="BlinkMacSystemFont"/>
              </a:rPr>
              <a:t>Probstfield</a:t>
            </a:r>
            <a:r>
              <a:rPr lang="en-US" b="0" i="0" dirty="0">
                <a:solidFill>
                  <a:srgbClr val="212121"/>
                </a:solidFill>
                <a:effectLst/>
                <a:latin typeface="BlinkMacSystemFont"/>
              </a:rPr>
              <a:t> J, Bhatt DL, Zhu J, Liang Y, </a:t>
            </a:r>
            <a:r>
              <a:rPr lang="en-US" b="0" i="0" dirty="0" err="1">
                <a:solidFill>
                  <a:srgbClr val="212121"/>
                </a:solidFill>
                <a:effectLst/>
                <a:latin typeface="BlinkMacSystemFont"/>
              </a:rPr>
              <a:t>Maggioni</a:t>
            </a:r>
            <a:r>
              <a:rPr lang="en-US" b="0" i="0" dirty="0">
                <a:solidFill>
                  <a:srgbClr val="212121"/>
                </a:solidFill>
                <a:effectLst/>
                <a:latin typeface="BlinkMacSystemFont"/>
              </a:rPr>
              <a:t> AP, Lopez-Jaramillo P, O'Donnell M, </a:t>
            </a:r>
            <a:r>
              <a:rPr lang="en-US" b="0" i="0" dirty="0" err="1">
                <a:solidFill>
                  <a:srgbClr val="212121"/>
                </a:solidFill>
                <a:effectLst/>
                <a:latin typeface="BlinkMacSystemFont"/>
              </a:rPr>
              <a:t>Kakkar</a:t>
            </a:r>
            <a:r>
              <a:rPr lang="en-US" b="0" i="0" dirty="0">
                <a:solidFill>
                  <a:srgbClr val="212121"/>
                </a:solidFill>
                <a:effectLst/>
                <a:latin typeface="BlinkMacSystemFont"/>
              </a:rPr>
              <a:t> AK, Fox KAA, </a:t>
            </a:r>
            <a:r>
              <a:rPr lang="en-US" b="0" i="0" dirty="0" err="1">
                <a:solidFill>
                  <a:srgbClr val="212121"/>
                </a:solidFill>
                <a:effectLst/>
                <a:latin typeface="BlinkMacSystemFont"/>
              </a:rPr>
              <a:t>Parkhomenko</a:t>
            </a:r>
            <a:r>
              <a:rPr lang="en-US" b="0" i="0" dirty="0">
                <a:solidFill>
                  <a:srgbClr val="212121"/>
                </a:solidFill>
                <a:effectLst/>
                <a:latin typeface="BlinkMacSystemFont"/>
              </a:rPr>
              <a:t> AN, </a:t>
            </a:r>
            <a:r>
              <a:rPr lang="en-US" b="0" i="0" dirty="0" err="1">
                <a:solidFill>
                  <a:srgbClr val="212121"/>
                </a:solidFill>
                <a:effectLst/>
                <a:latin typeface="BlinkMacSystemFont"/>
              </a:rPr>
              <a:t>Ertl</a:t>
            </a:r>
            <a:r>
              <a:rPr lang="en-US" b="0" i="0" dirty="0">
                <a:solidFill>
                  <a:srgbClr val="212121"/>
                </a:solidFill>
                <a:effectLst/>
                <a:latin typeface="BlinkMacSystemFont"/>
              </a:rPr>
              <a:t> G, </a:t>
            </a:r>
            <a:r>
              <a:rPr lang="en-US" b="0" i="0" dirty="0" err="1">
                <a:solidFill>
                  <a:srgbClr val="212121"/>
                </a:solidFill>
                <a:effectLst/>
                <a:latin typeface="BlinkMacSystemFont"/>
              </a:rPr>
              <a:t>Störk</a:t>
            </a:r>
            <a:r>
              <a:rPr lang="en-US" b="0" i="0" dirty="0">
                <a:solidFill>
                  <a:srgbClr val="212121"/>
                </a:solidFill>
                <a:effectLst/>
                <a:latin typeface="BlinkMacSystemFont"/>
              </a:rPr>
              <a:t> S, </a:t>
            </a:r>
            <a:r>
              <a:rPr lang="en-US" b="0" i="0" dirty="0" err="1">
                <a:solidFill>
                  <a:srgbClr val="212121"/>
                </a:solidFill>
                <a:effectLst/>
                <a:latin typeface="BlinkMacSystemFont"/>
              </a:rPr>
              <a:t>Keltai</a:t>
            </a:r>
            <a:r>
              <a:rPr lang="en-US" b="0" i="0" dirty="0">
                <a:solidFill>
                  <a:srgbClr val="212121"/>
                </a:solidFill>
                <a:effectLst/>
                <a:latin typeface="BlinkMacSystemFont"/>
              </a:rPr>
              <a:t> M, </a:t>
            </a:r>
            <a:r>
              <a:rPr lang="en-US" b="0" i="0" dirty="0" err="1">
                <a:solidFill>
                  <a:srgbClr val="212121"/>
                </a:solidFill>
                <a:effectLst/>
                <a:latin typeface="BlinkMacSystemFont"/>
              </a:rPr>
              <a:t>Ryden</a:t>
            </a:r>
            <a:r>
              <a:rPr lang="en-US" b="0" i="0" dirty="0">
                <a:solidFill>
                  <a:srgbClr val="212121"/>
                </a:solidFill>
                <a:effectLst/>
                <a:latin typeface="BlinkMacSystemFont"/>
              </a:rPr>
              <a:t> L, </a:t>
            </a:r>
            <a:r>
              <a:rPr lang="en-US" b="0" i="0" dirty="0" err="1">
                <a:solidFill>
                  <a:srgbClr val="212121"/>
                </a:solidFill>
                <a:effectLst/>
                <a:latin typeface="BlinkMacSystemFont"/>
              </a:rPr>
              <a:t>Pogosova</a:t>
            </a:r>
            <a:r>
              <a:rPr lang="en-US" b="0" i="0" dirty="0">
                <a:solidFill>
                  <a:srgbClr val="212121"/>
                </a:solidFill>
                <a:effectLst/>
                <a:latin typeface="BlinkMacSystemFont"/>
              </a:rPr>
              <a:t> N, Dans AL, </a:t>
            </a:r>
            <a:r>
              <a:rPr lang="en-US" b="0" i="0" dirty="0" err="1">
                <a:solidFill>
                  <a:srgbClr val="212121"/>
                </a:solidFill>
                <a:effectLst/>
                <a:latin typeface="BlinkMacSystemFont"/>
              </a:rPr>
              <a:t>Lanas</a:t>
            </a:r>
            <a:r>
              <a:rPr lang="en-US" b="0" i="0" dirty="0">
                <a:solidFill>
                  <a:srgbClr val="212121"/>
                </a:solidFill>
                <a:effectLst/>
                <a:latin typeface="BlinkMacSystemFont"/>
              </a:rPr>
              <a:t> F, </a:t>
            </a:r>
            <a:r>
              <a:rPr lang="en-US" b="0" i="0" dirty="0" err="1">
                <a:solidFill>
                  <a:srgbClr val="212121"/>
                </a:solidFill>
                <a:effectLst/>
                <a:latin typeface="BlinkMacSystemFont"/>
              </a:rPr>
              <a:t>Commerford</a:t>
            </a:r>
            <a:r>
              <a:rPr lang="en-US" b="0" i="0" dirty="0">
                <a:solidFill>
                  <a:srgbClr val="212121"/>
                </a:solidFill>
                <a:effectLst/>
                <a:latin typeface="BlinkMacSystemFont"/>
              </a:rPr>
              <a:t> PJ, Torp-Pedersen C, </a:t>
            </a:r>
            <a:r>
              <a:rPr lang="en-US" b="0" i="0" dirty="0" err="1">
                <a:solidFill>
                  <a:srgbClr val="212121"/>
                </a:solidFill>
                <a:effectLst/>
                <a:latin typeface="BlinkMacSystemFont"/>
              </a:rPr>
              <a:t>Guzik</a:t>
            </a:r>
            <a:r>
              <a:rPr lang="en-US" b="0" i="0" dirty="0">
                <a:solidFill>
                  <a:srgbClr val="212121"/>
                </a:solidFill>
                <a:effectLst/>
                <a:latin typeface="BlinkMacSystemFont"/>
              </a:rPr>
              <a:t> TJ, </a:t>
            </a:r>
            <a:r>
              <a:rPr lang="en-US" b="0" i="0" dirty="0" err="1">
                <a:solidFill>
                  <a:srgbClr val="212121"/>
                </a:solidFill>
                <a:effectLst/>
                <a:latin typeface="BlinkMacSystemFont"/>
              </a:rPr>
              <a:t>Verhamme</a:t>
            </a:r>
            <a:r>
              <a:rPr lang="en-US" b="0" i="0" dirty="0">
                <a:solidFill>
                  <a:srgbClr val="212121"/>
                </a:solidFill>
                <a:effectLst/>
                <a:latin typeface="BlinkMacSystemFont"/>
              </a:rPr>
              <a:t> PB, </a:t>
            </a:r>
            <a:r>
              <a:rPr lang="en-US" b="0" i="0" dirty="0" err="1">
                <a:solidFill>
                  <a:srgbClr val="212121"/>
                </a:solidFill>
                <a:effectLst/>
                <a:latin typeface="BlinkMacSystemFont"/>
              </a:rPr>
              <a:t>Vinereanu</a:t>
            </a:r>
            <a:r>
              <a:rPr lang="en-US" b="0" i="0" dirty="0">
                <a:solidFill>
                  <a:srgbClr val="212121"/>
                </a:solidFill>
                <a:effectLst/>
                <a:latin typeface="BlinkMacSystemFont"/>
              </a:rPr>
              <a:t> D, Kim JH, Tonkin AM, Lewis BS, Felix C, </a:t>
            </a:r>
            <a:r>
              <a:rPr lang="en-US" b="0" i="0" dirty="0" err="1">
                <a:solidFill>
                  <a:srgbClr val="212121"/>
                </a:solidFill>
                <a:effectLst/>
                <a:latin typeface="BlinkMacSystemFont"/>
              </a:rPr>
              <a:t>Yusoff</a:t>
            </a:r>
            <a:r>
              <a:rPr lang="en-US" b="0" i="0" dirty="0">
                <a:solidFill>
                  <a:srgbClr val="212121"/>
                </a:solidFill>
                <a:effectLst/>
                <a:latin typeface="BlinkMacSystemFont"/>
              </a:rPr>
              <a:t> K, Steg PG, </a:t>
            </a:r>
            <a:r>
              <a:rPr lang="en-US" b="0" i="0" dirty="0" err="1">
                <a:solidFill>
                  <a:srgbClr val="212121"/>
                </a:solidFill>
                <a:effectLst/>
                <a:latin typeface="BlinkMacSystemFont"/>
              </a:rPr>
              <a:t>Metsarinne</a:t>
            </a:r>
            <a:r>
              <a:rPr lang="en-US" b="0" i="0" dirty="0">
                <a:solidFill>
                  <a:srgbClr val="212121"/>
                </a:solidFill>
                <a:effectLst/>
                <a:latin typeface="BlinkMacSystemFont"/>
              </a:rPr>
              <a:t> KP, Cook Bruns N, </a:t>
            </a:r>
            <a:r>
              <a:rPr lang="en-US" b="0" i="0" dirty="0" err="1">
                <a:solidFill>
                  <a:srgbClr val="212121"/>
                </a:solidFill>
                <a:effectLst/>
                <a:latin typeface="BlinkMacSystemFont"/>
              </a:rPr>
              <a:t>Misselwitz</a:t>
            </a:r>
            <a:r>
              <a:rPr lang="en-US" b="0" i="0" dirty="0">
                <a:solidFill>
                  <a:srgbClr val="212121"/>
                </a:solidFill>
                <a:effectLst/>
                <a:latin typeface="BlinkMacSystemFont"/>
              </a:rPr>
              <a:t> F, Chen E, Leong D, Yusuf S; COMPASS Investigators. Rivaroxaban with or without Aspirin in Stable Cardiovascular Disease. N </a:t>
            </a:r>
            <a:r>
              <a:rPr lang="en-US" b="0" i="0" dirty="0" err="1">
                <a:solidFill>
                  <a:srgbClr val="212121"/>
                </a:solidFill>
                <a:effectLst/>
                <a:latin typeface="BlinkMacSystemFont"/>
              </a:rPr>
              <a:t>Engl</a:t>
            </a:r>
            <a:r>
              <a:rPr lang="en-US" b="0" i="0" dirty="0">
                <a:solidFill>
                  <a:srgbClr val="212121"/>
                </a:solidFill>
                <a:effectLst/>
                <a:latin typeface="BlinkMacSystemFont"/>
              </a:rPr>
              <a:t> J Med. 2017 Oct 5;377(14):1319-1330.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10.1056/NEJMoa1709118. </a:t>
            </a:r>
            <a:r>
              <a:rPr lang="en-US" b="0" i="0" dirty="0" err="1">
                <a:solidFill>
                  <a:srgbClr val="212121"/>
                </a:solidFill>
                <a:effectLst/>
                <a:latin typeface="BlinkMacSystemFont"/>
              </a:rPr>
              <a:t>Epub</a:t>
            </a:r>
            <a:r>
              <a:rPr lang="en-US" b="0" i="0" dirty="0">
                <a:solidFill>
                  <a:srgbClr val="212121"/>
                </a:solidFill>
                <a:effectLst/>
                <a:latin typeface="BlinkMacSystemFont"/>
              </a:rPr>
              <a:t> 2017 Aug 27. PMID: 28844192.</a:t>
            </a:r>
          </a:p>
          <a:p>
            <a:pPr algn="l"/>
            <a:br>
              <a:rPr lang="en-US" b="0" i="0" dirty="0">
                <a:solidFill>
                  <a:srgbClr val="212121"/>
                </a:solidFill>
                <a:effectLst/>
                <a:latin typeface="BlinkMacSystemFont"/>
              </a:rPr>
            </a:br>
            <a:r>
              <a:rPr lang="en-US" b="0" i="0" dirty="0">
                <a:solidFill>
                  <a:srgbClr val="212121"/>
                </a:solidFill>
                <a:effectLst/>
                <a:latin typeface="BlinkMacSystemFont"/>
              </a:rPr>
              <a:t>Bhatt DL, </a:t>
            </a:r>
            <a:r>
              <a:rPr lang="en-US" b="0" i="0" dirty="0" err="1">
                <a:solidFill>
                  <a:srgbClr val="212121"/>
                </a:solidFill>
                <a:effectLst/>
                <a:latin typeface="BlinkMacSystemFont"/>
              </a:rPr>
              <a:t>Eikelboom</a:t>
            </a:r>
            <a:r>
              <a:rPr lang="en-US" b="0" i="0" dirty="0">
                <a:solidFill>
                  <a:srgbClr val="212121"/>
                </a:solidFill>
                <a:effectLst/>
                <a:latin typeface="BlinkMacSystemFont"/>
              </a:rPr>
              <a:t> JW, Connolly SJ, Steg PG, Anand SS, Verma S, Branch KRH, </a:t>
            </a:r>
            <a:r>
              <a:rPr lang="en-US" b="0" i="0" dirty="0" err="1">
                <a:solidFill>
                  <a:srgbClr val="212121"/>
                </a:solidFill>
                <a:effectLst/>
                <a:latin typeface="BlinkMacSystemFont"/>
              </a:rPr>
              <a:t>Probstfield</a:t>
            </a:r>
            <a:r>
              <a:rPr lang="en-US" b="0" i="0" dirty="0">
                <a:solidFill>
                  <a:srgbClr val="212121"/>
                </a:solidFill>
                <a:effectLst/>
                <a:latin typeface="BlinkMacSystemFont"/>
              </a:rPr>
              <a:t> J, Bosch J, </a:t>
            </a:r>
            <a:r>
              <a:rPr lang="en-US" b="0" i="0" dirty="0" err="1">
                <a:solidFill>
                  <a:srgbClr val="212121"/>
                </a:solidFill>
                <a:effectLst/>
                <a:latin typeface="BlinkMacSystemFont"/>
              </a:rPr>
              <a:t>Shestakovska</a:t>
            </a:r>
            <a:r>
              <a:rPr lang="en-US" b="0" i="0" dirty="0">
                <a:solidFill>
                  <a:srgbClr val="212121"/>
                </a:solidFill>
                <a:effectLst/>
                <a:latin typeface="BlinkMacSystemFont"/>
              </a:rPr>
              <a:t> O, </a:t>
            </a:r>
            <a:r>
              <a:rPr lang="en-US" b="0" i="0" dirty="0" err="1">
                <a:solidFill>
                  <a:srgbClr val="212121"/>
                </a:solidFill>
                <a:effectLst/>
                <a:latin typeface="BlinkMacSystemFont"/>
              </a:rPr>
              <a:t>Szarek</a:t>
            </a:r>
            <a:r>
              <a:rPr lang="en-US" b="0" i="0" dirty="0">
                <a:solidFill>
                  <a:srgbClr val="212121"/>
                </a:solidFill>
                <a:effectLst/>
                <a:latin typeface="BlinkMacSystemFont"/>
              </a:rPr>
              <a:t> M, </a:t>
            </a:r>
            <a:r>
              <a:rPr lang="en-US" b="0" i="0" dirty="0" err="1">
                <a:solidFill>
                  <a:srgbClr val="212121"/>
                </a:solidFill>
                <a:effectLst/>
                <a:latin typeface="BlinkMacSystemFont"/>
              </a:rPr>
              <a:t>Maggioni</a:t>
            </a:r>
            <a:r>
              <a:rPr lang="en-US" b="0" i="0" dirty="0">
                <a:solidFill>
                  <a:srgbClr val="212121"/>
                </a:solidFill>
                <a:effectLst/>
                <a:latin typeface="BlinkMacSystemFont"/>
              </a:rPr>
              <a:t> AP, </a:t>
            </a:r>
            <a:r>
              <a:rPr lang="en-US" b="0" i="0" dirty="0" err="1">
                <a:solidFill>
                  <a:srgbClr val="212121"/>
                </a:solidFill>
                <a:effectLst/>
                <a:latin typeface="BlinkMacSystemFont"/>
              </a:rPr>
              <a:t>Widimský</a:t>
            </a:r>
            <a:r>
              <a:rPr lang="en-US" b="0" i="0" dirty="0">
                <a:solidFill>
                  <a:srgbClr val="212121"/>
                </a:solidFill>
                <a:effectLst/>
                <a:latin typeface="BlinkMacSystemFont"/>
              </a:rPr>
              <a:t> P, </a:t>
            </a:r>
            <a:r>
              <a:rPr lang="en-US" b="0" i="0" dirty="0" err="1">
                <a:solidFill>
                  <a:srgbClr val="212121"/>
                </a:solidFill>
                <a:effectLst/>
                <a:latin typeface="BlinkMacSystemFont"/>
              </a:rPr>
              <a:t>Avezum</a:t>
            </a:r>
            <a:r>
              <a:rPr lang="en-US" b="0" i="0" dirty="0">
                <a:solidFill>
                  <a:srgbClr val="212121"/>
                </a:solidFill>
                <a:effectLst/>
                <a:latin typeface="BlinkMacSystemFont"/>
              </a:rPr>
              <a:t> A, Diaz R, Lewis BS, Berkowitz SD, Fox KAA, </a:t>
            </a:r>
            <a:r>
              <a:rPr lang="en-US" b="0" i="0" dirty="0" err="1">
                <a:solidFill>
                  <a:srgbClr val="212121"/>
                </a:solidFill>
                <a:effectLst/>
                <a:latin typeface="BlinkMacSystemFont"/>
              </a:rPr>
              <a:t>Ryden</a:t>
            </a:r>
            <a:r>
              <a:rPr lang="en-US" b="0" i="0" dirty="0">
                <a:solidFill>
                  <a:srgbClr val="212121"/>
                </a:solidFill>
                <a:effectLst/>
                <a:latin typeface="BlinkMacSystemFont"/>
              </a:rPr>
              <a:t> L, Yusuf S; COMPASS Steering Committee and Investigators. Role of Combination Antiplatelet and Anticoagulation Therapy in Diabetes Mellitus and Cardiovascular Disease: Insights From the COMPASS Trial. Circulation. 2020 Jun 9;141(23):1841-1854. </a:t>
            </a:r>
            <a:r>
              <a:rPr lang="en-US" b="0" i="0" dirty="0" err="1">
                <a:solidFill>
                  <a:srgbClr val="212121"/>
                </a:solidFill>
                <a:effectLst/>
                <a:latin typeface="BlinkMacSystemFont"/>
              </a:rPr>
              <a:t>doi</a:t>
            </a:r>
            <a:r>
              <a:rPr lang="en-US" b="0" i="0" dirty="0">
                <a:solidFill>
                  <a:srgbClr val="212121"/>
                </a:solidFill>
                <a:effectLst/>
                <a:latin typeface="BlinkMacSystemFont"/>
              </a:rPr>
              <a:t>: 10.1161/CIRCULATIONAHA.120.046448. </a:t>
            </a:r>
            <a:r>
              <a:rPr lang="en-US" b="0" i="0" dirty="0" err="1">
                <a:solidFill>
                  <a:srgbClr val="212121"/>
                </a:solidFill>
                <a:effectLst/>
                <a:latin typeface="BlinkMacSystemFont"/>
              </a:rPr>
              <a:t>Epub</a:t>
            </a:r>
            <a:r>
              <a:rPr lang="en-US" b="0" i="0" dirty="0">
                <a:solidFill>
                  <a:srgbClr val="212121"/>
                </a:solidFill>
                <a:effectLst/>
                <a:latin typeface="BlinkMacSystemFont"/>
              </a:rPr>
              <a:t> 2020 Mar 28. PMID: 32223318; PMCID: PMC7314494.</a:t>
            </a:r>
          </a:p>
          <a:p>
            <a:br>
              <a:rPr lang="en-US" b="0" i="0" dirty="0">
                <a:solidFill>
                  <a:srgbClr val="212121"/>
                </a:solidFill>
                <a:effectLst/>
                <a:latin typeface="BlinkMacSystemFont"/>
              </a:rPr>
            </a:br>
            <a:endParaRPr lang="en-US" b="1"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DC606-B645-4929-B5CF-0794EB56B23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837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342900" y="698500"/>
            <a:ext cx="6196013" cy="3486150"/>
          </a:xfrm>
          <a:ln/>
        </p:spPr>
      </p:sp>
      <p:sp>
        <p:nvSpPr>
          <p:cNvPr id="60419" name="Rectangle 3"/>
          <p:cNvSpPr>
            <a:spLocks noGrp="1" noChangeArrowheads="1"/>
          </p:cNvSpPr>
          <p:nvPr>
            <p:ph type="body" idx="1"/>
          </p:nvPr>
        </p:nvSpPr>
        <p:spPr>
          <a:xfrm>
            <a:off x="907369" y="4715154"/>
            <a:ext cx="4982939" cy="4466987"/>
          </a:xfrm>
          <a:noFill/>
          <a:ln/>
        </p:spPr>
        <p:txBody>
          <a:bodyPr/>
          <a:lstStyle/>
          <a:p>
            <a:pPr algn="l"/>
            <a:r>
              <a:rPr lang="en-US" b="0" i="0" dirty="0">
                <a:solidFill>
                  <a:srgbClr val="212121"/>
                </a:solidFill>
                <a:effectLst/>
                <a:latin typeface="BlinkMacSystemFont"/>
              </a:rPr>
              <a:t>Berger PB, Bhatt DL, </a:t>
            </a:r>
            <a:r>
              <a:rPr lang="en-US" b="0" i="0" dirty="0" err="1">
                <a:solidFill>
                  <a:srgbClr val="212121"/>
                </a:solidFill>
                <a:effectLst/>
                <a:latin typeface="BlinkMacSystemFont"/>
              </a:rPr>
              <a:t>Fuster</a:t>
            </a:r>
            <a:r>
              <a:rPr lang="en-US" b="0" i="0" dirty="0">
                <a:solidFill>
                  <a:srgbClr val="212121"/>
                </a:solidFill>
                <a:effectLst/>
                <a:latin typeface="BlinkMacSystemFont"/>
              </a:rPr>
              <a:t> V, Steg PG, Fox KA, Shao M, Brennan DM, </a:t>
            </a:r>
            <a:r>
              <a:rPr lang="en-US" b="0" i="0" dirty="0" err="1">
                <a:solidFill>
                  <a:srgbClr val="212121"/>
                </a:solidFill>
                <a:effectLst/>
                <a:latin typeface="BlinkMacSystemFont"/>
              </a:rPr>
              <a:t>Hacke</a:t>
            </a:r>
            <a:r>
              <a:rPr lang="en-US" b="0" i="0" dirty="0">
                <a:solidFill>
                  <a:srgbClr val="212121"/>
                </a:solidFill>
                <a:effectLst/>
                <a:latin typeface="BlinkMacSystemFont"/>
              </a:rPr>
              <a:t> W, </a:t>
            </a:r>
            <a:r>
              <a:rPr lang="en-US" b="0" i="0" dirty="0" err="1">
                <a:solidFill>
                  <a:srgbClr val="212121"/>
                </a:solidFill>
                <a:effectLst/>
                <a:latin typeface="BlinkMacSystemFont"/>
              </a:rPr>
              <a:t>Montalescot</a:t>
            </a:r>
            <a:r>
              <a:rPr lang="en-US" b="0" i="0" dirty="0">
                <a:solidFill>
                  <a:srgbClr val="212121"/>
                </a:solidFill>
                <a:effectLst/>
                <a:latin typeface="BlinkMacSystemFont"/>
              </a:rPr>
              <a:t> G, </a:t>
            </a:r>
            <a:r>
              <a:rPr lang="en-US" b="0" i="0" dirty="0" err="1">
                <a:solidFill>
                  <a:srgbClr val="212121"/>
                </a:solidFill>
                <a:effectLst/>
                <a:latin typeface="BlinkMacSystemFont"/>
              </a:rPr>
              <a:t>Steinhubl</a:t>
            </a:r>
            <a:r>
              <a:rPr lang="en-US" b="0" i="0" dirty="0">
                <a:solidFill>
                  <a:srgbClr val="212121"/>
                </a:solidFill>
                <a:effectLst/>
                <a:latin typeface="BlinkMacSystemFont"/>
              </a:rPr>
              <a:t> SR, </a:t>
            </a:r>
            <a:r>
              <a:rPr lang="en-US" b="0" i="0" dirty="0" err="1">
                <a:solidFill>
                  <a:srgbClr val="212121"/>
                </a:solidFill>
                <a:effectLst/>
                <a:latin typeface="BlinkMacSystemFont"/>
              </a:rPr>
              <a:t>Topol</a:t>
            </a:r>
            <a:r>
              <a:rPr lang="en-US" b="0" i="0" dirty="0">
                <a:solidFill>
                  <a:srgbClr val="212121"/>
                </a:solidFill>
                <a:effectLst/>
                <a:latin typeface="BlinkMacSystemFont"/>
              </a:rPr>
              <a:t> EJ; CHARISMA Investigators. Bleeding complications with dual antiplatelet therapy among patients with stable vascular disease or risk factors for vascular disease: results from the Clopidogrel for High Atherothrombotic Risk and Ischemic Stabilization, Management, and Avoidance (CHARISMA) trial. Circulation. 2010 Jun 15;121(23):2575-83. </a:t>
            </a:r>
            <a:r>
              <a:rPr lang="en-US" b="0" i="0" dirty="0" err="1">
                <a:solidFill>
                  <a:srgbClr val="212121"/>
                </a:solidFill>
                <a:effectLst/>
                <a:latin typeface="BlinkMacSystemFont"/>
              </a:rPr>
              <a:t>doi</a:t>
            </a:r>
            <a:r>
              <a:rPr lang="en-US" b="0" i="0" dirty="0">
                <a:solidFill>
                  <a:srgbClr val="212121"/>
                </a:solidFill>
                <a:effectLst/>
                <a:latin typeface="BlinkMacSystemFont"/>
              </a:rPr>
              <a:t>: 10.1161/CIRCULATIONAHA.109.895342. </a:t>
            </a:r>
            <a:r>
              <a:rPr lang="en-US" b="0" i="0" dirty="0" err="1">
                <a:solidFill>
                  <a:srgbClr val="212121"/>
                </a:solidFill>
                <a:effectLst/>
                <a:latin typeface="BlinkMacSystemFont"/>
              </a:rPr>
              <a:t>Epub</a:t>
            </a:r>
            <a:r>
              <a:rPr lang="en-US" b="0" i="0" dirty="0">
                <a:solidFill>
                  <a:srgbClr val="212121"/>
                </a:solidFill>
                <a:effectLst/>
                <a:latin typeface="BlinkMacSystemFont"/>
              </a:rPr>
              <a:t> 2010 Jun 1. PMID: 20516378.</a:t>
            </a:r>
          </a:p>
          <a:p>
            <a:pPr algn="l"/>
            <a:br>
              <a:rPr lang="en-US" b="0" i="0" dirty="0">
                <a:solidFill>
                  <a:srgbClr val="212121"/>
                </a:solidFill>
                <a:effectLst/>
                <a:latin typeface="BlinkMacSystemFont"/>
              </a:rPr>
            </a:br>
            <a:r>
              <a:rPr lang="en-US" b="0" i="0" dirty="0">
                <a:solidFill>
                  <a:srgbClr val="212121"/>
                </a:solidFill>
                <a:effectLst/>
                <a:latin typeface="BlinkMacSystemFont"/>
              </a:rPr>
              <a:t>Mauri L, </a:t>
            </a:r>
            <a:r>
              <a:rPr lang="en-US" b="0" i="0" dirty="0" err="1">
                <a:solidFill>
                  <a:srgbClr val="212121"/>
                </a:solidFill>
                <a:effectLst/>
                <a:latin typeface="BlinkMacSystemFont"/>
              </a:rPr>
              <a:t>Kereiakes</a:t>
            </a:r>
            <a:r>
              <a:rPr lang="en-US" b="0" i="0" dirty="0">
                <a:solidFill>
                  <a:srgbClr val="212121"/>
                </a:solidFill>
                <a:effectLst/>
                <a:latin typeface="BlinkMacSystemFont"/>
              </a:rPr>
              <a:t> DJ, Yeh RW, Driscoll-</a:t>
            </a:r>
            <a:r>
              <a:rPr lang="en-US" b="0" i="0" dirty="0" err="1">
                <a:solidFill>
                  <a:srgbClr val="212121"/>
                </a:solidFill>
                <a:effectLst/>
                <a:latin typeface="BlinkMacSystemFont"/>
              </a:rPr>
              <a:t>Shempp</a:t>
            </a:r>
            <a:r>
              <a:rPr lang="en-US" b="0" i="0" dirty="0">
                <a:solidFill>
                  <a:srgbClr val="212121"/>
                </a:solidFill>
                <a:effectLst/>
                <a:latin typeface="BlinkMacSystemFont"/>
              </a:rPr>
              <a:t> P, </a:t>
            </a:r>
            <a:r>
              <a:rPr lang="en-US" b="0" i="0" dirty="0" err="1">
                <a:solidFill>
                  <a:srgbClr val="212121"/>
                </a:solidFill>
                <a:effectLst/>
                <a:latin typeface="BlinkMacSystemFont"/>
              </a:rPr>
              <a:t>Cutlip</a:t>
            </a:r>
            <a:r>
              <a:rPr lang="en-US" b="0" i="0" dirty="0">
                <a:solidFill>
                  <a:srgbClr val="212121"/>
                </a:solidFill>
                <a:effectLst/>
                <a:latin typeface="BlinkMacSystemFont"/>
              </a:rPr>
              <a:t> DE, Steg PG, Normand SL, </a:t>
            </a:r>
            <a:r>
              <a:rPr lang="en-US" b="0" i="0" dirty="0" err="1">
                <a:solidFill>
                  <a:srgbClr val="212121"/>
                </a:solidFill>
                <a:effectLst/>
                <a:latin typeface="BlinkMacSystemFont"/>
              </a:rPr>
              <a:t>Braunwald</a:t>
            </a:r>
            <a:r>
              <a:rPr lang="en-US" b="0" i="0" dirty="0">
                <a:solidFill>
                  <a:srgbClr val="212121"/>
                </a:solidFill>
                <a:effectLst/>
                <a:latin typeface="BlinkMacSystemFont"/>
              </a:rPr>
              <a:t> E, </a:t>
            </a:r>
            <a:r>
              <a:rPr lang="en-US" b="0" i="0" dirty="0" err="1">
                <a:solidFill>
                  <a:srgbClr val="212121"/>
                </a:solidFill>
                <a:effectLst/>
                <a:latin typeface="BlinkMacSystemFont"/>
              </a:rPr>
              <a:t>Wiviott</a:t>
            </a:r>
            <a:r>
              <a:rPr lang="en-US" b="0" i="0" dirty="0">
                <a:solidFill>
                  <a:srgbClr val="212121"/>
                </a:solidFill>
                <a:effectLst/>
                <a:latin typeface="BlinkMacSystemFont"/>
              </a:rPr>
              <a:t> SD, Cohen DJ, Holmes DR Jr, </a:t>
            </a:r>
            <a:r>
              <a:rPr lang="en-US" b="0" i="0" dirty="0" err="1">
                <a:solidFill>
                  <a:srgbClr val="212121"/>
                </a:solidFill>
                <a:effectLst/>
                <a:latin typeface="BlinkMacSystemFont"/>
              </a:rPr>
              <a:t>Krucoff</a:t>
            </a:r>
            <a:r>
              <a:rPr lang="en-US" b="0" i="0" dirty="0">
                <a:solidFill>
                  <a:srgbClr val="212121"/>
                </a:solidFill>
                <a:effectLst/>
                <a:latin typeface="BlinkMacSystemFont"/>
              </a:rPr>
              <a:t> MW, </a:t>
            </a:r>
            <a:r>
              <a:rPr lang="en-US" b="0" i="0" dirty="0" err="1">
                <a:solidFill>
                  <a:srgbClr val="212121"/>
                </a:solidFill>
                <a:effectLst/>
                <a:latin typeface="BlinkMacSystemFont"/>
              </a:rPr>
              <a:t>Hermiller</a:t>
            </a:r>
            <a:r>
              <a:rPr lang="en-US" b="0" i="0" dirty="0">
                <a:solidFill>
                  <a:srgbClr val="212121"/>
                </a:solidFill>
                <a:effectLst/>
                <a:latin typeface="BlinkMacSystemFont"/>
              </a:rPr>
              <a:t> J, </a:t>
            </a:r>
            <a:r>
              <a:rPr lang="en-US" b="0" i="0" dirty="0" err="1">
                <a:solidFill>
                  <a:srgbClr val="212121"/>
                </a:solidFill>
                <a:effectLst/>
                <a:latin typeface="BlinkMacSystemFont"/>
              </a:rPr>
              <a:t>Dauerman</a:t>
            </a:r>
            <a:r>
              <a:rPr lang="en-US" b="0" i="0" dirty="0">
                <a:solidFill>
                  <a:srgbClr val="212121"/>
                </a:solidFill>
                <a:effectLst/>
                <a:latin typeface="BlinkMacSystemFont"/>
              </a:rPr>
              <a:t> HL, Simon DI, </a:t>
            </a:r>
            <a:r>
              <a:rPr lang="en-US" b="0" i="0" dirty="0" err="1">
                <a:solidFill>
                  <a:srgbClr val="212121"/>
                </a:solidFill>
                <a:effectLst/>
                <a:latin typeface="BlinkMacSystemFont"/>
              </a:rPr>
              <a:t>Kandzari</a:t>
            </a:r>
            <a:r>
              <a:rPr lang="en-US" b="0" i="0" dirty="0">
                <a:solidFill>
                  <a:srgbClr val="212121"/>
                </a:solidFill>
                <a:effectLst/>
                <a:latin typeface="BlinkMacSystemFont"/>
              </a:rPr>
              <a:t> DE, Garratt KN, Lee DP, Pow TK, Ver Lee P, Rinaldi MJ, Massaro JM; DAPT Study Investigators. Twelve or 30 months of dual antiplatelet therapy after drug-eluting stents. N Engl J Med. 2014 Dec 4;371(23):2155-66.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10.1056/NEJMoa1409312. </a:t>
            </a:r>
            <a:r>
              <a:rPr lang="en-US" b="0" i="0" dirty="0" err="1">
                <a:solidFill>
                  <a:srgbClr val="212121"/>
                </a:solidFill>
                <a:effectLst/>
                <a:latin typeface="BlinkMacSystemFont"/>
              </a:rPr>
              <a:t>Epub</a:t>
            </a:r>
            <a:r>
              <a:rPr lang="en-US" b="0" i="0" dirty="0">
                <a:solidFill>
                  <a:srgbClr val="212121"/>
                </a:solidFill>
                <a:effectLst/>
                <a:latin typeface="BlinkMacSystemFont"/>
              </a:rPr>
              <a:t> 2014 Nov 16. PMID: 25399658; PMCID: PMC4481318.</a:t>
            </a:r>
          </a:p>
          <a:p>
            <a:pPr algn="l"/>
            <a:br>
              <a:rPr lang="en-US" b="0" i="0" dirty="0">
                <a:solidFill>
                  <a:srgbClr val="212121"/>
                </a:solidFill>
                <a:effectLst/>
                <a:latin typeface="BlinkMacSystemFont"/>
              </a:rPr>
            </a:br>
            <a:r>
              <a:rPr lang="en-US" b="0" i="0" dirty="0" err="1">
                <a:solidFill>
                  <a:srgbClr val="212121"/>
                </a:solidFill>
                <a:effectLst/>
                <a:latin typeface="BlinkMacSystemFont"/>
              </a:rPr>
              <a:t>Scirica</a:t>
            </a:r>
            <a:r>
              <a:rPr lang="en-US" b="0" i="0" dirty="0">
                <a:solidFill>
                  <a:srgbClr val="212121"/>
                </a:solidFill>
                <a:effectLst/>
                <a:latin typeface="BlinkMacSystemFont"/>
              </a:rPr>
              <a:t> BM, </a:t>
            </a:r>
            <a:r>
              <a:rPr lang="en-US" b="0" i="0" dirty="0" err="1">
                <a:solidFill>
                  <a:srgbClr val="212121"/>
                </a:solidFill>
                <a:effectLst/>
                <a:latin typeface="BlinkMacSystemFont"/>
              </a:rPr>
              <a:t>Bonaca</a:t>
            </a:r>
            <a:r>
              <a:rPr lang="en-US" b="0" i="0" dirty="0">
                <a:solidFill>
                  <a:srgbClr val="212121"/>
                </a:solidFill>
                <a:effectLst/>
                <a:latin typeface="BlinkMacSystemFont"/>
              </a:rPr>
              <a:t> MP, </a:t>
            </a:r>
            <a:r>
              <a:rPr lang="en-US" b="0" i="0" dirty="0" err="1">
                <a:solidFill>
                  <a:srgbClr val="212121"/>
                </a:solidFill>
                <a:effectLst/>
                <a:latin typeface="BlinkMacSystemFont"/>
              </a:rPr>
              <a:t>Braunwald</a:t>
            </a:r>
            <a:r>
              <a:rPr lang="en-US" b="0" i="0" dirty="0">
                <a:solidFill>
                  <a:srgbClr val="212121"/>
                </a:solidFill>
                <a:effectLst/>
                <a:latin typeface="BlinkMacSystemFont"/>
              </a:rPr>
              <a:t> E, De Ferrari GM, </a:t>
            </a:r>
            <a:r>
              <a:rPr lang="en-US" b="0" i="0" dirty="0" err="1">
                <a:solidFill>
                  <a:srgbClr val="212121"/>
                </a:solidFill>
                <a:effectLst/>
                <a:latin typeface="BlinkMacSystemFont"/>
              </a:rPr>
              <a:t>Isaza</a:t>
            </a:r>
            <a:r>
              <a:rPr lang="en-US" b="0" i="0" dirty="0">
                <a:solidFill>
                  <a:srgbClr val="212121"/>
                </a:solidFill>
                <a:effectLst/>
                <a:latin typeface="BlinkMacSystemFont"/>
              </a:rPr>
              <a:t> D, Lewis BS, </a:t>
            </a:r>
            <a:r>
              <a:rPr lang="en-US" b="0" i="0" dirty="0" err="1">
                <a:solidFill>
                  <a:srgbClr val="212121"/>
                </a:solidFill>
                <a:effectLst/>
                <a:latin typeface="BlinkMacSystemFont"/>
              </a:rPr>
              <a:t>Mehrhof</a:t>
            </a:r>
            <a:r>
              <a:rPr lang="en-US" b="0" i="0" dirty="0">
                <a:solidFill>
                  <a:srgbClr val="212121"/>
                </a:solidFill>
                <a:effectLst/>
                <a:latin typeface="BlinkMacSystemFont"/>
              </a:rPr>
              <a:t> F, </a:t>
            </a:r>
            <a:r>
              <a:rPr lang="en-US" b="0" i="0" dirty="0" err="1">
                <a:solidFill>
                  <a:srgbClr val="212121"/>
                </a:solidFill>
                <a:effectLst/>
                <a:latin typeface="BlinkMacSystemFont"/>
              </a:rPr>
              <a:t>Merlini</a:t>
            </a:r>
            <a:r>
              <a:rPr lang="en-US" b="0" i="0" dirty="0">
                <a:solidFill>
                  <a:srgbClr val="212121"/>
                </a:solidFill>
                <a:effectLst/>
                <a:latin typeface="BlinkMacSystemFont"/>
              </a:rPr>
              <a:t> PA, Murphy SA, </a:t>
            </a:r>
            <a:r>
              <a:rPr lang="en-US" b="0" i="0" dirty="0" err="1">
                <a:solidFill>
                  <a:srgbClr val="212121"/>
                </a:solidFill>
                <a:effectLst/>
                <a:latin typeface="BlinkMacSystemFont"/>
              </a:rPr>
              <a:t>Sabatine</a:t>
            </a:r>
            <a:r>
              <a:rPr lang="en-US" b="0" i="0" dirty="0">
                <a:solidFill>
                  <a:srgbClr val="212121"/>
                </a:solidFill>
                <a:effectLst/>
                <a:latin typeface="BlinkMacSystemFont"/>
              </a:rPr>
              <a:t> MS, </a:t>
            </a:r>
            <a:r>
              <a:rPr lang="en-US" b="0" i="0" dirty="0" err="1">
                <a:solidFill>
                  <a:srgbClr val="212121"/>
                </a:solidFill>
                <a:effectLst/>
                <a:latin typeface="BlinkMacSystemFont"/>
              </a:rPr>
              <a:t>Tendera</a:t>
            </a:r>
            <a:r>
              <a:rPr lang="en-US" b="0" i="0" dirty="0">
                <a:solidFill>
                  <a:srgbClr val="212121"/>
                </a:solidFill>
                <a:effectLst/>
                <a:latin typeface="BlinkMacSystemFont"/>
              </a:rPr>
              <a:t> M, Van de Werf F, Wilcox R, Morrow DA; TRA 2°P-TIMI 50 Steering Committee Investigators. Vorapaxar for secondary prevention of thrombotic events for patients with previous myocardial infarction: a prespecified subgroup analysis of the TRA 2°P-TIMI 50 trial. Lancet. 2012 Oct 13;380(9850):1317-24. </a:t>
            </a:r>
            <a:r>
              <a:rPr lang="en-US" b="0" i="0" dirty="0" err="1">
                <a:solidFill>
                  <a:srgbClr val="212121"/>
                </a:solidFill>
                <a:effectLst/>
                <a:latin typeface="BlinkMacSystemFont"/>
              </a:rPr>
              <a:t>doi</a:t>
            </a:r>
            <a:r>
              <a:rPr lang="en-US" b="0" i="0" dirty="0">
                <a:solidFill>
                  <a:srgbClr val="212121"/>
                </a:solidFill>
                <a:effectLst/>
                <a:latin typeface="BlinkMacSystemFont"/>
              </a:rPr>
              <a:t>: 10.1016/S0140-6736(12)61269-0. </a:t>
            </a:r>
            <a:r>
              <a:rPr lang="en-US" b="0" i="0" dirty="0" err="1">
                <a:solidFill>
                  <a:srgbClr val="212121"/>
                </a:solidFill>
                <a:effectLst/>
                <a:latin typeface="BlinkMacSystemFont"/>
              </a:rPr>
              <a:t>Epub</a:t>
            </a:r>
            <a:r>
              <a:rPr lang="en-US" b="0" i="0" dirty="0">
                <a:solidFill>
                  <a:srgbClr val="212121"/>
                </a:solidFill>
                <a:effectLst/>
                <a:latin typeface="BlinkMacSystemFont"/>
              </a:rPr>
              <a:t> 2012 Aug 26. PMID: 22932716.</a:t>
            </a:r>
          </a:p>
          <a:p>
            <a:pPr algn="l"/>
            <a:br>
              <a:rPr lang="en-US" b="0" i="0" dirty="0">
                <a:solidFill>
                  <a:srgbClr val="212121"/>
                </a:solidFill>
                <a:effectLst/>
                <a:latin typeface="BlinkMacSystemFont"/>
              </a:rPr>
            </a:br>
            <a:r>
              <a:rPr lang="en-US" b="0" i="0" dirty="0" err="1">
                <a:solidFill>
                  <a:srgbClr val="212121"/>
                </a:solidFill>
                <a:effectLst/>
                <a:latin typeface="BlinkMacSystemFont"/>
              </a:rPr>
              <a:t>Bonaca</a:t>
            </a:r>
            <a:r>
              <a:rPr lang="en-US" b="0" i="0" dirty="0">
                <a:solidFill>
                  <a:srgbClr val="212121"/>
                </a:solidFill>
                <a:effectLst/>
                <a:latin typeface="BlinkMacSystemFont"/>
              </a:rPr>
              <a:t> MP, Bhatt DL, Cohen M, Steg PG, </a:t>
            </a:r>
            <a:r>
              <a:rPr lang="en-US" b="0" i="0" dirty="0" err="1">
                <a:solidFill>
                  <a:srgbClr val="212121"/>
                </a:solidFill>
                <a:effectLst/>
                <a:latin typeface="BlinkMacSystemFont"/>
              </a:rPr>
              <a:t>Storey</a:t>
            </a:r>
            <a:r>
              <a:rPr lang="en-US" b="0" i="0" dirty="0">
                <a:solidFill>
                  <a:srgbClr val="212121"/>
                </a:solidFill>
                <a:effectLst/>
                <a:latin typeface="BlinkMacSystemFont"/>
              </a:rPr>
              <a:t> RF, Jensen EC, Magnani G, Bansilal S, Fish MP, </a:t>
            </a:r>
            <a:r>
              <a:rPr lang="en-US" b="0" i="0" dirty="0" err="1">
                <a:solidFill>
                  <a:srgbClr val="212121"/>
                </a:solidFill>
                <a:effectLst/>
                <a:latin typeface="BlinkMacSystemFont"/>
              </a:rPr>
              <a:t>Im</a:t>
            </a:r>
            <a:r>
              <a:rPr lang="en-US" b="0" i="0" dirty="0">
                <a:solidFill>
                  <a:srgbClr val="212121"/>
                </a:solidFill>
                <a:effectLst/>
                <a:latin typeface="BlinkMacSystemFont"/>
              </a:rPr>
              <a:t> K, Bengtsson O, Oude </a:t>
            </a:r>
            <a:r>
              <a:rPr lang="en-US" b="0" i="0" dirty="0" err="1">
                <a:solidFill>
                  <a:srgbClr val="212121"/>
                </a:solidFill>
                <a:effectLst/>
                <a:latin typeface="BlinkMacSystemFont"/>
              </a:rPr>
              <a:t>Ophuis</a:t>
            </a:r>
            <a:r>
              <a:rPr lang="en-US" b="0" i="0" dirty="0">
                <a:solidFill>
                  <a:srgbClr val="212121"/>
                </a:solidFill>
                <a:effectLst/>
                <a:latin typeface="BlinkMacSystemFont"/>
              </a:rPr>
              <a:t> T, </a:t>
            </a:r>
            <a:r>
              <a:rPr lang="en-US" b="0" i="0" dirty="0" err="1">
                <a:solidFill>
                  <a:srgbClr val="212121"/>
                </a:solidFill>
                <a:effectLst/>
                <a:latin typeface="BlinkMacSystemFont"/>
              </a:rPr>
              <a:t>Budaj</a:t>
            </a:r>
            <a:r>
              <a:rPr lang="en-US" b="0" i="0" dirty="0">
                <a:solidFill>
                  <a:srgbClr val="212121"/>
                </a:solidFill>
                <a:effectLst/>
                <a:latin typeface="BlinkMacSystemFont"/>
              </a:rPr>
              <a:t> A, Theroux P, </a:t>
            </a:r>
            <a:r>
              <a:rPr lang="en-US" b="0" i="0" dirty="0" err="1">
                <a:solidFill>
                  <a:srgbClr val="212121"/>
                </a:solidFill>
                <a:effectLst/>
                <a:latin typeface="BlinkMacSystemFont"/>
              </a:rPr>
              <a:t>Ruda</a:t>
            </a:r>
            <a:r>
              <a:rPr lang="en-US" b="0" i="0" dirty="0">
                <a:solidFill>
                  <a:srgbClr val="212121"/>
                </a:solidFill>
                <a:effectLst/>
                <a:latin typeface="BlinkMacSystemFont"/>
              </a:rPr>
              <a:t> M, Hamm C, Goto S, </a:t>
            </a:r>
            <a:r>
              <a:rPr lang="en-US" b="0" i="0" dirty="0" err="1">
                <a:solidFill>
                  <a:srgbClr val="212121"/>
                </a:solidFill>
                <a:effectLst/>
                <a:latin typeface="BlinkMacSystemFont"/>
              </a:rPr>
              <a:t>Spinar</a:t>
            </a:r>
            <a:r>
              <a:rPr lang="en-US" b="0" i="0" dirty="0">
                <a:solidFill>
                  <a:srgbClr val="212121"/>
                </a:solidFill>
                <a:effectLst/>
                <a:latin typeface="BlinkMacSystemFont"/>
              </a:rPr>
              <a:t> J, </a:t>
            </a:r>
            <a:r>
              <a:rPr lang="en-US" b="0" i="0" dirty="0" err="1">
                <a:solidFill>
                  <a:srgbClr val="212121"/>
                </a:solidFill>
                <a:effectLst/>
                <a:latin typeface="BlinkMacSystemFont"/>
              </a:rPr>
              <a:t>Nicolau</a:t>
            </a:r>
            <a:r>
              <a:rPr lang="en-US" b="0" i="0" dirty="0">
                <a:solidFill>
                  <a:srgbClr val="212121"/>
                </a:solidFill>
                <a:effectLst/>
                <a:latin typeface="BlinkMacSystemFont"/>
              </a:rPr>
              <a:t> JC, Kiss RG, Murphy SA, </a:t>
            </a:r>
            <a:r>
              <a:rPr lang="en-US" b="0" i="0" dirty="0" err="1">
                <a:solidFill>
                  <a:srgbClr val="212121"/>
                </a:solidFill>
                <a:effectLst/>
                <a:latin typeface="BlinkMacSystemFont"/>
              </a:rPr>
              <a:t>Wiviott</a:t>
            </a:r>
            <a:r>
              <a:rPr lang="en-US" b="0" i="0" dirty="0">
                <a:solidFill>
                  <a:srgbClr val="212121"/>
                </a:solidFill>
                <a:effectLst/>
                <a:latin typeface="BlinkMacSystemFont"/>
              </a:rPr>
              <a:t> SD, Held P, </a:t>
            </a:r>
            <a:r>
              <a:rPr lang="en-US" b="0" i="0" dirty="0" err="1">
                <a:solidFill>
                  <a:srgbClr val="212121"/>
                </a:solidFill>
                <a:effectLst/>
                <a:latin typeface="BlinkMacSystemFont"/>
              </a:rPr>
              <a:t>Braunwald</a:t>
            </a:r>
            <a:r>
              <a:rPr lang="en-US" b="0" i="0" dirty="0">
                <a:solidFill>
                  <a:srgbClr val="212121"/>
                </a:solidFill>
                <a:effectLst/>
                <a:latin typeface="BlinkMacSystemFont"/>
              </a:rPr>
              <a:t> E, </a:t>
            </a:r>
            <a:r>
              <a:rPr lang="en-US" b="0" i="0" dirty="0" err="1">
                <a:solidFill>
                  <a:srgbClr val="212121"/>
                </a:solidFill>
                <a:effectLst/>
                <a:latin typeface="BlinkMacSystemFont"/>
              </a:rPr>
              <a:t>Sabatine</a:t>
            </a:r>
            <a:r>
              <a:rPr lang="en-US" b="0" i="0" dirty="0">
                <a:solidFill>
                  <a:srgbClr val="212121"/>
                </a:solidFill>
                <a:effectLst/>
                <a:latin typeface="BlinkMacSystemFont"/>
              </a:rPr>
              <a:t> MS; PEGASUS-TIMI 54 Steering Committee and Investigators. Long-term use of ticagrelor in patients with prior myocardial infarction. N Engl J Med. 2015 May 7;372(19):1791-800.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10.1056/NEJMoa1500857. </a:t>
            </a:r>
            <a:r>
              <a:rPr lang="en-US" b="0" i="0" dirty="0" err="1">
                <a:solidFill>
                  <a:srgbClr val="212121"/>
                </a:solidFill>
                <a:effectLst/>
                <a:latin typeface="BlinkMacSystemFont"/>
              </a:rPr>
              <a:t>Epub</a:t>
            </a:r>
            <a:r>
              <a:rPr lang="en-US" b="0" i="0" dirty="0">
                <a:solidFill>
                  <a:srgbClr val="212121"/>
                </a:solidFill>
                <a:effectLst/>
                <a:latin typeface="BlinkMacSystemFont"/>
              </a:rPr>
              <a:t> 2015 Mar 14. PMID: 25773268.</a:t>
            </a:r>
          </a:p>
          <a:p>
            <a:br>
              <a:rPr lang="en-US" b="0" i="0" dirty="0">
                <a:solidFill>
                  <a:srgbClr val="212121"/>
                </a:solidFill>
                <a:effectLst/>
                <a:latin typeface="BlinkMacSystemFont"/>
              </a:rPr>
            </a:br>
            <a:endParaRPr lang="en-US" dirty="0"/>
          </a:p>
        </p:txBody>
      </p:sp>
    </p:spTree>
    <p:extLst>
      <p:ext uri="{BB962C8B-B14F-4D97-AF65-F5344CB8AC3E}">
        <p14:creationId xmlns:p14="http://schemas.microsoft.com/office/powerpoint/2010/main" val="1166580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BlinkMacSystemFont"/>
              </a:rPr>
              <a:t>van der </a:t>
            </a:r>
            <a:r>
              <a:rPr lang="en-US" b="0" i="0" dirty="0" err="1">
                <a:solidFill>
                  <a:srgbClr val="212121"/>
                </a:solidFill>
                <a:effectLst/>
                <a:latin typeface="BlinkMacSystemFont"/>
              </a:rPr>
              <a:t>Sangen</a:t>
            </a:r>
            <a:r>
              <a:rPr lang="en-US" b="0" i="0" dirty="0">
                <a:solidFill>
                  <a:srgbClr val="212121"/>
                </a:solidFill>
                <a:effectLst/>
                <a:latin typeface="BlinkMacSystemFont"/>
              </a:rPr>
              <a:t> NMR, </a:t>
            </a:r>
            <a:r>
              <a:rPr lang="en-US" b="0" i="0" dirty="0" err="1">
                <a:solidFill>
                  <a:srgbClr val="212121"/>
                </a:solidFill>
                <a:effectLst/>
                <a:latin typeface="BlinkMacSystemFont"/>
              </a:rPr>
              <a:t>Rozemeijer</a:t>
            </a:r>
            <a:r>
              <a:rPr lang="en-US" b="0" i="0" dirty="0">
                <a:solidFill>
                  <a:srgbClr val="212121"/>
                </a:solidFill>
                <a:effectLst/>
                <a:latin typeface="BlinkMacSystemFont"/>
              </a:rPr>
              <a:t> R, Chan Pin Yin DRPP, </a:t>
            </a:r>
            <a:r>
              <a:rPr lang="en-US" b="0" i="0" dirty="0" err="1">
                <a:solidFill>
                  <a:srgbClr val="212121"/>
                </a:solidFill>
                <a:effectLst/>
                <a:latin typeface="BlinkMacSystemFont"/>
              </a:rPr>
              <a:t>Valgimigli</a:t>
            </a:r>
            <a:r>
              <a:rPr lang="en-US" b="0" i="0" dirty="0">
                <a:solidFill>
                  <a:srgbClr val="212121"/>
                </a:solidFill>
                <a:effectLst/>
                <a:latin typeface="BlinkMacSystemFont"/>
              </a:rPr>
              <a:t> M, </a:t>
            </a:r>
            <a:r>
              <a:rPr lang="en-US" b="0" i="0" dirty="0" err="1">
                <a:solidFill>
                  <a:srgbClr val="212121"/>
                </a:solidFill>
                <a:effectLst/>
                <a:latin typeface="BlinkMacSystemFont"/>
              </a:rPr>
              <a:t>Windecker</a:t>
            </a:r>
            <a:r>
              <a:rPr lang="en-US" b="0" i="0" dirty="0">
                <a:solidFill>
                  <a:srgbClr val="212121"/>
                </a:solidFill>
                <a:effectLst/>
                <a:latin typeface="BlinkMacSystemFont"/>
              </a:rPr>
              <a:t> S, James SK, </a:t>
            </a:r>
            <a:r>
              <a:rPr lang="en-US" b="0" i="0" dirty="0" err="1">
                <a:solidFill>
                  <a:srgbClr val="212121"/>
                </a:solidFill>
                <a:effectLst/>
                <a:latin typeface="BlinkMacSystemFont"/>
              </a:rPr>
              <a:t>Buccheri</a:t>
            </a:r>
            <a:r>
              <a:rPr lang="en-US" b="0" i="0" dirty="0">
                <a:solidFill>
                  <a:srgbClr val="212121"/>
                </a:solidFill>
                <a:effectLst/>
                <a:latin typeface="BlinkMacSystemFont"/>
              </a:rPr>
              <a:t> S, Ten Berg JM, Henriques JPS, </a:t>
            </a:r>
            <a:r>
              <a:rPr lang="en-US" b="0" i="0" dirty="0" err="1">
                <a:solidFill>
                  <a:srgbClr val="212121"/>
                </a:solidFill>
                <a:effectLst/>
                <a:latin typeface="BlinkMacSystemFont"/>
              </a:rPr>
              <a:t>Voskuil</a:t>
            </a:r>
            <a:r>
              <a:rPr lang="en-US" b="0" i="0" dirty="0">
                <a:solidFill>
                  <a:srgbClr val="212121"/>
                </a:solidFill>
                <a:effectLst/>
                <a:latin typeface="BlinkMacSystemFont"/>
              </a:rPr>
              <a:t> M, </a:t>
            </a:r>
            <a:r>
              <a:rPr lang="en-US" b="0" i="0" dirty="0" err="1">
                <a:solidFill>
                  <a:srgbClr val="212121"/>
                </a:solidFill>
                <a:effectLst/>
                <a:latin typeface="BlinkMacSystemFont"/>
              </a:rPr>
              <a:t>Kikkert</a:t>
            </a:r>
            <a:r>
              <a:rPr lang="en-US" b="0" i="0" dirty="0">
                <a:solidFill>
                  <a:srgbClr val="212121"/>
                </a:solidFill>
                <a:effectLst/>
                <a:latin typeface="BlinkMacSystemFont"/>
              </a:rPr>
              <a:t> WJ. Patient-tailored antithrombotic therapy following percutaneous coronary intervention. </a:t>
            </a:r>
            <a:r>
              <a:rPr lang="en-US" b="0" i="0" dirty="0" err="1">
                <a:solidFill>
                  <a:srgbClr val="212121"/>
                </a:solidFill>
                <a:effectLst/>
                <a:latin typeface="BlinkMacSystemFont"/>
              </a:rPr>
              <a:t>Eur</a:t>
            </a:r>
            <a:r>
              <a:rPr lang="en-US" b="0" i="0" dirty="0">
                <a:solidFill>
                  <a:srgbClr val="212121"/>
                </a:solidFill>
                <a:effectLst/>
                <a:latin typeface="BlinkMacSystemFont"/>
              </a:rPr>
              <a:t> Heart J. 2021 Mar 7;42(10):1038-1046. </a:t>
            </a:r>
            <a:r>
              <a:rPr lang="en-US" b="0" i="0" dirty="0" err="1">
                <a:solidFill>
                  <a:srgbClr val="212121"/>
                </a:solidFill>
                <a:effectLst/>
                <a:latin typeface="BlinkMacSystemFont"/>
              </a:rPr>
              <a:t>doi</a:t>
            </a:r>
            <a:r>
              <a:rPr lang="en-US" b="0" i="0" dirty="0">
                <a:solidFill>
                  <a:srgbClr val="212121"/>
                </a:solidFill>
                <a:effectLst/>
                <a:latin typeface="BlinkMacSystemFont"/>
              </a:rPr>
              <a:t>: 10.1093/</a:t>
            </a:r>
            <a:r>
              <a:rPr lang="en-US" b="0" i="0" dirty="0" err="1">
                <a:solidFill>
                  <a:srgbClr val="212121"/>
                </a:solidFill>
                <a:effectLst/>
                <a:latin typeface="BlinkMacSystemFont"/>
              </a:rPr>
              <a:t>eurheartj</a:t>
            </a:r>
            <a:r>
              <a:rPr lang="en-US" b="0" i="0" dirty="0">
                <a:solidFill>
                  <a:srgbClr val="212121"/>
                </a:solidFill>
                <a:effectLst/>
                <a:latin typeface="BlinkMacSystemFont"/>
              </a:rPr>
              <a:t>/ehaa1097. PMID: 33515031; PMCID: PMC8244639.</a:t>
            </a:r>
          </a:p>
          <a:p>
            <a:br>
              <a:rPr lang="en-US" b="0" i="0" dirty="0">
                <a:solidFill>
                  <a:srgbClr val="212121"/>
                </a:solidFill>
                <a:effectLst/>
                <a:latin typeface="BlinkMacSystemFont"/>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8174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rPr>
              <a:t>Mehran R, Baber U, Sharma SK, Cohen DJ, </a:t>
            </a:r>
            <a:r>
              <a:rPr lang="en-US" b="0" i="0" dirty="0" err="1">
                <a:solidFill>
                  <a:srgbClr val="212121"/>
                </a:solidFill>
                <a:effectLst/>
              </a:rPr>
              <a:t>Angiolillo</a:t>
            </a:r>
            <a:r>
              <a:rPr lang="en-US" b="0" i="0" dirty="0">
                <a:solidFill>
                  <a:srgbClr val="212121"/>
                </a:solidFill>
                <a:effectLst/>
              </a:rPr>
              <a:t> DJ, </a:t>
            </a:r>
            <a:r>
              <a:rPr lang="en-US" b="0" i="0" dirty="0" err="1">
                <a:solidFill>
                  <a:srgbClr val="212121"/>
                </a:solidFill>
                <a:effectLst/>
              </a:rPr>
              <a:t>Briguori</a:t>
            </a:r>
            <a:r>
              <a:rPr lang="en-US" b="0" i="0" dirty="0">
                <a:solidFill>
                  <a:srgbClr val="212121"/>
                </a:solidFill>
                <a:effectLst/>
              </a:rPr>
              <a:t> C, Cha JY, Collier T, </a:t>
            </a:r>
            <a:r>
              <a:rPr lang="en-US" b="0" i="0" dirty="0" err="1">
                <a:solidFill>
                  <a:srgbClr val="212121"/>
                </a:solidFill>
                <a:effectLst/>
              </a:rPr>
              <a:t>Dangas</a:t>
            </a:r>
            <a:r>
              <a:rPr lang="en-US" b="0" i="0" dirty="0">
                <a:solidFill>
                  <a:srgbClr val="212121"/>
                </a:solidFill>
                <a:effectLst/>
              </a:rPr>
              <a:t> G, Dudek D, </a:t>
            </a:r>
            <a:r>
              <a:rPr lang="en-US" b="0" i="0" dirty="0" err="1">
                <a:solidFill>
                  <a:srgbClr val="212121"/>
                </a:solidFill>
                <a:effectLst/>
              </a:rPr>
              <a:t>Džavík</a:t>
            </a:r>
            <a:r>
              <a:rPr lang="en-US" b="0" i="0" dirty="0">
                <a:solidFill>
                  <a:srgbClr val="212121"/>
                </a:solidFill>
                <a:effectLst/>
              </a:rPr>
              <a:t> V, </a:t>
            </a:r>
            <a:r>
              <a:rPr lang="en-US" b="0" i="0" dirty="0" err="1">
                <a:solidFill>
                  <a:srgbClr val="212121"/>
                </a:solidFill>
                <a:effectLst/>
              </a:rPr>
              <a:t>Escaned</a:t>
            </a:r>
            <a:r>
              <a:rPr lang="en-US" b="0" i="0" dirty="0">
                <a:solidFill>
                  <a:srgbClr val="212121"/>
                </a:solidFill>
                <a:effectLst/>
              </a:rPr>
              <a:t> J, Gil R, </a:t>
            </a:r>
            <a:r>
              <a:rPr lang="en-US" b="0" i="0" dirty="0" err="1">
                <a:solidFill>
                  <a:srgbClr val="212121"/>
                </a:solidFill>
                <a:effectLst/>
              </a:rPr>
              <a:t>Gurbel</a:t>
            </a:r>
            <a:r>
              <a:rPr lang="en-US" b="0" i="0" dirty="0">
                <a:solidFill>
                  <a:srgbClr val="212121"/>
                </a:solidFill>
                <a:effectLst/>
              </a:rPr>
              <a:t> P, Hamm CW, Henry T, Huber K, </a:t>
            </a:r>
            <a:r>
              <a:rPr lang="en-US" b="0" i="0" dirty="0" err="1">
                <a:solidFill>
                  <a:srgbClr val="212121"/>
                </a:solidFill>
                <a:effectLst/>
              </a:rPr>
              <a:t>Kastrati</a:t>
            </a:r>
            <a:r>
              <a:rPr lang="en-US" b="0" i="0" dirty="0">
                <a:solidFill>
                  <a:srgbClr val="212121"/>
                </a:solidFill>
                <a:effectLst/>
              </a:rPr>
              <a:t> A, Kaul U, </a:t>
            </a:r>
            <a:r>
              <a:rPr lang="en-US" b="0" i="0" dirty="0" err="1">
                <a:solidFill>
                  <a:srgbClr val="212121"/>
                </a:solidFill>
                <a:effectLst/>
              </a:rPr>
              <a:t>Kornowski</a:t>
            </a:r>
            <a:r>
              <a:rPr lang="en-US" b="0" i="0" dirty="0">
                <a:solidFill>
                  <a:srgbClr val="212121"/>
                </a:solidFill>
                <a:effectLst/>
              </a:rPr>
              <a:t> R, </a:t>
            </a:r>
            <a:r>
              <a:rPr lang="en-US" b="0" i="0" dirty="0" err="1">
                <a:solidFill>
                  <a:srgbClr val="212121"/>
                </a:solidFill>
                <a:effectLst/>
              </a:rPr>
              <a:t>Krucoff</a:t>
            </a:r>
            <a:r>
              <a:rPr lang="en-US" b="0" i="0" dirty="0">
                <a:solidFill>
                  <a:srgbClr val="212121"/>
                </a:solidFill>
                <a:effectLst/>
              </a:rPr>
              <a:t> M, </a:t>
            </a:r>
            <a:r>
              <a:rPr lang="en-US" b="0" i="0" dirty="0" err="1">
                <a:solidFill>
                  <a:srgbClr val="212121"/>
                </a:solidFill>
                <a:effectLst/>
              </a:rPr>
              <a:t>Kunadian</a:t>
            </a:r>
            <a:r>
              <a:rPr lang="en-US" b="0" i="0" dirty="0">
                <a:solidFill>
                  <a:srgbClr val="212121"/>
                </a:solidFill>
                <a:effectLst/>
              </a:rPr>
              <a:t> V, Marx SO, Mehta SR, </a:t>
            </a:r>
            <a:r>
              <a:rPr lang="en-US" b="0" i="0" dirty="0" err="1">
                <a:solidFill>
                  <a:srgbClr val="212121"/>
                </a:solidFill>
                <a:effectLst/>
              </a:rPr>
              <a:t>Moliterno</a:t>
            </a:r>
            <a:r>
              <a:rPr lang="en-US" b="0" i="0" dirty="0">
                <a:solidFill>
                  <a:srgbClr val="212121"/>
                </a:solidFill>
                <a:effectLst/>
              </a:rPr>
              <a:t> D, </a:t>
            </a:r>
            <a:r>
              <a:rPr lang="en-US" b="0" i="0" dirty="0" err="1">
                <a:solidFill>
                  <a:srgbClr val="212121"/>
                </a:solidFill>
                <a:effectLst/>
              </a:rPr>
              <a:t>Ohman</a:t>
            </a:r>
            <a:r>
              <a:rPr lang="en-US" b="0" i="0" dirty="0">
                <a:solidFill>
                  <a:srgbClr val="212121"/>
                </a:solidFill>
                <a:effectLst/>
              </a:rPr>
              <a:t> EM, </a:t>
            </a:r>
            <a:r>
              <a:rPr lang="en-US" b="0" i="0" dirty="0" err="1">
                <a:solidFill>
                  <a:srgbClr val="212121"/>
                </a:solidFill>
                <a:effectLst/>
              </a:rPr>
              <a:t>Oldroyd</a:t>
            </a:r>
            <a:r>
              <a:rPr lang="en-US" b="0" i="0" dirty="0">
                <a:solidFill>
                  <a:srgbClr val="212121"/>
                </a:solidFill>
                <a:effectLst/>
              </a:rPr>
              <a:t> K, </a:t>
            </a:r>
            <a:r>
              <a:rPr lang="en-US" b="0" i="0" dirty="0" err="1">
                <a:solidFill>
                  <a:srgbClr val="212121"/>
                </a:solidFill>
                <a:effectLst/>
              </a:rPr>
              <a:t>Sardella</a:t>
            </a:r>
            <a:r>
              <a:rPr lang="en-US" b="0" i="0" dirty="0">
                <a:solidFill>
                  <a:srgbClr val="212121"/>
                </a:solidFill>
                <a:effectLst/>
              </a:rPr>
              <a:t> G, Sartori S, </a:t>
            </a:r>
            <a:r>
              <a:rPr lang="en-US" b="0" i="0" dirty="0" err="1">
                <a:solidFill>
                  <a:srgbClr val="212121"/>
                </a:solidFill>
                <a:effectLst/>
              </a:rPr>
              <a:t>Shlofmitz</a:t>
            </a:r>
            <a:r>
              <a:rPr lang="en-US" b="0" i="0" dirty="0">
                <a:solidFill>
                  <a:srgbClr val="212121"/>
                </a:solidFill>
                <a:effectLst/>
              </a:rPr>
              <a:t> R, Steg PG, Weisz G, </a:t>
            </a:r>
            <a:r>
              <a:rPr lang="en-US" b="0" i="0" dirty="0" err="1">
                <a:solidFill>
                  <a:srgbClr val="212121"/>
                </a:solidFill>
                <a:effectLst/>
              </a:rPr>
              <a:t>Witzenbichler</a:t>
            </a:r>
            <a:r>
              <a:rPr lang="en-US" b="0" i="0" dirty="0">
                <a:solidFill>
                  <a:srgbClr val="212121"/>
                </a:solidFill>
                <a:effectLst/>
              </a:rPr>
              <a:t> B, Han YL, Pocock S, Gibson CM. Ticagrelor with or without Aspirin in High-Risk Patients after PCI. N Engl J Med. 2019 Nov 21;381(21):2032-2042. </a:t>
            </a:r>
            <a:r>
              <a:rPr lang="en-US" b="0" i="0" dirty="0" err="1">
                <a:solidFill>
                  <a:srgbClr val="212121"/>
                </a:solidFill>
                <a:effectLst/>
              </a:rPr>
              <a:t>doi</a:t>
            </a:r>
            <a:r>
              <a:rPr lang="en-US" b="0" i="0" dirty="0">
                <a:solidFill>
                  <a:srgbClr val="212121"/>
                </a:solidFill>
                <a:effectLst/>
              </a:rPr>
              <a:t>: 10.1056/NEJMoa1908419. </a:t>
            </a:r>
            <a:r>
              <a:rPr lang="en-US" b="0" i="0" dirty="0" err="1">
                <a:solidFill>
                  <a:srgbClr val="212121"/>
                </a:solidFill>
                <a:effectLst/>
              </a:rPr>
              <a:t>Epub</a:t>
            </a:r>
            <a:r>
              <a:rPr lang="en-US" b="0" i="0" dirty="0">
                <a:solidFill>
                  <a:srgbClr val="212121"/>
                </a:solidFill>
                <a:effectLst/>
              </a:rPr>
              <a:t> 2019 Sep 26. PMID: 31556978.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8983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rPr>
              <a:t>Kang J, Park KW, Lee H, Hwang D, Yang HM, Rha SW, Bae JW, Lee NH, Hur SH, Han JK, Shin ES, Koo BK, Kim HS. Aspirin Versus Clopidogrel for Long-Term Maintenance Monotherapy After Percutaneous Coronary Intervention: The HOST-EXAM Extended Study. Circulation. 2023 Jan 10;147(2):108-117. </a:t>
            </a:r>
            <a:r>
              <a:rPr lang="en-US" b="0" i="0" dirty="0" err="1">
                <a:solidFill>
                  <a:srgbClr val="212121"/>
                </a:solidFill>
                <a:effectLst/>
              </a:rPr>
              <a:t>doi</a:t>
            </a:r>
            <a:r>
              <a:rPr lang="en-US" b="0" i="0" dirty="0">
                <a:solidFill>
                  <a:srgbClr val="212121"/>
                </a:solidFill>
                <a:effectLst/>
              </a:rPr>
              <a:t>: 10.1161/CIRCULATIONAHA.122.062770. </a:t>
            </a:r>
            <a:r>
              <a:rPr lang="en-US" b="0" i="0" dirty="0" err="1">
                <a:solidFill>
                  <a:srgbClr val="212121"/>
                </a:solidFill>
                <a:effectLst/>
              </a:rPr>
              <a:t>Epub</a:t>
            </a:r>
            <a:r>
              <a:rPr lang="en-US" b="0" i="0" dirty="0">
                <a:solidFill>
                  <a:srgbClr val="212121"/>
                </a:solidFill>
                <a:effectLst/>
              </a:rPr>
              <a:t> 2022 Nov 7. PMID: 36342475.</a:t>
            </a:r>
          </a:p>
          <a:p>
            <a:endParaRPr lang="en-US" b="0" i="0" dirty="0">
              <a:solidFill>
                <a:srgbClr val="212121"/>
              </a:solidFill>
              <a:effectLst/>
            </a:endParaRPr>
          </a:p>
          <a:p>
            <a:pPr algn="l"/>
            <a:r>
              <a:rPr lang="en-US" b="0" i="0" dirty="0">
                <a:solidFill>
                  <a:srgbClr val="212121"/>
                </a:solidFill>
                <a:effectLst/>
                <a:latin typeface="BlinkMacSystemFont"/>
              </a:rPr>
              <a:t>Kang J, Park KW, Lee H, Hwang D, Yang HM, Rha SW, Bae JW, Lee NH, Hur SH, Han JK, Shin ES, Koo BK, Kim HS. Aspirin Versus Clopidogrel for Long-Term Maintenance Monotherapy After Percutaneous Coronary Intervention: The HOST-EXAM Extended Study. Circulation. 2023 Jan 10;147(2):108-117. </a:t>
            </a:r>
            <a:r>
              <a:rPr lang="en-US" b="0" i="0" dirty="0" err="1">
                <a:solidFill>
                  <a:srgbClr val="212121"/>
                </a:solidFill>
                <a:effectLst/>
                <a:latin typeface="BlinkMacSystemFont"/>
              </a:rPr>
              <a:t>doi</a:t>
            </a:r>
            <a:r>
              <a:rPr lang="en-US" b="0" i="0" dirty="0">
                <a:solidFill>
                  <a:srgbClr val="212121"/>
                </a:solidFill>
                <a:effectLst/>
                <a:latin typeface="BlinkMacSystemFont"/>
              </a:rPr>
              <a:t>: 10.1161/CIRCULATIONAHA.122.062770. </a:t>
            </a:r>
            <a:r>
              <a:rPr lang="en-US" b="0" i="0" dirty="0" err="1">
                <a:solidFill>
                  <a:srgbClr val="212121"/>
                </a:solidFill>
                <a:effectLst/>
                <a:latin typeface="BlinkMacSystemFont"/>
              </a:rPr>
              <a:t>Epub</a:t>
            </a:r>
            <a:r>
              <a:rPr lang="en-US" b="0" i="0" dirty="0">
                <a:solidFill>
                  <a:srgbClr val="212121"/>
                </a:solidFill>
                <a:effectLst/>
                <a:latin typeface="BlinkMacSystemFont"/>
              </a:rPr>
              <a:t> 2022 Nov 7. PMID: 36342475.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802A-A22E-4CAA-A434-6B185228A2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3092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C2161-DC03-DC74-E1E3-9D6C0058D71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808B225-6D6D-49D9-0213-A7B7DA80D50B}"/>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D625C-C6CC-4B31-A083-9E0CC49DC77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0034" name="Rectangle 2">
            <a:extLst>
              <a:ext uri="{FF2B5EF4-FFF2-40B4-BE49-F238E27FC236}">
                <a16:creationId xmlns:a16="http://schemas.microsoft.com/office/drawing/2014/main" id="{A2558D17-E049-1E86-17FA-29AB45DADD13}"/>
              </a:ext>
            </a:extLst>
          </p:cNvPr>
          <p:cNvSpPr>
            <a:spLocks noGrp="1" noRot="1" noChangeAspect="1" noChangeArrowheads="1" noTextEdit="1"/>
          </p:cNvSpPr>
          <p:nvPr>
            <p:ph type="sldImg"/>
          </p:nvPr>
        </p:nvSpPr>
        <p:spPr>
          <a:ln/>
        </p:spPr>
      </p:sp>
      <p:sp>
        <p:nvSpPr>
          <p:cNvPr id="2860035" name="Rectangle 3">
            <a:extLst>
              <a:ext uri="{FF2B5EF4-FFF2-40B4-BE49-F238E27FC236}">
                <a16:creationId xmlns:a16="http://schemas.microsoft.com/office/drawing/2014/main" id="{B2C9316D-2E79-32E8-06B6-7B9EAE422983}"/>
              </a:ext>
            </a:extLst>
          </p:cNvPr>
          <p:cNvSpPr>
            <a:spLocks noGrp="1" noChangeArrowheads="1"/>
          </p:cNvSpPr>
          <p:nvPr>
            <p:ph type="body" idx="1"/>
          </p:nvPr>
        </p:nvSpPr>
        <p:spPr>
          <a:xfrm>
            <a:off x="914400" y="4343400"/>
            <a:ext cx="5029200" cy="4114800"/>
          </a:xfrm>
        </p:spPr>
        <p:txBody>
          <a:bodyPr/>
          <a:lstStyle/>
          <a:p>
            <a:r>
              <a:rPr lang="en-US" altLang="en-US"/>
              <a:t>Alpert JS, </a:t>
            </a:r>
            <a:r>
              <a:rPr lang="en-US" altLang="en-US" err="1"/>
              <a:t>Thygesen</a:t>
            </a:r>
            <a:r>
              <a:rPr lang="en-US" altLang="en-US"/>
              <a:t> K, Antman E, </a:t>
            </a:r>
            <a:r>
              <a:rPr lang="en-US" altLang="en-US" err="1"/>
              <a:t>Bassand</a:t>
            </a:r>
            <a:r>
              <a:rPr lang="en-US" altLang="en-US"/>
              <a:t> JP. Myocardial infarction redefined--a consensus document of The Joint European Society of Cardiology/American College of Cardiology Committee for the redefinition of myocardial infarction. J Am Coll </a:t>
            </a:r>
            <a:r>
              <a:rPr lang="en-US" altLang="en-US" err="1"/>
              <a:t>Cardiol</a:t>
            </a:r>
            <a:r>
              <a:rPr lang="en-US" altLang="en-US"/>
              <a:t>. 2000 Sep;36(3):959-69. </a:t>
            </a:r>
            <a:r>
              <a:rPr lang="en-US" altLang="en-US" err="1"/>
              <a:t>doi</a:t>
            </a:r>
            <a:r>
              <a:rPr lang="en-US" altLang="en-US"/>
              <a:t>: 10.1016/s0735-1097(00)00804-4. Erratum in: J Am Coll </a:t>
            </a:r>
            <a:r>
              <a:rPr lang="en-US" altLang="en-US" err="1"/>
              <a:t>Cardiol</a:t>
            </a:r>
            <a:r>
              <a:rPr lang="en-US" altLang="en-US"/>
              <a:t> 2001 Mar 1;37(3):973. PMID: 10987628.</a:t>
            </a:r>
          </a:p>
          <a:p>
            <a:endParaRPr lang="en-US" altLang="en-US"/>
          </a:p>
        </p:txBody>
      </p:sp>
    </p:spTree>
    <p:extLst>
      <p:ext uri="{BB962C8B-B14F-4D97-AF65-F5344CB8AC3E}">
        <p14:creationId xmlns:p14="http://schemas.microsoft.com/office/powerpoint/2010/main" val="162116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Timecode</a:t>
            </a:r>
            <a:r>
              <a:rPr lang="en-US" b="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1907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 4, Page 57</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1106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Left-hand graph: Mathews, Figure 2, Page 14</a:t>
            </a:r>
          </a:p>
          <a:p>
            <a:r>
              <a:rPr lang="en-US"/>
              <a:t>Right-hand graph: Rymer, Figure1, Page 5</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813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Left-hand algorithm: Figure 3, Page 4 </a:t>
            </a:r>
            <a:r>
              <a:rPr lang="en-IN">
                <a:hlinkClick r:id="rId3"/>
              </a:rPr>
              <a:t>https://www.acc.org/Latest-in-Cardiology/Articles/2022/01/25/13/57/Pretreatment-with-P2Y12-Inhibitor-in-Patients-with-ACS</a:t>
            </a:r>
            <a:r>
              <a:rPr lang="en-US"/>
              <a:t> -- the figure there is used courtesy of Spirito A, Cao D, Mehran R.</a:t>
            </a:r>
          </a:p>
          <a:p>
            <a:r>
              <a:rPr lang="en-IN">
                <a:latin typeface="Aptos"/>
                <a:ea typeface="Calibri"/>
                <a:cs typeface="Calibri"/>
              </a:rPr>
              <a:t>Right-hand graph: </a:t>
            </a:r>
            <a:r>
              <a:rPr lang="en-US"/>
              <a:t>Figure1, Page 512 Parodi G, et al. J Am Coll </a:t>
            </a:r>
            <a:r>
              <a:rPr lang="en-US" err="1"/>
              <a:t>Cardiol</a:t>
            </a:r>
            <a:r>
              <a:rPr lang="en-US"/>
              <a:t>. 2015;65:511-512.Results from Mojito study</a:t>
            </a:r>
          </a:p>
          <a:p>
            <a:endParaRPr lang="en-IN">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0036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2FEBE-169E-6DA7-8948-AA2A202F6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8B801-0A95-EF99-0225-96AB2CFC3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11D8F-C85B-1C45-2B42-5F3EAEEA0CD1}"/>
              </a:ext>
            </a:extLst>
          </p:cNvPr>
          <p:cNvSpPr>
            <a:spLocks noGrp="1"/>
          </p:cNvSpPr>
          <p:nvPr>
            <p:ph type="body" idx="1"/>
          </p:nvPr>
        </p:nvSpPr>
        <p:spPr/>
        <p:txBody>
          <a:bodyPr/>
          <a:lstStyle/>
          <a:p>
            <a:r>
              <a:rPr lang="en-IN"/>
              <a:t>Page 2922, Central Illustration </a:t>
            </a:r>
            <a:endParaRPr lang="en-US"/>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FE25FF3-8C73-BFAD-048E-7584F7863A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56473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4000"/>
              </a:lnSpc>
              <a:spcBef>
                <a:spcPts val="1600"/>
              </a:spcBef>
            </a:pPr>
            <a:r>
              <a:rPr lang="en-US"/>
              <a:t>Figure1, Page 462</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7788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4000"/>
              </a:lnSpc>
              <a:spcBef>
                <a:spcPts val="1600"/>
              </a:spcBef>
            </a:pPr>
            <a:r>
              <a:rPr lang="en-US"/>
              <a:t>Figure3c &amp; 3d, Page 1281</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0791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4000"/>
              </a:lnSpc>
              <a:spcBef>
                <a:spcPts val="1600"/>
              </a:spcBef>
              <a:buFont typeface="Arial"/>
              <a:buChar char="•"/>
            </a:pPr>
            <a:r>
              <a:rPr lang="en-US"/>
              <a:t>Central Illustration, Page 2064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4731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Figure 1, Page 5</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537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Left-hand graph: Central Illustration, Page 2458</a:t>
            </a:r>
          </a:p>
          <a:p>
            <a:r>
              <a:rPr lang="en-IN"/>
              <a:t>Right-hand graph: Figure2B, Page 2457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558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E8D3-4FA3-792E-98F3-50F1019E751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A9CA82B-98EC-D1B2-B332-3D875DCDF2F5}"/>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A9ED-94BD-4371-897D-C31F55DE635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90754" name="Rectangle 2">
            <a:extLst>
              <a:ext uri="{FF2B5EF4-FFF2-40B4-BE49-F238E27FC236}">
                <a16:creationId xmlns:a16="http://schemas.microsoft.com/office/drawing/2014/main" id="{834B5656-C42F-B0DC-051B-6992A3321F4C}"/>
              </a:ext>
            </a:extLst>
          </p:cNvPr>
          <p:cNvSpPr>
            <a:spLocks noGrp="1" noRot="1" noChangeAspect="1" noChangeArrowheads="1" noTextEdit="1"/>
          </p:cNvSpPr>
          <p:nvPr>
            <p:ph type="sldImg"/>
          </p:nvPr>
        </p:nvSpPr>
        <p:spPr>
          <a:ln/>
        </p:spPr>
      </p:sp>
      <p:sp>
        <p:nvSpPr>
          <p:cNvPr id="2890755" name="Rectangle 3">
            <a:extLst>
              <a:ext uri="{FF2B5EF4-FFF2-40B4-BE49-F238E27FC236}">
                <a16:creationId xmlns:a16="http://schemas.microsoft.com/office/drawing/2014/main" id="{9941E316-C18D-0F28-EB91-BD3726E8AD6D}"/>
              </a:ext>
            </a:extLst>
          </p:cNvPr>
          <p:cNvSpPr>
            <a:spLocks noGrp="1" noChangeArrowheads="1"/>
          </p:cNvSpPr>
          <p:nvPr>
            <p:ph type="body" idx="1"/>
          </p:nvPr>
        </p:nvSpPr>
        <p:spPr/>
        <p:txBody>
          <a:bodyPr/>
          <a:lstStyle/>
          <a:p>
            <a:r>
              <a:rPr lang="en-GB" b="0" i="0" err="1">
                <a:solidFill>
                  <a:srgbClr val="1B1B1B"/>
                </a:solidFill>
                <a:effectLst/>
                <a:latin typeface="Roboto Mono Web"/>
              </a:rPr>
              <a:t>Auberger</a:t>
            </a:r>
            <a:r>
              <a:rPr lang="en-GB" b="0" i="0">
                <a:solidFill>
                  <a:srgbClr val="1B1B1B"/>
                </a:solidFill>
                <a:effectLst/>
                <a:latin typeface="Roboto Mono Web"/>
              </a:rPr>
              <a:t> N, Coin I, </a:t>
            </a:r>
            <a:r>
              <a:rPr lang="en-GB" b="0" i="0" err="1">
                <a:solidFill>
                  <a:srgbClr val="1B1B1B"/>
                </a:solidFill>
                <a:effectLst/>
                <a:latin typeface="Roboto Mono Web"/>
              </a:rPr>
              <a:t>Marillet</a:t>
            </a:r>
            <a:r>
              <a:rPr lang="en-GB" b="0" i="0">
                <a:solidFill>
                  <a:srgbClr val="1B1B1B"/>
                </a:solidFill>
                <a:effectLst/>
                <a:latin typeface="Roboto Mono Web"/>
              </a:rPr>
              <a:t> L, Raymond F, Michel-</a:t>
            </a:r>
            <a:r>
              <a:rPr lang="en-GB" b="0" i="0" err="1">
                <a:solidFill>
                  <a:srgbClr val="1B1B1B"/>
                </a:solidFill>
                <a:effectLst/>
                <a:latin typeface="Roboto Mono Web"/>
              </a:rPr>
              <a:t>Busseret</a:t>
            </a:r>
            <a:r>
              <a:rPr lang="en-GB" b="0" i="0">
                <a:solidFill>
                  <a:srgbClr val="1B1B1B"/>
                </a:solidFill>
                <a:effectLst/>
                <a:latin typeface="Roboto Mono Web"/>
              </a:rPr>
              <a:t> S, Claret PG, Pease C. Assay precision, 99th percentile reference value and proportion of detected healthy </a:t>
            </a:r>
            <a:r>
              <a:rPr lang="en-GB" b="0" i="0" err="1">
                <a:solidFill>
                  <a:srgbClr val="1B1B1B"/>
                </a:solidFill>
                <a:effectLst/>
                <a:latin typeface="Roboto Mono Web"/>
              </a:rPr>
              <a:t>european</a:t>
            </a:r>
            <a:r>
              <a:rPr lang="en-GB" b="0" i="0">
                <a:solidFill>
                  <a:srgbClr val="1B1B1B"/>
                </a:solidFill>
                <a:effectLst/>
                <a:latin typeface="Roboto Mono Web"/>
              </a:rPr>
              <a:t> adults for VIDAS® high-sensitive troponin I. </a:t>
            </a:r>
            <a:r>
              <a:rPr lang="en-GB" b="0" i="0" err="1">
                <a:solidFill>
                  <a:srgbClr val="1B1B1B"/>
                </a:solidFill>
                <a:effectLst/>
                <a:latin typeface="Roboto Mono Web"/>
              </a:rPr>
              <a:t>Pract</a:t>
            </a:r>
            <a:r>
              <a:rPr lang="en-GB" b="0" i="0">
                <a:solidFill>
                  <a:srgbClr val="1B1B1B"/>
                </a:solidFill>
                <a:effectLst/>
                <a:latin typeface="Roboto Mono Web"/>
              </a:rPr>
              <a:t> Lab Med. 2024 Nov 29;42:e00441. </a:t>
            </a:r>
            <a:r>
              <a:rPr lang="en-GB" b="0" i="0" err="1">
                <a:solidFill>
                  <a:srgbClr val="1B1B1B"/>
                </a:solidFill>
                <a:effectLst/>
                <a:latin typeface="Roboto Mono Web"/>
              </a:rPr>
              <a:t>doi</a:t>
            </a:r>
            <a:r>
              <a:rPr lang="en-GB" b="0" i="0">
                <a:solidFill>
                  <a:srgbClr val="1B1B1B"/>
                </a:solidFill>
                <a:effectLst/>
                <a:latin typeface="Roboto Mono Web"/>
              </a:rPr>
              <a:t>: 10.1016/j.plabm.2024.e00441. PMID: 39717566; PMCID: PMC11665417.</a:t>
            </a:r>
          </a:p>
          <a:p>
            <a:endParaRPr lang="en-GB" altLang="en-US" b="0" i="0">
              <a:solidFill>
                <a:srgbClr val="1B1B1B"/>
              </a:solidFill>
              <a:effectLst/>
              <a:latin typeface="Roboto Mono Web"/>
            </a:endParaRPr>
          </a:p>
          <a:p>
            <a:endParaRPr lang="en-GB" altLang="en-US" b="0" i="0">
              <a:solidFill>
                <a:srgbClr val="1B1B1B"/>
              </a:solidFill>
              <a:effectLst/>
              <a:latin typeface="Roboto Mono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err="1">
                <a:solidFill>
                  <a:srgbClr val="1B1B1B"/>
                </a:solidFill>
                <a:effectLst/>
                <a:latin typeface="Roboto Mono Web"/>
              </a:rPr>
              <a:t>Auberger</a:t>
            </a:r>
            <a:r>
              <a:rPr lang="en-GB" b="0" i="0">
                <a:solidFill>
                  <a:srgbClr val="1B1B1B"/>
                </a:solidFill>
                <a:effectLst/>
                <a:latin typeface="Roboto Mono Web"/>
              </a:rPr>
              <a:t> N, et al. </a:t>
            </a:r>
            <a:r>
              <a:rPr lang="en-GB" b="0" i="0" err="1">
                <a:solidFill>
                  <a:srgbClr val="1B1B1B"/>
                </a:solidFill>
                <a:effectLst/>
                <a:latin typeface="Roboto Mono Web"/>
              </a:rPr>
              <a:t>Pract</a:t>
            </a:r>
            <a:r>
              <a:rPr lang="en-GB" b="0" i="0">
                <a:solidFill>
                  <a:srgbClr val="1B1B1B"/>
                </a:solidFill>
                <a:effectLst/>
                <a:latin typeface="Roboto Mono Web"/>
              </a:rPr>
              <a:t> Lab Med. 2024 Nov 29;42:e00441. </a:t>
            </a:r>
          </a:p>
          <a:p>
            <a:endParaRPr lang="en-GB" altLang="en-US" b="0" i="0">
              <a:solidFill>
                <a:srgbClr val="1B1B1B"/>
              </a:solidFill>
              <a:effectLst/>
              <a:latin typeface="Roboto Mono Web"/>
            </a:endParaRPr>
          </a:p>
          <a:p>
            <a:endParaRPr lang="en-US" altLang="en-US"/>
          </a:p>
        </p:txBody>
      </p:sp>
    </p:spTree>
    <p:extLst>
      <p:ext uri="{BB962C8B-B14F-4D97-AF65-F5344CB8AC3E}">
        <p14:creationId xmlns:p14="http://schemas.microsoft.com/office/powerpoint/2010/main" val="3061952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65A0-BB36-0399-E9EA-69C8C1142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CE800-3388-71B1-E1F2-D5CE138D4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717BC-CDD2-D6C2-5D0B-D4828266A43F}"/>
              </a:ext>
            </a:extLst>
          </p:cNvPr>
          <p:cNvSpPr>
            <a:spLocks noGrp="1"/>
          </p:cNvSpPr>
          <p:nvPr>
            <p:ph type="body" idx="1"/>
          </p:nvPr>
        </p:nvSpPr>
        <p:spPr/>
        <p:txBody>
          <a:bodyPr/>
          <a:lstStyle/>
          <a:p>
            <a:r>
              <a:rPr lang="en-US" dirty="0">
                <a:latin typeface="Calibri"/>
                <a:ea typeface="Calibri"/>
                <a:cs typeface="Calibri"/>
              </a:rPr>
              <a:t>Left-hand graph: Central Illustration, Page 2458</a:t>
            </a:r>
          </a:p>
          <a:p>
            <a:r>
              <a:rPr lang="en-IN" dirty="0"/>
              <a:t>Right-hand graph: Figure2B, Page 2457 </a:t>
            </a:r>
            <a:endParaRPr lang="en-US" dirty="0"/>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9355831-647F-A91A-E533-E4207CB1B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4751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Figure 18, Page 3785</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5548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Left-hand figure: Figure2, Page 16</a:t>
            </a:r>
          </a:p>
          <a:p>
            <a:r>
              <a:rPr lang="en-US">
                <a:latin typeface="Calibri"/>
                <a:ea typeface="Calibri"/>
                <a:cs typeface="Calibri"/>
              </a:rPr>
              <a:t>Right-hand graph: Figure 3A, Page 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839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Right-hand graph: Doll, Figure 2, Page 8</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79343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Figure from Rikken, Figure 1, Page 122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a:t>Figure 1, Page 122</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8588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509C5-C698-64B1-711D-3608EBBA8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DE028-7177-D48E-BB20-F1915B74E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2CEAF-A543-C859-ECDE-1F78A3483B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56EB26-78D3-261A-4A20-9F91FE5966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CA4C7-4F79-47F2-878C-D30C46A124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657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Timecode</a:t>
            </a:r>
            <a:r>
              <a:rPr lang="en-US" b="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4783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2CBEA-2FA9-4526-936E-4D1CF60D60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81506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really are no CS guidelines.</a:t>
            </a:r>
            <a:r>
              <a:rPr lang="en-US" baseline="0"/>
              <a:t> Most of what we do is either based on Scientific Statements, Expert Consensus, or extrapolated from AMI guidelines.</a:t>
            </a:r>
          </a:p>
          <a:p>
            <a:r>
              <a:rPr lang="en-IN" b="0" i="0">
                <a:solidFill>
                  <a:srgbClr val="212121"/>
                </a:solidFill>
                <a:effectLst/>
                <a:latin typeface="BlinkMacSystemFont"/>
              </a:rPr>
              <a:t>van Diepen S, et al; </a:t>
            </a:r>
            <a:r>
              <a:rPr lang="en-US" b="0" i="0" u="sng">
                <a:solidFill>
                  <a:srgbClr val="205493"/>
                </a:solidFill>
                <a:effectLst/>
                <a:latin typeface="BlinkMacSystemFont"/>
                <a:hlinkClick r:id="rId3"/>
              </a:rPr>
              <a:t>American Heart Association Council on Clinical Cardiology; Council on Cardiovascular and Stroke Nursing; Council on Quality of Care and Outcomes Research; and Mission: Lifeline</a:t>
            </a:r>
            <a:r>
              <a:rPr lang="en-US" b="0" i="0" u="sng">
                <a:solidFill>
                  <a:srgbClr val="205493"/>
                </a:solidFill>
                <a:effectLst/>
                <a:latin typeface="BlinkMacSystemFont"/>
              </a:rPr>
              <a:t>. </a:t>
            </a:r>
            <a:r>
              <a:rPr lang="en-IN" b="0" i="0">
                <a:solidFill>
                  <a:srgbClr val="212121"/>
                </a:solidFill>
                <a:effectLst/>
                <a:latin typeface="BlinkMacSystemFont"/>
              </a:rPr>
              <a:t>Circulation. 2017;136:e232-e268; Blumer V,  et al; </a:t>
            </a:r>
            <a:r>
              <a:rPr lang="en-US" b="0" i="0" u="sng">
                <a:solidFill>
                  <a:srgbClr val="205493"/>
                </a:solidFill>
                <a:effectLst/>
                <a:latin typeface="BlinkMacSystemFont"/>
                <a:hlinkClick r:id="rId4"/>
              </a:rPr>
              <a:t>American Heart Association Cardiovascular Disease in Older Populations Committee of the Council on Clinical Cardiology and Council on Cardiovascular and Stroke Nursing; Council on Quality of Care and Outcomes Research; and Council on Cardiovascular Surgery and Anesthesia</a:t>
            </a:r>
            <a:r>
              <a:rPr lang="en-US" b="0" i="0" u="sng">
                <a:solidFill>
                  <a:srgbClr val="205493"/>
                </a:solidFill>
                <a:effectLst/>
                <a:latin typeface="BlinkMacSystemFont"/>
              </a:rPr>
              <a:t>. </a:t>
            </a:r>
            <a:r>
              <a:rPr lang="en-IN" b="0" i="1">
                <a:solidFill>
                  <a:srgbClr val="212121"/>
                </a:solidFill>
                <a:effectLst/>
                <a:latin typeface="BlinkMacSystemFont"/>
              </a:rPr>
              <a:t>Circulation</a:t>
            </a:r>
            <a:r>
              <a:rPr lang="en-IN" b="0" i="0">
                <a:solidFill>
                  <a:srgbClr val="212121"/>
                </a:solidFill>
                <a:effectLst/>
                <a:latin typeface="BlinkMacSystemFont"/>
              </a:rPr>
              <a:t>. 2024;149:e1051-e1065; Tehrani BN, et al. </a:t>
            </a:r>
            <a:r>
              <a:rPr lang="en-US" b="0" i="0">
                <a:solidFill>
                  <a:srgbClr val="212121"/>
                </a:solidFill>
                <a:effectLst/>
                <a:latin typeface="BlinkMacSystemFont"/>
              </a:rPr>
              <a:t>JACC Heart Fail. 2020;8:879-891; Baran DA, et al. Catheter Cardiovasc </a:t>
            </a:r>
            <a:r>
              <a:rPr lang="en-US" b="0" i="0" err="1">
                <a:solidFill>
                  <a:srgbClr val="212121"/>
                </a:solidFill>
                <a:effectLst/>
                <a:latin typeface="BlinkMacSystemFont"/>
              </a:rPr>
              <a:t>Interv</a:t>
            </a:r>
            <a:r>
              <a:rPr lang="en-US" b="0" i="0">
                <a:solidFill>
                  <a:srgbClr val="212121"/>
                </a:solidFill>
                <a:effectLst/>
                <a:latin typeface="BlinkMacSystemFont"/>
              </a:rPr>
              <a:t>. 2019;94:29-37; </a:t>
            </a:r>
            <a:r>
              <a:rPr lang="en-IN" b="0" i="0">
                <a:solidFill>
                  <a:srgbClr val="212121"/>
                </a:solidFill>
                <a:effectLst/>
                <a:latin typeface="BlinkMacSystemFont"/>
              </a:rPr>
              <a:t>Naidu SS, et al. </a:t>
            </a:r>
            <a:r>
              <a:rPr lang="en-US" b="0" i="0">
                <a:solidFill>
                  <a:srgbClr val="212121"/>
                </a:solidFill>
                <a:effectLst/>
                <a:latin typeface="BlinkMacSystemFont"/>
              </a:rPr>
              <a:t>J Am Coll Cardiol. 2022;79:933-946; </a:t>
            </a:r>
            <a:r>
              <a:rPr lang="en-IN" b="0" i="0" err="1">
                <a:solidFill>
                  <a:srgbClr val="212121"/>
                </a:solidFill>
                <a:effectLst/>
                <a:latin typeface="BlinkMacSystemFont"/>
              </a:rPr>
              <a:t>Rihal</a:t>
            </a:r>
            <a:r>
              <a:rPr lang="en-IN" b="0" i="0">
                <a:solidFill>
                  <a:srgbClr val="212121"/>
                </a:solidFill>
                <a:effectLst/>
                <a:latin typeface="BlinkMacSystemFont"/>
              </a:rPr>
              <a:t> CS, et al; </a:t>
            </a:r>
            <a:r>
              <a:rPr lang="en-US" b="0" i="0" u="none">
                <a:solidFill>
                  <a:srgbClr val="000000"/>
                </a:solidFill>
                <a:effectLst/>
                <a:latin typeface="BlinkMacSystemFont"/>
                <a:hlinkClick r:id="rId5">
                  <a:extLst>
                    <a:ext uri="{A12FA001-AC4F-418D-AE19-62706E023703}">
                      <ahyp:hlinkClr xmlns:ahyp="http://schemas.microsoft.com/office/drawing/2018/hyperlinkcolor" val="tx"/>
                    </a:ext>
                  </a:extLst>
                </a:hlinkClick>
              </a:rPr>
              <a:t>Society for Cardiovascular Angiography and Interventions (SCAI)</a:t>
            </a:r>
            <a:r>
              <a:rPr lang="en-US" b="0" i="0" u="none">
                <a:solidFill>
                  <a:srgbClr val="000000"/>
                </a:solidFill>
                <a:effectLst/>
                <a:latin typeface="BlinkMacSystemFont"/>
              </a:rPr>
              <a:t>; </a:t>
            </a:r>
            <a:r>
              <a:rPr lang="en-US" b="0" i="0" u="none" strike="noStrike">
                <a:solidFill>
                  <a:srgbClr val="000000"/>
                </a:solidFill>
                <a:effectLst/>
                <a:latin typeface="BlinkMacSystemFont"/>
                <a:hlinkClick r:id="rId6">
                  <a:extLst>
                    <a:ext uri="{A12FA001-AC4F-418D-AE19-62706E023703}">
                      <ahyp:hlinkClr xmlns:ahyp="http://schemas.microsoft.com/office/drawing/2018/hyperlinkcolor" val="tx"/>
                    </a:ext>
                  </a:extLst>
                </a:hlinkClick>
              </a:rPr>
              <a:t>Heart Failure Society of America (HFSA)</a:t>
            </a:r>
            <a:r>
              <a:rPr lang="en-US" b="0" i="0" u="none">
                <a:solidFill>
                  <a:srgbClr val="000000"/>
                </a:solidFill>
                <a:effectLst/>
                <a:latin typeface="BlinkMacSystemFont"/>
              </a:rPr>
              <a:t>; </a:t>
            </a:r>
            <a:r>
              <a:rPr lang="en-US" b="0" i="0" u="none" strike="noStrike">
                <a:solidFill>
                  <a:srgbClr val="000000"/>
                </a:solidFill>
                <a:effectLst/>
                <a:latin typeface="BlinkMacSystemFont"/>
                <a:hlinkClick r:id="rId7">
                  <a:extLst>
                    <a:ext uri="{A12FA001-AC4F-418D-AE19-62706E023703}">
                      <ahyp:hlinkClr xmlns:ahyp="http://schemas.microsoft.com/office/drawing/2018/hyperlinkcolor" val="tx"/>
                    </a:ext>
                  </a:extLst>
                </a:hlinkClick>
              </a:rPr>
              <a:t>Society of Thoracic Surgeons (STS)</a:t>
            </a:r>
            <a:r>
              <a:rPr lang="en-US" b="0" i="0" u="none">
                <a:solidFill>
                  <a:srgbClr val="000000"/>
                </a:solidFill>
                <a:effectLst/>
                <a:latin typeface="BlinkMacSystemFont"/>
              </a:rPr>
              <a:t>; </a:t>
            </a:r>
            <a:r>
              <a:rPr lang="en-US" b="0" i="0" u="none" strike="noStrike">
                <a:solidFill>
                  <a:srgbClr val="000000"/>
                </a:solidFill>
                <a:effectLst/>
                <a:latin typeface="BlinkMacSystemFont"/>
                <a:hlinkClick r:id="rId8">
                  <a:extLst>
                    <a:ext uri="{A12FA001-AC4F-418D-AE19-62706E023703}">
                      <ahyp:hlinkClr xmlns:ahyp="http://schemas.microsoft.com/office/drawing/2018/hyperlinkcolor" val="tx"/>
                    </a:ext>
                  </a:extLst>
                </a:hlinkClick>
              </a:rPr>
              <a:t>American Heart Association (AHA), and American College of Cardiology (ACC)</a:t>
            </a:r>
            <a:r>
              <a:rPr lang="en-US" b="0" i="0" u="none" strike="noStrike">
                <a:solidFill>
                  <a:srgbClr val="000000"/>
                </a:solidFill>
                <a:effectLst/>
                <a:latin typeface="BlinkMacSystemFont"/>
              </a:rPr>
              <a:t>. </a:t>
            </a:r>
            <a:r>
              <a:rPr lang="pt-BR" b="0" i="0">
                <a:solidFill>
                  <a:srgbClr val="212121"/>
                </a:solidFill>
                <a:effectLst/>
                <a:latin typeface="BlinkMacSystemFont"/>
              </a:rPr>
              <a:t>J Am Coll Cardiol. 2015;65(19):e7-e26; </a:t>
            </a:r>
            <a:r>
              <a:rPr lang="en-IN" b="0" i="0" err="1">
                <a:solidFill>
                  <a:srgbClr val="212121"/>
                </a:solidFill>
                <a:effectLst/>
                <a:latin typeface="BlinkMacSystemFont"/>
              </a:rPr>
              <a:t>Ibánez</a:t>
            </a:r>
            <a:r>
              <a:rPr lang="en-IN" b="0" i="0">
                <a:solidFill>
                  <a:srgbClr val="212121"/>
                </a:solidFill>
                <a:effectLst/>
                <a:latin typeface="BlinkMacSystemFont"/>
              </a:rPr>
              <a:t> B, et al. Rev Esp </a:t>
            </a:r>
            <a:r>
              <a:rPr lang="en-IN" b="0" i="0" err="1">
                <a:solidFill>
                  <a:srgbClr val="212121"/>
                </a:solidFill>
                <a:effectLst/>
                <a:latin typeface="BlinkMacSystemFont"/>
              </a:rPr>
              <a:t>Cardiol</a:t>
            </a:r>
            <a:r>
              <a:rPr lang="en-IN" b="0" i="0">
                <a:solidFill>
                  <a:srgbClr val="212121"/>
                </a:solidFill>
                <a:effectLst/>
                <a:latin typeface="BlinkMacSystemFont"/>
              </a:rPr>
              <a:t> (Engl Ed). 2017;70:1082; O'Gara PT, et al; </a:t>
            </a:r>
            <a:r>
              <a:rPr lang="en-US" b="0" i="0">
                <a:solidFill>
                  <a:srgbClr val="5B616B"/>
                </a:solidFill>
                <a:effectLst/>
                <a:latin typeface="BlinkMacSystemFont"/>
              </a:rPr>
              <a:t> </a:t>
            </a:r>
            <a:r>
              <a:rPr lang="en-US" b="0" i="0" u="none" strike="noStrike">
                <a:solidFill>
                  <a:srgbClr val="0071BC"/>
                </a:solidFill>
                <a:effectLst/>
                <a:latin typeface="BlinkMacSystemFont"/>
                <a:hlinkClick r:id="rId9"/>
              </a:rPr>
              <a:t>American College of Cardiology Foundation</a:t>
            </a:r>
            <a:r>
              <a:rPr lang="en-US" b="0" i="0">
                <a:solidFill>
                  <a:srgbClr val="5B616B"/>
                </a:solidFill>
                <a:effectLst/>
                <a:latin typeface="BlinkMacSystemFont"/>
              </a:rPr>
              <a:t>; </a:t>
            </a:r>
            <a:r>
              <a:rPr lang="en-US" b="0" i="0" u="sng">
                <a:solidFill>
                  <a:srgbClr val="205493"/>
                </a:solidFill>
                <a:effectLst/>
                <a:latin typeface="BlinkMacSystemFont"/>
                <a:hlinkClick r:id="rId10"/>
              </a:rPr>
              <a:t>American Heart Association Task Force on Practice Guidelines</a:t>
            </a:r>
            <a:r>
              <a:rPr lang="en-US" b="0" i="0">
                <a:solidFill>
                  <a:srgbClr val="5B616B"/>
                </a:solidFill>
                <a:effectLst/>
                <a:latin typeface="BlinkMacSystemFont"/>
              </a:rPr>
              <a:t>; </a:t>
            </a:r>
            <a:r>
              <a:rPr lang="en-US" b="0" i="0" u="none" strike="noStrike">
                <a:solidFill>
                  <a:srgbClr val="0071BC"/>
                </a:solidFill>
                <a:effectLst/>
                <a:latin typeface="BlinkMacSystemFont"/>
                <a:hlinkClick r:id="rId11"/>
              </a:rPr>
              <a:t>American College of Emergency Physicians</a:t>
            </a:r>
            <a:r>
              <a:rPr lang="en-US" b="0" i="0">
                <a:solidFill>
                  <a:srgbClr val="5B616B"/>
                </a:solidFill>
                <a:effectLst/>
                <a:latin typeface="BlinkMacSystemFont"/>
              </a:rPr>
              <a:t>; </a:t>
            </a:r>
            <a:r>
              <a:rPr lang="en-US" b="0" i="0" u="none" strike="noStrike">
                <a:solidFill>
                  <a:srgbClr val="0071BC"/>
                </a:solidFill>
                <a:effectLst/>
                <a:latin typeface="BlinkMacSystemFont"/>
                <a:hlinkClick r:id="rId12"/>
              </a:rPr>
              <a:t>Society for Cardiovascular Angiography and Interventions</a:t>
            </a:r>
            <a:r>
              <a:rPr lang="en-US" b="0" i="0" u="none" strike="noStrike">
                <a:solidFill>
                  <a:srgbClr val="0071BC"/>
                </a:solidFill>
                <a:effectLst/>
                <a:latin typeface="BlinkMacSystemFont"/>
              </a:rPr>
              <a:t>. </a:t>
            </a:r>
            <a:r>
              <a:rPr lang="en-IN" b="0" i="0">
                <a:solidFill>
                  <a:srgbClr val="212121"/>
                </a:solidFill>
                <a:effectLst/>
                <a:latin typeface="BlinkMacSystemFont"/>
              </a:rPr>
              <a:t>Catheter Cardiovasc </a:t>
            </a:r>
            <a:r>
              <a:rPr lang="en-IN" b="0" i="0" err="1">
                <a:solidFill>
                  <a:srgbClr val="212121"/>
                </a:solidFill>
                <a:effectLst/>
                <a:latin typeface="BlinkMacSystemFont"/>
              </a:rPr>
              <a:t>Interv</a:t>
            </a:r>
            <a:r>
              <a:rPr lang="en-IN" b="0" i="0">
                <a:solidFill>
                  <a:srgbClr val="212121"/>
                </a:solidFill>
                <a:effectLst/>
                <a:latin typeface="BlinkMacSystemFont"/>
              </a:rPr>
              <a:t>. 2013;82:E1-E27.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01CC2-7018-E043-99CF-2112D21C796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912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And </a:t>
            </a:r>
            <a:r>
              <a:rPr lang="en-US"/>
              <a:t>if we look closer</a:t>
            </a:r>
            <a:r>
              <a:rPr lang="en-US" baseline="0"/>
              <a:t> at the new HF guidelines, we recognize that our current best practices are based on </a:t>
            </a:r>
            <a:r>
              <a:rPr lang="en-US"/>
              <a:t>Non-randomized data, observational studies or registry data copy.</a:t>
            </a:r>
          </a:p>
          <a:p>
            <a:endParaRPr lang="en-US"/>
          </a:p>
          <a:p>
            <a:pPr algn="l"/>
            <a:r>
              <a:rPr lang="en-US" b="0" i="0">
                <a:solidFill>
                  <a:srgbClr val="212121"/>
                </a:solidFill>
                <a:effectLst/>
                <a:latin typeface="BlinkMacSystemFont"/>
              </a:rPr>
              <a:t>Heidenreich PA, Bozkurt B, Aguilar D, Allen LA, Byun JJ, Colvin MM, </a:t>
            </a:r>
            <a:r>
              <a:rPr lang="en-US" b="0" i="0" err="1">
                <a:solidFill>
                  <a:srgbClr val="212121"/>
                </a:solidFill>
                <a:effectLst/>
                <a:latin typeface="BlinkMacSystemFont"/>
              </a:rPr>
              <a:t>Deswal</a:t>
            </a:r>
            <a:r>
              <a:rPr lang="en-US" b="0" i="0">
                <a:solidFill>
                  <a:srgbClr val="212121"/>
                </a:solidFill>
                <a:effectLst/>
                <a:latin typeface="BlinkMacSystemFont"/>
              </a:rPr>
              <a:t> A, </a:t>
            </a:r>
            <a:r>
              <a:rPr lang="en-US" b="0" i="0" err="1">
                <a:solidFill>
                  <a:srgbClr val="212121"/>
                </a:solidFill>
                <a:effectLst/>
                <a:latin typeface="BlinkMacSystemFont"/>
              </a:rPr>
              <a:t>Drazner</a:t>
            </a:r>
            <a:r>
              <a:rPr lang="en-US" b="0" i="0">
                <a:solidFill>
                  <a:srgbClr val="212121"/>
                </a:solidFill>
                <a:effectLst/>
                <a:latin typeface="BlinkMacSystemFont"/>
              </a:rPr>
              <a:t> MH, </a:t>
            </a:r>
            <a:r>
              <a:rPr lang="en-US" b="0" i="0" err="1">
                <a:solidFill>
                  <a:srgbClr val="212121"/>
                </a:solidFill>
                <a:effectLst/>
                <a:latin typeface="BlinkMacSystemFont"/>
              </a:rPr>
              <a:t>Dunlay</a:t>
            </a:r>
            <a:r>
              <a:rPr lang="en-US" b="0" i="0">
                <a:solidFill>
                  <a:srgbClr val="212121"/>
                </a:solidFill>
                <a:effectLst/>
                <a:latin typeface="BlinkMacSystemFont"/>
              </a:rPr>
              <a:t> SM, Evers LR, Fang JC, </a:t>
            </a:r>
            <a:r>
              <a:rPr lang="en-US" b="0" i="0" err="1">
                <a:solidFill>
                  <a:srgbClr val="212121"/>
                </a:solidFill>
                <a:effectLst/>
                <a:latin typeface="BlinkMacSystemFont"/>
              </a:rPr>
              <a:t>Fedson</a:t>
            </a:r>
            <a:r>
              <a:rPr lang="en-US" b="0" i="0">
                <a:solidFill>
                  <a:srgbClr val="212121"/>
                </a:solidFill>
                <a:effectLst/>
                <a:latin typeface="BlinkMacSystemFont"/>
              </a:rPr>
              <a:t> SE, </a:t>
            </a:r>
            <a:r>
              <a:rPr lang="en-US" b="0" i="0" err="1">
                <a:solidFill>
                  <a:srgbClr val="212121"/>
                </a:solidFill>
                <a:effectLst/>
                <a:latin typeface="BlinkMacSystemFont"/>
              </a:rPr>
              <a:t>Fonarow</a:t>
            </a:r>
            <a:r>
              <a:rPr lang="en-US" b="0" i="0">
                <a:solidFill>
                  <a:srgbClr val="212121"/>
                </a:solidFill>
                <a:effectLst/>
                <a:latin typeface="BlinkMacSystemFont"/>
              </a:rPr>
              <a:t> GC, Hayek SS, Hernandez AF, </a:t>
            </a:r>
            <a:r>
              <a:rPr lang="en-US" b="0" i="0" err="1">
                <a:solidFill>
                  <a:srgbClr val="212121"/>
                </a:solidFill>
                <a:effectLst/>
                <a:latin typeface="BlinkMacSystemFont"/>
              </a:rPr>
              <a:t>Khazanie</a:t>
            </a:r>
            <a:r>
              <a:rPr lang="en-US" b="0" i="0">
                <a:solidFill>
                  <a:srgbClr val="212121"/>
                </a:solidFill>
                <a:effectLst/>
                <a:latin typeface="BlinkMacSystemFont"/>
              </a:rPr>
              <a:t> P, </a:t>
            </a:r>
            <a:r>
              <a:rPr lang="en-US" b="0" i="0" err="1">
                <a:solidFill>
                  <a:srgbClr val="212121"/>
                </a:solidFill>
                <a:effectLst/>
                <a:latin typeface="BlinkMacSystemFont"/>
              </a:rPr>
              <a:t>Kittleson</a:t>
            </a:r>
            <a:r>
              <a:rPr lang="en-US" b="0" i="0">
                <a:solidFill>
                  <a:srgbClr val="212121"/>
                </a:solidFill>
                <a:effectLst/>
                <a:latin typeface="BlinkMacSystemFont"/>
              </a:rPr>
              <a:t> MM, Lee CS, Link MS, Milano CA, </a:t>
            </a:r>
            <a:r>
              <a:rPr lang="en-US" b="0" i="0" err="1">
                <a:solidFill>
                  <a:srgbClr val="212121"/>
                </a:solidFill>
                <a:effectLst/>
                <a:latin typeface="BlinkMacSystemFont"/>
              </a:rPr>
              <a:t>Nnacheta</a:t>
            </a:r>
            <a:r>
              <a:rPr lang="en-US" b="0" i="0">
                <a:solidFill>
                  <a:srgbClr val="212121"/>
                </a:solidFill>
                <a:effectLst/>
                <a:latin typeface="BlinkMacSystemFont"/>
              </a:rPr>
              <a:t> LC, Sandhu AT, Stevenson LW, </a:t>
            </a:r>
            <a:r>
              <a:rPr lang="en-US" b="0" i="0" err="1">
                <a:solidFill>
                  <a:srgbClr val="212121"/>
                </a:solidFill>
                <a:effectLst/>
                <a:latin typeface="BlinkMacSystemFont"/>
              </a:rPr>
              <a:t>Vardeny</a:t>
            </a:r>
            <a:r>
              <a:rPr lang="en-US" b="0" i="0">
                <a:solidFill>
                  <a:srgbClr val="212121"/>
                </a:solidFill>
                <a:effectLst/>
                <a:latin typeface="BlinkMacSystemFont"/>
              </a:rPr>
              <a:t> O, Vest AR, Yancy CW; ACC/AHA Joint Committee Members. 2022 AHA/ACC/HFSA Guideline for the Management of Heart Failure: A Report of the American College of Cardiology/American Heart Association Joint Committee on Clinical Practice Guidelines. Circulation. 2022 May 3;145(18):e895-e1032. </a:t>
            </a:r>
            <a:r>
              <a:rPr lang="en-US" b="0" i="0" err="1">
                <a:solidFill>
                  <a:srgbClr val="212121"/>
                </a:solidFill>
                <a:effectLst/>
                <a:latin typeface="BlinkMacSystemFont"/>
              </a:rPr>
              <a:t>doi</a:t>
            </a:r>
            <a:r>
              <a:rPr lang="en-US" b="0" i="0">
                <a:solidFill>
                  <a:srgbClr val="212121"/>
                </a:solidFill>
                <a:effectLst/>
                <a:latin typeface="BlinkMacSystemFont"/>
              </a:rPr>
              <a:t>: 10.1161/CIR.0000000000001063. </a:t>
            </a:r>
            <a:r>
              <a:rPr lang="en-US" b="0" i="0" err="1">
                <a:solidFill>
                  <a:srgbClr val="212121"/>
                </a:solidFill>
                <a:effectLst/>
                <a:latin typeface="BlinkMacSystemFont"/>
              </a:rPr>
              <a:t>Epub</a:t>
            </a:r>
            <a:r>
              <a:rPr lang="en-US" b="0" i="0">
                <a:solidFill>
                  <a:srgbClr val="212121"/>
                </a:solidFill>
                <a:effectLst/>
                <a:latin typeface="BlinkMacSystemFont"/>
              </a:rPr>
              <a:t> 2022 Apr 1. Erratum in: Circulation. 2022 May 3;145(18):e1033. </a:t>
            </a:r>
            <a:r>
              <a:rPr lang="en-US" b="0" i="0" err="1">
                <a:solidFill>
                  <a:srgbClr val="212121"/>
                </a:solidFill>
                <a:effectLst/>
                <a:latin typeface="BlinkMacSystemFont"/>
              </a:rPr>
              <a:t>doi</a:t>
            </a:r>
            <a:r>
              <a:rPr lang="en-US" b="0" i="0">
                <a:solidFill>
                  <a:srgbClr val="212121"/>
                </a:solidFill>
                <a:effectLst/>
                <a:latin typeface="BlinkMacSystemFont"/>
              </a:rPr>
              <a:t>: 10.1161/CIR.0000000000001073. Erratum in: Circulation. 2022 Sep 27;146(13):e185. </a:t>
            </a:r>
            <a:r>
              <a:rPr lang="en-US" b="0" i="0" err="1">
                <a:solidFill>
                  <a:srgbClr val="212121"/>
                </a:solidFill>
                <a:effectLst/>
                <a:latin typeface="BlinkMacSystemFont"/>
              </a:rPr>
              <a:t>doi</a:t>
            </a:r>
            <a:r>
              <a:rPr lang="en-US" b="0" i="0">
                <a:solidFill>
                  <a:srgbClr val="212121"/>
                </a:solidFill>
                <a:effectLst/>
                <a:latin typeface="BlinkMacSystemFont"/>
              </a:rPr>
              <a:t>: 10.1161/CIR.0000000000001097. Erratum in: Circulation. 2023 Apr 4;147(14):e674. </a:t>
            </a:r>
            <a:r>
              <a:rPr lang="en-US" b="0" i="0" err="1">
                <a:solidFill>
                  <a:srgbClr val="212121"/>
                </a:solidFill>
                <a:effectLst/>
                <a:latin typeface="BlinkMacSystemFont"/>
              </a:rPr>
              <a:t>doi</a:t>
            </a:r>
            <a:r>
              <a:rPr lang="en-US" b="0" i="0">
                <a:solidFill>
                  <a:srgbClr val="212121"/>
                </a:solidFill>
                <a:effectLst/>
                <a:latin typeface="BlinkMacSystemFont"/>
              </a:rPr>
              <a:t>: 10.1161/CIR.0000000000001142. PMID: 35363499.</a:t>
            </a:r>
          </a:p>
          <a:p>
            <a:br>
              <a:rPr lang="en-US" b="0" i="0">
                <a:solidFill>
                  <a:srgbClr val="212121"/>
                </a:solidFill>
                <a:effectLst/>
                <a:latin typeface="BlinkMacSystemFont"/>
              </a:rPr>
            </a:br>
            <a:endParaRPr lang="en-US"/>
          </a:p>
          <a:p>
            <a:pPr marL="0" indent="0" algn="l" rtl="0" latinLnBrk="0">
              <a:spcBef>
                <a:spcPts val="0"/>
              </a:spcBef>
              <a:spcAft>
                <a:spcPts val="0"/>
              </a:spcAft>
            </a:pPr>
            <a:endParaRPr lang="en-US" b="0" i="0">
              <a:solidFill>
                <a:srgbClr val="222222"/>
              </a:solidFill>
              <a:effectLst/>
              <a:latin typeface="Arial" panose="020B0604020202020204" pitchFamily="34" charset="0"/>
            </a:endParaRPr>
          </a:p>
          <a:p>
            <a:br>
              <a:rPr lang="en-US"/>
            </a:br>
            <a:endParaRPr lang="en-US" b="0" i="0">
              <a:solidFill>
                <a:srgbClr val="696C6D"/>
              </a:solidFill>
              <a:effectLst/>
              <a:latin typeface="Arial" panose="020B0604020202020204" pitchFamily="34" charset="0"/>
            </a:endParaRPr>
          </a:p>
          <a:p>
            <a:endParaRPr lang="en-US" b="0" i="0">
              <a:solidFill>
                <a:srgbClr val="696C6D"/>
              </a:solidFill>
              <a:effectLst/>
              <a:latin typeface="Arial" panose="020B0604020202020204" pitchFamily="34" charset="0"/>
            </a:endParaRPr>
          </a:p>
          <a:p>
            <a:br>
              <a:rPr lang="en-US"/>
            </a:br>
            <a:endParaRPr lang="pt-BR"/>
          </a:p>
          <a:p>
            <a:br>
              <a:rPr lang="pt-BR"/>
            </a:b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1FE4-D052-4BB9-A356-1451335D7A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5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0235-9694-0949-3599-F6DDCDFAB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13D95-58BD-D92B-9653-1E0844DF7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CA4A2-E218-15D3-2051-16C7F01135F2}"/>
              </a:ext>
            </a:extLst>
          </p:cNvPr>
          <p:cNvSpPr>
            <a:spLocks noGrp="1"/>
          </p:cNvSpPr>
          <p:nvPr>
            <p:ph type="body" idx="1"/>
          </p:nvPr>
        </p:nvSpPr>
        <p:spPr/>
        <p:txBody>
          <a:bodyPr/>
          <a:lstStyle/>
          <a:p>
            <a:r>
              <a:rPr lang="en-US" b="0" i="0">
                <a:solidFill>
                  <a:srgbClr val="212121"/>
                </a:solidFill>
                <a:effectLst/>
                <a:latin typeface="BlinkMacSystemFont"/>
              </a:rPr>
              <a:t>Wu AHB, Christenson RH, Greene DN, Jaffe AS, </a:t>
            </a:r>
            <a:r>
              <a:rPr lang="en-US" b="0" i="0" err="1">
                <a:solidFill>
                  <a:srgbClr val="212121"/>
                </a:solidFill>
                <a:effectLst/>
                <a:latin typeface="BlinkMacSystemFont"/>
              </a:rPr>
              <a:t>Kavsak</a:t>
            </a:r>
            <a:r>
              <a:rPr lang="en-US" b="0" i="0">
                <a:solidFill>
                  <a:srgbClr val="212121"/>
                </a:solidFill>
                <a:effectLst/>
                <a:latin typeface="BlinkMacSystemFont"/>
              </a:rPr>
              <a:t> PA, Ordonez-Llanos J, Apple FS. Clinical Laboratory Practice Recommendations for the Use of Cardiac Troponin in Acute Coronary Syndrome: Expert Opinion from the Academy of the American Association for Clinical Chemistry and the Task Force on Clinical Applications of Cardiac Bio-Markers of the International Federation of Clinical Chemistry and Laboratory Medicine. Clin Chem. 2018 Apr;64(4):645-655. </a:t>
            </a:r>
            <a:r>
              <a:rPr lang="en-US" b="0" i="0" err="1">
                <a:solidFill>
                  <a:srgbClr val="212121"/>
                </a:solidFill>
                <a:effectLst/>
                <a:latin typeface="BlinkMacSystemFont"/>
              </a:rPr>
              <a:t>doi</a:t>
            </a:r>
            <a:r>
              <a:rPr lang="en-US" b="0" i="0">
                <a:solidFill>
                  <a:srgbClr val="212121"/>
                </a:solidFill>
                <a:effectLst/>
                <a:latin typeface="BlinkMacSystemFont"/>
              </a:rPr>
              <a:t>: 10.1373/clinchem.2017.277186. </a:t>
            </a:r>
            <a:r>
              <a:rPr lang="en-US" b="0" i="0" err="1">
                <a:solidFill>
                  <a:srgbClr val="212121"/>
                </a:solidFill>
                <a:effectLst/>
                <a:latin typeface="BlinkMacSystemFont"/>
              </a:rPr>
              <a:t>Epub</a:t>
            </a:r>
            <a:r>
              <a:rPr lang="en-US" b="0" i="0">
                <a:solidFill>
                  <a:srgbClr val="212121"/>
                </a:solidFill>
                <a:effectLst/>
                <a:latin typeface="BlinkMacSystemFont"/>
              </a:rPr>
              <a:t> 2018 Jan 17. PMID: 29343532.</a:t>
            </a:r>
          </a:p>
          <a:p>
            <a:endParaRPr lang="en-US" b="0" i="0">
              <a:solidFill>
                <a:srgbClr val="212121"/>
              </a:solidFill>
              <a:effectLst/>
              <a:latin typeface="BlinkMacSystemFont"/>
            </a:endParaRPr>
          </a:p>
          <a:p>
            <a:r>
              <a:rPr lang="en-GB" b="0" i="0">
                <a:solidFill>
                  <a:srgbClr val="212121"/>
                </a:solidFill>
                <a:effectLst/>
                <a:latin typeface="BlinkMacSystemFont"/>
              </a:rPr>
              <a:t>Apple FS, Sandoval Y, Jaffe AS, Ordonez-Llanos J; IFCC Task Force on Clinical Applications of Cardiac Bio-Markers. Cardiac Troponin Assays: Guide to Understanding Analytical Characteristics and Their Impact on Clinical Care. Clin Chem. 2017 Jan;63(1):73-81. </a:t>
            </a:r>
            <a:r>
              <a:rPr lang="en-GB" b="0" i="0" err="1">
                <a:solidFill>
                  <a:srgbClr val="212121"/>
                </a:solidFill>
                <a:effectLst/>
                <a:latin typeface="BlinkMacSystemFont"/>
              </a:rPr>
              <a:t>doi</a:t>
            </a:r>
            <a:r>
              <a:rPr lang="en-GB" b="0" i="0">
                <a:solidFill>
                  <a:srgbClr val="212121"/>
                </a:solidFill>
                <a:effectLst/>
                <a:latin typeface="BlinkMacSystemFont"/>
              </a:rPr>
              <a:t>: 10.1373/clinchem.2016.255109. </a:t>
            </a:r>
            <a:r>
              <a:rPr lang="en-GB" b="0" i="0" err="1">
                <a:solidFill>
                  <a:srgbClr val="212121"/>
                </a:solidFill>
                <a:effectLst/>
                <a:latin typeface="BlinkMacSystemFont"/>
              </a:rPr>
              <a:t>Epub</a:t>
            </a:r>
            <a:r>
              <a:rPr lang="en-GB" b="0" i="0">
                <a:solidFill>
                  <a:srgbClr val="212121"/>
                </a:solidFill>
                <a:effectLst/>
                <a:latin typeface="BlinkMacSystemFont"/>
              </a:rPr>
              <a:t> 2016 Oct 10. PMID: 28062612.</a:t>
            </a:r>
            <a:endParaRPr lang="en-GB"/>
          </a:p>
        </p:txBody>
      </p:sp>
      <p:sp>
        <p:nvSpPr>
          <p:cNvPr id="4" name="Slide Number Placeholder 3">
            <a:extLst>
              <a:ext uri="{FF2B5EF4-FFF2-40B4-BE49-F238E27FC236}">
                <a16:creationId xmlns:a16="http://schemas.microsoft.com/office/drawing/2014/main" id="{A86A306E-5D75-32ED-5460-6B9648BD95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CEFA22-8687-4896-86D5-123B2FD174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Berg DD, </a:t>
            </a:r>
            <a:r>
              <a:rPr lang="en-US" b="0" i="0" err="1">
                <a:solidFill>
                  <a:srgbClr val="212121"/>
                </a:solidFill>
                <a:effectLst/>
                <a:latin typeface="BlinkMacSystemFont"/>
              </a:rPr>
              <a:t>Bohula</a:t>
            </a:r>
            <a:r>
              <a:rPr lang="en-US" b="0" i="0">
                <a:solidFill>
                  <a:srgbClr val="212121"/>
                </a:solidFill>
                <a:effectLst/>
                <a:latin typeface="BlinkMacSystemFont"/>
              </a:rPr>
              <a:t> EA, van </a:t>
            </a:r>
            <a:r>
              <a:rPr lang="en-US" b="0" i="0" err="1">
                <a:solidFill>
                  <a:srgbClr val="212121"/>
                </a:solidFill>
                <a:effectLst/>
                <a:latin typeface="BlinkMacSystemFont"/>
              </a:rPr>
              <a:t>Diepen</a:t>
            </a:r>
            <a:r>
              <a:rPr lang="en-US" b="0" i="0">
                <a:solidFill>
                  <a:srgbClr val="212121"/>
                </a:solidFill>
                <a:effectLst/>
                <a:latin typeface="BlinkMacSystemFont"/>
              </a:rPr>
              <a:t> S, Katz JN, </a:t>
            </a:r>
            <a:r>
              <a:rPr lang="en-US" b="0" i="0" err="1">
                <a:solidFill>
                  <a:srgbClr val="212121"/>
                </a:solidFill>
                <a:effectLst/>
                <a:latin typeface="BlinkMacSystemFont"/>
              </a:rPr>
              <a:t>Alviar</a:t>
            </a:r>
            <a:r>
              <a:rPr lang="en-US" b="0" i="0">
                <a:solidFill>
                  <a:srgbClr val="212121"/>
                </a:solidFill>
                <a:effectLst/>
                <a:latin typeface="BlinkMacSystemFont"/>
              </a:rPr>
              <a:t> CL, Baird-</a:t>
            </a:r>
            <a:r>
              <a:rPr lang="en-US" b="0" i="0" err="1">
                <a:solidFill>
                  <a:srgbClr val="212121"/>
                </a:solidFill>
                <a:effectLst/>
                <a:latin typeface="BlinkMacSystemFont"/>
              </a:rPr>
              <a:t>Zars</a:t>
            </a:r>
            <a:r>
              <a:rPr lang="en-US" b="0" i="0">
                <a:solidFill>
                  <a:srgbClr val="212121"/>
                </a:solidFill>
                <a:effectLst/>
                <a:latin typeface="BlinkMacSystemFont"/>
              </a:rPr>
              <a:t> VM, Barnett CF, </a:t>
            </a:r>
            <a:r>
              <a:rPr lang="en-US" b="0" i="0" err="1">
                <a:solidFill>
                  <a:srgbClr val="212121"/>
                </a:solidFill>
                <a:effectLst/>
                <a:latin typeface="BlinkMacSystemFont"/>
              </a:rPr>
              <a:t>Barsness</a:t>
            </a:r>
            <a:r>
              <a:rPr lang="en-US" b="0" i="0">
                <a:solidFill>
                  <a:srgbClr val="212121"/>
                </a:solidFill>
                <a:effectLst/>
                <a:latin typeface="BlinkMacSystemFont"/>
              </a:rPr>
              <a:t> GW, Burke JA, Cremer PC, Cruz J, Daniels LB, </a:t>
            </a:r>
            <a:r>
              <a:rPr lang="en-US" b="0" i="0" err="1">
                <a:solidFill>
                  <a:srgbClr val="212121"/>
                </a:solidFill>
                <a:effectLst/>
                <a:latin typeface="BlinkMacSystemFont"/>
              </a:rPr>
              <a:t>DeFilippis</a:t>
            </a:r>
            <a:r>
              <a:rPr lang="en-US" b="0" i="0">
                <a:solidFill>
                  <a:srgbClr val="212121"/>
                </a:solidFill>
                <a:effectLst/>
                <a:latin typeface="BlinkMacSystemFont"/>
              </a:rPr>
              <a:t> AP, Haleem A, </a:t>
            </a:r>
            <a:r>
              <a:rPr lang="en-US" b="0" i="0" err="1">
                <a:solidFill>
                  <a:srgbClr val="212121"/>
                </a:solidFill>
                <a:effectLst/>
                <a:latin typeface="BlinkMacSystemFont"/>
              </a:rPr>
              <a:t>Hollenberg</a:t>
            </a:r>
            <a:r>
              <a:rPr lang="en-US" b="0" i="0">
                <a:solidFill>
                  <a:srgbClr val="212121"/>
                </a:solidFill>
                <a:effectLst/>
                <a:latin typeface="BlinkMacSystemFont"/>
              </a:rPr>
              <a:t> SM, Horowitz JM, Keller N, </a:t>
            </a:r>
            <a:r>
              <a:rPr lang="en-US" b="0" i="0" err="1">
                <a:solidFill>
                  <a:srgbClr val="212121"/>
                </a:solidFill>
                <a:effectLst/>
                <a:latin typeface="BlinkMacSystemFont"/>
              </a:rPr>
              <a:t>Kontos</a:t>
            </a:r>
            <a:r>
              <a:rPr lang="en-US" b="0" i="0">
                <a:solidFill>
                  <a:srgbClr val="212121"/>
                </a:solidFill>
                <a:effectLst/>
                <a:latin typeface="BlinkMacSystemFont"/>
              </a:rPr>
              <a:t> MC, Lawler PR, Menon V, </a:t>
            </a:r>
            <a:r>
              <a:rPr lang="en-US" b="0" i="0" err="1">
                <a:solidFill>
                  <a:srgbClr val="212121"/>
                </a:solidFill>
                <a:effectLst/>
                <a:latin typeface="BlinkMacSystemFont"/>
              </a:rPr>
              <a:t>Metkus</a:t>
            </a:r>
            <a:r>
              <a:rPr lang="en-US" b="0" i="0">
                <a:solidFill>
                  <a:srgbClr val="212121"/>
                </a:solidFill>
                <a:effectLst/>
                <a:latin typeface="BlinkMacSystemFont"/>
              </a:rPr>
              <a:t> TS, Ng J, Orgel R, Overgaard CB, Park JG, </a:t>
            </a:r>
            <a:r>
              <a:rPr lang="en-US" b="0" i="0" err="1">
                <a:solidFill>
                  <a:srgbClr val="212121"/>
                </a:solidFill>
                <a:effectLst/>
                <a:latin typeface="BlinkMacSystemFont"/>
              </a:rPr>
              <a:t>Phreaner</a:t>
            </a:r>
            <a:r>
              <a:rPr lang="en-US" b="0" i="0">
                <a:solidFill>
                  <a:srgbClr val="212121"/>
                </a:solidFill>
                <a:effectLst/>
                <a:latin typeface="BlinkMacSystemFont"/>
              </a:rPr>
              <a:t> N, Roswell RO, Schulman SP, Jeffrey Snell R, Solomon MA, </a:t>
            </a:r>
            <a:r>
              <a:rPr lang="en-US" b="0" i="0" err="1">
                <a:solidFill>
                  <a:srgbClr val="212121"/>
                </a:solidFill>
                <a:effectLst/>
                <a:latin typeface="BlinkMacSystemFont"/>
              </a:rPr>
              <a:t>Ternus</a:t>
            </a:r>
            <a:r>
              <a:rPr lang="en-US" b="0" i="0">
                <a:solidFill>
                  <a:srgbClr val="212121"/>
                </a:solidFill>
                <a:effectLst/>
                <a:latin typeface="BlinkMacSystemFont"/>
              </a:rPr>
              <a:t> B, </a:t>
            </a:r>
            <a:r>
              <a:rPr lang="en-US" b="0" i="0" err="1">
                <a:solidFill>
                  <a:srgbClr val="212121"/>
                </a:solidFill>
                <a:effectLst/>
                <a:latin typeface="BlinkMacSystemFont"/>
              </a:rPr>
              <a:t>Tymchak</a:t>
            </a:r>
            <a:r>
              <a:rPr lang="en-US" b="0" i="0">
                <a:solidFill>
                  <a:srgbClr val="212121"/>
                </a:solidFill>
                <a:effectLst/>
                <a:latin typeface="BlinkMacSystemFont"/>
              </a:rPr>
              <a:t> W, Vikram F, Morrow DA. Epidemiology of Shock in Contemporary Cardiac Intensive Care Units. Circ Cardiovasc Qual Outcomes. 2019 Mar;12(3):e005618. </a:t>
            </a:r>
            <a:r>
              <a:rPr lang="en-US" b="0" i="0" err="1">
                <a:solidFill>
                  <a:srgbClr val="212121"/>
                </a:solidFill>
                <a:effectLst/>
                <a:latin typeface="BlinkMacSystemFont"/>
              </a:rPr>
              <a:t>doi</a:t>
            </a:r>
            <a:r>
              <a:rPr lang="en-US" b="0" i="0">
                <a:solidFill>
                  <a:srgbClr val="212121"/>
                </a:solidFill>
                <a:effectLst/>
                <a:latin typeface="BlinkMacSystemFont"/>
              </a:rPr>
              <a:t>: 10.1161/CIRCOUTCOMES.119.005618. PMID: 30879324; PMCID: PMC11032172.</a:t>
            </a:r>
          </a:p>
          <a:p>
            <a:pPr algn="l"/>
            <a:br>
              <a:rPr lang="en-US" b="0" i="0">
                <a:solidFill>
                  <a:srgbClr val="212121"/>
                </a:solidFill>
                <a:effectLst/>
                <a:latin typeface="BlinkMacSystemFont"/>
              </a:rPr>
            </a:br>
            <a:r>
              <a:rPr lang="en-US" b="0" i="0">
                <a:solidFill>
                  <a:srgbClr val="212121"/>
                </a:solidFill>
                <a:effectLst/>
                <a:latin typeface="BlinkMacSystemFont"/>
              </a:rPr>
              <a:t>Schrage B, Becher PM, </a:t>
            </a:r>
            <a:r>
              <a:rPr lang="en-US" b="0" i="0" err="1">
                <a:solidFill>
                  <a:srgbClr val="212121"/>
                </a:solidFill>
                <a:effectLst/>
                <a:latin typeface="BlinkMacSystemFont"/>
              </a:rPr>
              <a:t>Goßling</a:t>
            </a:r>
            <a:r>
              <a:rPr lang="en-US" b="0" i="0">
                <a:solidFill>
                  <a:srgbClr val="212121"/>
                </a:solidFill>
                <a:effectLst/>
                <a:latin typeface="BlinkMacSystemFont"/>
              </a:rPr>
              <a:t> A, Savarese G, </a:t>
            </a:r>
            <a:r>
              <a:rPr lang="en-US" b="0" i="0" err="1">
                <a:solidFill>
                  <a:srgbClr val="212121"/>
                </a:solidFill>
                <a:effectLst/>
                <a:latin typeface="BlinkMacSystemFont"/>
              </a:rPr>
              <a:t>Dabboura</a:t>
            </a:r>
            <a:r>
              <a:rPr lang="en-US" b="0" i="0">
                <a:solidFill>
                  <a:srgbClr val="212121"/>
                </a:solidFill>
                <a:effectLst/>
                <a:latin typeface="BlinkMacSystemFont"/>
              </a:rPr>
              <a:t> S, Yan I, Beer B, </a:t>
            </a:r>
            <a:r>
              <a:rPr lang="en-US" b="0" i="0" err="1">
                <a:solidFill>
                  <a:srgbClr val="212121"/>
                </a:solidFill>
                <a:effectLst/>
                <a:latin typeface="BlinkMacSystemFont"/>
              </a:rPr>
              <a:t>Söffker</a:t>
            </a:r>
            <a:r>
              <a:rPr lang="en-US" b="0" i="0">
                <a:solidFill>
                  <a:srgbClr val="212121"/>
                </a:solidFill>
                <a:effectLst/>
                <a:latin typeface="BlinkMacSystemFont"/>
              </a:rPr>
              <a:t> G, </a:t>
            </a:r>
            <a:r>
              <a:rPr lang="en-US" b="0" i="0" err="1">
                <a:solidFill>
                  <a:srgbClr val="212121"/>
                </a:solidFill>
                <a:effectLst/>
                <a:latin typeface="BlinkMacSystemFont"/>
              </a:rPr>
              <a:t>Seiffert</a:t>
            </a:r>
            <a:r>
              <a:rPr lang="en-US" b="0" i="0">
                <a:solidFill>
                  <a:srgbClr val="212121"/>
                </a:solidFill>
                <a:effectLst/>
                <a:latin typeface="BlinkMacSystemFont"/>
              </a:rPr>
              <a:t> M, Kluge S, </a:t>
            </a:r>
            <a:r>
              <a:rPr lang="en-US" b="0" i="0" err="1">
                <a:solidFill>
                  <a:srgbClr val="212121"/>
                </a:solidFill>
                <a:effectLst/>
                <a:latin typeface="BlinkMacSystemFont"/>
              </a:rPr>
              <a:t>Kirchhof</a:t>
            </a:r>
            <a:r>
              <a:rPr lang="en-US" b="0" i="0">
                <a:solidFill>
                  <a:srgbClr val="212121"/>
                </a:solidFill>
                <a:effectLst/>
                <a:latin typeface="BlinkMacSystemFont"/>
              </a:rPr>
              <a:t> P, </a:t>
            </a:r>
            <a:r>
              <a:rPr lang="en-US" b="0" i="0" err="1">
                <a:solidFill>
                  <a:srgbClr val="212121"/>
                </a:solidFill>
                <a:effectLst/>
                <a:latin typeface="BlinkMacSystemFont"/>
              </a:rPr>
              <a:t>Blankenberg</a:t>
            </a:r>
            <a:r>
              <a:rPr lang="en-US" b="0" i="0">
                <a:solidFill>
                  <a:srgbClr val="212121"/>
                </a:solidFill>
                <a:effectLst/>
                <a:latin typeface="BlinkMacSystemFont"/>
              </a:rPr>
              <a:t> S, Westermann D. Temporal trends in incidence, causes, use of mechanical circulatory support and mortality in cardiogenic shock. ESC Heart Fail. 2021 Apr;8(2):1295-1303. </a:t>
            </a:r>
            <a:r>
              <a:rPr lang="en-US" b="0" i="0" err="1">
                <a:solidFill>
                  <a:srgbClr val="212121"/>
                </a:solidFill>
                <a:effectLst/>
                <a:latin typeface="BlinkMacSystemFont"/>
              </a:rPr>
              <a:t>doi</a:t>
            </a:r>
            <a:r>
              <a:rPr lang="en-US" b="0" i="0">
                <a:solidFill>
                  <a:srgbClr val="212121"/>
                </a:solidFill>
                <a:effectLst/>
                <a:latin typeface="BlinkMacSystemFont"/>
              </a:rPr>
              <a:t>: 10.1002/ehf2.13202. </a:t>
            </a:r>
            <a:r>
              <a:rPr lang="en-US" b="0" i="0" err="1">
                <a:solidFill>
                  <a:srgbClr val="212121"/>
                </a:solidFill>
                <a:effectLst/>
                <a:latin typeface="BlinkMacSystemFont"/>
              </a:rPr>
              <a:t>Epub</a:t>
            </a:r>
            <a:r>
              <a:rPr lang="en-US" b="0" i="0">
                <a:solidFill>
                  <a:srgbClr val="212121"/>
                </a:solidFill>
                <a:effectLst/>
                <a:latin typeface="BlinkMacSystemFont"/>
              </a:rPr>
              <a:t> 2021 Feb 19. PMID: 33605565; PMCID: PMC8006704.</a:t>
            </a:r>
          </a:p>
          <a:p>
            <a:br>
              <a:rPr lang="en-US" b="0" i="0">
                <a:solidFill>
                  <a:srgbClr val="212121"/>
                </a:solidFill>
                <a:effectLst/>
                <a:latin typeface="BlinkMacSystemFont"/>
              </a:rPr>
            </a:b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907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Killip T 3rd, Kimball JT. Treatment of myocardial infarction in a coronary care unit. A two year experience with 250 patients. Am J Cardiol. 1967 Oct;20(4):457-64. </a:t>
            </a:r>
            <a:r>
              <a:rPr lang="en-US" b="0" i="0" err="1">
                <a:solidFill>
                  <a:srgbClr val="212121"/>
                </a:solidFill>
                <a:effectLst/>
                <a:latin typeface="BlinkMacSystemFont"/>
              </a:rPr>
              <a:t>doi</a:t>
            </a:r>
            <a:r>
              <a:rPr lang="en-US" b="0" i="0">
                <a:solidFill>
                  <a:srgbClr val="212121"/>
                </a:solidFill>
                <a:effectLst/>
                <a:latin typeface="BlinkMacSystemFont"/>
              </a:rPr>
              <a:t>: 10.1016/0002-9149(67)90023-9. PMID: 6059183.</a:t>
            </a:r>
          </a:p>
          <a:p>
            <a:pPr algn="l"/>
            <a:br>
              <a:rPr lang="en-US" b="0" i="0">
                <a:solidFill>
                  <a:srgbClr val="212121"/>
                </a:solidFill>
                <a:effectLst/>
                <a:latin typeface="BlinkMacSystemFont"/>
              </a:rPr>
            </a:br>
            <a:r>
              <a:rPr lang="en-US" b="0" i="0">
                <a:solidFill>
                  <a:srgbClr val="212121"/>
                </a:solidFill>
                <a:effectLst/>
                <a:latin typeface="BlinkMacSystemFont"/>
              </a:rPr>
              <a:t>Forrester JS, Diamond G, Chatterjee K, Swan HJ. Medical therapy of acute myocardial infarction by application of hemodynamic subsets (first of two parts). N </a:t>
            </a:r>
            <a:r>
              <a:rPr lang="en-US" b="0" i="0" err="1">
                <a:solidFill>
                  <a:srgbClr val="212121"/>
                </a:solidFill>
                <a:effectLst/>
                <a:latin typeface="BlinkMacSystemFont"/>
              </a:rPr>
              <a:t>Engl</a:t>
            </a:r>
            <a:r>
              <a:rPr lang="en-US" b="0" i="0">
                <a:solidFill>
                  <a:srgbClr val="212121"/>
                </a:solidFill>
                <a:effectLst/>
                <a:latin typeface="BlinkMacSystemFont"/>
              </a:rPr>
              <a:t> J Med. 1976 Dec 9;295(24):1356-62. </a:t>
            </a:r>
            <a:r>
              <a:rPr lang="en-US" b="0" i="0" err="1">
                <a:solidFill>
                  <a:srgbClr val="212121"/>
                </a:solidFill>
                <a:effectLst/>
                <a:latin typeface="BlinkMacSystemFont"/>
              </a:rPr>
              <a:t>doi</a:t>
            </a:r>
            <a:r>
              <a:rPr lang="en-US" b="0" i="0">
                <a:solidFill>
                  <a:srgbClr val="212121"/>
                </a:solidFill>
                <a:effectLst/>
                <a:latin typeface="BlinkMacSystemFont"/>
              </a:rPr>
              <a:t>: 10.1056/NEJM197612092952406. PMID: 790191.</a:t>
            </a:r>
          </a:p>
          <a:p>
            <a:pPr algn="l"/>
            <a:br>
              <a:rPr lang="en-US" b="0" i="0">
                <a:solidFill>
                  <a:srgbClr val="212121"/>
                </a:solidFill>
                <a:effectLst/>
                <a:latin typeface="BlinkMacSystemFont"/>
              </a:rPr>
            </a:br>
            <a:r>
              <a:rPr lang="en-US" b="0" i="0">
                <a:solidFill>
                  <a:srgbClr val="212121"/>
                </a:solidFill>
                <a:effectLst/>
                <a:latin typeface="BlinkMacSystemFont"/>
              </a:rPr>
              <a:t>Hochman JS, Sleeper LA, Webb JG, Sanborn TA, White HD, Talley JD, Buller CE, Jacobs AK, Slater JN, Col J, McKinlay SM, </a:t>
            </a:r>
            <a:r>
              <a:rPr lang="en-US" b="0" i="0" err="1">
                <a:solidFill>
                  <a:srgbClr val="212121"/>
                </a:solidFill>
                <a:effectLst/>
                <a:latin typeface="BlinkMacSystemFont"/>
              </a:rPr>
              <a:t>LeJemtel</a:t>
            </a:r>
            <a:r>
              <a:rPr lang="en-US" b="0" i="0">
                <a:solidFill>
                  <a:srgbClr val="212121"/>
                </a:solidFill>
                <a:effectLst/>
                <a:latin typeface="BlinkMacSystemFont"/>
              </a:rPr>
              <a:t> TH. Early revascularization in acute myocardial infarction complicated by cardiogenic shock. SHOCK Investigators. Should We Emergently Revascularize Occluded Coronaries for Cardiogenic Shock. N </a:t>
            </a:r>
            <a:r>
              <a:rPr lang="en-US" b="0" i="0" err="1">
                <a:solidFill>
                  <a:srgbClr val="212121"/>
                </a:solidFill>
                <a:effectLst/>
                <a:latin typeface="BlinkMacSystemFont"/>
              </a:rPr>
              <a:t>Engl</a:t>
            </a:r>
            <a:r>
              <a:rPr lang="en-US" b="0" i="0">
                <a:solidFill>
                  <a:srgbClr val="212121"/>
                </a:solidFill>
                <a:effectLst/>
                <a:latin typeface="BlinkMacSystemFont"/>
              </a:rPr>
              <a:t> J Med. 1999 Aug 26;341(9):625-34. </a:t>
            </a:r>
            <a:r>
              <a:rPr lang="en-US" b="0" i="0" err="1">
                <a:solidFill>
                  <a:srgbClr val="212121"/>
                </a:solidFill>
                <a:effectLst/>
                <a:latin typeface="BlinkMacSystemFont"/>
              </a:rPr>
              <a:t>doi</a:t>
            </a:r>
            <a:r>
              <a:rPr lang="en-US" b="0" i="0">
                <a:solidFill>
                  <a:srgbClr val="212121"/>
                </a:solidFill>
                <a:effectLst/>
                <a:latin typeface="BlinkMacSystemFont"/>
              </a:rPr>
              <a:t>: 10.1056/NEJM199908263410901. PMID: 10460813.</a:t>
            </a:r>
          </a:p>
          <a:p>
            <a:br>
              <a:rPr lang="en-US" b="0" i="0">
                <a:solidFill>
                  <a:srgbClr val="212121"/>
                </a:solidFill>
                <a:effectLst/>
                <a:latin typeface="BlinkMacSystemFont"/>
              </a:rPr>
            </a:br>
            <a:r>
              <a:rPr lang="en-US">
                <a:effectLst/>
                <a:latin typeface="Roboto Mono Web"/>
              </a:rPr>
              <a:t>Katz SD, </a:t>
            </a:r>
            <a:r>
              <a:rPr lang="en-US" err="1">
                <a:effectLst/>
                <a:latin typeface="Roboto Mono Web"/>
              </a:rPr>
              <a:t>Smilowitz</a:t>
            </a:r>
            <a:r>
              <a:rPr lang="en-US">
                <a:effectLst/>
                <a:latin typeface="Roboto Mono Web"/>
              </a:rPr>
              <a:t> NR, Hochman JS. Another Nail in the Coffin for Intra-Aortic Balloon </a:t>
            </a:r>
            <a:r>
              <a:rPr lang="en-US" err="1">
                <a:effectLst/>
                <a:latin typeface="Roboto Mono Web"/>
              </a:rPr>
              <a:t>Counterpulsion</a:t>
            </a:r>
            <a:r>
              <a:rPr lang="en-US">
                <a:effectLst/>
                <a:latin typeface="Roboto Mono Web"/>
              </a:rPr>
              <a:t> in Acute Myocardial Infarction With Cardiogenic Shock. Circulation. 2019 Jan 15;139(3):404-406. </a:t>
            </a:r>
            <a:r>
              <a:rPr lang="en-US" err="1">
                <a:effectLst/>
                <a:latin typeface="Roboto Mono Web"/>
              </a:rPr>
              <a:t>doi</a:t>
            </a:r>
            <a:r>
              <a:rPr lang="en-US">
                <a:effectLst/>
                <a:latin typeface="Roboto Mono Web"/>
              </a:rPr>
              <a:t>: 10.1161/CIRCULATIONAHA.118.038279. Erratum in: Circulation. 2019 Jan 15;139(3):e9. </a:t>
            </a:r>
            <a:r>
              <a:rPr lang="en-US" err="1">
                <a:effectLst/>
                <a:latin typeface="Roboto Mono Web"/>
              </a:rPr>
              <a:t>doi</a:t>
            </a:r>
            <a:r>
              <a:rPr lang="en-US">
                <a:effectLst/>
                <a:latin typeface="Roboto Mono Web"/>
              </a:rPr>
              <a:t>: 10.1161/CIR.0000000000000653. PMID: 30586784; PMCID: PMC6331234.</a:t>
            </a:r>
          </a:p>
          <a:p>
            <a:pPr algn="l"/>
            <a:br>
              <a:rPr lang="en-US">
                <a:effectLst/>
              </a:rPr>
            </a:br>
            <a:r>
              <a:rPr lang="en-US" b="0" i="0">
                <a:solidFill>
                  <a:srgbClr val="212121"/>
                </a:solidFill>
                <a:effectLst/>
                <a:latin typeface="BlinkMacSystemFont"/>
              </a:rPr>
              <a:t>van </a:t>
            </a:r>
            <a:r>
              <a:rPr lang="en-US" b="0" i="0" err="1">
                <a:solidFill>
                  <a:srgbClr val="212121"/>
                </a:solidFill>
                <a:effectLst/>
                <a:latin typeface="BlinkMacSystemFont"/>
              </a:rPr>
              <a:t>Diepen</a:t>
            </a:r>
            <a:r>
              <a:rPr lang="en-US" b="0" i="0">
                <a:solidFill>
                  <a:srgbClr val="212121"/>
                </a:solidFill>
                <a:effectLst/>
                <a:latin typeface="BlinkMacSystemFont"/>
              </a:rPr>
              <a:t> S, Katz JN, Albert NM, Henry TD, Jacobs AK, </a:t>
            </a:r>
            <a:r>
              <a:rPr lang="en-US" b="0" i="0" err="1">
                <a:solidFill>
                  <a:srgbClr val="212121"/>
                </a:solidFill>
                <a:effectLst/>
                <a:latin typeface="BlinkMacSystemFont"/>
              </a:rPr>
              <a:t>Kapur</a:t>
            </a:r>
            <a:r>
              <a:rPr lang="en-US" b="0" i="0">
                <a:solidFill>
                  <a:srgbClr val="212121"/>
                </a:solidFill>
                <a:effectLst/>
                <a:latin typeface="BlinkMacSystemFont"/>
              </a:rPr>
              <a:t> NK, </a:t>
            </a:r>
            <a:r>
              <a:rPr lang="en-US" b="0" i="0" err="1">
                <a:solidFill>
                  <a:srgbClr val="212121"/>
                </a:solidFill>
                <a:effectLst/>
                <a:latin typeface="BlinkMacSystemFont"/>
              </a:rPr>
              <a:t>Kilic</a:t>
            </a:r>
            <a:r>
              <a:rPr lang="en-US" b="0" i="0">
                <a:solidFill>
                  <a:srgbClr val="212121"/>
                </a:solidFill>
                <a:effectLst/>
                <a:latin typeface="BlinkMacSystemFont"/>
              </a:rPr>
              <a:t> A, Menon V, </a:t>
            </a:r>
            <a:r>
              <a:rPr lang="en-US" b="0" i="0" err="1">
                <a:solidFill>
                  <a:srgbClr val="212121"/>
                </a:solidFill>
                <a:effectLst/>
                <a:latin typeface="BlinkMacSystemFont"/>
              </a:rPr>
              <a:t>Ohman</a:t>
            </a:r>
            <a:r>
              <a:rPr lang="en-US" b="0" i="0">
                <a:solidFill>
                  <a:srgbClr val="212121"/>
                </a:solidFill>
                <a:effectLst/>
                <a:latin typeface="BlinkMacSystemFont"/>
              </a:rPr>
              <a:t> EM, Sweitzer NK, Thiele H, </a:t>
            </a:r>
            <a:r>
              <a:rPr lang="en-US" b="0" i="0" err="1">
                <a:solidFill>
                  <a:srgbClr val="212121"/>
                </a:solidFill>
                <a:effectLst/>
                <a:latin typeface="BlinkMacSystemFont"/>
              </a:rPr>
              <a:t>Washam</a:t>
            </a:r>
            <a:r>
              <a:rPr lang="en-US" b="0" i="0">
                <a:solidFill>
                  <a:srgbClr val="212121"/>
                </a:solidFill>
                <a:effectLst/>
                <a:latin typeface="BlinkMacSystemFont"/>
              </a:rPr>
              <a:t> JB, Cohen MG; American Heart Association Council on Clinical Cardiology; Council on Cardiovascular and Stroke Nursing; Council on Quality of Care and Outcomes Research; and Mission: Lifeline. Contemporary Management of Cardiogenic Shock: A Scientific Statement From the American Heart Association. Circulation. 2017 Oct 17;136(16):e232-e268. </a:t>
            </a:r>
            <a:r>
              <a:rPr lang="en-US" b="0" i="0" err="1">
                <a:solidFill>
                  <a:srgbClr val="212121"/>
                </a:solidFill>
                <a:effectLst/>
                <a:latin typeface="BlinkMacSystemFont"/>
              </a:rPr>
              <a:t>doi</a:t>
            </a:r>
            <a:r>
              <a:rPr lang="en-US" b="0" i="0">
                <a:solidFill>
                  <a:srgbClr val="212121"/>
                </a:solidFill>
                <a:effectLst/>
                <a:latin typeface="BlinkMacSystemFont"/>
              </a:rPr>
              <a:t>: 10.1161/CIR.0000000000000525. </a:t>
            </a:r>
            <a:r>
              <a:rPr lang="en-US" b="0" i="0" err="1">
                <a:solidFill>
                  <a:srgbClr val="212121"/>
                </a:solidFill>
                <a:effectLst/>
                <a:latin typeface="BlinkMacSystemFont"/>
              </a:rPr>
              <a:t>Epub</a:t>
            </a:r>
            <a:r>
              <a:rPr lang="en-US" b="0" i="0">
                <a:solidFill>
                  <a:srgbClr val="212121"/>
                </a:solidFill>
                <a:effectLst/>
                <a:latin typeface="BlinkMacSystemFont"/>
              </a:rPr>
              <a:t> 2017 Sep 18. PMID: 28923988.</a:t>
            </a:r>
          </a:p>
          <a:p>
            <a:pPr algn="l"/>
            <a:br>
              <a:rPr lang="en-US" b="0" i="0">
                <a:solidFill>
                  <a:srgbClr val="212121"/>
                </a:solidFill>
                <a:effectLst/>
                <a:latin typeface="BlinkMacSystemFont"/>
              </a:rPr>
            </a:br>
            <a:r>
              <a:rPr lang="en-US" b="0" i="0">
                <a:solidFill>
                  <a:srgbClr val="212121"/>
                </a:solidFill>
                <a:effectLst/>
                <a:latin typeface="BlinkMacSystemFont"/>
              </a:rPr>
              <a:t>Tehrani BN, </a:t>
            </a:r>
            <a:r>
              <a:rPr lang="en-US" b="0" i="0" err="1">
                <a:solidFill>
                  <a:srgbClr val="212121"/>
                </a:solidFill>
                <a:effectLst/>
                <a:latin typeface="BlinkMacSystemFont"/>
              </a:rPr>
              <a:t>Drakos</a:t>
            </a:r>
            <a:r>
              <a:rPr lang="en-US" b="0" i="0">
                <a:solidFill>
                  <a:srgbClr val="212121"/>
                </a:solidFill>
                <a:effectLst/>
                <a:latin typeface="BlinkMacSystemFont"/>
              </a:rPr>
              <a:t> SG, </a:t>
            </a:r>
            <a:r>
              <a:rPr lang="en-US" b="0" i="0" err="1">
                <a:solidFill>
                  <a:srgbClr val="212121"/>
                </a:solidFill>
                <a:effectLst/>
                <a:latin typeface="BlinkMacSystemFont"/>
              </a:rPr>
              <a:t>Billia</a:t>
            </a:r>
            <a:r>
              <a:rPr lang="en-US" b="0" i="0">
                <a:solidFill>
                  <a:srgbClr val="212121"/>
                </a:solidFill>
                <a:effectLst/>
                <a:latin typeface="BlinkMacSystemFont"/>
              </a:rPr>
              <a:t> F, Batchelor WB, </a:t>
            </a:r>
            <a:r>
              <a:rPr lang="en-US" b="0" i="0" err="1">
                <a:solidFill>
                  <a:srgbClr val="212121"/>
                </a:solidFill>
                <a:effectLst/>
                <a:latin typeface="BlinkMacSystemFont"/>
              </a:rPr>
              <a:t>Luk</a:t>
            </a:r>
            <a:r>
              <a:rPr lang="en-US" b="0" i="0">
                <a:solidFill>
                  <a:srgbClr val="212121"/>
                </a:solidFill>
                <a:effectLst/>
                <a:latin typeface="BlinkMacSystemFont"/>
              </a:rPr>
              <a:t> A, Stelling K, Tonna J, Rosner C, </a:t>
            </a:r>
            <a:r>
              <a:rPr lang="en-US" b="0" i="0" err="1">
                <a:solidFill>
                  <a:srgbClr val="212121"/>
                </a:solidFill>
                <a:effectLst/>
                <a:latin typeface="BlinkMacSystemFont"/>
              </a:rPr>
              <a:t>Hanff</a:t>
            </a:r>
            <a:r>
              <a:rPr lang="en-US" b="0" i="0">
                <a:solidFill>
                  <a:srgbClr val="212121"/>
                </a:solidFill>
                <a:effectLst/>
                <a:latin typeface="BlinkMacSystemFont"/>
              </a:rPr>
              <a:t> T, Rao V, </a:t>
            </a:r>
            <a:r>
              <a:rPr lang="en-US" b="0" i="0" err="1">
                <a:solidFill>
                  <a:srgbClr val="212121"/>
                </a:solidFill>
                <a:effectLst/>
                <a:latin typeface="BlinkMacSystemFont"/>
              </a:rPr>
              <a:t>Brozzi</a:t>
            </a:r>
            <a:r>
              <a:rPr lang="en-US" b="0" i="0">
                <a:solidFill>
                  <a:srgbClr val="212121"/>
                </a:solidFill>
                <a:effectLst/>
                <a:latin typeface="BlinkMacSystemFont"/>
              </a:rPr>
              <a:t> NA, Baran DA. The Multicenter Collaborative to Enhance Biologic Understanding, Quality, and Outcomes in Cardiogenic Shock (VANQUISH Shock): Rationale and Design. Can J Cardiol. 2022 Aug;38(8):1286-1295. </a:t>
            </a:r>
            <a:r>
              <a:rPr lang="en-US" b="0" i="0" err="1">
                <a:solidFill>
                  <a:srgbClr val="212121"/>
                </a:solidFill>
                <a:effectLst/>
                <a:latin typeface="BlinkMacSystemFont"/>
              </a:rPr>
              <a:t>doi</a:t>
            </a:r>
            <a:r>
              <a:rPr lang="en-US" b="0" i="0">
                <a:solidFill>
                  <a:srgbClr val="212121"/>
                </a:solidFill>
                <a:effectLst/>
                <a:latin typeface="BlinkMacSystemFont"/>
              </a:rPr>
              <a:t>: 10.1016/j.cjca.2022.03.005. </a:t>
            </a:r>
            <a:r>
              <a:rPr lang="en-US" b="0" i="0" err="1">
                <a:solidFill>
                  <a:srgbClr val="212121"/>
                </a:solidFill>
                <a:effectLst/>
                <a:latin typeface="BlinkMacSystemFont"/>
              </a:rPr>
              <a:t>Epub</a:t>
            </a:r>
            <a:r>
              <a:rPr lang="en-US" b="0" i="0">
                <a:solidFill>
                  <a:srgbClr val="212121"/>
                </a:solidFill>
                <a:effectLst/>
                <a:latin typeface="BlinkMacSystemFont"/>
              </a:rPr>
              <a:t> 2022 Mar 11. PMID: 35288292; PMCID: PMC10625804.</a:t>
            </a:r>
          </a:p>
          <a:p>
            <a:br>
              <a:rPr lang="en-US" b="0" i="0">
                <a:solidFill>
                  <a:srgbClr val="212121"/>
                </a:solidFill>
                <a:effectLst/>
                <a:latin typeface="BlinkMacSystemFont"/>
              </a:rPr>
            </a:b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2063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a:solidFill>
                  <a:srgbClr val="212121"/>
                </a:solidFill>
                <a:effectLst/>
                <a:latin typeface="BlinkMacSystemFont"/>
              </a:rPr>
              <a:t>Waksman R, et al. Circulation. 2023;148:1113-1126.</a:t>
            </a: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4688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a:solidFill>
                  <a:srgbClr val="1B1B1B"/>
                </a:solidFill>
                <a:effectLst/>
                <a:latin typeface="Roboto Mono Web"/>
              </a:rPr>
              <a:t>Waksman R, et al. </a:t>
            </a:r>
            <a:r>
              <a:rPr lang="en-US" b="0" i="0">
                <a:solidFill>
                  <a:srgbClr val="1B1B1B"/>
                </a:solidFill>
                <a:effectLst/>
                <a:latin typeface="Roboto Mono Web"/>
              </a:rPr>
              <a:t>Circulation. 2023;148:1113-1126.</a:t>
            </a: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075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err="1">
                <a:solidFill>
                  <a:srgbClr val="212121"/>
                </a:solidFill>
                <a:effectLst/>
                <a:latin typeface="BlinkMacSystemFont"/>
              </a:rPr>
              <a:t>Jentzer</a:t>
            </a:r>
            <a:r>
              <a:rPr lang="en-US" b="0" i="0">
                <a:solidFill>
                  <a:srgbClr val="212121"/>
                </a:solidFill>
                <a:effectLst/>
                <a:latin typeface="BlinkMacSystemFont"/>
              </a:rPr>
              <a:t> JC, Naidu SS, Bhatt DL, Stone GW. Mechanical Circulatory Support Devices in Acute Myocardial Infarction-Cardiogenic Shock: Current Studies and Future Directions. J Soc Cardiovasc </a:t>
            </a:r>
            <a:r>
              <a:rPr lang="en-US" b="0" i="0" err="1">
                <a:solidFill>
                  <a:srgbClr val="212121"/>
                </a:solidFill>
                <a:effectLst/>
                <a:latin typeface="BlinkMacSystemFont"/>
              </a:rPr>
              <a:t>Angiogr</a:t>
            </a:r>
            <a:r>
              <a:rPr lang="en-US" b="0" i="0">
                <a:solidFill>
                  <a:srgbClr val="212121"/>
                </a:solidFill>
                <a:effectLst/>
                <a:latin typeface="BlinkMacSystemFont"/>
              </a:rPr>
              <a:t> </a:t>
            </a:r>
            <a:r>
              <a:rPr lang="en-US" b="0" i="0" err="1">
                <a:solidFill>
                  <a:srgbClr val="212121"/>
                </a:solidFill>
                <a:effectLst/>
                <a:latin typeface="BlinkMacSystemFont"/>
              </a:rPr>
              <a:t>Interv</a:t>
            </a:r>
            <a:r>
              <a:rPr lang="en-US" b="0" i="0">
                <a:solidFill>
                  <a:srgbClr val="212121"/>
                </a:solidFill>
                <a:effectLst/>
                <a:latin typeface="BlinkMacSystemFont"/>
              </a:rPr>
              <a:t>. 2023 Mar 27;2(2):100586. </a:t>
            </a:r>
            <a:r>
              <a:rPr lang="en-US" b="0" i="0" err="1">
                <a:solidFill>
                  <a:srgbClr val="212121"/>
                </a:solidFill>
                <a:effectLst/>
                <a:latin typeface="BlinkMacSystemFont"/>
              </a:rPr>
              <a:t>doi</a:t>
            </a:r>
            <a:r>
              <a:rPr lang="en-US" b="0" i="0">
                <a:solidFill>
                  <a:srgbClr val="212121"/>
                </a:solidFill>
                <a:effectLst/>
                <a:latin typeface="BlinkMacSystemFont"/>
              </a:rPr>
              <a:t>: 10.1016/j.jscai.2023.100586. PMID: 39129807; PMCID: PMC11307970.</a:t>
            </a:r>
          </a:p>
          <a:p>
            <a:br>
              <a:rPr lang="en-US" b="0" i="0">
                <a:solidFill>
                  <a:srgbClr val="212121"/>
                </a:solidFill>
                <a:effectLst/>
                <a:latin typeface="BlinkMacSystemFont"/>
              </a:rPr>
            </a:br>
            <a:r>
              <a:rPr lang="en-US" b="0" i="0" err="1">
                <a:solidFill>
                  <a:srgbClr val="212121"/>
                </a:solidFill>
                <a:effectLst/>
                <a:latin typeface="BlinkMacSystemFont"/>
              </a:rPr>
              <a:t>Kapur</a:t>
            </a:r>
            <a:r>
              <a:rPr lang="en-US" b="0" i="0">
                <a:solidFill>
                  <a:srgbClr val="212121"/>
                </a:solidFill>
                <a:effectLst/>
                <a:latin typeface="BlinkMacSystemFont"/>
              </a:rPr>
              <a:t> NK, Kanwar M, Sinha SS, Thayer KL, </a:t>
            </a:r>
            <a:r>
              <a:rPr lang="en-US" b="0" i="0" err="1">
                <a:solidFill>
                  <a:srgbClr val="212121"/>
                </a:solidFill>
                <a:effectLst/>
                <a:latin typeface="BlinkMacSystemFont"/>
              </a:rPr>
              <a:t>Garan</a:t>
            </a:r>
            <a:r>
              <a:rPr lang="en-US" b="0" i="0">
                <a:solidFill>
                  <a:srgbClr val="212121"/>
                </a:solidFill>
                <a:effectLst/>
                <a:latin typeface="BlinkMacSystemFont"/>
              </a:rPr>
              <a:t> AR, Hernandez-Montfort J, Zhang Y, Li B, Baca P, Dieng F, </a:t>
            </a:r>
            <a:r>
              <a:rPr lang="en-US" b="0" i="0" err="1">
                <a:solidFill>
                  <a:srgbClr val="212121"/>
                </a:solidFill>
                <a:effectLst/>
                <a:latin typeface="BlinkMacSystemFont"/>
              </a:rPr>
              <a:t>Harwani</a:t>
            </a:r>
            <a:r>
              <a:rPr lang="en-US" b="0" i="0">
                <a:solidFill>
                  <a:srgbClr val="212121"/>
                </a:solidFill>
                <a:effectLst/>
                <a:latin typeface="BlinkMacSystemFont"/>
              </a:rPr>
              <a:t> NM, Abraham J, Hickey G, Nathan S, </a:t>
            </a:r>
            <a:r>
              <a:rPr lang="en-US" b="0" i="0" err="1">
                <a:solidFill>
                  <a:srgbClr val="212121"/>
                </a:solidFill>
                <a:effectLst/>
                <a:latin typeface="BlinkMacSystemFont"/>
              </a:rPr>
              <a:t>Wencker</a:t>
            </a:r>
            <a:r>
              <a:rPr lang="en-US" b="0" i="0">
                <a:solidFill>
                  <a:srgbClr val="212121"/>
                </a:solidFill>
                <a:effectLst/>
                <a:latin typeface="BlinkMacSystemFont"/>
              </a:rPr>
              <a:t> D, Hall S, Schwartzman A, </a:t>
            </a:r>
            <a:r>
              <a:rPr lang="en-US" b="0" i="0" err="1">
                <a:solidFill>
                  <a:srgbClr val="212121"/>
                </a:solidFill>
                <a:effectLst/>
                <a:latin typeface="BlinkMacSystemFont"/>
              </a:rPr>
              <a:t>Khalife</a:t>
            </a:r>
            <a:r>
              <a:rPr lang="en-US" b="0" i="0">
                <a:solidFill>
                  <a:srgbClr val="212121"/>
                </a:solidFill>
                <a:effectLst/>
                <a:latin typeface="BlinkMacSystemFont"/>
              </a:rPr>
              <a:t> W, Li S, Mahr C, Kim JH, </a:t>
            </a:r>
            <a:r>
              <a:rPr lang="en-US" b="0" i="0" err="1">
                <a:solidFill>
                  <a:srgbClr val="212121"/>
                </a:solidFill>
                <a:effectLst/>
                <a:latin typeface="BlinkMacSystemFont"/>
              </a:rPr>
              <a:t>Vorovich</a:t>
            </a:r>
            <a:r>
              <a:rPr lang="en-US" b="0" i="0">
                <a:solidFill>
                  <a:srgbClr val="212121"/>
                </a:solidFill>
                <a:effectLst/>
                <a:latin typeface="BlinkMacSystemFont"/>
              </a:rPr>
              <a:t> E, Whitehead EH, Blumer V, </a:t>
            </a:r>
            <a:r>
              <a:rPr lang="en-US" b="0" i="0" err="1">
                <a:solidFill>
                  <a:srgbClr val="212121"/>
                </a:solidFill>
                <a:effectLst/>
                <a:latin typeface="BlinkMacSystemFont"/>
              </a:rPr>
              <a:t>Burkhoff</a:t>
            </a:r>
            <a:r>
              <a:rPr lang="en-US" b="0" i="0">
                <a:solidFill>
                  <a:srgbClr val="212121"/>
                </a:solidFill>
                <a:effectLst/>
                <a:latin typeface="BlinkMacSystemFont"/>
              </a:rPr>
              <a:t> D. Criteria for Defining Stages of Cardiogenic Shock Severity. J Am Coll Cardiol. 2022 Jul 19;80(3):185-198. </a:t>
            </a:r>
            <a:r>
              <a:rPr lang="en-US" b="0" i="0" err="1">
                <a:solidFill>
                  <a:srgbClr val="212121"/>
                </a:solidFill>
                <a:effectLst/>
                <a:latin typeface="BlinkMacSystemFont"/>
              </a:rPr>
              <a:t>doi</a:t>
            </a:r>
            <a:r>
              <a:rPr lang="en-US" b="0" i="0">
                <a:solidFill>
                  <a:srgbClr val="212121"/>
                </a:solidFill>
                <a:effectLst/>
                <a:latin typeface="BlinkMacSystemFont"/>
              </a:rPr>
              <a:t>: 10.1016/j.jacc.2022.04.049. PMID: 35835491.</a:t>
            </a:r>
          </a:p>
          <a:p>
            <a:br>
              <a:rPr lang="en-US" b="0" i="0">
                <a:solidFill>
                  <a:srgbClr val="212121"/>
                </a:solidFill>
                <a:effectLst/>
                <a:latin typeface="BlinkMacSystemFont"/>
              </a:rPr>
            </a:b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75975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“clinical presentation” bar diagram is present in article: Bhatt, AS et al. 2021; 27:P1073-P1081. (this article is not accessible, only abstract </a:t>
            </a:r>
            <a:r>
              <a:rPr lang="en-IN" err="1"/>
              <a:t>availble</a:t>
            </a:r>
            <a:r>
              <a:rPr lang="en-IN"/>
              <a:t>).</a:t>
            </a:r>
          </a:p>
          <a:p>
            <a:r>
              <a:rPr lang="en-IN"/>
              <a:t>Could not find the citation for “pathophysiology </a:t>
            </a:r>
            <a:r>
              <a:rPr lang="en-IN" err="1"/>
              <a:t>pichart</a:t>
            </a:r>
            <a:r>
              <a:rPr lang="en-IN"/>
              <a:t> diagram</a:t>
            </a:r>
          </a:p>
          <a:p>
            <a:r>
              <a:rPr lang="en-IN"/>
              <a:t>Severity bar diagram image has been taken from “</a:t>
            </a:r>
            <a:r>
              <a:rPr lang="en-IN" err="1"/>
              <a:t>Jentzer</a:t>
            </a:r>
            <a:r>
              <a:rPr lang="en-IN"/>
              <a:t>, JC 2022; 1:100120.</a:t>
            </a:r>
          </a:p>
          <a:p>
            <a:r>
              <a:rPr lang="en-IN"/>
              <a:t>Please remove the reference cited from which data has not been taken. </a:t>
            </a:r>
          </a:p>
          <a:p>
            <a:endParaRPr lang="en-IN"/>
          </a:p>
          <a:p>
            <a:pPr algn="l"/>
            <a:r>
              <a:rPr lang="en-US" b="0" i="0">
                <a:solidFill>
                  <a:srgbClr val="212121"/>
                </a:solidFill>
                <a:effectLst/>
                <a:latin typeface="BlinkMacSystemFont"/>
              </a:rPr>
              <a:t>Sinha SS, Rosner CM, Tehrani BN, Maini A, Truesdell AG, Lee SB, </a:t>
            </a:r>
            <a:r>
              <a:rPr lang="en-US" b="0" i="0" err="1">
                <a:solidFill>
                  <a:srgbClr val="212121"/>
                </a:solidFill>
                <a:effectLst/>
                <a:latin typeface="BlinkMacSystemFont"/>
              </a:rPr>
              <a:t>Bagchi</a:t>
            </a:r>
            <a:r>
              <a:rPr lang="en-US" b="0" i="0">
                <a:solidFill>
                  <a:srgbClr val="212121"/>
                </a:solidFill>
                <a:effectLst/>
                <a:latin typeface="BlinkMacSystemFont"/>
              </a:rPr>
              <a:t> P, Cameron J, </a:t>
            </a:r>
            <a:r>
              <a:rPr lang="en-US" b="0" i="0" err="1">
                <a:solidFill>
                  <a:srgbClr val="212121"/>
                </a:solidFill>
                <a:effectLst/>
                <a:latin typeface="BlinkMacSystemFont"/>
              </a:rPr>
              <a:t>Damluji</a:t>
            </a:r>
            <a:r>
              <a:rPr lang="en-US" b="0" i="0">
                <a:solidFill>
                  <a:srgbClr val="212121"/>
                </a:solidFill>
                <a:effectLst/>
                <a:latin typeface="BlinkMacSystemFont"/>
              </a:rPr>
              <a:t> AA, Desai M, Desai SS, Epps KC, </a:t>
            </a:r>
            <a:r>
              <a:rPr lang="en-US" b="0" i="0" err="1">
                <a:solidFill>
                  <a:srgbClr val="212121"/>
                </a:solidFill>
                <a:effectLst/>
                <a:latin typeface="BlinkMacSystemFont"/>
              </a:rPr>
              <a:t>deFilippi</a:t>
            </a:r>
            <a:r>
              <a:rPr lang="en-US" b="0" i="0">
                <a:solidFill>
                  <a:srgbClr val="212121"/>
                </a:solidFill>
                <a:effectLst/>
                <a:latin typeface="BlinkMacSystemFont"/>
              </a:rPr>
              <a:t> C, Flanagan MC, Genovese L, </a:t>
            </a:r>
            <a:r>
              <a:rPr lang="en-US" b="0" i="0" err="1">
                <a:solidFill>
                  <a:srgbClr val="212121"/>
                </a:solidFill>
                <a:effectLst/>
                <a:latin typeface="BlinkMacSystemFont"/>
              </a:rPr>
              <a:t>Moukhachen</a:t>
            </a:r>
            <a:r>
              <a:rPr lang="en-US" b="0" i="0">
                <a:solidFill>
                  <a:srgbClr val="212121"/>
                </a:solidFill>
                <a:effectLst/>
                <a:latin typeface="BlinkMacSystemFont"/>
              </a:rPr>
              <a:t> H, Park JJ, </a:t>
            </a:r>
            <a:r>
              <a:rPr lang="en-US" b="0" i="0" err="1">
                <a:solidFill>
                  <a:srgbClr val="212121"/>
                </a:solidFill>
                <a:effectLst/>
                <a:latin typeface="BlinkMacSystemFont"/>
              </a:rPr>
              <a:t>Psotka</a:t>
            </a:r>
            <a:r>
              <a:rPr lang="en-US" b="0" i="0">
                <a:solidFill>
                  <a:srgbClr val="212121"/>
                </a:solidFill>
                <a:effectLst/>
                <a:latin typeface="BlinkMacSystemFont"/>
              </a:rPr>
              <a:t> MA, Raja A, Shah P, Sherwood MW, Singh R, Tang D, Young KD, Welch T, O'Connor CM, Batchelor WB. Cardiogenic Shock From Heart Failure Versus Acute Myocardial Infarction: Clinical Characteristics, Hospital Course, and 1-Year Outcomes. Circ Heart Fail. 2022 Jun;15(6):e009279. </a:t>
            </a:r>
            <a:r>
              <a:rPr lang="en-US" b="0" i="0" err="1">
                <a:solidFill>
                  <a:srgbClr val="212121"/>
                </a:solidFill>
                <a:effectLst/>
                <a:latin typeface="BlinkMacSystemFont"/>
              </a:rPr>
              <a:t>doi</a:t>
            </a:r>
            <a:r>
              <a:rPr lang="en-US" b="0" i="0">
                <a:solidFill>
                  <a:srgbClr val="212121"/>
                </a:solidFill>
                <a:effectLst/>
                <a:latin typeface="BlinkMacSystemFont"/>
              </a:rPr>
              <a:t>: 10.1161/CIRCHEARTFAILURE.121.009279. </a:t>
            </a:r>
            <a:r>
              <a:rPr lang="en-US" b="0" i="0" err="1">
                <a:solidFill>
                  <a:srgbClr val="212121"/>
                </a:solidFill>
                <a:effectLst/>
                <a:latin typeface="BlinkMacSystemFont"/>
              </a:rPr>
              <a:t>Epub</a:t>
            </a:r>
            <a:r>
              <a:rPr lang="en-US" b="0" i="0">
                <a:solidFill>
                  <a:srgbClr val="212121"/>
                </a:solidFill>
                <a:effectLst/>
                <a:latin typeface="BlinkMacSystemFont"/>
              </a:rPr>
              <a:t> 2022 May 5. PMID: 35510546; PMCID: PMC9286066.</a:t>
            </a:r>
          </a:p>
          <a:p>
            <a:pPr algn="l"/>
            <a:br>
              <a:rPr lang="en-US" b="0" i="0">
                <a:solidFill>
                  <a:srgbClr val="212121"/>
                </a:solidFill>
                <a:effectLst/>
                <a:latin typeface="BlinkMacSystemFont"/>
              </a:rPr>
            </a:br>
            <a:r>
              <a:rPr lang="en-US" b="0" i="0">
                <a:solidFill>
                  <a:srgbClr val="212121"/>
                </a:solidFill>
                <a:effectLst/>
                <a:latin typeface="BlinkMacSystemFont"/>
              </a:rPr>
              <a:t>Hernandez-Montfort J, Kanwar M, Sinha SS, </a:t>
            </a:r>
            <a:r>
              <a:rPr lang="en-US" b="0" i="0" err="1">
                <a:solidFill>
                  <a:srgbClr val="212121"/>
                </a:solidFill>
                <a:effectLst/>
                <a:latin typeface="BlinkMacSystemFont"/>
              </a:rPr>
              <a:t>Garan</a:t>
            </a:r>
            <a:r>
              <a:rPr lang="en-US" b="0" i="0">
                <a:solidFill>
                  <a:srgbClr val="212121"/>
                </a:solidFill>
                <a:effectLst/>
                <a:latin typeface="BlinkMacSystemFont"/>
              </a:rPr>
              <a:t> AR, Blumer V, </a:t>
            </a:r>
            <a:r>
              <a:rPr lang="en-US" b="0" i="0" err="1">
                <a:solidFill>
                  <a:srgbClr val="212121"/>
                </a:solidFill>
                <a:effectLst/>
                <a:latin typeface="BlinkMacSystemFont"/>
              </a:rPr>
              <a:t>Kataria</a:t>
            </a:r>
            <a:r>
              <a:rPr lang="en-US" b="0" i="0">
                <a:solidFill>
                  <a:srgbClr val="212121"/>
                </a:solidFill>
                <a:effectLst/>
                <a:latin typeface="BlinkMacSystemFont"/>
              </a:rPr>
              <a:t> R, Whitehead EH, Yin M, Li B, Zhang Y, Thayer KL, Baca P, Dieng F, </a:t>
            </a:r>
            <a:r>
              <a:rPr lang="en-US" b="0" i="0" err="1">
                <a:solidFill>
                  <a:srgbClr val="212121"/>
                </a:solidFill>
                <a:effectLst/>
                <a:latin typeface="BlinkMacSystemFont"/>
              </a:rPr>
              <a:t>Harwani</a:t>
            </a:r>
            <a:r>
              <a:rPr lang="en-US" b="0" i="0">
                <a:solidFill>
                  <a:srgbClr val="212121"/>
                </a:solidFill>
                <a:effectLst/>
                <a:latin typeface="BlinkMacSystemFont"/>
              </a:rPr>
              <a:t> NM, </a:t>
            </a:r>
            <a:r>
              <a:rPr lang="en-US" b="0" i="0" err="1">
                <a:solidFill>
                  <a:srgbClr val="212121"/>
                </a:solidFill>
                <a:effectLst/>
                <a:latin typeface="BlinkMacSystemFont"/>
              </a:rPr>
              <a:t>Guglin</a:t>
            </a:r>
            <a:r>
              <a:rPr lang="en-US" b="0" i="0">
                <a:solidFill>
                  <a:srgbClr val="212121"/>
                </a:solidFill>
                <a:effectLst/>
                <a:latin typeface="BlinkMacSystemFont"/>
              </a:rPr>
              <a:t> M, Abraham J, Hickey G, Nathan S, </a:t>
            </a:r>
            <a:r>
              <a:rPr lang="en-US" b="0" i="0" err="1">
                <a:solidFill>
                  <a:srgbClr val="212121"/>
                </a:solidFill>
                <a:effectLst/>
                <a:latin typeface="BlinkMacSystemFont"/>
              </a:rPr>
              <a:t>Wencker</a:t>
            </a:r>
            <a:r>
              <a:rPr lang="en-US" b="0" i="0">
                <a:solidFill>
                  <a:srgbClr val="212121"/>
                </a:solidFill>
                <a:effectLst/>
                <a:latin typeface="BlinkMacSystemFont"/>
              </a:rPr>
              <a:t> D, Hall S, Schwartzman A, </a:t>
            </a:r>
            <a:r>
              <a:rPr lang="en-US" b="0" i="0" err="1">
                <a:solidFill>
                  <a:srgbClr val="212121"/>
                </a:solidFill>
                <a:effectLst/>
                <a:latin typeface="BlinkMacSystemFont"/>
              </a:rPr>
              <a:t>Khalife</a:t>
            </a:r>
            <a:r>
              <a:rPr lang="en-US" b="0" i="0">
                <a:solidFill>
                  <a:srgbClr val="212121"/>
                </a:solidFill>
                <a:effectLst/>
                <a:latin typeface="BlinkMacSystemFont"/>
              </a:rPr>
              <a:t> W, Li S, Mahr C, Kim J, </a:t>
            </a:r>
            <a:r>
              <a:rPr lang="en-US" b="0" i="0" err="1">
                <a:solidFill>
                  <a:srgbClr val="212121"/>
                </a:solidFill>
                <a:effectLst/>
                <a:latin typeface="BlinkMacSystemFont"/>
              </a:rPr>
              <a:t>Vorovich</a:t>
            </a:r>
            <a:r>
              <a:rPr lang="en-US" b="0" i="0">
                <a:solidFill>
                  <a:srgbClr val="212121"/>
                </a:solidFill>
                <a:effectLst/>
                <a:latin typeface="BlinkMacSystemFont"/>
              </a:rPr>
              <a:t> E, </a:t>
            </a:r>
            <a:r>
              <a:rPr lang="en-US" b="0" i="0" err="1">
                <a:solidFill>
                  <a:srgbClr val="212121"/>
                </a:solidFill>
                <a:effectLst/>
                <a:latin typeface="BlinkMacSystemFont"/>
              </a:rPr>
              <a:t>Pahuja</a:t>
            </a:r>
            <a:r>
              <a:rPr lang="en-US" b="0" i="0">
                <a:solidFill>
                  <a:srgbClr val="212121"/>
                </a:solidFill>
                <a:effectLst/>
                <a:latin typeface="BlinkMacSystemFont"/>
              </a:rPr>
              <a:t> M, </a:t>
            </a:r>
            <a:r>
              <a:rPr lang="en-US" b="0" i="0" err="1">
                <a:solidFill>
                  <a:srgbClr val="212121"/>
                </a:solidFill>
                <a:effectLst/>
                <a:latin typeface="BlinkMacSystemFont"/>
              </a:rPr>
              <a:t>Burkhoff</a:t>
            </a:r>
            <a:r>
              <a:rPr lang="en-US" b="0" i="0">
                <a:solidFill>
                  <a:srgbClr val="212121"/>
                </a:solidFill>
                <a:effectLst/>
                <a:latin typeface="BlinkMacSystemFont"/>
              </a:rPr>
              <a:t> D, </a:t>
            </a:r>
            <a:r>
              <a:rPr lang="en-US" b="0" i="0" err="1">
                <a:solidFill>
                  <a:srgbClr val="212121"/>
                </a:solidFill>
                <a:effectLst/>
                <a:latin typeface="BlinkMacSystemFont"/>
              </a:rPr>
              <a:t>Kapur</a:t>
            </a:r>
            <a:r>
              <a:rPr lang="en-US" b="0" i="0">
                <a:solidFill>
                  <a:srgbClr val="212121"/>
                </a:solidFill>
                <a:effectLst/>
                <a:latin typeface="BlinkMacSystemFont"/>
              </a:rPr>
              <a:t> NK. Clinical Presentation and In-Hospital Trajectory of Heart Failure and Cardiogenic Shock. JACC Heart Fail. 2023 Feb;11(2):176-187. </a:t>
            </a:r>
            <a:r>
              <a:rPr lang="en-US" b="0" i="0" err="1">
                <a:solidFill>
                  <a:srgbClr val="212121"/>
                </a:solidFill>
                <a:effectLst/>
                <a:latin typeface="BlinkMacSystemFont"/>
              </a:rPr>
              <a:t>doi</a:t>
            </a:r>
            <a:r>
              <a:rPr lang="en-US" b="0" i="0">
                <a:solidFill>
                  <a:srgbClr val="212121"/>
                </a:solidFill>
                <a:effectLst/>
                <a:latin typeface="BlinkMacSystemFont"/>
              </a:rPr>
              <a:t>: 10.1016/j.jchf.2022.10.002. </a:t>
            </a:r>
            <a:r>
              <a:rPr lang="en-US" b="0" i="0" err="1">
                <a:solidFill>
                  <a:srgbClr val="212121"/>
                </a:solidFill>
                <a:effectLst/>
                <a:latin typeface="BlinkMacSystemFont"/>
              </a:rPr>
              <a:t>Epub</a:t>
            </a:r>
            <a:r>
              <a:rPr lang="en-US" b="0" i="0">
                <a:solidFill>
                  <a:srgbClr val="212121"/>
                </a:solidFill>
                <a:effectLst/>
                <a:latin typeface="BlinkMacSystemFont"/>
              </a:rPr>
              <a:t> 2022 Oct 31. PMID: 36342421.</a:t>
            </a:r>
          </a:p>
          <a:p>
            <a:pPr algn="l"/>
            <a:br>
              <a:rPr lang="en-US" b="0" i="0">
                <a:solidFill>
                  <a:srgbClr val="212121"/>
                </a:solidFill>
                <a:effectLst/>
                <a:latin typeface="BlinkMacSystemFont"/>
              </a:rPr>
            </a:br>
            <a:r>
              <a:rPr lang="en-US" b="0" i="0">
                <a:solidFill>
                  <a:srgbClr val="212121"/>
                </a:solidFill>
                <a:effectLst/>
                <a:latin typeface="BlinkMacSystemFont"/>
              </a:rPr>
              <a:t>Thayer KL, </a:t>
            </a:r>
            <a:r>
              <a:rPr lang="en-US" b="0" i="0" err="1">
                <a:solidFill>
                  <a:srgbClr val="212121"/>
                </a:solidFill>
                <a:effectLst/>
                <a:latin typeface="BlinkMacSystemFont"/>
              </a:rPr>
              <a:t>Zweck</a:t>
            </a:r>
            <a:r>
              <a:rPr lang="en-US" b="0" i="0">
                <a:solidFill>
                  <a:srgbClr val="212121"/>
                </a:solidFill>
                <a:effectLst/>
                <a:latin typeface="BlinkMacSystemFont"/>
              </a:rPr>
              <a:t> E, </a:t>
            </a:r>
            <a:r>
              <a:rPr lang="en-US" b="0" i="0" err="1">
                <a:solidFill>
                  <a:srgbClr val="212121"/>
                </a:solidFill>
                <a:effectLst/>
                <a:latin typeface="BlinkMacSystemFont"/>
              </a:rPr>
              <a:t>Ayouty</a:t>
            </a:r>
            <a:r>
              <a:rPr lang="en-US" b="0" i="0">
                <a:solidFill>
                  <a:srgbClr val="212121"/>
                </a:solidFill>
                <a:effectLst/>
                <a:latin typeface="BlinkMacSystemFont"/>
              </a:rPr>
              <a:t> M, </a:t>
            </a:r>
            <a:r>
              <a:rPr lang="en-US" b="0" i="0" err="1">
                <a:solidFill>
                  <a:srgbClr val="212121"/>
                </a:solidFill>
                <a:effectLst/>
                <a:latin typeface="BlinkMacSystemFont"/>
              </a:rPr>
              <a:t>Garan</a:t>
            </a:r>
            <a:r>
              <a:rPr lang="en-US" b="0" i="0">
                <a:solidFill>
                  <a:srgbClr val="212121"/>
                </a:solidFill>
                <a:effectLst/>
                <a:latin typeface="BlinkMacSystemFont"/>
              </a:rPr>
              <a:t> AR, Hernandez-Montfort J, Mahr C, </a:t>
            </a:r>
            <a:r>
              <a:rPr lang="en-US" b="0" i="0" err="1">
                <a:solidFill>
                  <a:srgbClr val="212121"/>
                </a:solidFill>
                <a:effectLst/>
                <a:latin typeface="BlinkMacSystemFont"/>
              </a:rPr>
              <a:t>Morine</a:t>
            </a:r>
            <a:r>
              <a:rPr lang="en-US" b="0" i="0">
                <a:solidFill>
                  <a:srgbClr val="212121"/>
                </a:solidFill>
                <a:effectLst/>
                <a:latin typeface="BlinkMacSystemFont"/>
              </a:rPr>
              <a:t> KJ, Newman S, </a:t>
            </a:r>
            <a:r>
              <a:rPr lang="en-US" b="0" i="0" err="1">
                <a:solidFill>
                  <a:srgbClr val="212121"/>
                </a:solidFill>
                <a:effectLst/>
                <a:latin typeface="BlinkMacSystemFont"/>
              </a:rPr>
              <a:t>Jorde</a:t>
            </a:r>
            <a:r>
              <a:rPr lang="en-US" b="0" i="0">
                <a:solidFill>
                  <a:srgbClr val="212121"/>
                </a:solidFill>
                <a:effectLst/>
                <a:latin typeface="BlinkMacSystemFont"/>
              </a:rPr>
              <a:t> L, Haywood JL, </a:t>
            </a:r>
            <a:r>
              <a:rPr lang="en-US" b="0" i="0" err="1">
                <a:solidFill>
                  <a:srgbClr val="212121"/>
                </a:solidFill>
                <a:effectLst/>
                <a:latin typeface="BlinkMacSystemFont"/>
              </a:rPr>
              <a:t>Harwani</a:t>
            </a:r>
            <a:r>
              <a:rPr lang="en-US" b="0" i="0">
                <a:solidFill>
                  <a:srgbClr val="212121"/>
                </a:solidFill>
                <a:effectLst/>
                <a:latin typeface="BlinkMacSystemFont"/>
              </a:rPr>
              <a:t> NM, Esposito ML, Davila CD, </a:t>
            </a:r>
            <a:r>
              <a:rPr lang="en-US" b="0" i="0" err="1">
                <a:solidFill>
                  <a:srgbClr val="212121"/>
                </a:solidFill>
                <a:effectLst/>
                <a:latin typeface="BlinkMacSystemFont"/>
              </a:rPr>
              <a:t>Wencker</a:t>
            </a:r>
            <a:r>
              <a:rPr lang="en-US" b="0" i="0">
                <a:solidFill>
                  <a:srgbClr val="212121"/>
                </a:solidFill>
                <a:effectLst/>
                <a:latin typeface="BlinkMacSystemFont"/>
              </a:rPr>
              <a:t> D, Sinha SS, </a:t>
            </a:r>
            <a:r>
              <a:rPr lang="en-US" b="0" i="0" err="1">
                <a:solidFill>
                  <a:srgbClr val="212121"/>
                </a:solidFill>
                <a:effectLst/>
                <a:latin typeface="BlinkMacSystemFont"/>
              </a:rPr>
              <a:t>Vorovich</a:t>
            </a:r>
            <a:r>
              <a:rPr lang="en-US" b="0" i="0">
                <a:solidFill>
                  <a:srgbClr val="212121"/>
                </a:solidFill>
                <a:effectLst/>
                <a:latin typeface="BlinkMacSystemFont"/>
              </a:rPr>
              <a:t> E, Abraham J, O'Neill W, </a:t>
            </a:r>
            <a:r>
              <a:rPr lang="en-US" b="0" i="0" err="1">
                <a:solidFill>
                  <a:srgbClr val="212121"/>
                </a:solidFill>
                <a:effectLst/>
                <a:latin typeface="BlinkMacSystemFont"/>
              </a:rPr>
              <a:t>Udelson</a:t>
            </a:r>
            <a:r>
              <a:rPr lang="en-US" b="0" i="0">
                <a:solidFill>
                  <a:srgbClr val="212121"/>
                </a:solidFill>
                <a:effectLst/>
                <a:latin typeface="BlinkMacSystemFont"/>
              </a:rPr>
              <a:t> J, </a:t>
            </a:r>
            <a:r>
              <a:rPr lang="en-US" b="0" i="0" err="1">
                <a:solidFill>
                  <a:srgbClr val="212121"/>
                </a:solidFill>
                <a:effectLst/>
                <a:latin typeface="BlinkMacSystemFont"/>
              </a:rPr>
              <a:t>Burkhoff</a:t>
            </a:r>
            <a:r>
              <a:rPr lang="en-US" b="0" i="0">
                <a:solidFill>
                  <a:srgbClr val="212121"/>
                </a:solidFill>
                <a:effectLst/>
                <a:latin typeface="BlinkMacSystemFont"/>
              </a:rPr>
              <a:t> D, </a:t>
            </a:r>
            <a:r>
              <a:rPr lang="en-US" b="0" i="0" err="1">
                <a:solidFill>
                  <a:srgbClr val="212121"/>
                </a:solidFill>
                <a:effectLst/>
                <a:latin typeface="BlinkMacSystemFont"/>
              </a:rPr>
              <a:t>Kapur</a:t>
            </a:r>
            <a:r>
              <a:rPr lang="en-US" b="0" i="0">
                <a:solidFill>
                  <a:srgbClr val="212121"/>
                </a:solidFill>
                <a:effectLst/>
                <a:latin typeface="BlinkMacSystemFont"/>
              </a:rPr>
              <a:t> NK. Invasive Hemodynamic Assessment and Classification of In-Hospital Mortality Risk Among Patients With Cardiogenic Shock. Circ Heart Fail. 2020 Sep;13(9):e007099. </a:t>
            </a:r>
            <a:r>
              <a:rPr lang="en-US" b="0" i="0" err="1">
                <a:solidFill>
                  <a:srgbClr val="212121"/>
                </a:solidFill>
                <a:effectLst/>
                <a:latin typeface="BlinkMacSystemFont"/>
              </a:rPr>
              <a:t>doi</a:t>
            </a:r>
            <a:r>
              <a:rPr lang="en-US" b="0" i="0">
                <a:solidFill>
                  <a:srgbClr val="212121"/>
                </a:solidFill>
                <a:effectLst/>
                <a:latin typeface="BlinkMacSystemFont"/>
              </a:rPr>
              <a:t>: 10.1161/CIRCHEARTFAILURE.120.007099. </a:t>
            </a:r>
            <a:r>
              <a:rPr lang="en-US" b="0" i="0" err="1">
                <a:solidFill>
                  <a:srgbClr val="212121"/>
                </a:solidFill>
                <a:effectLst/>
                <a:latin typeface="BlinkMacSystemFont"/>
              </a:rPr>
              <a:t>Epub</a:t>
            </a:r>
            <a:r>
              <a:rPr lang="en-US" b="0" i="0">
                <a:solidFill>
                  <a:srgbClr val="212121"/>
                </a:solidFill>
                <a:effectLst/>
                <a:latin typeface="BlinkMacSystemFont"/>
              </a:rPr>
              <a:t> 2020 Sep 9. PMID: 32900234; PMCID: PMC10243474.</a:t>
            </a:r>
          </a:p>
          <a:p>
            <a:pPr algn="l"/>
            <a:br>
              <a:rPr lang="en-US" b="0" i="0">
                <a:solidFill>
                  <a:srgbClr val="212121"/>
                </a:solidFill>
                <a:effectLst/>
                <a:latin typeface="BlinkMacSystemFont"/>
              </a:rPr>
            </a:br>
            <a:r>
              <a:rPr lang="en-US" b="0" i="0" err="1">
                <a:solidFill>
                  <a:srgbClr val="212121"/>
                </a:solidFill>
                <a:effectLst/>
                <a:latin typeface="BlinkMacSystemFont"/>
              </a:rPr>
              <a:t>Jentzer</a:t>
            </a:r>
            <a:r>
              <a:rPr lang="en-US" b="0" i="0">
                <a:solidFill>
                  <a:srgbClr val="212121"/>
                </a:solidFill>
                <a:effectLst/>
                <a:latin typeface="BlinkMacSystemFont"/>
              </a:rPr>
              <a:t> JC, van </a:t>
            </a:r>
            <a:r>
              <a:rPr lang="en-US" b="0" i="0" err="1">
                <a:solidFill>
                  <a:srgbClr val="212121"/>
                </a:solidFill>
                <a:effectLst/>
                <a:latin typeface="BlinkMacSystemFont"/>
              </a:rPr>
              <a:t>Diepen</a:t>
            </a:r>
            <a:r>
              <a:rPr lang="en-US" b="0" i="0">
                <a:solidFill>
                  <a:srgbClr val="212121"/>
                </a:solidFill>
                <a:effectLst/>
                <a:latin typeface="BlinkMacSystemFont"/>
              </a:rPr>
              <a:t> S, </a:t>
            </a:r>
            <a:r>
              <a:rPr lang="en-US" b="0" i="0" err="1">
                <a:solidFill>
                  <a:srgbClr val="212121"/>
                </a:solidFill>
                <a:effectLst/>
                <a:latin typeface="BlinkMacSystemFont"/>
              </a:rPr>
              <a:t>Barsness</a:t>
            </a:r>
            <a:r>
              <a:rPr lang="en-US" b="0" i="0">
                <a:solidFill>
                  <a:srgbClr val="212121"/>
                </a:solidFill>
                <a:effectLst/>
                <a:latin typeface="BlinkMacSystemFont"/>
              </a:rPr>
              <a:t> GW, Henry TD, Menon V, </a:t>
            </a:r>
            <a:r>
              <a:rPr lang="en-US" b="0" i="0" err="1">
                <a:solidFill>
                  <a:srgbClr val="212121"/>
                </a:solidFill>
                <a:effectLst/>
                <a:latin typeface="BlinkMacSystemFont"/>
              </a:rPr>
              <a:t>Rihal</a:t>
            </a:r>
            <a:r>
              <a:rPr lang="en-US" b="0" i="0">
                <a:solidFill>
                  <a:srgbClr val="212121"/>
                </a:solidFill>
                <a:effectLst/>
                <a:latin typeface="BlinkMacSystemFont"/>
              </a:rPr>
              <a:t> CS, Naidu SS, Baran DA. Cardiogenic Shock Classification to Predict Mortality in the Cardiac Intensive Care Unit. J Am Coll Cardiol. 2019 Oct 29;74(17):2117-2128. </a:t>
            </a:r>
            <a:r>
              <a:rPr lang="en-US" b="0" i="0" err="1">
                <a:solidFill>
                  <a:srgbClr val="212121"/>
                </a:solidFill>
                <a:effectLst/>
                <a:latin typeface="BlinkMacSystemFont"/>
              </a:rPr>
              <a:t>doi</a:t>
            </a:r>
            <a:r>
              <a:rPr lang="en-US" b="0" i="0">
                <a:solidFill>
                  <a:srgbClr val="212121"/>
                </a:solidFill>
                <a:effectLst/>
                <a:latin typeface="BlinkMacSystemFont"/>
              </a:rPr>
              <a:t>: 10.1016/j.jacc.2019.07.077. </a:t>
            </a:r>
            <a:r>
              <a:rPr lang="en-US" b="0" i="0" err="1">
                <a:solidFill>
                  <a:srgbClr val="212121"/>
                </a:solidFill>
                <a:effectLst/>
                <a:latin typeface="BlinkMacSystemFont"/>
              </a:rPr>
              <a:t>Epub</a:t>
            </a:r>
            <a:r>
              <a:rPr lang="en-US" b="0" i="0">
                <a:solidFill>
                  <a:srgbClr val="212121"/>
                </a:solidFill>
                <a:effectLst/>
                <a:latin typeface="BlinkMacSystemFont"/>
              </a:rPr>
              <a:t> 2019 Sep 20. PMID: 31548097.</a:t>
            </a:r>
          </a:p>
          <a:p>
            <a:br>
              <a:rPr lang="en-US" b="0" i="0">
                <a:solidFill>
                  <a:srgbClr val="212121"/>
                </a:solidFill>
                <a:effectLst/>
                <a:latin typeface="BlinkMacSystemFont"/>
              </a:rPr>
            </a:b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28449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HelveticaNeue"/>
              </a:rPr>
              <a:t>This represents a relatively stable profile of a </a:t>
            </a:r>
            <a:r>
              <a:rPr lang="en-US" b="0" i="0" err="1">
                <a:solidFill>
                  <a:srgbClr val="000000"/>
                </a:solidFill>
                <a:effectLst/>
                <a:latin typeface="HelveticaNeue"/>
              </a:rPr>
              <a:t>noncongested</a:t>
            </a:r>
            <a:r>
              <a:rPr lang="en-US" b="0" i="0">
                <a:solidFill>
                  <a:srgbClr val="000000"/>
                </a:solidFill>
                <a:effectLst/>
                <a:latin typeface="HelveticaNeue"/>
              </a:rPr>
              <a:t> patient with CS. In contrast, the patients in the cardiorenal shock (II) group were older, with multiple comorbidities. They exhibited a lower heart rate, elevated pulmonary arterial and pulmonary capillary wedge pressures, as well as lower glomerular filtration rate, suggesting renal involvement from shock. Last, the patients in the cardiometabolic shock (III) group exhibited elevated lactate, alanine aminotransferase, heart rate, and right atrial pressure, along with low blood pressure, cardiac power output, and index. This suggested a multiorgan involvement, featured by transaminases and lactic acidosis in a patient with CS.</a:t>
            </a:r>
          </a:p>
          <a:p>
            <a:endParaRPr lang="en-US" b="0" i="0">
              <a:solidFill>
                <a:srgbClr val="000000"/>
              </a:solidFill>
              <a:effectLst/>
              <a:latin typeface="HelveticaNeue"/>
            </a:endParaRPr>
          </a:p>
          <a:p>
            <a:pPr algn="l"/>
            <a:r>
              <a:rPr lang="en-US" b="0" i="0" err="1">
                <a:solidFill>
                  <a:srgbClr val="212121"/>
                </a:solidFill>
                <a:effectLst/>
                <a:latin typeface="BlinkMacSystemFont"/>
              </a:rPr>
              <a:t>Zweck</a:t>
            </a:r>
            <a:r>
              <a:rPr lang="en-US" b="0" i="0">
                <a:solidFill>
                  <a:srgbClr val="212121"/>
                </a:solidFill>
                <a:effectLst/>
                <a:latin typeface="BlinkMacSystemFont"/>
              </a:rPr>
              <a:t> E, Thayer KL, </a:t>
            </a:r>
            <a:r>
              <a:rPr lang="en-US" b="0" i="0" err="1">
                <a:solidFill>
                  <a:srgbClr val="212121"/>
                </a:solidFill>
                <a:effectLst/>
                <a:latin typeface="BlinkMacSystemFont"/>
              </a:rPr>
              <a:t>Helgestad</a:t>
            </a:r>
            <a:r>
              <a:rPr lang="en-US" b="0" i="0">
                <a:solidFill>
                  <a:srgbClr val="212121"/>
                </a:solidFill>
                <a:effectLst/>
                <a:latin typeface="BlinkMacSystemFont"/>
              </a:rPr>
              <a:t> OKL, Kanwar M, </a:t>
            </a:r>
            <a:r>
              <a:rPr lang="en-US" b="0" i="0" err="1">
                <a:solidFill>
                  <a:srgbClr val="212121"/>
                </a:solidFill>
                <a:effectLst/>
                <a:latin typeface="BlinkMacSystemFont"/>
              </a:rPr>
              <a:t>Ayouty</a:t>
            </a:r>
            <a:r>
              <a:rPr lang="en-US" b="0" i="0">
                <a:solidFill>
                  <a:srgbClr val="212121"/>
                </a:solidFill>
                <a:effectLst/>
                <a:latin typeface="BlinkMacSystemFont"/>
              </a:rPr>
              <a:t> M, </a:t>
            </a:r>
            <a:r>
              <a:rPr lang="en-US" b="0" i="0" err="1">
                <a:solidFill>
                  <a:srgbClr val="212121"/>
                </a:solidFill>
                <a:effectLst/>
                <a:latin typeface="BlinkMacSystemFont"/>
              </a:rPr>
              <a:t>Garan</a:t>
            </a:r>
            <a:r>
              <a:rPr lang="en-US" b="0" i="0">
                <a:solidFill>
                  <a:srgbClr val="212121"/>
                </a:solidFill>
                <a:effectLst/>
                <a:latin typeface="BlinkMacSystemFont"/>
              </a:rPr>
              <a:t> AR, Hernandez-Montfort J, Mahr C, </a:t>
            </a:r>
            <a:r>
              <a:rPr lang="en-US" b="0" i="0" err="1">
                <a:solidFill>
                  <a:srgbClr val="212121"/>
                </a:solidFill>
                <a:effectLst/>
                <a:latin typeface="BlinkMacSystemFont"/>
              </a:rPr>
              <a:t>Wencker</a:t>
            </a:r>
            <a:r>
              <a:rPr lang="en-US" b="0" i="0">
                <a:solidFill>
                  <a:srgbClr val="212121"/>
                </a:solidFill>
                <a:effectLst/>
                <a:latin typeface="BlinkMacSystemFont"/>
              </a:rPr>
              <a:t> D, Sinha SS, </a:t>
            </a:r>
            <a:r>
              <a:rPr lang="en-US" b="0" i="0" err="1">
                <a:solidFill>
                  <a:srgbClr val="212121"/>
                </a:solidFill>
                <a:effectLst/>
                <a:latin typeface="BlinkMacSystemFont"/>
              </a:rPr>
              <a:t>Vorovich</a:t>
            </a:r>
            <a:r>
              <a:rPr lang="en-US" b="0" i="0">
                <a:solidFill>
                  <a:srgbClr val="212121"/>
                </a:solidFill>
                <a:effectLst/>
                <a:latin typeface="BlinkMacSystemFont"/>
              </a:rPr>
              <a:t> E, Abraham J, O'Neill W, Li S, Hickey GW, </a:t>
            </a:r>
            <a:r>
              <a:rPr lang="en-US" b="0" i="0" err="1">
                <a:solidFill>
                  <a:srgbClr val="212121"/>
                </a:solidFill>
                <a:effectLst/>
                <a:latin typeface="BlinkMacSystemFont"/>
              </a:rPr>
              <a:t>Josiassen</a:t>
            </a:r>
            <a:r>
              <a:rPr lang="en-US" b="0" i="0">
                <a:solidFill>
                  <a:srgbClr val="212121"/>
                </a:solidFill>
                <a:effectLst/>
                <a:latin typeface="BlinkMacSystemFont"/>
              </a:rPr>
              <a:t> J, </a:t>
            </a:r>
            <a:r>
              <a:rPr lang="en-US" b="0" i="0" err="1">
                <a:solidFill>
                  <a:srgbClr val="212121"/>
                </a:solidFill>
                <a:effectLst/>
                <a:latin typeface="BlinkMacSystemFont"/>
              </a:rPr>
              <a:t>Hassager</a:t>
            </a:r>
            <a:r>
              <a:rPr lang="en-US" b="0" i="0">
                <a:solidFill>
                  <a:srgbClr val="212121"/>
                </a:solidFill>
                <a:effectLst/>
                <a:latin typeface="BlinkMacSystemFont"/>
              </a:rPr>
              <a:t> C, Jensen LO, </a:t>
            </a:r>
            <a:r>
              <a:rPr lang="en-US" b="0" i="0" err="1">
                <a:solidFill>
                  <a:srgbClr val="212121"/>
                </a:solidFill>
                <a:effectLst/>
                <a:latin typeface="BlinkMacSystemFont"/>
              </a:rPr>
              <a:t>Holmvang</a:t>
            </a:r>
            <a:r>
              <a:rPr lang="en-US" b="0" i="0">
                <a:solidFill>
                  <a:srgbClr val="212121"/>
                </a:solidFill>
                <a:effectLst/>
                <a:latin typeface="BlinkMacSystemFont"/>
              </a:rPr>
              <a:t> L, Schmidt H, </a:t>
            </a:r>
            <a:r>
              <a:rPr lang="en-US" b="0" i="0" err="1">
                <a:solidFill>
                  <a:srgbClr val="212121"/>
                </a:solidFill>
                <a:effectLst/>
                <a:latin typeface="BlinkMacSystemFont"/>
              </a:rPr>
              <a:t>Ravn</a:t>
            </a:r>
            <a:r>
              <a:rPr lang="en-US" b="0" i="0">
                <a:solidFill>
                  <a:srgbClr val="212121"/>
                </a:solidFill>
                <a:effectLst/>
                <a:latin typeface="BlinkMacSystemFont"/>
              </a:rPr>
              <a:t> HB, </a:t>
            </a:r>
            <a:r>
              <a:rPr lang="en-US" b="0" i="0" err="1">
                <a:solidFill>
                  <a:srgbClr val="212121"/>
                </a:solidFill>
                <a:effectLst/>
                <a:latin typeface="BlinkMacSystemFont"/>
              </a:rPr>
              <a:t>Møller</a:t>
            </a:r>
            <a:r>
              <a:rPr lang="en-US" b="0" i="0">
                <a:solidFill>
                  <a:srgbClr val="212121"/>
                </a:solidFill>
                <a:effectLst/>
                <a:latin typeface="BlinkMacSystemFont"/>
              </a:rPr>
              <a:t> JE, </a:t>
            </a:r>
            <a:r>
              <a:rPr lang="en-US" b="0" i="0" err="1">
                <a:solidFill>
                  <a:srgbClr val="212121"/>
                </a:solidFill>
                <a:effectLst/>
                <a:latin typeface="BlinkMacSystemFont"/>
              </a:rPr>
              <a:t>Burkhoff</a:t>
            </a:r>
            <a:r>
              <a:rPr lang="en-US" b="0" i="0">
                <a:solidFill>
                  <a:srgbClr val="212121"/>
                </a:solidFill>
                <a:effectLst/>
                <a:latin typeface="BlinkMacSystemFont"/>
              </a:rPr>
              <a:t> D, </a:t>
            </a:r>
            <a:r>
              <a:rPr lang="en-US" b="0" i="0" err="1">
                <a:solidFill>
                  <a:srgbClr val="212121"/>
                </a:solidFill>
                <a:effectLst/>
                <a:latin typeface="BlinkMacSystemFont"/>
              </a:rPr>
              <a:t>Kapur</a:t>
            </a:r>
            <a:r>
              <a:rPr lang="en-US" b="0" i="0">
                <a:solidFill>
                  <a:srgbClr val="212121"/>
                </a:solidFill>
                <a:effectLst/>
                <a:latin typeface="BlinkMacSystemFont"/>
              </a:rPr>
              <a:t> NK. Phenotyping Cardiogenic Shock. J Am Heart Assoc. 2021 Jul 20;10(14):e020085. </a:t>
            </a:r>
            <a:r>
              <a:rPr lang="en-US" b="0" i="0" err="1">
                <a:solidFill>
                  <a:srgbClr val="212121"/>
                </a:solidFill>
                <a:effectLst/>
                <a:latin typeface="BlinkMacSystemFont"/>
              </a:rPr>
              <a:t>doi</a:t>
            </a:r>
            <a:r>
              <a:rPr lang="en-US" b="0" i="0">
                <a:solidFill>
                  <a:srgbClr val="212121"/>
                </a:solidFill>
                <a:effectLst/>
                <a:latin typeface="BlinkMacSystemFont"/>
              </a:rPr>
              <a:t>: 10.1161/JAHA.120.020085. </a:t>
            </a:r>
            <a:r>
              <a:rPr lang="en-US" b="0" i="0" err="1">
                <a:solidFill>
                  <a:srgbClr val="212121"/>
                </a:solidFill>
                <a:effectLst/>
                <a:latin typeface="BlinkMacSystemFont"/>
              </a:rPr>
              <a:t>Epub</a:t>
            </a:r>
            <a:r>
              <a:rPr lang="en-US" b="0" i="0">
                <a:solidFill>
                  <a:srgbClr val="212121"/>
                </a:solidFill>
                <a:effectLst/>
                <a:latin typeface="BlinkMacSystemFont"/>
              </a:rPr>
              <a:t> 2021 Jul 6. PMID: 34227396; PMCID: PMC8483502.</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A75A5-DDB3-4017-AD33-88E130ABD4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6169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solidFill>
                  <a:schemeClr val="tx1"/>
                </a:solidFill>
              </a:rPr>
              <a:t>Zweck</a:t>
            </a:r>
            <a:r>
              <a:rPr lang="en-US">
                <a:solidFill>
                  <a:schemeClr val="tx1"/>
                </a:solidFill>
              </a:rPr>
              <a:t> E, Kanwar M, …Shashank S, Blumer V, et al. JACC Heart Fail. 2023 Jun 6;S2213-1779(23)00239-1</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6D707-040D-427B-8B91-98ECFD2AD2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50678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The graph has been taken from Tehrani et al JACC 2019. Is some data from 2</a:t>
            </a:r>
            <a:r>
              <a:rPr lang="en-IN" baseline="30000"/>
              <a:t>nd</a:t>
            </a:r>
            <a:r>
              <a:rPr lang="en-IN"/>
              <a:t> reference Tehrani et al. JACC HF 2020 cited here? </a:t>
            </a:r>
          </a:p>
          <a:p>
            <a:endParaRPr lang="en-IN"/>
          </a:p>
          <a:p>
            <a:pPr algn="l"/>
            <a:r>
              <a:rPr lang="en-US" b="0" i="0">
                <a:solidFill>
                  <a:srgbClr val="212121"/>
                </a:solidFill>
                <a:effectLst/>
                <a:latin typeface="BlinkMacSystemFont"/>
              </a:rPr>
              <a:t>Tehrani BN, Truesdell AG, Sherwood MW, Desai S, Tran HA, Epps KC, Singh R, </a:t>
            </a:r>
            <a:r>
              <a:rPr lang="en-US" b="0" i="0" err="1">
                <a:solidFill>
                  <a:srgbClr val="212121"/>
                </a:solidFill>
                <a:effectLst/>
                <a:latin typeface="BlinkMacSystemFont"/>
              </a:rPr>
              <a:t>Psotka</a:t>
            </a:r>
            <a:r>
              <a:rPr lang="en-US" b="0" i="0">
                <a:solidFill>
                  <a:srgbClr val="212121"/>
                </a:solidFill>
                <a:effectLst/>
                <a:latin typeface="BlinkMacSystemFont"/>
              </a:rPr>
              <a:t> M, Shah P, Cooper LB, Rosner C, Raja A, Barnett SD, </a:t>
            </a:r>
            <a:r>
              <a:rPr lang="en-US" b="0" i="0" err="1">
                <a:solidFill>
                  <a:srgbClr val="212121"/>
                </a:solidFill>
                <a:effectLst/>
                <a:latin typeface="BlinkMacSystemFont"/>
              </a:rPr>
              <a:t>Saulino</a:t>
            </a:r>
            <a:r>
              <a:rPr lang="en-US" b="0" i="0">
                <a:solidFill>
                  <a:srgbClr val="212121"/>
                </a:solidFill>
                <a:effectLst/>
                <a:latin typeface="BlinkMacSystemFont"/>
              </a:rPr>
              <a:t> P, </a:t>
            </a:r>
            <a:r>
              <a:rPr lang="en-US" b="0" i="0" err="1">
                <a:solidFill>
                  <a:srgbClr val="212121"/>
                </a:solidFill>
                <a:effectLst/>
                <a:latin typeface="BlinkMacSystemFont"/>
              </a:rPr>
              <a:t>deFilippi</a:t>
            </a:r>
            <a:r>
              <a:rPr lang="en-US" b="0" i="0">
                <a:solidFill>
                  <a:srgbClr val="212121"/>
                </a:solidFill>
                <a:effectLst/>
                <a:latin typeface="BlinkMacSystemFont"/>
              </a:rPr>
              <a:t> CR, </a:t>
            </a:r>
            <a:r>
              <a:rPr lang="en-US" b="0" i="0" err="1">
                <a:solidFill>
                  <a:srgbClr val="212121"/>
                </a:solidFill>
                <a:effectLst/>
                <a:latin typeface="BlinkMacSystemFont"/>
              </a:rPr>
              <a:t>Gurbel</a:t>
            </a:r>
            <a:r>
              <a:rPr lang="en-US" b="0" i="0">
                <a:solidFill>
                  <a:srgbClr val="212121"/>
                </a:solidFill>
                <a:effectLst/>
                <a:latin typeface="BlinkMacSystemFont"/>
              </a:rPr>
              <a:t> PA, Murphy CE, O'Connor CM. Standardized Team-Based Care for Cardiogenic Shock. J Am Coll Cardiol. 2019 Apr 9;73(13):1659-1669. </a:t>
            </a:r>
            <a:r>
              <a:rPr lang="en-US" b="0" i="0" err="1">
                <a:solidFill>
                  <a:srgbClr val="212121"/>
                </a:solidFill>
                <a:effectLst/>
                <a:latin typeface="BlinkMacSystemFont"/>
              </a:rPr>
              <a:t>doi</a:t>
            </a:r>
            <a:r>
              <a:rPr lang="en-US" b="0" i="0">
                <a:solidFill>
                  <a:srgbClr val="212121"/>
                </a:solidFill>
                <a:effectLst/>
                <a:latin typeface="BlinkMacSystemFont"/>
              </a:rPr>
              <a:t>: 10.1016/j.jacc.2018.12.084. Erratum in: J Am Coll Cardiol. 2019 Jul 23;74(3):481. </a:t>
            </a:r>
            <a:r>
              <a:rPr lang="en-US" b="0" i="0" err="1">
                <a:solidFill>
                  <a:srgbClr val="212121"/>
                </a:solidFill>
                <a:effectLst/>
                <a:latin typeface="BlinkMacSystemFont"/>
              </a:rPr>
              <a:t>doi</a:t>
            </a:r>
            <a:r>
              <a:rPr lang="en-US" b="0" i="0">
                <a:solidFill>
                  <a:srgbClr val="212121"/>
                </a:solidFill>
                <a:effectLst/>
                <a:latin typeface="BlinkMacSystemFont"/>
              </a:rPr>
              <a:t>: 10.1016/j.jacc.2019.06.010. PMID: 30947919.</a:t>
            </a:r>
          </a:p>
          <a:p>
            <a:br>
              <a:rPr lang="en-US" b="0" i="0">
                <a:solidFill>
                  <a:srgbClr val="212121"/>
                </a:solidFill>
                <a:effectLst/>
                <a:latin typeface="BlinkMacSystemFont"/>
              </a:rPr>
            </a:b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54068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Tehrani BN, Rosner C, Sinha SS. Not All Shock Is Created Equal: Developing a Standardized Treatment Approach for Cardiogenic Shock. JACC Heart Fail. 2019 Jun;7(6):477-480. </a:t>
            </a:r>
            <a:r>
              <a:rPr lang="en-US" b="0" i="0" err="1">
                <a:solidFill>
                  <a:srgbClr val="212121"/>
                </a:solidFill>
                <a:effectLst/>
                <a:latin typeface="BlinkMacSystemFont"/>
              </a:rPr>
              <a:t>doi</a:t>
            </a:r>
            <a:r>
              <a:rPr lang="en-US" b="0" i="0">
                <a:solidFill>
                  <a:srgbClr val="212121"/>
                </a:solidFill>
                <a:effectLst/>
                <a:latin typeface="BlinkMacSystemFont"/>
              </a:rPr>
              <a:t>: 10.1016/j.jchf.2019.01.014. </a:t>
            </a:r>
            <a:r>
              <a:rPr lang="en-US" b="0" i="0" err="1">
                <a:solidFill>
                  <a:srgbClr val="212121"/>
                </a:solidFill>
                <a:effectLst/>
                <a:latin typeface="BlinkMacSystemFont"/>
              </a:rPr>
              <a:t>Epub</a:t>
            </a:r>
            <a:r>
              <a:rPr lang="en-US" b="0" i="0">
                <a:solidFill>
                  <a:srgbClr val="212121"/>
                </a:solidFill>
                <a:effectLst/>
                <a:latin typeface="BlinkMacSystemFont"/>
              </a:rPr>
              <a:t> 2019 May 8. PMID: 31078478.</a:t>
            </a:r>
          </a:p>
          <a:p>
            <a:pPr algn="l"/>
            <a:br>
              <a:rPr lang="en-US" b="0" i="0">
                <a:solidFill>
                  <a:srgbClr val="212121"/>
                </a:solidFill>
                <a:effectLst/>
                <a:latin typeface="BlinkMacSystemFont"/>
              </a:rPr>
            </a:br>
            <a:r>
              <a:rPr lang="en-US" b="0" i="0" err="1">
                <a:solidFill>
                  <a:srgbClr val="212121"/>
                </a:solidFill>
                <a:effectLst/>
                <a:latin typeface="BlinkMacSystemFont"/>
              </a:rPr>
              <a:t>Taleb</a:t>
            </a:r>
            <a:r>
              <a:rPr lang="en-US" b="0" i="0">
                <a:solidFill>
                  <a:srgbClr val="212121"/>
                </a:solidFill>
                <a:effectLst/>
                <a:latin typeface="BlinkMacSystemFont"/>
              </a:rPr>
              <a:t> I, </a:t>
            </a:r>
            <a:r>
              <a:rPr lang="en-US" b="0" i="0" err="1">
                <a:solidFill>
                  <a:srgbClr val="212121"/>
                </a:solidFill>
                <a:effectLst/>
                <a:latin typeface="BlinkMacSystemFont"/>
              </a:rPr>
              <a:t>Koliopoulou</a:t>
            </a:r>
            <a:r>
              <a:rPr lang="en-US" b="0" i="0">
                <a:solidFill>
                  <a:srgbClr val="212121"/>
                </a:solidFill>
                <a:effectLst/>
                <a:latin typeface="BlinkMacSystemFont"/>
              </a:rPr>
              <a:t> AG, </a:t>
            </a:r>
            <a:r>
              <a:rPr lang="en-US" b="0" i="0" err="1">
                <a:solidFill>
                  <a:srgbClr val="212121"/>
                </a:solidFill>
                <a:effectLst/>
                <a:latin typeface="BlinkMacSystemFont"/>
              </a:rPr>
              <a:t>Tandar</a:t>
            </a:r>
            <a:r>
              <a:rPr lang="en-US" b="0" i="0">
                <a:solidFill>
                  <a:srgbClr val="212121"/>
                </a:solidFill>
                <a:effectLst/>
                <a:latin typeface="BlinkMacSystemFont"/>
              </a:rPr>
              <a:t> A, McKellar SH, Tonna JE, </a:t>
            </a:r>
            <a:r>
              <a:rPr lang="en-US" b="0" i="0" err="1">
                <a:solidFill>
                  <a:srgbClr val="212121"/>
                </a:solidFill>
                <a:effectLst/>
                <a:latin typeface="BlinkMacSystemFont"/>
              </a:rPr>
              <a:t>Nativi-Nicolau</a:t>
            </a:r>
            <a:r>
              <a:rPr lang="en-US" b="0" i="0">
                <a:solidFill>
                  <a:srgbClr val="212121"/>
                </a:solidFill>
                <a:effectLst/>
                <a:latin typeface="BlinkMacSystemFont"/>
              </a:rPr>
              <a:t> J, Alvarez </a:t>
            </a:r>
            <a:r>
              <a:rPr lang="en-US" b="0" i="0" err="1">
                <a:solidFill>
                  <a:srgbClr val="212121"/>
                </a:solidFill>
                <a:effectLst/>
                <a:latin typeface="BlinkMacSystemFont"/>
              </a:rPr>
              <a:t>Villela</a:t>
            </a:r>
            <a:r>
              <a:rPr lang="en-US" b="0" i="0">
                <a:solidFill>
                  <a:srgbClr val="212121"/>
                </a:solidFill>
                <a:effectLst/>
                <a:latin typeface="BlinkMacSystemFont"/>
              </a:rPr>
              <a:t> M, Welt F, Stehlik J, Gilbert EM, </a:t>
            </a:r>
            <a:r>
              <a:rPr lang="en-US" b="0" i="0" err="1">
                <a:solidFill>
                  <a:srgbClr val="212121"/>
                </a:solidFill>
                <a:effectLst/>
                <a:latin typeface="BlinkMacSystemFont"/>
              </a:rPr>
              <a:t>Wever</a:t>
            </a:r>
            <a:r>
              <a:rPr lang="en-US" b="0" i="0">
                <a:solidFill>
                  <a:srgbClr val="212121"/>
                </a:solidFill>
                <a:effectLst/>
                <a:latin typeface="BlinkMacSystemFont"/>
              </a:rPr>
              <a:t>-Pinzon O, </a:t>
            </a:r>
            <a:r>
              <a:rPr lang="en-US" b="0" i="0" err="1">
                <a:solidFill>
                  <a:srgbClr val="212121"/>
                </a:solidFill>
                <a:effectLst/>
                <a:latin typeface="BlinkMacSystemFont"/>
              </a:rPr>
              <a:t>Morshedzadeh</a:t>
            </a:r>
            <a:r>
              <a:rPr lang="en-US" b="0" i="0">
                <a:solidFill>
                  <a:srgbClr val="212121"/>
                </a:solidFill>
                <a:effectLst/>
                <a:latin typeface="BlinkMacSystemFont"/>
              </a:rPr>
              <a:t> JH, </a:t>
            </a:r>
            <a:r>
              <a:rPr lang="en-US" b="0" i="0" err="1">
                <a:solidFill>
                  <a:srgbClr val="212121"/>
                </a:solidFill>
                <a:effectLst/>
                <a:latin typeface="BlinkMacSystemFont"/>
              </a:rPr>
              <a:t>Dranow</a:t>
            </a:r>
            <a:r>
              <a:rPr lang="en-US" b="0" i="0">
                <a:solidFill>
                  <a:srgbClr val="212121"/>
                </a:solidFill>
                <a:effectLst/>
                <a:latin typeface="BlinkMacSystemFont"/>
              </a:rPr>
              <a:t> E, </a:t>
            </a:r>
            <a:r>
              <a:rPr lang="en-US" b="0" i="0" err="1">
                <a:solidFill>
                  <a:srgbClr val="212121"/>
                </a:solidFill>
                <a:effectLst/>
                <a:latin typeface="BlinkMacSystemFont"/>
              </a:rPr>
              <a:t>Selzman</a:t>
            </a:r>
            <a:r>
              <a:rPr lang="en-US" b="0" i="0">
                <a:solidFill>
                  <a:srgbClr val="212121"/>
                </a:solidFill>
                <a:effectLst/>
                <a:latin typeface="BlinkMacSystemFont"/>
              </a:rPr>
              <a:t> CH, Fang JC, </a:t>
            </a:r>
            <a:r>
              <a:rPr lang="en-US" b="0" i="0" err="1">
                <a:solidFill>
                  <a:srgbClr val="212121"/>
                </a:solidFill>
                <a:effectLst/>
                <a:latin typeface="BlinkMacSystemFont"/>
              </a:rPr>
              <a:t>Drakos</a:t>
            </a:r>
            <a:r>
              <a:rPr lang="en-US" b="0" i="0">
                <a:solidFill>
                  <a:srgbClr val="212121"/>
                </a:solidFill>
                <a:effectLst/>
                <a:latin typeface="BlinkMacSystemFont"/>
              </a:rPr>
              <a:t> SG. Shock Team Approach in Refractory Cardiogenic Shock Requiring Short-Term Mechanical Circulatory Support: A Proof of Concept. Circulation. 2019 Jul 2;140(1):98-100. </a:t>
            </a:r>
            <a:r>
              <a:rPr lang="en-US" b="0" i="0" err="1">
                <a:solidFill>
                  <a:srgbClr val="212121"/>
                </a:solidFill>
                <a:effectLst/>
                <a:latin typeface="BlinkMacSystemFont"/>
              </a:rPr>
              <a:t>doi</a:t>
            </a:r>
            <a:r>
              <a:rPr lang="en-US" b="0" i="0">
                <a:solidFill>
                  <a:srgbClr val="212121"/>
                </a:solidFill>
                <a:effectLst/>
                <a:latin typeface="BlinkMacSystemFont"/>
              </a:rPr>
              <a:t>: 10.1161/CIRCULATIONAHA.119.040654. </a:t>
            </a:r>
            <a:r>
              <a:rPr lang="en-US" b="0" i="0" err="1">
                <a:solidFill>
                  <a:srgbClr val="212121"/>
                </a:solidFill>
                <a:effectLst/>
                <a:latin typeface="BlinkMacSystemFont"/>
              </a:rPr>
              <a:t>Epub</a:t>
            </a:r>
            <a:r>
              <a:rPr lang="en-US" b="0" i="0">
                <a:solidFill>
                  <a:srgbClr val="212121"/>
                </a:solidFill>
                <a:effectLst/>
                <a:latin typeface="BlinkMacSystemFont"/>
              </a:rPr>
              <a:t> 2019 Jul 1. PMID: 31549877; PMCID: PMC6872455.</a:t>
            </a:r>
          </a:p>
          <a:p>
            <a:pPr algn="l"/>
            <a:br>
              <a:rPr lang="en-US" b="0" i="0">
                <a:solidFill>
                  <a:srgbClr val="212121"/>
                </a:solidFill>
                <a:effectLst/>
                <a:latin typeface="BlinkMacSystemFont"/>
              </a:rPr>
            </a:br>
            <a:r>
              <a:rPr lang="en-US" b="0" i="0">
                <a:solidFill>
                  <a:srgbClr val="212121"/>
                </a:solidFill>
                <a:effectLst/>
                <a:latin typeface="BlinkMacSystemFont"/>
              </a:rPr>
              <a:t>Lee F, Hutson JH, </a:t>
            </a:r>
            <a:r>
              <a:rPr lang="en-US" b="0" i="0" err="1">
                <a:solidFill>
                  <a:srgbClr val="212121"/>
                </a:solidFill>
                <a:effectLst/>
                <a:latin typeface="BlinkMacSystemFont"/>
              </a:rPr>
              <a:t>Boodhwani</a:t>
            </a:r>
            <a:r>
              <a:rPr lang="en-US" b="0" i="0">
                <a:solidFill>
                  <a:srgbClr val="212121"/>
                </a:solidFill>
                <a:effectLst/>
                <a:latin typeface="BlinkMacSystemFont"/>
              </a:rPr>
              <a:t> M, McDonald B, So D, De </a:t>
            </a:r>
            <a:r>
              <a:rPr lang="en-US" b="0" i="0" err="1">
                <a:solidFill>
                  <a:srgbClr val="212121"/>
                </a:solidFill>
                <a:effectLst/>
                <a:latin typeface="BlinkMacSystemFont"/>
              </a:rPr>
              <a:t>Roock</a:t>
            </a:r>
            <a:r>
              <a:rPr lang="en-US" b="0" i="0">
                <a:solidFill>
                  <a:srgbClr val="212121"/>
                </a:solidFill>
                <a:effectLst/>
                <a:latin typeface="BlinkMacSystemFont"/>
              </a:rPr>
              <a:t> S, Rubens F, </a:t>
            </a:r>
            <a:r>
              <a:rPr lang="en-US" b="0" i="0" err="1">
                <a:solidFill>
                  <a:srgbClr val="212121"/>
                </a:solidFill>
                <a:effectLst/>
                <a:latin typeface="BlinkMacSystemFont"/>
              </a:rPr>
              <a:t>Stadnick</a:t>
            </a:r>
            <a:r>
              <a:rPr lang="en-US" b="0" i="0">
                <a:solidFill>
                  <a:srgbClr val="212121"/>
                </a:solidFill>
                <a:effectLst/>
                <a:latin typeface="BlinkMacSystemFont"/>
              </a:rPr>
              <a:t> E, Ruel M, Le May M, </a:t>
            </a:r>
            <a:r>
              <a:rPr lang="en-US" b="0" i="0" err="1">
                <a:solidFill>
                  <a:srgbClr val="212121"/>
                </a:solidFill>
                <a:effectLst/>
                <a:latin typeface="BlinkMacSystemFont"/>
              </a:rPr>
              <a:t>Labinaz</a:t>
            </a:r>
            <a:r>
              <a:rPr lang="en-US" b="0" i="0">
                <a:solidFill>
                  <a:srgbClr val="212121"/>
                </a:solidFill>
                <a:effectLst/>
                <a:latin typeface="BlinkMacSystemFont"/>
              </a:rPr>
              <a:t> M, Chien K, </a:t>
            </a:r>
            <a:r>
              <a:rPr lang="en-US" b="0" i="0" err="1">
                <a:solidFill>
                  <a:srgbClr val="212121"/>
                </a:solidFill>
                <a:effectLst/>
                <a:latin typeface="BlinkMacSystemFont"/>
              </a:rPr>
              <a:t>Garuba</a:t>
            </a:r>
            <a:r>
              <a:rPr lang="en-US" b="0" i="0">
                <a:solidFill>
                  <a:srgbClr val="212121"/>
                </a:solidFill>
                <a:effectLst/>
                <a:latin typeface="BlinkMacSystemFont"/>
              </a:rPr>
              <a:t> HA, </a:t>
            </a:r>
            <a:r>
              <a:rPr lang="en-US" b="0" i="0" err="1">
                <a:solidFill>
                  <a:srgbClr val="212121"/>
                </a:solidFill>
                <a:effectLst/>
                <a:latin typeface="BlinkMacSystemFont"/>
              </a:rPr>
              <a:t>Mielniczuk</a:t>
            </a:r>
            <a:r>
              <a:rPr lang="en-US" b="0" i="0">
                <a:solidFill>
                  <a:srgbClr val="212121"/>
                </a:solidFill>
                <a:effectLst/>
                <a:latin typeface="BlinkMacSystemFont"/>
              </a:rPr>
              <a:t> LM, </a:t>
            </a:r>
            <a:r>
              <a:rPr lang="en-US" b="0" i="0" err="1">
                <a:solidFill>
                  <a:srgbClr val="212121"/>
                </a:solidFill>
                <a:effectLst/>
                <a:latin typeface="BlinkMacSystemFont"/>
              </a:rPr>
              <a:t>Chih</a:t>
            </a:r>
            <a:r>
              <a:rPr lang="en-US" b="0" i="0">
                <a:solidFill>
                  <a:srgbClr val="212121"/>
                </a:solidFill>
                <a:effectLst/>
                <a:latin typeface="BlinkMacSystemFont"/>
              </a:rPr>
              <a:t> S. Multidisciplinary Code Shock Team in Cardiogenic Shock: A Canadian Centre Experience. CJC Open. 2020 Mar 27;2(4):249-257. </a:t>
            </a:r>
            <a:r>
              <a:rPr lang="en-US" b="0" i="0" err="1">
                <a:solidFill>
                  <a:srgbClr val="212121"/>
                </a:solidFill>
                <a:effectLst/>
                <a:latin typeface="BlinkMacSystemFont"/>
              </a:rPr>
              <a:t>doi</a:t>
            </a:r>
            <a:r>
              <a:rPr lang="en-US" b="0" i="0">
                <a:solidFill>
                  <a:srgbClr val="212121"/>
                </a:solidFill>
                <a:effectLst/>
                <a:latin typeface="BlinkMacSystemFont"/>
              </a:rPr>
              <a:t>: 10.1016/j.cjco.2020.03.009. PMID: 32695976; PMCID: PMC7365831.</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68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CA888-F1BD-4928-BEC4-ED8CC9428F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21474" name="Rectangle 2"/>
          <p:cNvSpPr>
            <a:spLocks noGrp="1" noRot="1" noChangeAspect="1" noChangeArrowheads="1" noTextEdit="1"/>
          </p:cNvSpPr>
          <p:nvPr>
            <p:ph type="sldImg"/>
          </p:nvPr>
        </p:nvSpPr>
        <p:spPr>
          <a:ln/>
        </p:spPr>
      </p:sp>
      <p:sp>
        <p:nvSpPr>
          <p:cNvPr id="292147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7784988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Right device for the right patient at the right time</a:t>
            </a:r>
          </a:p>
          <a:p>
            <a:endParaRPr lang="en-US" sz="1200"/>
          </a:p>
          <a:p>
            <a:r>
              <a:rPr lang="en-US" sz="1200"/>
              <a:t>As soon as the device is about to go in, you must be thinking about your exit strategy and de-escalation mechanisms</a:t>
            </a:r>
          </a:p>
          <a:p>
            <a:endParaRPr lang="en-US" sz="1200"/>
          </a:p>
          <a:p>
            <a:r>
              <a:rPr lang="en-US" sz="1200"/>
              <a:t>Utilize your multidisciplinary team, in the absence of societal guidelines</a:t>
            </a:r>
            <a:endParaRPr lang="en-US" sz="11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E9900-8E82-4B65-B783-F8DE11B29A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77130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Right device for the right patient at the right time.</a:t>
            </a:r>
          </a:p>
          <a:p>
            <a:r>
              <a:rPr lang="en-US"/>
              <a:t>Cite the reference: </a:t>
            </a:r>
            <a:r>
              <a:rPr lang="en-US">
                <a:effectLst/>
              </a:rPr>
              <a:t>Heidenreich PA, et al. </a:t>
            </a:r>
            <a:r>
              <a:rPr lang="en-US" b="0" i="0">
                <a:solidFill>
                  <a:srgbClr val="5B616B"/>
                </a:solidFill>
                <a:effectLst/>
                <a:latin typeface="BlinkMacSystemFont"/>
              </a:rPr>
              <a:t> </a:t>
            </a:r>
            <a:r>
              <a:rPr lang="en-US" b="0" i="0" u="none" strike="noStrike">
                <a:solidFill>
                  <a:srgbClr val="0071BC"/>
                </a:solidFill>
                <a:effectLst/>
                <a:latin typeface="BlinkMacSystemFont"/>
                <a:hlinkClick r:id="rId3"/>
              </a:rPr>
              <a:t>ACC/AHA Joint Committee Members</a:t>
            </a:r>
            <a:r>
              <a:rPr lang="en-US" b="0" i="0" u="none" strike="noStrike">
                <a:solidFill>
                  <a:srgbClr val="0071BC"/>
                </a:solidFill>
                <a:effectLst/>
                <a:latin typeface="BlinkMacSystemFont"/>
              </a:rPr>
              <a:t>.</a:t>
            </a:r>
            <a:r>
              <a:rPr lang="en-US">
                <a:effectLst/>
              </a:rPr>
              <a:t> Correction in: Circulation. 2022;145:e1033; Correction in: Circulation. 2022;146:e185; Correction in: Circulation. 2023;147:e674. </a:t>
            </a:r>
            <a:r>
              <a:rPr lang="en-US" i="0">
                <a:effectLst/>
              </a:rPr>
              <a:t>Circulation.</a:t>
            </a:r>
            <a:r>
              <a:rPr lang="en-US">
                <a:effectLst/>
              </a:rPr>
              <a:t> 2022;145:e895-e1032. </a:t>
            </a:r>
            <a:endParaRPr lang="en-US" sz="1200"/>
          </a:p>
          <a:p>
            <a:endParaRPr lang="en-US" sz="1200"/>
          </a:p>
          <a:p>
            <a:r>
              <a:rPr lang="en-US" sz="1200"/>
              <a:t>As soon as the device is about to go in, you must be thinking about your exit strategy and de-escalation mechanisms</a:t>
            </a:r>
          </a:p>
          <a:p>
            <a:endParaRPr lang="en-US" sz="1200"/>
          </a:p>
          <a:p>
            <a:r>
              <a:rPr lang="en-US" sz="1200"/>
              <a:t>Utilize your multidisciplinary team, in the absence of societal guidelines</a:t>
            </a:r>
            <a:endParaRPr lang="en-US" sz="11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E9900-8E82-4B65-B783-F8DE11B29A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0666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endParaRPr lang="en-IN"/>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98516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F1F1F"/>
                </a:solidFill>
                <a:effectLst/>
                <a:latin typeface="ElsevierGulliver"/>
              </a:rPr>
              <a:t>This observational study supports PAC use, because it was associated with decreased in-hospital mortality in HF-CS, especially if performed within 6 hours of hospital admission.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F1F1F"/>
                </a:solidFill>
                <a:effectLst/>
                <a:latin typeface="ElsevierGulliver"/>
              </a:rPr>
              <a:t> </a:t>
            </a:r>
            <a:r>
              <a:rPr kumimoji="0" lang="en-US" sz="1200" b="0" i="0" u="none" strike="noStrike" kern="1200" cap="none" spc="0" normalizeH="0" baseline="0" noProof="0">
                <a:ln>
                  <a:noFill/>
                </a:ln>
                <a:solidFill>
                  <a:prstClr val="white"/>
                </a:solidFill>
                <a:effectLst/>
                <a:uLnTx/>
                <a:uFillTx/>
                <a:latin typeface="SF Compact Text Light"/>
                <a:ea typeface="+mn-ea"/>
                <a:cs typeface="+mn-cs"/>
              </a:rPr>
              <a:t>Kanwar M, Blumer V, et al. J Card Fail. 2023 Sep;29(9):1234-1244.</a:t>
            </a:r>
          </a:p>
          <a:p>
            <a:r>
              <a:rPr lang="en-US" b="0" i="0">
                <a:solidFill>
                  <a:srgbClr val="1F1F1F"/>
                </a:solidFill>
                <a:effectLst/>
                <a:latin typeface="ElsevierGulliver"/>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E9900-8E82-4B65-B783-F8DE11B29A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09971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27990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image is not present in the cited reference rather it is present in another article: https://assets.bmctoday.net/citoday/pdfs/cit0120_SF4_O'Neill.pdf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1FE4-D052-4BB9-A356-1451335D7A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37520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1FE4-D052-4BB9-A356-1451335D7A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401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1"/>
                </a:solidFill>
                <a:effectLst/>
                <a:latin typeface="BlinkMacSystemFont"/>
              </a:rPr>
              <a:t>Atkinson TM, </a:t>
            </a:r>
            <a:r>
              <a:rPr lang="en-US" b="0" i="0" err="1">
                <a:solidFill>
                  <a:srgbClr val="212121"/>
                </a:solidFill>
                <a:effectLst/>
                <a:latin typeface="BlinkMacSystemFont"/>
              </a:rPr>
              <a:t>Ohman</a:t>
            </a:r>
            <a:r>
              <a:rPr lang="en-US" b="0" i="0">
                <a:solidFill>
                  <a:srgbClr val="212121"/>
                </a:solidFill>
                <a:effectLst/>
                <a:latin typeface="BlinkMacSystemFont"/>
              </a:rPr>
              <a:t> EM, O'Neill WW, </a:t>
            </a:r>
            <a:r>
              <a:rPr lang="en-US" b="0" i="0" err="1">
                <a:solidFill>
                  <a:srgbClr val="212121"/>
                </a:solidFill>
                <a:effectLst/>
                <a:latin typeface="BlinkMacSystemFont"/>
              </a:rPr>
              <a:t>Rab</a:t>
            </a:r>
            <a:r>
              <a:rPr lang="en-US" b="0" i="0">
                <a:solidFill>
                  <a:srgbClr val="212121"/>
                </a:solidFill>
                <a:effectLst/>
                <a:latin typeface="BlinkMacSystemFont"/>
              </a:rPr>
              <a:t> T, </a:t>
            </a:r>
            <a:r>
              <a:rPr lang="en-US" b="0" i="0" err="1">
                <a:solidFill>
                  <a:srgbClr val="212121"/>
                </a:solidFill>
                <a:effectLst/>
                <a:latin typeface="BlinkMacSystemFont"/>
              </a:rPr>
              <a:t>Cigarroa</a:t>
            </a:r>
            <a:r>
              <a:rPr lang="en-US" b="0" i="0">
                <a:solidFill>
                  <a:srgbClr val="212121"/>
                </a:solidFill>
                <a:effectLst/>
                <a:latin typeface="BlinkMacSystemFont"/>
              </a:rPr>
              <a:t> JE; Interventional Scientific Council of the American College of Cardiology. A Practical Approach to Mechanical Circulatory Support in Patients Undergoing Percutaneous Coronary Intervention: An Interventional Perspective. JACC Cardiovasc </a:t>
            </a:r>
            <a:r>
              <a:rPr lang="en-US" b="0" i="0" err="1">
                <a:solidFill>
                  <a:srgbClr val="212121"/>
                </a:solidFill>
                <a:effectLst/>
                <a:latin typeface="BlinkMacSystemFont"/>
              </a:rPr>
              <a:t>Interv</a:t>
            </a:r>
            <a:r>
              <a:rPr lang="en-US" b="0" i="0">
                <a:solidFill>
                  <a:srgbClr val="212121"/>
                </a:solidFill>
                <a:effectLst/>
                <a:latin typeface="BlinkMacSystemFont"/>
              </a:rPr>
              <a:t>. 2016 May 9;9(9):871-83. </a:t>
            </a:r>
            <a:r>
              <a:rPr lang="en-US" b="0" i="0" err="1">
                <a:solidFill>
                  <a:srgbClr val="212121"/>
                </a:solidFill>
                <a:effectLst/>
                <a:latin typeface="BlinkMacSystemFont"/>
              </a:rPr>
              <a:t>doi</a:t>
            </a:r>
            <a:r>
              <a:rPr lang="en-US" b="0" i="0">
                <a:solidFill>
                  <a:srgbClr val="212121"/>
                </a:solidFill>
                <a:effectLst/>
                <a:latin typeface="BlinkMacSystemFont"/>
              </a:rPr>
              <a:t>: 10.1016/j.jcin.2016.02.046. PMID: 27151604.</a:t>
            </a:r>
          </a:p>
          <a:p>
            <a:br>
              <a:rPr lang="en-US" b="0" i="0">
                <a:solidFill>
                  <a:srgbClr val="212121"/>
                </a:solidFill>
                <a:effectLst/>
                <a:latin typeface="BlinkMacSystemFont"/>
              </a:rPr>
            </a:b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88145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Could not find the citation of image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39837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delayed deployment of temporary MCS after established end-organ failure (</a:t>
            </a:r>
            <a:r>
              <a:rPr lang="en-US" err="1"/>
              <a:t>ie</a:t>
            </a:r>
            <a:r>
              <a:rPr lang="en-US"/>
              <a:t>, </a:t>
            </a:r>
            <a:r>
              <a:rPr lang="en-US" err="1"/>
              <a:t>hemometabolic</a:t>
            </a:r>
            <a:r>
              <a:rPr lang="en-US"/>
              <a:t> shock) may fail to improve survival despite successful hemodynamic stabilization.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Historically and currently, inotropes and vasopressors are first-line therapies for hemodynamic instability and CS. These agents lack data showing benefit and have potential harm with coronary and peripheral vasoconstriction. Early initiation of acute MCS can mitigate the consequences of systemic hypoperfusion, worsening ischemia, and declining cardiac function by relieving ischemic burden, augmenting CO and minimizing medications with high cardiac oxygen demands.43 Although data for this strategy exist in AMI-CS, more data are needed in non-AMI CS.4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a:r>
              <a:rPr lang="en-US" b="0" i="0" err="1">
                <a:solidFill>
                  <a:srgbClr val="212121"/>
                </a:solidFill>
                <a:effectLst/>
                <a:latin typeface="BlinkMacSystemFont"/>
              </a:rPr>
              <a:t>Basir</a:t>
            </a:r>
            <a:r>
              <a:rPr lang="en-US" b="0" i="0">
                <a:solidFill>
                  <a:srgbClr val="212121"/>
                </a:solidFill>
                <a:effectLst/>
                <a:latin typeface="BlinkMacSystemFont"/>
              </a:rPr>
              <a:t> MB, Schreiber TL, </a:t>
            </a:r>
            <a:r>
              <a:rPr lang="en-US" b="0" i="0" err="1">
                <a:solidFill>
                  <a:srgbClr val="212121"/>
                </a:solidFill>
                <a:effectLst/>
                <a:latin typeface="BlinkMacSystemFont"/>
              </a:rPr>
              <a:t>Grines</a:t>
            </a:r>
            <a:r>
              <a:rPr lang="en-US" b="0" i="0">
                <a:solidFill>
                  <a:srgbClr val="212121"/>
                </a:solidFill>
                <a:effectLst/>
                <a:latin typeface="BlinkMacSystemFont"/>
              </a:rPr>
              <a:t> CL, Dixon SR, Moses JW, Maini BS, Khandelwal AK, </a:t>
            </a:r>
            <a:r>
              <a:rPr lang="en-US" b="0" i="0" err="1">
                <a:solidFill>
                  <a:srgbClr val="212121"/>
                </a:solidFill>
                <a:effectLst/>
                <a:latin typeface="BlinkMacSystemFont"/>
              </a:rPr>
              <a:t>Ohman</a:t>
            </a:r>
            <a:r>
              <a:rPr lang="en-US" b="0" i="0">
                <a:solidFill>
                  <a:srgbClr val="212121"/>
                </a:solidFill>
                <a:effectLst/>
                <a:latin typeface="BlinkMacSystemFont"/>
              </a:rPr>
              <a:t> EM, O'Neill WW. Effect of Early Initiation of Mechanical Circulatory Support on Survival in Cardiogenic Shock. Am J Cardiol. 2017 Mar 15;119(6):845-851. </a:t>
            </a:r>
            <a:r>
              <a:rPr lang="en-US" b="0" i="0" err="1">
                <a:solidFill>
                  <a:srgbClr val="212121"/>
                </a:solidFill>
                <a:effectLst/>
                <a:latin typeface="BlinkMacSystemFont"/>
              </a:rPr>
              <a:t>doi</a:t>
            </a:r>
            <a:r>
              <a:rPr lang="en-US" b="0" i="0">
                <a:solidFill>
                  <a:srgbClr val="212121"/>
                </a:solidFill>
                <a:effectLst/>
                <a:latin typeface="BlinkMacSystemFont"/>
              </a:rPr>
              <a:t>: 10.1016/j.amjcard.2016.11.037. </a:t>
            </a:r>
            <a:r>
              <a:rPr lang="en-US" b="0" i="0" err="1">
                <a:solidFill>
                  <a:srgbClr val="212121"/>
                </a:solidFill>
                <a:effectLst/>
                <a:latin typeface="BlinkMacSystemFont"/>
              </a:rPr>
              <a:t>Epub</a:t>
            </a:r>
            <a:r>
              <a:rPr lang="en-US" b="0" i="0">
                <a:solidFill>
                  <a:srgbClr val="212121"/>
                </a:solidFill>
                <a:effectLst/>
                <a:latin typeface="BlinkMacSystemFont"/>
              </a:rPr>
              <a:t> 2016 Dec 18. PMID: 28040188.</a:t>
            </a:r>
          </a:p>
          <a:p>
            <a:r>
              <a:rPr lang="en-US" b="0" i="0">
                <a:solidFill>
                  <a:srgbClr val="212121"/>
                </a:solidFill>
                <a:effectLst/>
                <a:latin typeface="BlinkMacSystemFont"/>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C1FE4-D052-4BB9-A356-1451335D7A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360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A9ED-94BD-4371-897D-C31F55DE635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90754" name="Rectangle 2"/>
          <p:cNvSpPr>
            <a:spLocks noGrp="1" noRot="1" noChangeAspect="1" noChangeArrowheads="1" noTextEdit="1"/>
          </p:cNvSpPr>
          <p:nvPr>
            <p:ph type="sldImg"/>
          </p:nvPr>
        </p:nvSpPr>
        <p:spPr>
          <a:ln/>
        </p:spPr>
      </p:sp>
      <p:sp>
        <p:nvSpPr>
          <p:cNvPr id="2890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333053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Could not find the citation of the image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20570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FD0E-51C5-480A-A68B-387D5A4078E4}"/>
            </a:ext>
          </a:extLst>
        </p:cNvPr>
        <p:cNvGrpSpPr/>
        <p:nvPr/>
      </p:nvGrpSpPr>
      <p:grpSpPr>
        <a:xfrm>
          <a:off x="0" y="0"/>
          <a:ext cx="0" cy="0"/>
          <a:chOff x="0" y="0"/>
          <a:chExt cx="0" cy="0"/>
        </a:xfrm>
      </p:grpSpPr>
      <p:sp>
        <p:nvSpPr>
          <p:cNvPr id="82" name="PlaceHolder 1">
            <a:extLst>
              <a:ext uri="{FF2B5EF4-FFF2-40B4-BE49-F238E27FC236}">
                <a16:creationId xmlns:a16="http://schemas.microsoft.com/office/drawing/2014/main" id="{A31C4A43-C092-BA81-0493-CBA3D1B5845A}"/>
              </a:ext>
            </a:extLst>
          </p:cNvPr>
          <p:cNvSpPr>
            <a:spLocks noGrp="1" noRot="1" noChangeAspect="1"/>
          </p:cNvSpPr>
          <p:nvPr>
            <p:ph type="sldImg"/>
          </p:nvPr>
        </p:nvSpPr>
        <p:spPr>
          <a:xfrm>
            <a:off x="533400" y="763588"/>
            <a:ext cx="6705600" cy="3771900"/>
          </a:xfrm>
          <a:prstGeom prst="rect">
            <a:avLst/>
          </a:prstGeom>
        </p:spPr>
      </p:sp>
      <p:sp>
        <p:nvSpPr>
          <p:cNvPr id="83" name="PlaceHolder 2">
            <a:extLst>
              <a:ext uri="{FF2B5EF4-FFF2-40B4-BE49-F238E27FC236}">
                <a16:creationId xmlns:a16="http://schemas.microsoft.com/office/drawing/2014/main" id="{6E9413E6-BF5A-ED26-E176-F9E1379966DD}"/>
              </a:ext>
            </a:extLst>
          </p:cNvPr>
          <p:cNvSpPr>
            <a:spLocks noGrp="1"/>
          </p:cNvSpPr>
          <p:nvPr>
            <p:ph type="body"/>
          </p:nvPr>
        </p:nvSpPr>
        <p:spPr>
          <a:xfrm>
            <a:off x="777960" y="4776840"/>
            <a:ext cx="6216480" cy="4525200"/>
          </a:xfrm>
          <a:prstGeom prst="rect">
            <a:avLst/>
          </a:prstGeom>
        </p:spPr>
        <p:txBody>
          <a:bodyPr lIns="0" tIns="0" rIns="0" bIns="0"/>
          <a:lstStyle/>
          <a:p>
            <a:endParaRPr lang="en-US" sz="2000" b="0" strike="noStrike" spc="-1">
              <a:latin typeface="Arial"/>
            </a:endParaRPr>
          </a:p>
          <a:p>
            <a:pPr algn="l"/>
            <a:r>
              <a:rPr lang="en-US" sz="3200" b="0" i="0">
                <a:solidFill>
                  <a:srgbClr val="212121"/>
                </a:solidFill>
                <a:effectLst/>
                <a:latin typeface="BlinkMacSystemFont"/>
              </a:rPr>
              <a:t>Bhardwaj A, Khan S, Sinha SS, </a:t>
            </a:r>
            <a:r>
              <a:rPr lang="en-US" sz="3200" b="0" i="0" err="1">
                <a:solidFill>
                  <a:srgbClr val="212121"/>
                </a:solidFill>
                <a:effectLst/>
                <a:latin typeface="BlinkMacSystemFont"/>
              </a:rPr>
              <a:t>Pirlamarla</a:t>
            </a:r>
            <a:r>
              <a:rPr lang="en-US" sz="3200" b="0" i="0">
                <a:solidFill>
                  <a:srgbClr val="212121"/>
                </a:solidFill>
                <a:effectLst/>
                <a:latin typeface="BlinkMacSystemFont"/>
              </a:rPr>
              <a:t> P, </a:t>
            </a:r>
            <a:r>
              <a:rPr lang="en-US" sz="3200" b="0" i="0" err="1">
                <a:solidFill>
                  <a:srgbClr val="212121"/>
                </a:solidFill>
                <a:effectLst/>
                <a:latin typeface="BlinkMacSystemFont"/>
              </a:rPr>
              <a:t>Sankaranarayanan</a:t>
            </a:r>
            <a:r>
              <a:rPr lang="en-US" sz="3200" b="0" i="0">
                <a:solidFill>
                  <a:srgbClr val="212121"/>
                </a:solidFill>
                <a:effectLst/>
                <a:latin typeface="BlinkMacSystemFont"/>
              </a:rPr>
              <a:t> R, </a:t>
            </a:r>
            <a:r>
              <a:rPr lang="en-US" sz="3200" b="0" i="0" err="1">
                <a:solidFill>
                  <a:srgbClr val="212121"/>
                </a:solidFill>
                <a:effectLst/>
                <a:latin typeface="BlinkMacSystemFont"/>
              </a:rPr>
              <a:t>Hajduczok</a:t>
            </a:r>
            <a:r>
              <a:rPr lang="en-US" sz="3200" b="0" i="0">
                <a:solidFill>
                  <a:srgbClr val="212121"/>
                </a:solidFill>
                <a:effectLst/>
                <a:latin typeface="BlinkMacSystemFont"/>
              </a:rPr>
              <a:t> A, Thiele H, </a:t>
            </a:r>
            <a:r>
              <a:rPr lang="en-US" sz="3200" b="0" i="0" err="1">
                <a:solidFill>
                  <a:srgbClr val="212121"/>
                </a:solidFill>
                <a:effectLst/>
                <a:latin typeface="BlinkMacSystemFont"/>
              </a:rPr>
              <a:t>Kapur</a:t>
            </a:r>
            <a:r>
              <a:rPr lang="en-US" sz="3200" b="0" i="0">
                <a:solidFill>
                  <a:srgbClr val="212121"/>
                </a:solidFill>
                <a:effectLst/>
                <a:latin typeface="BlinkMacSystemFont"/>
              </a:rPr>
              <a:t> NK. Clinical Trials in Cardiogenic Shock: Challenges and Solutions for the Future. JACC Adv. 2023 Nov 9;2(10):100708. </a:t>
            </a:r>
            <a:r>
              <a:rPr lang="en-US" sz="3200" b="0" i="0" err="1">
                <a:solidFill>
                  <a:srgbClr val="212121"/>
                </a:solidFill>
                <a:effectLst/>
                <a:latin typeface="BlinkMacSystemFont"/>
              </a:rPr>
              <a:t>doi</a:t>
            </a:r>
            <a:r>
              <a:rPr lang="en-US" sz="3200" b="0" i="0">
                <a:solidFill>
                  <a:srgbClr val="212121"/>
                </a:solidFill>
                <a:effectLst/>
                <a:latin typeface="BlinkMacSystemFont"/>
              </a:rPr>
              <a:t>: 10.1016/j.jacadv.2023.100708. PMID: 38938490; PMCID: PMC11198470.</a:t>
            </a:r>
          </a:p>
          <a:p>
            <a:pPr algn="l"/>
            <a:br>
              <a:rPr lang="en-US" sz="3200" b="0" i="0">
                <a:solidFill>
                  <a:srgbClr val="212121"/>
                </a:solidFill>
                <a:effectLst/>
                <a:latin typeface="BlinkMacSystemFont"/>
              </a:rPr>
            </a:br>
            <a:r>
              <a:rPr lang="en-US" sz="3200" b="0" i="0" err="1">
                <a:solidFill>
                  <a:srgbClr val="212121"/>
                </a:solidFill>
                <a:effectLst/>
                <a:latin typeface="BlinkMacSystemFont"/>
              </a:rPr>
              <a:t>Jentzer</a:t>
            </a:r>
            <a:r>
              <a:rPr lang="en-US" sz="3200" b="0" i="0">
                <a:solidFill>
                  <a:srgbClr val="212121"/>
                </a:solidFill>
                <a:effectLst/>
                <a:latin typeface="BlinkMacSystemFont"/>
              </a:rPr>
              <a:t> JC, Naidu SS, Bhatt DL, Stone GW. Mechanical Circulatory Support Devices in Acute Myocardial Infarction-Cardiogenic Shock: Current Studies and Future Directions. J Soc Cardiovasc </a:t>
            </a:r>
            <a:r>
              <a:rPr lang="en-US" sz="3200" b="0" i="0" err="1">
                <a:solidFill>
                  <a:srgbClr val="212121"/>
                </a:solidFill>
                <a:effectLst/>
                <a:latin typeface="BlinkMacSystemFont"/>
              </a:rPr>
              <a:t>Angiogr</a:t>
            </a:r>
            <a:r>
              <a:rPr lang="en-US" sz="3200" b="0" i="0">
                <a:solidFill>
                  <a:srgbClr val="212121"/>
                </a:solidFill>
                <a:effectLst/>
                <a:latin typeface="BlinkMacSystemFont"/>
              </a:rPr>
              <a:t> </a:t>
            </a:r>
            <a:r>
              <a:rPr lang="en-US" sz="3200" b="0" i="0" err="1">
                <a:solidFill>
                  <a:srgbClr val="212121"/>
                </a:solidFill>
                <a:effectLst/>
                <a:latin typeface="BlinkMacSystemFont"/>
              </a:rPr>
              <a:t>Interv</a:t>
            </a:r>
            <a:r>
              <a:rPr lang="en-US" sz="3200" b="0" i="0">
                <a:solidFill>
                  <a:srgbClr val="212121"/>
                </a:solidFill>
                <a:effectLst/>
                <a:latin typeface="BlinkMacSystemFont"/>
              </a:rPr>
              <a:t>. 2023 Mar 27;2(2):100586. </a:t>
            </a:r>
            <a:r>
              <a:rPr lang="en-US" sz="3200" b="0" i="0" err="1">
                <a:solidFill>
                  <a:srgbClr val="212121"/>
                </a:solidFill>
                <a:effectLst/>
                <a:latin typeface="BlinkMacSystemFont"/>
              </a:rPr>
              <a:t>doi</a:t>
            </a:r>
            <a:r>
              <a:rPr lang="en-US" sz="3200" b="0" i="0">
                <a:solidFill>
                  <a:srgbClr val="212121"/>
                </a:solidFill>
                <a:effectLst/>
                <a:latin typeface="BlinkMacSystemFont"/>
              </a:rPr>
              <a:t>: 10.1016/j.jscai.2023.100586. PMID: 39129807; PMCID: PMC11307970.</a:t>
            </a:r>
          </a:p>
          <a:p>
            <a:br>
              <a:rPr lang="en-US" sz="3200" b="0" i="0">
                <a:solidFill>
                  <a:srgbClr val="212121"/>
                </a:solidFill>
                <a:effectLst/>
                <a:latin typeface="BlinkMacSystemFont"/>
              </a:rPr>
            </a:br>
            <a:endParaRPr lang="en-US" sz="2000" b="0" strike="noStrike" spc="-1">
              <a:latin typeface="Arial"/>
            </a:endParaRPr>
          </a:p>
        </p:txBody>
      </p:sp>
    </p:spTree>
    <p:extLst>
      <p:ext uri="{BB962C8B-B14F-4D97-AF65-F5344CB8AC3E}">
        <p14:creationId xmlns:p14="http://schemas.microsoft.com/office/powerpoint/2010/main" val="42112752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Pathway from </a:t>
            </a:r>
            <a:r>
              <a:rPr lang="en-US" err="1"/>
              <a:t>tra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6F00-AA30-42BC-A530-504DB85EA6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205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4F22-66BA-374A-53E1-E425CF8BA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6E642-74CC-C021-EDE7-07EE718C0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CD56F-9F15-BA10-8337-ECE62354B419}"/>
              </a:ext>
            </a:extLst>
          </p:cNvPr>
          <p:cNvSpPr>
            <a:spLocks noGrp="1"/>
          </p:cNvSpPr>
          <p:nvPr>
            <p:ph type="body" idx="1"/>
          </p:nvPr>
        </p:nvSpPr>
        <p:spPr/>
        <p:txBody>
          <a:bodyPr/>
          <a:lstStyle/>
          <a:p>
            <a:r>
              <a:rPr lang="en-US" b="0" i="0">
                <a:solidFill>
                  <a:srgbClr val="222222"/>
                </a:solidFill>
                <a:effectLst/>
                <a:latin typeface="Merriweather Sans" pitchFamily="2" charset="0"/>
              </a:rPr>
              <a:t>Cheng, C., Kennedy, J., Seymour, C., Weiss, J.C. (2021). Disentangled </a:t>
            </a:r>
            <a:r>
              <a:rPr lang="en-US" b="0" i="0" err="1">
                <a:solidFill>
                  <a:srgbClr val="222222"/>
                </a:solidFill>
                <a:effectLst/>
                <a:latin typeface="Merriweather Sans" pitchFamily="2" charset="0"/>
              </a:rPr>
              <a:t>Hyperspherical</a:t>
            </a:r>
            <a:r>
              <a:rPr lang="en-US" b="0" i="0">
                <a:solidFill>
                  <a:srgbClr val="222222"/>
                </a:solidFill>
                <a:effectLst/>
                <a:latin typeface="Merriweather Sans" pitchFamily="2" charset="0"/>
              </a:rPr>
              <a:t> Clustering for Sepsis Phenotyping. In: Tucker, A., Henriques Abreu, P., Cardoso, J., Pereira Rodrigues, P., </a:t>
            </a:r>
            <a:r>
              <a:rPr lang="en-US" b="0" i="0" err="1">
                <a:solidFill>
                  <a:srgbClr val="222222"/>
                </a:solidFill>
                <a:effectLst/>
                <a:latin typeface="Merriweather Sans" pitchFamily="2" charset="0"/>
              </a:rPr>
              <a:t>Riaño</a:t>
            </a:r>
            <a:r>
              <a:rPr lang="en-US" b="0" i="0">
                <a:solidFill>
                  <a:srgbClr val="222222"/>
                </a:solidFill>
                <a:effectLst/>
                <a:latin typeface="Merriweather Sans" pitchFamily="2" charset="0"/>
              </a:rPr>
              <a:t>, D. (eds) Artificial Intelligence in Medicine. AIME 2021. Lecture Notes in Computer Science(), vol 12721. Springer, Cham. https://doi.org/10.1007/978-3-030-77211-6_26</a:t>
            </a:r>
          </a:p>
          <a:p>
            <a:endParaRPr lang="en-US" b="0" i="0">
              <a:solidFill>
                <a:srgbClr val="222222"/>
              </a:solidFill>
              <a:effectLst/>
              <a:latin typeface="Merriweather Sans" pitchFamily="2" charset="0"/>
            </a:endParaRPr>
          </a:p>
          <a:p>
            <a:endParaRPr lang="en-US"/>
          </a:p>
          <a:p>
            <a:r>
              <a:rPr lang="en-IN" b="0" i="0">
                <a:solidFill>
                  <a:srgbClr val="222222"/>
                </a:solidFill>
                <a:effectLst/>
                <a:latin typeface="Merriweather Sans" pitchFamily="2" charset="0"/>
              </a:rPr>
              <a:t>https://www.fda.gov/regulatory-information/search-fda-guidance-documents/enrichment-strategies-clinical-trials-support-approval-human-drugs-and-biological-products</a:t>
            </a:r>
            <a:endParaRPr lang="en-US"/>
          </a:p>
        </p:txBody>
      </p:sp>
      <p:sp>
        <p:nvSpPr>
          <p:cNvPr id="4" name="Slide Number Placeholder 3">
            <a:extLst>
              <a:ext uri="{FF2B5EF4-FFF2-40B4-BE49-F238E27FC236}">
                <a16:creationId xmlns:a16="http://schemas.microsoft.com/office/drawing/2014/main" id="{F713496D-677E-C119-7536-91ED913F6E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6F00-AA30-42BC-A530-504DB85EA6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9535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400" y="763588"/>
            <a:ext cx="6705600" cy="3771900"/>
          </a:xfrm>
          <a:prstGeom prst="rect">
            <a:avLst/>
          </a:prstGeom>
        </p:spPr>
      </p:sp>
      <p:sp>
        <p:nvSpPr>
          <p:cNvPr id="83" name="PlaceHolder 2"/>
          <p:cNvSpPr>
            <a:spLocks noGrp="1"/>
          </p:cNvSpPr>
          <p:nvPr>
            <p:ph type="body"/>
          </p:nvPr>
        </p:nvSpPr>
        <p:spPr>
          <a:xfrm>
            <a:off x="777960" y="4776840"/>
            <a:ext cx="6216480" cy="4525200"/>
          </a:xfrm>
          <a:prstGeom prst="rect">
            <a:avLst/>
          </a:prstGeom>
        </p:spPr>
        <p:txBody>
          <a:bodyPr lIns="0" tIns="0" rIns="0" bIns="0"/>
          <a:lstStyle/>
          <a:p>
            <a:endParaRPr lang="en-US" sz="2000" b="0" strike="noStrike" spc="-1">
              <a:latin typeface="Arial"/>
            </a:endParaRPr>
          </a:p>
          <a:p>
            <a:endParaRPr lang="en-US" sz="2000" b="0" strike="noStrike" spc="-1">
              <a:latin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Timecode</a:t>
            </a:r>
            <a:r>
              <a:rPr lang="en-US" b="0"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0788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Slide Image Placeholder 1">
            <a:extLst>
              <a:ext uri="{FF2B5EF4-FFF2-40B4-BE49-F238E27FC236}">
                <a16:creationId xmlns:a16="http://schemas.microsoft.com/office/drawing/2014/main" id="{80751B5D-0EFB-3D4D-A531-159AB4446BB2}"/>
              </a:ext>
            </a:extLst>
          </p:cNvPr>
          <p:cNvSpPr>
            <a:spLocks noGrp="1" noRot="1" noChangeAspect="1" noChangeArrowheads="1" noTextEdit="1"/>
          </p:cNvSpPr>
          <p:nvPr>
            <p:ph type="sldImg"/>
          </p:nvPr>
        </p:nvSpPr>
        <p:spPr>
          <a:xfrm>
            <a:off x="109538" y="757238"/>
            <a:ext cx="6729412" cy="3784600"/>
          </a:xfrm>
          <a:solidFill>
            <a:srgbClr val="FFFFFF"/>
          </a:solidFill>
          <a:ln/>
        </p:spPr>
      </p:sp>
      <p:sp>
        <p:nvSpPr>
          <p:cNvPr id="672770" name="Notes Placeholder 2">
            <a:extLst>
              <a:ext uri="{FF2B5EF4-FFF2-40B4-BE49-F238E27FC236}">
                <a16:creationId xmlns:a16="http://schemas.microsoft.com/office/drawing/2014/main" id="{D4B4A6DB-4D77-544B-931C-EF7BA329D6B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r>
              <a:rPr lang="en-US" b="0" i="0" dirty="0">
                <a:solidFill>
                  <a:srgbClr val="212121"/>
                </a:solidFill>
                <a:effectLst/>
              </a:rPr>
              <a:t>Haas JD, </a:t>
            </a:r>
            <a:r>
              <a:rPr lang="en-US" b="0" i="0" dirty="0" err="1">
                <a:solidFill>
                  <a:srgbClr val="212121"/>
                </a:solidFill>
                <a:effectLst/>
              </a:rPr>
              <a:t>Brownlie</a:t>
            </a:r>
            <a:r>
              <a:rPr lang="en-US" b="0" i="0" dirty="0">
                <a:solidFill>
                  <a:srgbClr val="212121"/>
                </a:solidFill>
                <a:effectLst/>
              </a:rPr>
              <a:t> T 4th. Iron deficiency and reduced work capacity: a critical review of the research to determine a causal relationship. J </a:t>
            </a:r>
            <a:r>
              <a:rPr lang="en-US" b="0" i="0" dirty="0" err="1">
                <a:solidFill>
                  <a:srgbClr val="212121"/>
                </a:solidFill>
                <a:effectLst/>
              </a:rPr>
              <a:t>Nutr</a:t>
            </a:r>
            <a:r>
              <a:rPr lang="en-US" b="0" i="0" dirty="0">
                <a:solidFill>
                  <a:srgbClr val="212121"/>
                </a:solidFill>
                <a:effectLst/>
              </a:rPr>
              <a:t>. 2001 Feb;131(2S-2):676S-688S; discussion 688S-690S. </a:t>
            </a:r>
            <a:r>
              <a:rPr lang="en-US" b="0" i="0" dirty="0" err="1">
                <a:solidFill>
                  <a:srgbClr val="212121"/>
                </a:solidFill>
                <a:effectLst/>
              </a:rPr>
              <a:t>doi</a:t>
            </a:r>
            <a:r>
              <a:rPr lang="en-US" b="0" i="0" dirty="0">
                <a:solidFill>
                  <a:srgbClr val="212121"/>
                </a:solidFill>
                <a:effectLst/>
              </a:rPr>
              <a:t>: 10.1093/</a:t>
            </a:r>
            <a:r>
              <a:rPr lang="en-US" b="0" i="0" dirty="0" err="1">
                <a:solidFill>
                  <a:srgbClr val="212121"/>
                </a:solidFill>
                <a:effectLst/>
              </a:rPr>
              <a:t>jn</a:t>
            </a:r>
            <a:r>
              <a:rPr lang="en-US" b="0" i="0" dirty="0">
                <a:solidFill>
                  <a:srgbClr val="212121"/>
                </a:solidFill>
                <a:effectLst/>
              </a:rPr>
              <a:t>/131.2.676S. PMID: 11160598.</a:t>
            </a:r>
          </a:p>
          <a:p>
            <a:br>
              <a:rPr lang="en-US" b="0" i="0" dirty="0">
                <a:solidFill>
                  <a:srgbClr val="212121"/>
                </a:solidFill>
                <a:effectLst/>
              </a:rPr>
            </a:br>
            <a:endParaRPr lang="en-GB" altLang="en-US" dirty="0">
              <a:latin typeface="Arial" panose="020B0604020202020204" pitchFamily="34" charset="0"/>
              <a:ea typeface="ＭＳ Ｐゴシック" panose="020B0600070205080204" pitchFamily="34" charset="-128"/>
            </a:endParaRPr>
          </a:p>
        </p:txBody>
      </p:sp>
      <p:sp>
        <p:nvSpPr>
          <p:cNvPr id="672771" name="Slide Number Placeholder 3">
            <a:extLst>
              <a:ext uri="{FF2B5EF4-FFF2-40B4-BE49-F238E27FC236}">
                <a16:creationId xmlns:a16="http://schemas.microsoft.com/office/drawing/2014/main" id="{24AC29F5-BA5C-6340-BB3E-C40E0A8CBE1E}"/>
              </a:ext>
            </a:extLst>
          </p:cNvPr>
          <p:cNvSpPr txBox="1">
            <a:spLocks noGrp="1"/>
          </p:cNvSpPr>
          <p:nvPr/>
        </p:nvSpPr>
        <p:spPr bwMode="auto">
          <a:xfrm>
            <a:off x="3935236" y="9585300"/>
            <a:ext cx="3011876" cy="50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938354C9-167E-C443-8E83-73BEF9B214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294198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319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Slide Image Placeholder 1">
            <a:extLst>
              <a:ext uri="{FF2B5EF4-FFF2-40B4-BE49-F238E27FC236}">
                <a16:creationId xmlns:a16="http://schemas.microsoft.com/office/drawing/2014/main" id="{80751B5D-0EFB-3D4D-A531-159AB4446BB2}"/>
              </a:ext>
            </a:extLst>
          </p:cNvPr>
          <p:cNvSpPr>
            <a:spLocks noGrp="1" noRot="1" noChangeAspect="1" noChangeArrowheads="1" noTextEdit="1"/>
          </p:cNvSpPr>
          <p:nvPr>
            <p:ph type="sldImg"/>
          </p:nvPr>
        </p:nvSpPr>
        <p:spPr>
          <a:xfrm>
            <a:off x="109538" y="757238"/>
            <a:ext cx="6729412" cy="3784600"/>
          </a:xfrm>
          <a:solidFill>
            <a:srgbClr val="FFFFFF"/>
          </a:solidFill>
          <a:ln/>
        </p:spPr>
      </p:sp>
      <p:sp>
        <p:nvSpPr>
          <p:cNvPr id="672770" name="Notes Placeholder 2">
            <a:extLst>
              <a:ext uri="{FF2B5EF4-FFF2-40B4-BE49-F238E27FC236}">
                <a16:creationId xmlns:a16="http://schemas.microsoft.com/office/drawing/2014/main" id="{D4B4A6DB-4D77-544B-931C-EF7BA329D6B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r>
              <a:rPr lang="en-US" b="0" i="0" dirty="0">
                <a:solidFill>
                  <a:srgbClr val="212121"/>
                </a:solidFill>
                <a:effectLst/>
              </a:rPr>
              <a:t>Haas JD, </a:t>
            </a:r>
            <a:r>
              <a:rPr lang="en-US" b="0" i="0" dirty="0" err="1">
                <a:solidFill>
                  <a:srgbClr val="212121"/>
                </a:solidFill>
                <a:effectLst/>
              </a:rPr>
              <a:t>Brownlie</a:t>
            </a:r>
            <a:r>
              <a:rPr lang="en-US" b="0" i="0" dirty="0">
                <a:solidFill>
                  <a:srgbClr val="212121"/>
                </a:solidFill>
                <a:effectLst/>
              </a:rPr>
              <a:t> T 4th. Iron deficiency and reduced work capacity: a critical review of the research to determine a causal relationship. J </a:t>
            </a:r>
            <a:r>
              <a:rPr lang="en-US" b="0" i="0" dirty="0" err="1">
                <a:solidFill>
                  <a:srgbClr val="212121"/>
                </a:solidFill>
                <a:effectLst/>
              </a:rPr>
              <a:t>Nutr</a:t>
            </a:r>
            <a:r>
              <a:rPr lang="en-US" b="0" i="0" dirty="0">
                <a:solidFill>
                  <a:srgbClr val="212121"/>
                </a:solidFill>
                <a:effectLst/>
              </a:rPr>
              <a:t>. 2001 Feb;131(2S-2):676S-688S; discussion 688S-690S. </a:t>
            </a:r>
            <a:r>
              <a:rPr lang="en-US" b="0" i="0" dirty="0" err="1">
                <a:solidFill>
                  <a:srgbClr val="212121"/>
                </a:solidFill>
                <a:effectLst/>
              </a:rPr>
              <a:t>doi</a:t>
            </a:r>
            <a:r>
              <a:rPr lang="en-US" b="0" i="0" dirty="0">
                <a:solidFill>
                  <a:srgbClr val="212121"/>
                </a:solidFill>
                <a:effectLst/>
              </a:rPr>
              <a:t>: 10.1093/</a:t>
            </a:r>
            <a:r>
              <a:rPr lang="en-US" b="0" i="0" dirty="0" err="1">
                <a:solidFill>
                  <a:srgbClr val="212121"/>
                </a:solidFill>
                <a:effectLst/>
              </a:rPr>
              <a:t>jn</a:t>
            </a:r>
            <a:r>
              <a:rPr lang="en-US" b="0" i="0" dirty="0">
                <a:solidFill>
                  <a:srgbClr val="212121"/>
                </a:solidFill>
                <a:effectLst/>
              </a:rPr>
              <a:t>/131.2.676S. PMID: 11160598.</a:t>
            </a:r>
          </a:p>
          <a:p>
            <a:br>
              <a:rPr lang="en-US" b="0" i="0" dirty="0">
                <a:solidFill>
                  <a:srgbClr val="212121"/>
                </a:solidFill>
                <a:effectLst/>
              </a:rPr>
            </a:br>
            <a:endParaRPr lang="en-GB" altLang="en-US" dirty="0">
              <a:latin typeface="Arial" panose="020B0604020202020204" pitchFamily="34" charset="0"/>
              <a:ea typeface="ＭＳ Ｐゴシック" panose="020B0600070205080204" pitchFamily="34" charset="-128"/>
            </a:endParaRPr>
          </a:p>
        </p:txBody>
      </p:sp>
      <p:sp>
        <p:nvSpPr>
          <p:cNvPr id="672771" name="Slide Number Placeholder 3">
            <a:extLst>
              <a:ext uri="{FF2B5EF4-FFF2-40B4-BE49-F238E27FC236}">
                <a16:creationId xmlns:a16="http://schemas.microsoft.com/office/drawing/2014/main" id="{24AC29F5-BA5C-6340-BB3E-C40E0A8CBE1E}"/>
              </a:ext>
            </a:extLst>
          </p:cNvPr>
          <p:cNvSpPr txBox="1">
            <a:spLocks noGrp="1"/>
          </p:cNvSpPr>
          <p:nvPr/>
        </p:nvSpPr>
        <p:spPr bwMode="auto">
          <a:xfrm>
            <a:off x="3935236" y="9585300"/>
            <a:ext cx="3011876" cy="50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938354C9-167E-C443-8E83-73BEF9B214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734485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Slide Image Placeholder 1">
            <a:extLst>
              <a:ext uri="{FF2B5EF4-FFF2-40B4-BE49-F238E27FC236}">
                <a16:creationId xmlns:a16="http://schemas.microsoft.com/office/drawing/2014/main" id="{80751B5D-0EFB-3D4D-A531-159AB4446BB2}"/>
              </a:ext>
            </a:extLst>
          </p:cNvPr>
          <p:cNvSpPr>
            <a:spLocks noGrp="1" noRot="1" noChangeAspect="1" noChangeArrowheads="1" noTextEdit="1"/>
          </p:cNvSpPr>
          <p:nvPr>
            <p:ph type="sldImg"/>
          </p:nvPr>
        </p:nvSpPr>
        <p:spPr>
          <a:xfrm>
            <a:off x="109538" y="757238"/>
            <a:ext cx="6729412" cy="3784600"/>
          </a:xfrm>
          <a:solidFill>
            <a:srgbClr val="FFFFFF"/>
          </a:solidFill>
          <a:ln/>
        </p:spPr>
      </p:sp>
      <p:sp>
        <p:nvSpPr>
          <p:cNvPr id="672770" name="Notes Placeholder 2">
            <a:extLst>
              <a:ext uri="{FF2B5EF4-FFF2-40B4-BE49-F238E27FC236}">
                <a16:creationId xmlns:a16="http://schemas.microsoft.com/office/drawing/2014/main" id="{D4B4A6DB-4D77-544B-931C-EF7BA329D6B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r>
              <a:rPr lang="en-US" b="0" i="0" dirty="0">
                <a:solidFill>
                  <a:srgbClr val="212121"/>
                </a:solidFill>
                <a:effectLst/>
              </a:rPr>
              <a:t>Haas JD, </a:t>
            </a:r>
            <a:r>
              <a:rPr lang="en-US" b="0" i="0" dirty="0" err="1">
                <a:solidFill>
                  <a:srgbClr val="212121"/>
                </a:solidFill>
                <a:effectLst/>
              </a:rPr>
              <a:t>Brownlie</a:t>
            </a:r>
            <a:r>
              <a:rPr lang="en-US" b="0" i="0" dirty="0">
                <a:solidFill>
                  <a:srgbClr val="212121"/>
                </a:solidFill>
                <a:effectLst/>
              </a:rPr>
              <a:t> T 4th. Iron deficiency and reduced work capacity: a critical review of the research to determine a causal relationship. J </a:t>
            </a:r>
            <a:r>
              <a:rPr lang="en-US" b="0" i="0" dirty="0" err="1">
                <a:solidFill>
                  <a:srgbClr val="212121"/>
                </a:solidFill>
                <a:effectLst/>
              </a:rPr>
              <a:t>Nutr</a:t>
            </a:r>
            <a:r>
              <a:rPr lang="en-US" b="0" i="0" dirty="0">
                <a:solidFill>
                  <a:srgbClr val="212121"/>
                </a:solidFill>
                <a:effectLst/>
              </a:rPr>
              <a:t>. 2001 Feb;131(2S-2):676S-688S; discussion 688S-690S. </a:t>
            </a:r>
            <a:r>
              <a:rPr lang="en-US" b="0" i="0" dirty="0" err="1">
                <a:solidFill>
                  <a:srgbClr val="212121"/>
                </a:solidFill>
                <a:effectLst/>
              </a:rPr>
              <a:t>doi</a:t>
            </a:r>
            <a:r>
              <a:rPr lang="en-US" b="0" i="0" dirty="0">
                <a:solidFill>
                  <a:srgbClr val="212121"/>
                </a:solidFill>
                <a:effectLst/>
              </a:rPr>
              <a:t>: 10.1093/</a:t>
            </a:r>
            <a:r>
              <a:rPr lang="en-US" b="0" i="0" dirty="0" err="1">
                <a:solidFill>
                  <a:srgbClr val="212121"/>
                </a:solidFill>
                <a:effectLst/>
              </a:rPr>
              <a:t>jn</a:t>
            </a:r>
            <a:r>
              <a:rPr lang="en-US" b="0" i="0" dirty="0">
                <a:solidFill>
                  <a:srgbClr val="212121"/>
                </a:solidFill>
                <a:effectLst/>
              </a:rPr>
              <a:t>/131.2.676S. PMID: 11160598.</a:t>
            </a:r>
          </a:p>
          <a:p>
            <a:br>
              <a:rPr lang="en-US" b="0" i="0" dirty="0">
                <a:solidFill>
                  <a:srgbClr val="212121"/>
                </a:solidFill>
                <a:effectLst/>
              </a:rPr>
            </a:br>
            <a:endParaRPr lang="en-GB" altLang="en-US" dirty="0">
              <a:latin typeface="Arial" panose="020B0604020202020204" pitchFamily="34" charset="0"/>
              <a:ea typeface="ＭＳ Ｐゴシック" panose="020B0600070205080204" pitchFamily="34" charset="-128"/>
            </a:endParaRPr>
          </a:p>
        </p:txBody>
      </p:sp>
      <p:sp>
        <p:nvSpPr>
          <p:cNvPr id="672771" name="Slide Number Placeholder 3">
            <a:extLst>
              <a:ext uri="{FF2B5EF4-FFF2-40B4-BE49-F238E27FC236}">
                <a16:creationId xmlns:a16="http://schemas.microsoft.com/office/drawing/2014/main" id="{24AC29F5-BA5C-6340-BB3E-C40E0A8CBE1E}"/>
              </a:ext>
            </a:extLst>
          </p:cNvPr>
          <p:cNvSpPr txBox="1">
            <a:spLocks noGrp="1"/>
          </p:cNvSpPr>
          <p:nvPr/>
        </p:nvSpPr>
        <p:spPr bwMode="auto">
          <a:xfrm>
            <a:off x="3935236" y="9585300"/>
            <a:ext cx="3011876" cy="50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938354C9-167E-C443-8E83-73BEF9B214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85194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0.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0.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png"/><Relationship Id="rId1" Type="http://schemas.openxmlformats.org/officeDocument/2006/relationships/slideMaster" Target="../slideMasters/slideMaster15.xml"/><Relationship Id="rId4" Type="http://schemas.openxmlformats.org/officeDocument/2006/relationships/image" Target="../media/image23.tiff"/></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6.xml"/><Relationship Id="rId4" Type="http://schemas.openxmlformats.org/officeDocument/2006/relationships/image" Target="../media/image14.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6.xml"/><Relationship Id="rId4" Type="http://schemas.openxmlformats.org/officeDocument/2006/relationships/image" Target="../media/image14.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ull Image, AMLC, with overlay">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6EBD7C0B-244D-855C-A5E0-1CE4160626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a:t>Click To Edit Master Title Style</a:t>
            </a: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180518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609149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062834"/>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68842" y="1081907"/>
            <a:ext cx="8823157"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075286"/>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380008"/>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65472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65342600"/>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89"/>
            <a:ext cx="3383279" cy="5044579"/>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3">
            <a:extLst>
              <a:ext uri="{FF2B5EF4-FFF2-40B4-BE49-F238E27FC236}">
                <a16:creationId xmlns:a16="http://schemas.microsoft.com/office/drawing/2014/main" id="{EFE21ECE-359D-9947-90D5-809C1F7659C6}"/>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9105380"/>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DA772A9-6EA4-6A46-8469-8A3932BE86A5}"/>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40643530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1"/>
            <a:ext cx="11582400" cy="762001"/>
          </a:xfrm>
        </p:spPr>
        <p:txBody>
          <a:bodyPr/>
          <a:lstStyle/>
          <a:p>
            <a:r>
              <a:rPr lang="en-US"/>
              <a:t>Click to edit Master title style</a:t>
            </a:r>
          </a:p>
        </p:txBody>
      </p:sp>
      <p:sp>
        <p:nvSpPr>
          <p:cNvPr id="3" name="Content Placeholder 2"/>
          <p:cNvSpPr>
            <a:spLocks noGrp="1"/>
          </p:cNvSpPr>
          <p:nvPr>
            <p:ph idx="1"/>
          </p:nvPr>
        </p:nvSpPr>
        <p:spPr>
          <a:xfrm>
            <a:off x="304800" y="1447801"/>
            <a:ext cx="11582400" cy="460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533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6576373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5703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673990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dirty="0"/>
              <a:t>Reference</a:t>
            </a:r>
          </a:p>
        </p:txBody>
      </p:sp>
    </p:spTree>
    <p:extLst>
      <p:ext uri="{BB962C8B-B14F-4D97-AF65-F5344CB8AC3E}">
        <p14:creationId xmlns:p14="http://schemas.microsoft.com/office/powerpoint/2010/main" val="2585563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2028031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72890389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dirty="0"/>
              <a:t>Reference</a:t>
            </a:r>
          </a:p>
        </p:txBody>
      </p:sp>
    </p:spTree>
    <p:extLst>
      <p:ext uri="{BB962C8B-B14F-4D97-AF65-F5344CB8AC3E}">
        <p14:creationId xmlns:p14="http://schemas.microsoft.com/office/powerpoint/2010/main" val="1897744133"/>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58975892"/>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8711350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42723943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58102283"/>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652892830"/>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43169636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83394296"/>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014471963"/>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997858104"/>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05617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7130360"/>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68842" y="1081907"/>
            <a:ext cx="8823157"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731814"/>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300274"/>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100203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38756211"/>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89"/>
            <a:ext cx="3383279" cy="5044579"/>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Text Placeholder 3">
            <a:extLst>
              <a:ext uri="{FF2B5EF4-FFF2-40B4-BE49-F238E27FC236}">
                <a16:creationId xmlns:a16="http://schemas.microsoft.com/office/drawing/2014/main" id="{EFE21ECE-359D-9947-90D5-809C1F7659C6}"/>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780023936"/>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DA772A9-6EA4-6A46-8469-8A3932BE86A5}"/>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6902528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38977570"/>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1"/>
            <a:ext cx="11582400" cy="762001"/>
          </a:xfrm>
        </p:spPr>
        <p:txBody>
          <a:bodyPr/>
          <a:lstStyle/>
          <a:p>
            <a:r>
              <a:rPr lang="en-US"/>
              <a:t>Click to edit Master title style</a:t>
            </a:r>
            <a:endParaRPr lang="en-US" dirty="0"/>
          </a:p>
        </p:txBody>
      </p:sp>
      <p:sp>
        <p:nvSpPr>
          <p:cNvPr id="3" name="Content Placeholder 2"/>
          <p:cNvSpPr>
            <a:spLocks noGrp="1"/>
          </p:cNvSpPr>
          <p:nvPr>
            <p:ph idx="1"/>
          </p:nvPr>
        </p:nvSpPr>
        <p:spPr>
          <a:xfrm>
            <a:off x="304800" y="1447801"/>
            <a:ext cx="11582400" cy="460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1054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Heart+CARDIO Cover with Swoo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EA6A6-8565-AEE8-6EC4-00D271FED4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11573" b="22001"/>
          <a:stretch/>
        </p:blipFill>
        <p:spPr>
          <a:xfrm>
            <a:off x="0" y="0"/>
            <a:ext cx="12192000" cy="4701217"/>
          </a:xfrm>
          <a:prstGeom prst="rect">
            <a:avLst/>
          </a:prstGeom>
        </p:spPr>
      </p:pic>
      <p:pic>
        <p:nvPicPr>
          <p:cNvPr id="23" name="Picture 22">
            <a:extLst>
              <a:ext uri="{FF2B5EF4-FFF2-40B4-BE49-F238E27FC236}">
                <a16:creationId xmlns:a16="http://schemas.microsoft.com/office/drawing/2014/main" id="{09E49359-7834-DC49-8046-2EC2ADF26B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6057" y="655368"/>
            <a:ext cx="1688098" cy="410272"/>
          </a:xfrm>
          <a:prstGeom prst="rect">
            <a:avLst/>
          </a:prstGeom>
        </p:spPr>
      </p:pic>
      <p:sp>
        <p:nvSpPr>
          <p:cNvPr id="24" name="TextBox 23">
            <a:extLst>
              <a:ext uri="{FF2B5EF4-FFF2-40B4-BE49-F238E27FC236}">
                <a16:creationId xmlns:a16="http://schemas.microsoft.com/office/drawing/2014/main" id="{4DC4F43F-BB5A-2A4C-A517-BE280D1237A5}"/>
              </a:ext>
            </a:extLst>
          </p:cNvPr>
          <p:cNvSpPr txBox="1"/>
          <p:nvPr userDrawn="1"/>
        </p:nvSpPr>
        <p:spPr>
          <a:xfrm>
            <a:off x="10724181" y="684185"/>
            <a:ext cx="1347694" cy="369332"/>
          </a:xfrm>
          <a:prstGeom prst="rect">
            <a:avLst/>
          </a:prstGeom>
          <a:noFill/>
        </p:spPr>
        <p:txBody>
          <a:bodyPr wrap="square" rtlCol="0">
            <a:spAutoFit/>
          </a:bodyPr>
          <a:lstStyle/>
          <a:p>
            <a:pPr algn="ctr"/>
            <a:r>
              <a:rPr lang="en-US" sz="1800" b="1" i="0">
                <a:solidFill>
                  <a:srgbClr val="82110C"/>
                </a:solidFill>
                <a:latin typeface="Arial" panose="020B0604020202020204" pitchFamily="34" charset="0"/>
              </a:rPr>
              <a:t>CME/CE</a:t>
            </a:r>
          </a:p>
        </p:txBody>
      </p:sp>
      <p:sp>
        <p:nvSpPr>
          <p:cNvPr id="25" name="Logo Bar">
            <a:extLst>
              <a:ext uri="{FF2B5EF4-FFF2-40B4-BE49-F238E27FC236}">
                <a16:creationId xmlns:a16="http://schemas.microsoft.com/office/drawing/2014/main" id="{CB356E51-9AA5-F849-975A-BACE4E8C924A}"/>
              </a:ext>
            </a:extLst>
          </p:cNvPr>
          <p:cNvSpPr/>
          <p:nvPr userDrawn="1"/>
        </p:nvSpPr>
        <p:spPr>
          <a:xfrm>
            <a:off x="-7620" y="-17219"/>
            <a:ext cx="12225528" cy="6858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a:extLst>
              <a:ext uri="{FF2B5EF4-FFF2-40B4-BE49-F238E27FC236}">
                <a16:creationId xmlns:a16="http://schemas.microsoft.com/office/drawing/2014/main" id="{7F08F950-4302-2F4B-8BB9-D05B9806502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pic>
        <p:nvPicPr>
          <p:cNvPr id="16" name="Conference Logo" hidden="1">
            <a:extLst>
              <a:ext uri="{FF2B5EF4-FFF2-40B4-BE49-F238E27FC236}">
                <a16:creationId xmlns:a16="http://schemas.microsoft.com/office/drawing/2014/main" id="{64865EA3-7751-5944-BD20-751AC033CB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59405" y="163659"/>
            <a:ext cx="3772634" cy="309851"/>
          </a:xfrm>
          <a:prstGeom prst="rect">
            <a:avLst/>
          </a:prstGeom>
        </p:spPr>
      </p:pic>
      <p:grpSp>
        <p:nvGrpSpPr>
          <p:cNvPr id="10" name="Group 9">
            <a:extLst>
              <a:ext uri="{FF2B5EF4-FFF2-40B4-BE49-F238E27FC236}">
                <a16:creationId xmlns:a16="http://schemas.microsoft.com/office/drawing/2014/main" id="{BAB381C2-00BB-7C48-A53E-9789EA217111}"/>
              </a:ext>
            </a:extLst>
          </p:cNvPr>
          <p:cNvGrpSpPr/>
          <p:nvPr userDrawn="1"/>
        </p:nvGrpSpPr>
        <p:grpSpPr>
          <a:xfrm>
            <a:off x="8969105" y="6162339"/>
            <a:ext cx="2975348" cy="532066"/>
            <a:chOff x="8969105" y="6162339"/>
            <a:chExt cx="2975348" cy="532066"/>
          </a:xfrm>
        </p:grpSpPr>
        <p:pic>
          <p:nvPicPr>
            <p:cNvPr id="19" name="Picture 18">
              <a:extLst>
                <a:ext uri="{FF2B5EF4-FFF2-40B4-BE49-F238E27FC236}">
                  <a16:creationId xmlns:a16="http://schemas.microsoft.com/office/drawing/2014/main" id="{71CA9E71-931B-E04C-AFE3-D9582503145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20" name="Straight Connector 19">
              <a:extLst>
                <a:ext uri="{FF2B5EF4-FFF2-40B4-BE49-F238E27FC236}">
                  <a16:creationId xmlns:a16="http://schemas.microsoft.com/office/drawing/2014/main" id="{8D6946C6-98C7-6146-A210-6890E9EA2D35}"/>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77741E-6DB0-0941-BD7D-E39A5BC5DE2D}"/>
                </a:ext>
              </a:extLst>
            </p:cNvPr>
            <p:cNvGrpSpPr/>
            <p:nvPr userDrawn="1"/>
          </p:nvGrpSpPr>
          <p:grpSpPr>
            <a:xfrm>
              <a:off x="10574683" y="6162339"/>
              <a:ext cx="1369770" cy="532066"/>
              <a:chOff x="10660411" y="6233779"/>
              <a:chExt cx="1369770" cy="532066"/>
            </a:xfrm>
          </p:grpSpPr>
          <p:pic>
            <p:nvPicPr>
              <p:cNvPr id="28" name="Picture 27">
                <a:extLst>
                  <a:ext uri="{FF2B5EF4-FFF2-40B4-BE49-F238E27FC236}">
                    <a16:creationId xmlns:a16="http://schemas.microsoft.com/office/drawing/2014/main" id="{7549AC9C-D5F2-4D4B-9998-B798FAB338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9" name="Picture 28">
                <a:extLst>
                  <a:ext uri="{FF2B5EF4-FFF2-40B4-BE49-F238E27FC236}">
                    <a16:creationId xmlns:a16="http://schemas.microsoft.com/office/drawing/2014/main" id="{EFDD04C1-90C1-4248-B367-D075DB018E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
        <p:nvSpPr>
          <p:cNvPr id="2" name="Rectangle 1">
            <a:extLst>
              <a:ext uri="{FF2B5EF4-FFF2-40B4-BE49-F238E27FC236}">
                <a16:creationId xmlns:a16="http://schemas.microsoft.com/office/drawing/2014/main" id="{B3474061-C3D7-B7C2-AB1D-AC0B6127B0AA}"/>
              </a:ext>
            </a:extLst>
          </p:cNvPr>
          <p:cNvSpPr/>
          <p:nvPr userDrawn="1"/>
        </p:nvSpPr>
        <p:spPr>
          <a:xfrm>
            <a:off x="0" y="2991678"/>
            <a:ext cx="12192000" cy="3866322"/>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5089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Heart+CARDIO Cover Full Image">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6383E14D-2200-2542-4B2A-F839694AF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grpSp>
        <p:nvGrpSpPr>
          <p:cNvPr id="16" name="Group 15">
            <a:extLst>
              <a:ext uri="{FF2B5EF4-FFF2-40B4-BE49-F238E27FC236}">
                <a16:creationId xmlns:a16="http://schemas.microsoft.com/office/drawing/2014/main" id="{DAC45355-2ECB-EA4E-8F4F-18941BC9533A}"/>
              </a:ext>
            </a:extLst>
          </p:cNvPr>
          <p:cNvGrpSpPr/>
          <p:nvPr userDrawn="1"/>
        </p:nvGrpSpPr>
        <p:grpSpPr>
          <a:xfrm>
            <a:off x="4608326" y="6162339"/>
            <a:ext cx="2975348" cy="532066"/>
            <a:chOff x="8969105" y="6162339"/>
            <a:chExt cx="2975348" cy="532066"/>
          </a:xfrm>
        </p:grpSpPr>
        <p:pic>
          <p:nvPicPr>
            <p:cNvPr id="17" name="Picture 16">
              <a:extLst>
                <a:ext uri="{FF2B5EF4-FFF2-40B4-BE49-F238E27FC236}">
                  <a16:creationId xmlns:a16="http://schemas.microsoft.com/office/drawing/2014/main" id="{B724D47B-07D1-0F4B-9D2E-2359E7763DA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18" name="Straight Connector 17">
              <a:extLst>
                <a:ext uri="{FF2B5EF4-FFF2-40B4-BE49-F238E27FC236}">
                  <a16:creationId xmlns:a16="http://schemas.microsoft.com/office/drawing/2014/main" id="{B69E4C2C-7E56-9047-84B1-797957FA3081}"/>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2BBCD77-3EA8-4147-8BB6-336FC9A1D95C}"/>
                </a:ext>
              </a:extLst>
            </p:cNvPr>
            <p:cNvGrpSpPr/>
            <p:nvPr userDrawn="1"/>
          </p:nvGrpSpPr>
          <p:grpSpPr>
            <a:xfrm>
              <a:off x="10574683" y="6162339"/>
              <a:ext cx="1369770" cy="532066"/>
              <a:chOff x="10660411" y="6233779"/>
              <a:chExt cx="1369770" cy="532066"/>
            </a:xfrm>
          </p:grpSpPr>
          <p:pic>
            <p:nvPicPr>
              <p:cNvPr id="20" name="Picture 19">
                <a:extLst>
                  <a:ext uri="{FF2B5EF4-FFF2-40B4-BE49-F238E27FC236}">
                    <a16:creationId xmlns:a16="http://schemas.microsoft.com/office/drawing/2014/main" id="{CA25B6B8-6C02-944A-8478-AA282A87B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1" name="Picture 20">
                <a:extLst>
                  <a:ext uri="{FF2B5EF4-FFF2-40B4-BE49-F238E27FC236}">
                    <a16:creationId xmlns:a16="http://schemas.microsoft.com/office/drawing/2014/main" id="{721C94BE-99D4-4F42-96DE-20947FB3ED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Tree>
    <p:extLst>
      <p:ext uri="{BB962C8B-B14F-4D97-AF65-F5344CB8AC3E}">
        <p14:creationId xmlns:p14="http://schemas.microsoft.com/office/powerpoint/2010/main" val="11485533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rt+CARDIO Presentation-Title+Facult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EAE76-AC36-A2F3-B105-16E33BCCE1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3" name="Rectangle 2">
            <a:extLst>
              <a:ext uri="{FF2B5EF4-FFF2-40B4-BE49-F238E27FC236}">
                <a16:creationId xmlns:a16="http://schemas.microsoft.com/office/drawing/2014/main" id="{5F18A7B7-D8E9-FF74-CEC9-5D83F699BB8B}"/>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1986F40-48DC-EF42-A87E-64859685E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15" name="Text Placeholder 21">
            <a:extLst>
              <a:ext uri="{FF2B5EF4-FFF2-40B4-BE49-F238E27FC236}">
                <a16:creationId xmlns:a16="http://schemas.microsoft.com/office/drawing/2014/main" id="{878C1A6F-BF4E-BC43-BDE7-7E074C8DE0D6}"/>
              </a:ext>
            </a:extLst>
          </p:cNvPr>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rgbClr val="F9DB7A"/>
                </a:solidFill>
                <a:latin typeface="+mj-lt"/>
              </a:defRPr>
            </a:lvl1pPr>
          </a:lstStyle>
          <a:p>
            <a:pPr lvl="0"/>
            <a:r>
              <a:rPr lang="en-GB"/>
              <a:t>Moderator</a:t>
            </a:r>
            <a:endParaRPr lang="en-US"/>
          </a:p>
        </p:txBody>
      </p:sp>
      <p:sp>
        <p:nvSpPr>
          <p:cNvPr id="16" name="Text Placeholder 21">
            <a:extLst>
              <a:ext uri="{FF2B5EF4-FFF2-40B4-BE49-F238E27FC236}">
                <a16:creationId xmlns:a16="http://schemas.microsoft.com/office/drawing/2014/main" id="{EA6E23AE-49A5-724C-80AD-6267600BDA40}"/>
              </a:ext>
            </a:extLst>
          </p:cNvPr>
          <p:cNvSpPr>
            <a:spLocks noGrp="1"/>
          </p:cNvSpPr>
          <p:nvPr>
            <p:ph type="body" sz="quarter" idx="20" hasCustomPrompt="1"/>
          </p:nvPr>
        </p:nvSpPr>
        <p:spPr>
          <a:xfrm>
            <a:off x="508863" y="4549988"/>
            <a:ext cx="3726195" cy="246221"/>
          </a:xfrm>
        </p:spPr>
        <p:txBody>
          <a:bodyPr wrap="square">
            <a:spAutoFit/>
          </a:bodyPr>
          <a:lstStyle>
            <a:lvl1pPr>
              <a:lnSpc>
                <a:spcPct val="100000"/>
              </a:lnSpc>
              <a:spcAft>
                <a:spcPts val="0"/>
              </a:spcAft>
              <a:defRPr sz="1600" b="0" i="0" cap="none" baseline="0">
                <a:solidFill>
                  <a:schemeClr val="bg1"/>
                </a:solidFill>
                <a:latin typeface="Arial" panose="020B0604020202020204" pitchFamily="34" charset="0"/>
              </a:defRPr>
            </a:lvl1pPr>
          </a:lstStyle>
          <a:p>
            <a:pPr lvl="0"/>
            <a:r>
              <a:rPr lang="en-US"/>
              <a:t>Moderator</a:t>
            </a:r>
          </a:p>
        </p:txBody>
      </p:sp>
      <p:sp>
        <p:nvSpPr>
          <p:cNvPr id="18" name="Title 1">
            <a:extLst>
              <a:ext uri="{FF2B5EF4-FFF2-40B4-BE49-F238E27FC236}">
                <a16:creationId xmlns:a16="http://schemas.microsoft.com/office/drawing/2014/main" id="{0C8BD59D-2CDE-1940-AB84-C1DF114AE0D9}"/>
              </a:ext>
            </a:extLst>
          </p:cNvPr>
          <p:cNvSpPr>
            <a:spLocks noGrp="1"/>
          </p:cNvSpPr>
          <p:nvPr>
            <p:ph type="ctrTitle" hasCustomPrompt="1"/>
          </p:nvPr>
        </p:nvSpPr>
        <p:spPr>
          <a:xfrm>
            <a:off x="508864" y="1329907"/>
            <a:ext cx="6687066"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Presentation Title </a:t>
            </a:r>
            <a:endParaRPr lang="en-US"/>
          </a:p>
        </p:txBody>
      </p:sp>
      <p:grpSp>
        <p:nvGrpSpPr>
          <p:cNvPr id="19" name="Group 18">
            <a:extLst>
              <a:ext uri="{FF2B5EF4-FFF2-40B4-BE49-F238E27FC236}">
                <a16:creationId xmlns:a16="http://schemas.microsoft.com/office/drawing/2014/main" id="{DCB5142E-EC3A-D54F-9A00-D520BF72DC59}"/>
              </a:ext>
            </a:extLst>
          </p:cNvPr>
          <p:cNvGrpSpPr/>
          <p:nvPr userDrawn="1"/>
        </p:nvGrpSpPr>
        <p:grpSpPr>
          <a:xfrm>
            <a:off x="3875707" y="6162339"/>
            <a:ext cx="2975348" cy="532066"/>
            <a:chOff x="8969105" y="6162339"/>
            <a:chExt cx="2975348" cy="532066"/>
          </a:xfrm>
        </p:grpSpPr>
        <p:pic>
          <p:nvPicPr>
            <p:cNvPr id="20" name="Picture 19">
              <a:extLst>
                <a:ext uri="{FF2B5EF4-FFF2-40B4-BE49-F238E27FC236}">
                  <a16:creationId xmlns:a16="http://schemas.microsoft.com/office/drawing/2014/main" id="{2D8C033F-3684-934A-83A2-2C97F669D29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21" name="Straight Connector 20">
              <a:extLst>
                <a:ext uri="{FF2B5EF4-FFF2-40B4-BE49-F238E27FC236}">
                  <a16:creationId xmlns:a16="http://schemas.microsoft.com/office/drawing/2014/main" id="{14BA783C-DD09-D543-A654-BF711E60366B}"/>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48E99EC-6E77-6A4F-8126-BD57F25110F1}"/>
                </a:ext>
              </a:extLst>
            </p:cNvPr>
            <p:cNvGrpSpPr/>
            <p:nvPr userDrawn="1"/>
          </p:nvGrpSpPr>
          <p:grpSpPr>
            <a:xfrm>
              <a:off x="10574683" y="6162339"/>
              <a:ext cx="1369770" cy="532066"/>
              <a:chOff x="10660411" y="6233779"/>
              <a:chExt cx="1369770" cy="532066"/>
            </a:xfrm>
          </p:grpSpPr>
          <p:pic>
            <p:nvPicPr>
              <p:cNvPr id="26" name="Picture 25">
                <a:extLst>
                  <a:ext uri="{FF2B5EF4-FFF2-40B4-BE49-F238E27FC236}">
                    <a16:creationId xmlns:a16="http://schemas.microsoft.com/office/drawing/2014/main" id="{02075FA1-7215-7F4D-A77D-38C659832D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7" name="Picture 26">
                <a:extLst>
                  <a:ext uri="{FF2B5EF4-FFF2-40B4-BE49-F238E27FC236}">
                    <a16:creationId xmlns:a16="http://schemas.microsoft.com/office/drawing/2014/main" id="{FE37E068-832F-7D4A-B3CC-E9B42FA27A7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Tree>
    <p:extLst>
      <p:ext uri="{BB962C8B-B14F-4D97-AF65-F5344CB8AC3E}">
        <p14:creationId xmlns:p14="http://schemas.microsoft.com/office/powerpoint/2010/main" val="4259601182"/>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rt+CARDIO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grpSp>
        <p:nvGrpSpPr>
          <p:cNvPr id="10" name="Group 9">
            <a:extLst>
              <a:ext uri="{FF2B5EF4-FFF2-40B4-BE49-F238E27FC236}">
                <a16:creationId xmlns:a16="http://schemas.microsoft.com/office/drawing/2014/main" id="{2F1124D7-3C1D-D343-8DF3-25D9E55F1329}"/>
              </a:ext>
            </a:extLst>
          </p:cNvPr>
          <p:cNvGrpSpPr/>
          <p:nvPr userDrawn="1"/>
        </p:nvGrpSpPr>
        <p:grpSpPr>
          <a:xfrm>
            <a:off x="519023" y="251013"/>
            <a:ext cx="2801833" cy="522371"/>
            <a:chOff x="9126273" y="6220454"/>
            <a:chExt cx="2801833" cy="522371"/>
          </a:xfrm>
        </p:grpSpPr>
        <p:pic>
          <p:nvPicPr>
            <p:cNvPr id="13" name="Picture 12">
              <a:extLst>
                <a:ext uri="{FF2B5EF4-FFF2-40B4-BE49-F238E27FC236}">
                  <a16:creationId xmlns:a16="http://schemas.microsoft.com/office/drawing/2014/main" id="{18739EE5-0073-2249-976B-DDF5CF011CCA}"/>
                </a:ext>
              </a:extLst>
            </p:cNvPr>
            <p:cNvPicPr>
              <a:picLocks noChangeAspect="1"/>
            </p:cNvPicPr>
            <p:nvPr userDrawn="1"/>
          </p:nvPicPr>
          <p:blipFill>
            <a:blip r:embed="rId2"/>
            <a:stretch>
              <a:fillRect/>
            </a:stretch>
          </p:blipFill>
          <p:spPr>
            <a:xfrm>
              <a:off x="10704491" y="6267838"/>
              <a:ext cx="1223615" cy="474987"/>
            </a:xfrm>
            <a:prstGeom prst="rect">
              <a:avLst/>
            </a:prstGeom>
          </p:spPr>
        </p:pic>
        <p:pic>
          <p:nvPicPr>
            <p:cNvPr id="14" name="Picture 13">
              <a:extLst>
                <a:ext uri="{FF2B5EF4-FFF2-40B4-BE49-F238E27FC236}">
                  <a16:creationId xmlns:a16="http://schemas.microsoft.com/office/drawing/2014/main" id="{614C47CC-E700-8E4A-A52B-A021349D66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26273" y="6267838"/>
              <a:ext cx="1289326" cy="374189"/>
            </a:xfrm>
            <a:prstGeom prst="rect">
              <a:avLst/>
            </a:prstGeom>
          </p:spPr>
        </p:pic>
        <p:cxnSp>
          <p:nvCxnSpPr>
            <p:cNvPr id="15" name="Straight Connector 14">
              <a:extLst>
                <a:ext uri="{FF2B5EF4-FFF2-40B4-BE49-F238E27FC236}">
                  <a16:creationId xmlns:a16="http://schemas.microsoft.com/office/drawing/2014/main" id="{716B3D95-A7A0-2C49-85BE-F7EC04FF6668}"/>
                </a:ext>
              </a:extLst>
            </p:cNvPr>
            <p:cNvCxnSpPr/>
            <p:nvPr userDrawn="1"/>
          </p:nvCxnSpPr>
          <p:spPr>
            <a:xfrm>
              <a:off x="10536377" y="6220454"/>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1259183"/>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rt+CARDIO Section breaker w head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388333"/>
            <a:ext cx="11135268"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sp>
        <p:nvSpPr>
          <p:cNvPr id="3" name="Text Placeholder 2"/>
          <p:cNvSpPr>
            <a:spLocks noGrp="1"/>
          </p:cNvSpPr>
          <p:nvPr>
            <p:ph type="body" sz="quarter" idx="10" hasCustomPrompt="1"/>
          </p:nvPr>
        </p:nvSpPr>
        <p:spPr>
          <a:xfrm>
            <a:off x="508864" y="3133534"/>
            <a:ext cx="11135268" cy="545790"/>
          </a:xfrm>
        </p:spPr>
        <p:txBody>
          <a:bodyPr wrap="square">
            <a:spAutoFit/>
          </a:bodyPr>
          <a:lstStyle>
            <a:lvl1pPr>
              <a:defRPr sz="3200">
                <a:solidFill>
                  <a:srgbClr val="F9DB7A"/>
                </a:solidFill>
                <a:latin typeface="+mj-lt"/>
              </a:defRPr>
            </a:lvl1pPr>
          </a:lstStyle>
          <a:p>
            <a:pPr lvl="0"/>
            <a:r>
              <a:rPr lang="en-US"/>
              <a:t>Section Breaker Heading</a:t>
            </a:r>
          </a:p>
        </p:txBody>
      </p:sp>
      <p:grpSp>
        <p:nvGrpSpPr>
          <p:cNvPr id="10" name="Group 9">
            <a:extLst>
              <a:ext uri="{FF2B5EF4-FFF2-40B4-BE49-F238E27FC236}">
                <a16:creationId xmlns:a16="http://schemas.microsoft.com/office/drawing/2014/main" id="{8CC9B3AF-40A5-FF4E-AA88-1E8E4934E009}"/>
              </a:ext>
            </a:extLst>
          </p:cNvPr>
          <p:cNvGrpSpPr/>
          <p:nvPr userDrawn="1"/>
        </p:nvGrpSpPr>
        <p:grpSpPr>
          <a:xfrm>
            <a:off x="519023" y="251013"/>
            <a:ext cx="2801833" cy="522371"/>
            <a:chOff x="9126273" y="6220454"/>
            <a:chExt cx="2801833" cy="522371"/>
          </a:xfrm>
        </p:grpSpPr>
        <p:pic>
          <p:nvPicPr>
            <p:cNvPr id="11" name="Picture 10">
              <a:extLst>
                <a:ext uri="{FF2B5EF4-FFF2-40B4-BE49-F238E27FC236}">
                  <a16:creationId xmlns:a16="http://schemas.microsoft.com/office/drawing/2014/main" id="{567E1592-A1C5-9B4A-A4E3-153B0DC01AFD}"/>
                </a:ext>
              </a:extLst>
            </p:cNvPr>
            <p:cNvPicPr>
              <a:picLocks noChangeAspect="1"/>
            </p:cNvPicPr>
            <p:nvPr userDrawn="1"/>
          </p:nvPicPr>
          <p:blipFill>
            <a:blip r:embed="rId2"/>
            <a:stretch>
              <a:fillRect/>
            </a:stretch>
          </p:blipFill>
          <p:spPr>
            <a:xfrm>
              <a:off x="10704491" y="6267838"/>
              <a:ext cx="1223615" cy="474987"/>
            </a:xfrm>
            <a:prstGeom prst="rect">
              <a:avLst/>
            </a:prstGeom>
          </p:spPr>
        </p:pic>
        <p:pic>
          <p:nvPicPr>
            <p:cNvPr id="14" name="Picture 13">
              <a:extLst>
                <a:ext uri="{FF2B5EF4-FFF2-40B4-BE49-F238E27FC236}">
                  <a16:creationId xmlns:a16="http://schemas.microsoft.com/office/drawing/2014/main" id="{1397D368-EDAC-4F44-B364-F32503AC480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26273" y="6267838"/>
              <a:ext cx="1289326" cy="374189"/>
            </a:xfrm>
            <a:prstGeom prst="rect">
              <a:avLst/>
            </a:prstGeom>
          </p:spPr>
        </p:pic>
        <p:cxnSp>
          <p:nvCxnSpPr>
            <p:cNvPr id="15" name="Straight Connector 14">
              <a:extLst>
                <a:ext uri="{FF2B5EF4-FFF2-40B4-BE49-F238E27FC236}">
                  <a16:creationId xmlns:a16="http://schemas.microsoft.com/office/drawing/2014/main" id="{DA8B3A3C-E4A0-4143-A723-22AF9633E0CE}"/>
                </a:ext>
              </a:extLst>
            </p:cNvPr>
            <p:cNvCxnSpPr/>
            <p:nvPr userDrawn="1"/>
          </p:nvCxnSpPr>
          <p:spPr>
            <a:xfrm>
              <a:off x="10536377" y="6220454"/>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3045060"/>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A262C-A460-B5FE-E3CA-24428C80D6BC}"/>
              </a:ext>
            </a:extLst>
          </p:cNvPr>
          <p:cNvSpPr>
            <a:spLocks noGrp="1"/>
          </p:cNvSpPr>
          <p:nvPr>
            <p:ph type="dt" sz="half" idx="10"/>
          </p:nvPr>
        </p:nvSpPr>
        <p:spPr/>
        <p:txBody>
          <a:bodyPr/>
          <a:lstStyle/>
          <a:p>
            <a:fld id="{ABC0822E-3DD1-4C76-9779-D099FF159BA3}" type="datetimeFigureOut">
              <a:rPr lang="en-US" smtClean="0"/>
              <a:t>2/27/2025</a:t>
            </a:fld>
            <a:endParaRPr lang="en-US"/>
          </a:p>
        </p:txBody>
      </p:sp>
      <p:sp>
        <p:nvSpPr>
          <p:cNvPr id="3" name="Footer Placeholder 2">
            <a:extLst>
              <a:ext uri="{FF2B5EF4-FFF2-40B4-BE49-F238E27FC236}">
                <a16:creationId xmlns:a16="http://schemas.microsoft.com/office/drawing/2014/main" id="{31C79798-23BE-878F-9B77-5B252222C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C6F095-CDD4-08E9-A814-A3784C3F0679}"/>
              </a:ext>
            </a:extLst>
          </p:cNvPr>
          <p:cNvSpPr>
            <a:spLocks noGrp="1"/>
          </p:cNvSpPr>
          <p:nvPr>
            <p:ph type="sldNum" sz="quarter" idx="12"/>
          </p:nvPr>
        </p:nvSpPr>
        <p:spPr/>
        <p:txBody>
          <a:bodyPr/>
          <a:lstStyle/>
          <a:p>
            <a:fld id="{0F872812-37FB-429C-9C53-DC8EAAC2055F}" type="slidenum">
              <a:rPr lang="en-US" smtClean="0"/>
              <a:t>‹#›</a:t>
            </a:fld>
            <a:endParaRPr lang="en-US"/>
          </a:p>
        </p:txBody>
      </p:sp>
    </p:spTree>
    <p:extLst>
      <p:ext uri="{BB962C8B-B14F-4D97-AF65-F5344CB8AC3E}">
        <p14:creationId xmlns:p14="http://schemas.microsoft.com/office/powerpoint/2010/main" val="34874952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32" name="Slide Number"/>
          <p:cNvSpPr txBox="1">
            <a:spLocks noGrp="1"/>
          </p:cNvSpPr>
          <p:nvPr>
            <p:ph type="sldNum" sz="quarter" idx="2"/>
          </p:nvPr>
        </p:nvSpPr>
        <p:spPr>
          <a:xfrm>
            <a:off x="5979516" y="6540500"/>
            <a:ext cx="226619" cy="230530"/>
          </a:xfrm>
          <a:prstGeom prst="rect">
            <a:avLst/>
          </a:prstGeom>
        </p:spPr>
        <p:txBody>
          <a:bodyPr anchor="t">
            <a:normAutofit/>
          </a:bodyPr>
          <a:lstStyle>
            <a:lvl1pP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65091150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8E48-C40B-9651-A1D2-E846CFB2AB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2E115B-1B72-17C7-7499-384B35218EDD}"/>
              </a:ext>
            </a:extLst>
          </p:cNvPr>
          <p:cNvSpPr>
            <a:spLocks noGrp="1"/>
          </p:cNvSpPr>
          <p:nvPr>
            <p:ph type="dt" sz="half" idx="10"/>
          </p:nvPr>
        </p:nvSpPr>
        <p:spPr/>
        <p:txBody>
          <a:bodyPr/>
          <a:lstStyle/>
          <a:p>
            <a:fld id="{ABC0822E-3DD1-4C76-9779-D099FF159BA3}" type="datetimeFigureOut">
              <a:rPr lang="en-US" smtClean="0"/>
              <a:t>2/27/2025</a:t>
            </a:fld>
            <a:endParaRPr lang="en-US"/>
          </a:p>
        </p:txBody>
      </p:sp>
      <p:sp>
        <p:nvSpPr>
          <p:cNvPr id="4" name="Footer Placeholder 3">
            <a:extLst>
              <a:ext uri="{FF2B5EF4-FFF2-40B4-BE49-F238E27FC236}">
                <a16:creationId xmlns:a16="http://schemas.microsoft.com/office/drawing/2014/main" id="{2AEAA74E-D637-52D9-BCF0-3C03B5385C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6B957B-15BC-B428-D607-627F9026647D}"/>
              </a:ext>
            </a:extLst>
          </p:cNvPr>
          <p:cNvSpPr>
            <a:spLocks noGrp="1"/>
          </p:cNvSpPr>
          <p:nvPr>
            <p:ph type="sldNum" sz="quarter" idx="12"/>
          </p:nvPr>
        </p:nvSpPr>
        <p:spPr/>
        <p:txBody>
          <a:bodyPr/>
          <a:lstStyle/>
          <a:p>
            <a:fld id="{0F872812-37FB-429C-9C53-DC8EAAC2055F}" type="slidenum">
              <a:rPr lang="en-US" smtClean="0"/>
              <a:t>‹#›</a:t>
            </a:fld>
            <a:endParaRPr lang="en-US"/>
          </a:p>
        </p:txBody>
      </p:sp>
    </p:spTree>
    <p:extLst>
      <p:ext uri="{BB962C8B-B14F-4D97-AF65-F5344CB8AC3E}">
        <p14:creationId xmlns:p14="http://schemas.microsoft.com/office/powerpoint/2010/main" val="18713625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a:extLst>
              <a:ext uri="{FF2B5EF4-FFF2-40B4-BE49-F238E27FC236}">
                <a16:creationId xmlns:a16="http://schemas.microsoft.com/office/drawing/2014/main" id="{3E4854AA-425D-4BB7-A2DE-07EB7B0447EE}"/>
              </a:ext>
            </a:extLst>
          </p:cNvPr>
          <p:cNvSpPr>
            <a:spLocks noGrp="1"/>
          </p:cNvSpPr>
          <p:nvPr>
            <p:ph type="dt" sz="half" idx="10"/>
          </p:nvPr>
        </p:nvSpPr>
        <p:spPr>
          <a:xfrm>
            <a:off x="252412" y="6356351"/>
            <a:ext cx="3201988" cy="365125"/>
          </a:xfrm>
        </p:spPr>
        <p:txBody>
          <a:bodyPr/>
          <a:lstStyle>
            <a:lvl1pPr>
              <a:defRPr>
                <a:solidFill>
                  <a:schemeClr val="tx1"/>
                </a:solidFill>
              </a:defRPr>
            </a:lvl1pPr>
          </a:lstStyle>
          <a:p>
            <a:pPr>
              <a:defRPr/>
            </a:pPr>
            <a:fld id="{915231AD-F124-43AB-8312-243841CA0C02}" type="datetimeFigureOut">
              <a:rPr lang="en-US" smtClean="0"/>
              <a:pPr>
                <a:defRPr/>
              </a:pPr>
              <a:t>2/27/2025</a:t>
            </a:fld>
            <a:endParaRPr lang="en-US" dirty="0"/>
          </a:p>
        </p:txBody>
      </p:sp>
      <p:sp>
        <p:nvSpPr>
          <p:cNvPr id="7" name="Footer Placeholder 4">
            <a:extLst>
              <a:ext uri="{FF2B5EF4-FFF2-40B4-BE49-F238E27FC236}">
                <a16:creationId xmlns:a16="http://schemas.microsoft.com/office/drawing/2014/main" id="{D1BCDD90-5B14-4927-96E6-3707F7E42C28}"/>
              </a:ext>
            </a:extLst>
          </p:cNvPr>
          <p:cNvSpPr>
            <a:spLocks noGrp="1"/>
          </p:cNvSpPr>
          <p:nvPr>
            <p:ph type="ftr" sz="quarter" idx="11"/>
          </p:nvPr>
        </p:nvSpPr>
        <p:spPr/>
        <p:txBody>
          <a:bodyPr/>
          <a:lstStyle>
            <a:lvl1pPr>
              <a:defRPr>
                <a:solidFill>
                  <a:schemeClr val="tx1"/>
                </a:solidFill>
              </a:defRPr>
            </a:lvl1pPr>
          </a:lstStyle>
          <a:p>
            <a:pPr>
              <a:defRPr/>
            </a:pPr>
            <a:endParaRPr lang="en-US" dirty="0"/>
          </a:p>
        </p:txBody>
      </p:sp>
      <p:sp>
        <p:nvSpPr>
          <p:cNvPr id="8" name="Slide Number Placeholder 5">
            <a:extLst>
              <a:ext uri="{FF2B5EF4-FFF2-40B4-BE49-F238E27FC236}">
                <a16:creationId xmlns:a16="http://schemas.microsoft.com/office/drawing/2014/main" id="{81F9BCE5-2E80-4BA3-A94A-B78F7787585F}"/>
              </a:ext>
            </a:extLst>
          </p:cNvPr>
          <p:cNvSpPr>
            <a:spLocks noGrp="1"/>
          </p:cNvSpPr>
          <p:nvPr>
            <p:ph type="sldNum" sz="quarter" idx="12"/>
          </p:nvPr>
        </p:nvSpPr>
        <p:spPr/>
        <p:txBody>
          <a:bodyPr/>
          <a:lstStyle>
            <a:lvl1pPr>
              <a:defRPr>
                <a:solidFill>
                  <a:schemeClr val="tx1"/>
                </a:solidFill>
              </a:defRPr>
            </a:lvl1pPr>
          </a:lstStyle>
          <a:p>
            <a:pPr>
              <a:defRPr/>
            </a:pPr>
            <a:fld id="{F16FB974-127E-4CA4-8A42-743983CEC48C}" type="slidenum">
              <a:rPr lang="en-US" smtClean="0"/>
              <a:pPr>
                <a:defRPr/>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F3677DA7-F4D5-45A9-BD71-A9CE5DC604FA}"/>
              </a:ext>
            </a:extLst>
          </p:cNvPr>
          <p:cNvPicPr/>
          <p:nvPr userDrawn="1"/>
        </p:nvPicPr>
        <p:blipFill rotWithShape="1">
          <a:blip r:embed="rId2" cstate="print">
            <a:alphaModFix amt="13000"/>
            <a:extLst>
              <a:ext uri="{BEBA8EAE-BF5A-486C-A8C5-ECC9F3942E4B}">
                <a14:imgProps xmlns:a14="http://schemas.microsoft.com/office/drawing/2010/main">
                  <a14:imgLayer r:embed="rId3">
                    <a14:imgEffect>
                      <a14:saturation sat="210000"/>
                    </a14:imgEffect>
                  </a14:imgLayer>
                </a14:imgProps>
              </a:ext>
              <a:ext uri="{28A0092B-C50C-407E-A947-70E740481C1C}">
                <a14:useLocalDpi xmlns:a14="http://schemas.microsoft.com/office/drawing/2010/main" val="0"/>
              </a:ext>
            </a:extLst>
          </a:blip>
          <a:srcRect b="28914"/>
          <a:stretch/>
        </p:blipFill>
        <p:spPr bwMode="auto">
          <a:xfrm>
            <a:off x="2362200" y="861218"/>
            <a:ext cx="7239000" cy="4701381"/>
          </a:xfrm>
          <a:prstGeom prst="rect">
            <a:avLst/>
          </a:prstGeom>
          <a:noFill/>
          <a:ln>
            <a:noFill/>
          </a:ln>
        </p:spPr>
      </p:pic>
      <p:pic>
        <p:nvPicPr>
          <p:cNvPr id="10" name="Picture 2" descr="Image result for university of colorado school of medicine">
            <a:extLst>
              <a:ext uri="{FF2B5EF4-FFF2-40B4-BE49-F238E27FC236}">
                <a16:creationId xmlns:a16="http://schemas.microsoft.com/office/drawing/2014/main" id="{911EF7E0-8285-4491-9610-771FEA50D6C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5999" y="285709"/>
            <a:ext cx="1575602" cy="68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sign&#10;&#10;Description automatically generated">
            <a:extLst>
              <a:ext uri="{FF2B5EF4-FFF2-40B4-BE49-F238E27FC236}">
                <a16:creationId xmlns:a16="http://schemas.microsoft.com/office/drawing/2014/main" id="{6B5BAADF-11E7-4487-8BF7-09A920DBBEB7}"/>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1550" y="76200"/>
            <a:ext cx="1146928" cy="990600"/>
          </a:xfrm>
          <a:prstGeom prst="rect">
            <a:avLst/>
          </a:prstGeom>
          <a:noFill/>
          <a:ln>
            <a:noFill/>
          </a:ln>
        </p:spPr>
      </p:pic>
      <p:sp>
        <p:nvSpPr>
          <p:cNvPr id="4" name="TextBox 3">
            <a:extLst>
              <a:ext uri="{FF2B5EF4-FFF2-40B4-BE49-F238E27FC236}">
                <a16:creationId xmlns:a16="http://schemas.microsoft.com/office/drawing/2014/main" id="{8400860C-E8FB-47EB-A24A-4C6DFCEE1C92}"/>
              </a:ext>
            </a:extLst>
          </p:cNvPr>
          <p:cNvSpPr txBox="1"/>
          <p:nvPr userDrawn="1"/>
        </p:nvSpPr>
        <p:spPr>
          <a:xfrm>
            <a:off x="10363200" y="0"/>
            <a:ext cx="1981200" cy="261610"/>
          </a:xfrm>
          <a:prstGeom prst="rect">
            <a:avLst/>
          </a:prstGeom>
          <a:noFill/>
        </p:spPr>
        <p:txBody>
          <a:bodyPr wrap="square" rtlCol="0">
            <a:spAutoFit/>
          </a:bodyPr>
          <a:lstStyle/>
          <a:p>
            <a:pPr algn="ctr"/>
            <a:r>
              <a:rPr lang="en-US" sz="1100" i="1" baseline="0" dirty="0">
                <a:solidFill>
                  <a:schemeClr val="tx1"/>
                </a:solidFill>
                <a:latin typeface="Arial" panose="020B0604020202020204" pitchFamily="34" charset="0"/>
                <a:ea typeface="Microsoft YaHei Light" panose="020B0502040204020203" pitchFamily="34" charset="-122"/>
                <a:cs typeface="Arial" panose="020B0604020202020204" pitchFamily="34" charset="0"/>
              </a:rPr>
              <a:t>An Affiliate of:</a:t>
            </a:r>
          </a:p>
        </p:txBody>
      </p:sp>
    </p:spTree>
    <p:extLst>
      <p:ext uri="{BB962C8B-B14F-4D97-AF65-F5344CB8AC3E}">
        <p14:creationId xmlns:p14="http://schemas.microsoft.com/office/powerpoint/2010/main" val="329711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96401566"/>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Date Placeholder 3">
            <a:extLst>
              <a:ext uri="{FF2B5EF4-FFF2-40B4-BE49-F238E27FC236}">
                <a16:creationId xmlns:a16="http://schemas.microsoft.com/office/drawing/2014/main" id="{3E4854AA-425D-4BB7-A2DE-07EB7B0447EE}"/>
              </a:ext>
            </a:extLst>
          </p:cNvPr>
          <p:cNvSpPr>
            <a:spLocks noGrp="1"/>
          </p:cNvSpPr>
          <p:nvPr>
            <p:ph type="dt" sz="half" idx="10"/>
          </p:nvPr>
        </p:nvSpPr>
        <p:spPr>
          <a:xfrm>
            <a:off x="252412" y="6356351"/>
            <a:ext cx="3201988" cy="365125"/>
          </a:xfrm>
        </p:spPr>
        <p:txBody>
          <a:bodyPr/>
          <a:lstStyle>
            <a:lvl1pPr>
              <a:defRPr>
                <a:solidFill>
                  <a:schemeClr val="tx1"/>
                </a:solidFill>
              </a:defRPr>
            </a:lvl1pPr>
          </a:lstStyle>
          <a:p>
            <a:pPr>
              <a:defRPr/>
            </a:pPr>
            <a:fld id="{915231AD-F124-43AB-8312-243841CA0C02}" type="datetimeFigureOut">
              <a:rPr lang="en-US" smtClean="0"/>
              <a:pPr>
                <a:defRPr/>
              </a:pPr>
              <a:t>2/27/2025</a:t>
            </a:fld>
            <a:endParaRPr lang="en-US" dirty="0"/>
          </a:p>
        </p:txBody>
      </p:sp>
      <p:sp>
        <p:nvSpPr>
          <p:cNvPr id="7" name="Footer Placeholder 4">
            <a:extLst>
              <a:ext uri="{FF2B5EF4-FFF2-40B4-BE49-F238E27FC236}">
                <a16:creationId xmlns:a16="http://schemas.microsoft.com/office/drawing/2014/main" id="{D1BCDD90-5B14-4927-96E6-3707F7E42C28}"/>
              </a:ext>
            </a:extLst>
          </p:cNvPr>
          <p:cNvSpPr>
            <a:spLocks noGrp="1"/>
          </p:cNvSpPr>
          <p:nvPr>
            <p:ph type="ftr" sz="quarter" idx="11"/>
          </p:nvPr>
        </p:nvSpPr>
        <p:spPr/>
        <p:txBody>
          <a:bodyPr/>
          <a:lstStyle>
            <a:lvl1pPr>
              <a:defRPr>
                <a:solidFill>
                  <a:schemeClr val="tx1"/>
                </a:solidFill>
              </a:defRPr>
            </a:lvl1pPr>
          </a:lstStyle>
          <a:p>
            <a:pPr>
              <a:defRPr/>
            </a:pPr>
            <a:endParaRPr lang="en-US" dirty="0"/>
          </a:p>
        </p:txBody>
      </p:sp>
      <p:sp>
        <p:nvSpPr>
          <p:cNvPr id="8" name="Slide Number Placeholder 5">
            <a:extLst>
              <a:ext uri="{FF2B5EF4-FFF2-40B4-BE49-F238E27FC236}">
                <a16:creationId xmlns:a16="http://schemas.microsoft.com/office/drawing/2014/main" id="{81F9BCE5-2E80-4BA3-A94A-B78F7787585F}"/>
              </a:ext>
            </a:extLst>
          </p:cNvPr>
          <p:cNvSpPr>
            <a:spLocks noGrp="1"/>
          </p:cNvSpPr>
          <p:nvPr>
            <p:ph type="sldNum" sz="quarter" idx="12"/>
          </p:nvPr>
        </p:nvSpPr>
        <p:spPr/>
        <p:txBody>
          <a:bodyPr/>
          <a:lstStyle>
            <a:lvl1pPr>
              <a:defRPr>
                <a:solidFill>
                  <a:schemeClr val="tx1"/>
                </a:solidFill>
              </a:defRPr>
            </a:lvl1pPr>
          </a:lstStyle>
          <a:p>
            <a:pPr>
              <a:defRPr/>
            </a:pPr>
            <a:fld id="{F16FB974-127E-4CA4-8A42-743983CEC48C}" type="slidenum">
              <a:rPr lang="en-US" smtClean="0"/>
              <a:pPr>
                <a:defRPr/>
              </a:pPr>
              <a:t>‹#›</a:t>
            </a:fld>
            <a:endParaRPr lang="en-US" dirty="0"/>
          </a:p>
        </p:txBody>
      </p:sp>
      <p:pic>
        <p:nvPicPr>
          <p:cNvPr id="10" name="Picture 2" descr="Image result for university of colorado school of medicine">
            <a:extLst>
              <a:ext uri="{FF2B5EF4-FFF2-40B4-BE49-F238E27FC236}">
                <a16:creationId xmlns:a16="http://schemas.microsoft.com/office/drawing/2014/main" id="{911EF7E0-8285-4491-9610-771FEA50D6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65999" y="285709"/>
            <a:ext cx="1575602" cy="68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sign&#10;&#10;Description automatically generated">
            <a:extLst>
              <a:ext uri="{FF2B5EF4-FFF2-40B4-BE49-F238E27FC236}">
                <a16:creationId xmlns:a16="http://schemas.microsoft.com/office/drawing/2014/main" id="{6B5BAADF-11E7-4487-8BF7-09A920DBBEB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550" y="76200"/>
            <a:ext cx="1146928" cy="990600"/>
          </a:xfrm>
          <a:prstGeom prst="rect">
            <a:avLst/>
          </a:prstGeom>
          <a:noFill/>
          <a:ln>
            <a:noFill/>
          </a:ln>
        </p:spPr>
      </p:pic>
      <p:sp>
        <p:nvSpPr>
          <p:cNvPr id="4" name="TextBox 3">
            <a:extLst>
              <a:ext uri="{FF2B5EF4-FFF2-40B4-BE49-F238E27FC236}">
                <a16:creationId xmlns:a16="http://schemas.microsoft.com/office/drawing/2014/main" id="{8400860C-E8FB-47EB-A24A-4C6DFCEE1C92}"/>
              </a:ext>
            </a:extLst>
          </p:cNvPr>
          <p:cNvSpPr txBox="1"/>
          <p:nvPr userDrawn="1"/>
        </p:nvSpPr>
        <p:spPr>
          <a:xfrm>
            <a:off x="10363200" y="0"/>
            <a:ext cx="1981200" cy="261610"/>
          </a:xfrm>
          <a:prstGeom prst="rect">
            <a:avLst/>
          </a:prstGeom>
          <a:noFill/>
        </p:spPr>
        <p:txBody>
          <a:bodyPr wrap="square" rtlCol="0">
            <a:spAutoFit/>
          </a:bodyPr>
          <a:lstStyle/>
          <a:p>
            <a:pPr algn="ctr"/>
            <a:r>
              <a:rPr lang="en-US" sz="1100" i="1" baseline="0" dirty="0">
                <a:solidFill>
                  <a:schemeClr val="tx1"/>
                </a:solidFill>
                <a:latin typeface="Arial" panose="020B0604020202020204" pitchFamily="34" charset="0"/>
                <a:ea typeface="Microsoft YaHei Light" panose="020B0502040204020203" pitchFamily="34" charset="-122"/>
                <a:cs typeface="Arial" panose="020B0604020202020204" pitchFamily="34" charset="0"/>
              </a:rPr>
              <a:t>An Affiliate of:</a:t>
            </a:r>
          </a:p>
        </p:txBody>
      </p:sp>
    </p:spTree>
    <p:extLst>
      <p:ext uri="{BB962C8B-B14F-4D97-AF65-F5344CB8AC3E}">
        <p14:creationId xmlns:p14="http://schemas.microsoft.com/office/powerpoint/2010/main" val="39251931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715962"/>
          </a:xfrm>
        </p:spPr>
        <p:txBody>
          <a:bodyPr/>
          <a:lstStyle>
            <a:lvl1pPr>
              <a:defRPr sz="4000"/>
            </a:lvl1pPr>
          </a:lstStyle>
          <a:p>
            <a:r>
              <a:rPr lang="en-US"/>
              <a:t>Click to edit Master title style</a:t>
            </a:r>
          </a:p>
        </p:txBody>
      </p:sp>
      <p:sp>
        <p:nvSpPr>
          <p:cNvPr id="3" name="Content Placeholder 2"/>
          <p:cNvSpPr>
            <a:spLocks noGrp="1"/>
          </p:cNvSpPr>
          <p:nvPr>
            <p:ph idx="1"/>
          </p:nvPr>
        </p:nvSpPr>
        <p:spPr>
          <a:xfrm>
            <a:off x="609600" y="1022995"/>
            <a:ext cx="10972800" cy="51031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3A5B07FC-EC84-472F-804A-1D91A238522C}"/>
              </a:ext>
            </a:extLst>
          </p:cNvPr>
          <p:cNvSpPr>
            <a:spLocks noGrp="1"/>
          </p:cNvSpPr>
          <p:nvPr>
            <p:ph type="ftr" sz="quarter" idx="11"/>
          </p:nvPr>
        </p:nvSpPr>
        <p:spPr/>
        <p:txBody>
          <a:bodyPr/>
          <a:lstStyle>
            <a:lvl1pPr>
              <a:defRPr>
                <a:solidFill>
                  <a:schemeClr val="tx1"/>
                </a:solidFill>
              </a:defRPr>
            </a:lvl1pPr>
          </a:lstStyle>
          <a:p>
            <a:pPr>
              <a:defRPr/>
            </a:pPr>
            <a:endParaRPr lang="en-US" dirty="0"/>
          </a:p>
        </p:txBody>
      </p:sp>
      <p:sp>
        <p:nvSpPr>
          <p:cNvPr id="8" name="Slide Number Placeholder 5">
            <a:extLst>
              <a:ext uri="{FF2B5EF4-FFF2-40B4-BE49-F238E27FC236}">
                <a16:creationId xmlns:a16="http://schemas.microsoft.com/office/drawing/2014/main" id="{3D7AFB60-65AA-41FB-A783-FD594D3FF0A2}"/>
              </a:ext>
            </a:extLst>
          </p:cNvPr>
          <p:cNvSpPr>
            <a:spLocks noGrp="1"/>
          </p:cNvSpPr>
          <p:nvPr>
            <p:ph type="sldNum" sz="quarter" idx="12"/>
          </p:nvPr>
        </p:nvSpPr>
        <p:spPr/>
        <p:txBody>
          <a:bodyPr/>
          <a:lstStyle>
            <a:lvl1pPr>
              <a:defRPr>
                <a:solidFill>
                  <a:schemeClr val="tx1"/>
                </a:solidFill>
              </a:defRPr>
            </a:lvl1pPr>
          </a:lstStyle>
          <a:p>
            <a:pPr>
              <a:defRPr/>
            </a:pPr>
            <a:fld id="{AA74B1CF-3A90-4FA0-A225-61E3E5FBED46}" type="slidenum">
              <a:rPr lang="en-US" smtClean="0"/>
              <a:pPr>
                <a:defRPr/>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EC2F5871-A477-4149-AFEC-6EE898BA873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6124759"/>
            <a:ext cx="747074" cy="654048"/>
          </a:xfrm>
          <a:prstGeom prst="rect">
            <a:avLst/>
          </a:prstGeom>
          <a:noFill/>
          <a:ln>
            <a:noFill/>
          </a:ln>
        </p:spPr>
      </p:pic>
      <p:pic>
        <p:nvPicPr>
          <p:cNvPr id="10" name="Picture 2" descr="Image result for university of colorado school of medicine">
            <a:extLst>
              <a:ext uri="{FF2B5EF4-FFF2-40B4-BE49-F238E27FC236}">
                <a16:creationId xmlns:a16="http://schemas.microsoft.com/office/drawing/2014/main" id="{769D4186-A872-44D6-AFC3-FF9491AE2FF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8028" t="1" r="38028" b="50624"/>
          <a:stretch/>
        </p:blipFill>
        <p:spPr bwMode="auto">
          <a:xfrm>
            <a:off x="983157" y="6379553"/>
            <a:ext cx="356869" cy="3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4B94000-06A8-4115-B802-3B4640D7A429}"/>
              </a:ext>
            </a:extLst>
          </p:cNvPr>
          <p:cNvSpPr txBox="1"/>
          <p:nvPr userDrawn="1"/>
        </p:nvSpPr>
        <p:spPr>
          <a:xfrm>
            <a:off x="670473" y="6148721"/>
            <a:ext cx="914801" cy="230832"/>
          </a:xfrm>
          <a:prstGeom prst="rect">
            <a:avLst/>
          </a:prstGeom>
          <a:noFill/>
        </p:spPr>
        <p:txBody>
          <a:bodyPr wrap="square" rtlCol="0">
            <a:spAutoFit/>
          </a:bodyPr>
          <a:lstStyle/>
          <a:p>
            <a:pPr algn="ctr"/>
            <a:r>
              <a:rPr lang="en-US" sz="900" i="1" baseline="0" dirty="0">
                <a:solidFill>
                  <a:schemeClr val="tx1"/>
                </a:solidFill>
                <a:latin typeface="Arial" panose="020B0604020202020204" pitchFamily="34" charset="0"/>
                <a:ea typeface="Microsoft YaHei Light" panose="020B0502040204020203" pitchFamily="34" charset="-122"/>
                <a:cs typeface="Arial" panose="020B0604020202020204" pitchFamily="34" charset="0"/>
              </a:rPr>
              <a:t>An Affiliate of:</a:t>
            </a:r>
          </a:p>
        </p:txBody>
      </p:sp>
    </p:spTree>
    <p:extLst>
      <p:ext uri="{BB962C8B-B14F-4D97-AF65-F5344CB8AC3E}">
        <p14:creationId xmlns:p14="http://schemas.microsoft.com/office/powerpoint/2010/main" val="32363388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715962"/>
          </a:xfrm>
        </p:spPr>
        <p:txBody>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609600" y="1022995"/>
            <a:ext cx="10972800" cy="51031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3A5B07FC-EC84-472F-804A-1D91A238522C}"/>
              </a:ext>
            </a:extLst>
          </p:cNvPr>
          <p:cNvSpPr>
            <a:spLocks noGrp="1"/>
          </p:cNvSpPr>
          <p:nvPr>
            <p:ph type="ftr" sz="quarter" idx="11"/>
          </p:nvPr>
        </p:nvSpPr>
        <p:spPr/>
        <p:txBody>
          <a:bodyPr/>
          <a:lstStyle>
            <a:lvl1pPr>
              <a:defRPr>
                <a:solidFill>
                  <a:schemeClr val="tx1"/>
                </a:solidFill>
              </a:defRPr>
            </a:lvl1pPr>
          </a:lstStyle>
          <a:p>
            <a:pPr>
              <a:defRPr/>
            </a:pPr>
            <a:endParaRPr lang="en-US" dirty="0"/>
          </a:p>
        </p:txBody>
      </p:sp>
      <p:sp>
        <p:nvSpPr>
          <p:cNvPr id="8" name="Slide Number Placeholder 5">
            <a:extLst>
              <a:ext uri="{FF2B5EF4-FFF2-40B4-BE49-F238E27FC236}">
                <a16:creationId xmlns:a16="http://schemas.microsoft.com/office/drawing/2014/main" id="{3D7AFB60-65AA-41FB-A783-FD594D3FF0A2}"/>
              </a:ext>
            </a:extLst>
          </p:cNvPr>
          <p:cNvSpPr>
            <a:spLocks noGrp="1"/>
          </p:cNvSpPr>
          <p:nvPr>
            <p:ph type="sldNum" sz="quarter" idx="12"/>
          </p:nvPr>
        </p:nvSpPr>
        <p:spPr/>
        <p:txBody>
          <a:bodyPr/>
          <a:lstStyle>
            <a:lvl1pPr>
              <a:defRPr>
                <a:solidFill>
                  <a:schemeClr val="tx1"/>
                </a:solidFill>
              </a:defRPr>
            </a:lvl1pPr>
          </a:lstStyle>
          <a:p>
            <a:pPr>
              <a:defRPr/>
            </a:pPr>
            <a:fld id="{AA74B1CF-3A90-4FA0-A225-61E3E5FBED46}" type="slidenum">
              <a:rPr lang="en-US" smtClean="0"/>
              <a:pPr>
                <a:defRPr/>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EC2F5871-A477-4149-AFEC-6EE898BA873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6124759"/>
            <a:ext cx="747074" cy="654048"/>
          </a:xfrm>
          <a:prstGeom prst="rect">
            <a:avLst/>
          </a:prstGeom>
          <a:noFill/>
          <a:ln>
            <a:noFill/>
          </a:ln>
        </p:spPr>
      </p:pic>
      <p:pic>
        <p:nvPicPr>
          <p:cNvPr id="10" name="Picture 2" descr="Image result for university of colorado school of medicine">
            <a:extLst>
              <a:ext uri="{FF2B5EF4-FFF2-40B4-BE49-F238E27FC236}">
                <a16:creationId xmlns:a16="http://schemas.microsoft.com/office/drawing/2014/main" id="{769D4186-A872-44D6-AFC3-FF9491AE2FF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8028" t="1" r="38028" b="50624"/>
          <a:stretch/>
        </p:blipFill>
        <p:spPr bwMode="auto">
          <a:xfrm>
            <a:off x="983157" y="6379553"/>
            <a:ext cx="356869" cy="3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4B94000-06A8-4115-B802-3B4640D7A429}"/>
              </a:ext>
            </a:extLst>
          </p:cNvPr>
          <p:cNvSpPr txBox="1"/>
          <p:nvPr userDrawn="1"/>
        </p:nvSpPr>
        <p:spPr>
          <a:xfrm>
            <a:off x="670473" y="6148721"/>
            <a:ext cx="914801" cy="230832"/>
          </a:xfrm>
          <a:prstGeom prst="rect">
            <a:avLst/>
          </a:prstGeom>
          <a:noFill/>
        </p:spPr>
        <p:txBody>
          <a:bodyPr wrap="square" rtlCol="0">
            <a:spAutoFit/>
          </a:bodyPr>
          <a:lstStyle/>
          <a:p>
            <a:pPr algn="ctr"/>
            <a:r>
              <a:rPr lang="en-US" sz="900" i="1" baseline="0" dirty="0">
                <a:solidFill>
                  <a:schemeClr val="tx1"/>
                </a:solidFill>
                <a:latin typeface="Arial" panose="020B0604020202020204" pitchFamily="34" charset="0"/>
                <a:ea typeface="Microsoft YaHei Light" panose="020B0502040204020203" pitchFamily="34" charset="-122"/>
                <a:cs typeface="Arial" panose="020B0604020202020204" pitchFamily="34" charset="0"/>
              </a:rPr>
              <a:t>An Affiliate of:</a:t>
            </a:r>
          </a:p>
        </p:txBody>
      </p:sp>
    </p:spTree>
    <p:extLst>
      <p:ext uri="{BB962C8B-B14F-4D97-AF65-F5344CB8AC3E}">
        <p14:creationId xmlns:p14="http://schemas.microsoft.com/office/powerpoint/2010/main" val="30024865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F167E-D41E-4A74-9FEA-A69884BE862F}"/>
              </a:ext>
            </a:extLst>
          </p:cNvPr>
          <p:cNvSpPr>
            <a:spLocks noGrp="1"/>
          </p:cNvSpPr>
          <p:nvPr>
            <p:ph type="dt" sz="half" idx="10"/>
          </p:nvPr>
        </p:nvSpPr>
        <p:spPr/>
        <p:txBody>
          <a:bodyPr/>
          <a:lstStyle>
            <a:lvl1pPr>
              <a:defRPr/>
            </a:lvl1pPr>
          </a:lstStyle>
          <a:p>
            <a:pPr>
              <a:defRPr/>
            </a:pPr>
            <a:fld id="{6700F72A-2840-41A7-9341-5E244E2AC115}" type="datetimeFigureOut">
              <a:rPr lang="en-US"/>
              <a:pPr>
                <a:defRPr/>
              </a:pPr>
              <a:t>2/27/2025</a:t>
            </a:fld>
            <a:endParaRPr lang="en-US" dirty="0"/>
          </a:p>
        </p:txBody>
      </p:sp>
      <p:sp>
        <p:nvSpPr>
          <p:cNvPr id="5" name="Footer Placeholder 4">
            <a:extLst>
              <a:ext uri="{FF2B5EF4-FFF2-40B4-BE49-F238E27FC236}">
                <a16:creationId xmlns:a16="http://schemas.microsoft.com/office/drawing/2014/main" id="{E3CC4BB2-4517-4D7B-898D-2AEE9EAA5CF1}"/>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05D3B1A-8251-445B-9736-D14B14802445}"/>
              </a:ext>
            </a:extLst>
          </p:cNvPr>
          <p:cNvSpPr>
            <a:spLocks noGrp="1"/>
          </p:cNvSpPr>
          <p:nvPr>
            <p:ph type="sldNum" sz="quarter" idx="12"/>
          </p:nvPr>
        </p:nvSpPr>
        <p:spPr/>
        <p:txBody>
          <a:bodyPr/>
          <a:lstStyle>
            <a:lvl1pPr>
              <a:defRPr/>
            </a:lvl1pPr>
          </a:lstStyle>
          <a:p>
            <a:pPr>
              <a:defRPr/>
            </a:pPr>
            <a:fld id="{2A01B995-E4AD-4293-8BA4-BBDED3ABFA60}" type="slidenum">
              <a:rPr lang="en-US"/>
              <a:pPr>
                <a:defRPr/>
              </a:pPr>
              <a:t>‹#›</a:t>
            </a:fld>
            <a:endParaRPr lang="en-US" dirty="0"/>
          </a:p>
        </p:txBody>
      </p:sp>
    </p:spTree>
    <p:extLst>
      <p:ext uri="{BB962C8B-B14F-4D97-AF65-F5344CB8AC3E}">
        <p14:creationId xmlns:p14="http://schemas.microsoft.com/office/powerpoint/2010/main" val="987068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lgn="l" rtl="0" eaLnBrk="1" fontAlgn="base" hangingPunct="1">
              <a:spcBef>
                <a:spcPct val="0"/>
              </a:spcBef>
              <a:spcAft>
                <a:spcPct val="0"/>
              </a:spcAft>
              <a:defRPr lang="en-GB" sz="3200" b="0" noProof="0" dirty="0">
                <a:solidFill>
                  <a:schemeClr val="bg2"/>
                </a:solidFill>
                <a:latin typeface="+mj-lt"/>
                <a:ea typeface="+mj-ea"/>
                <a:cs typeface="+mj-cs"/>
              </a:defRPr>
            </a:lvl1pPr>
          </a:lstStyle>
          <a:p>
            <a:r>
              <a:rPr lang="en-GB" noProof="0" dirty="0"/>
              <a:t>Click to edit Master title text</a:t>
            </a:r>
          </a:p>
        </p:txBody>
      </p:sp>
      <p:sp>
        <p:nvSpPr>
          <p:cNvPr id="7" name="Content Placeholder 6"/>
          <p:cNvSpPr>
            <a:spLocks noGrp="1"/>
          </p:cNvSpPr>
          <p:nvPr>
            <p:ph sz="quarter" idx="10" hasCustomPrompt="1"/>
          </p:nvPr>
        </p:nvSpPr>
        <p:spPr>
          <a:xfrm>
            <a:off x="814918" y="1376363"/>
            <a:ext cx="11042649" cy="4860925"/>
          </a:xfrm>
        </p:spPr>
        <p:txBody>
          <a:bodyPr/>
          <a:lstStyle>
            <a:lvl1pPr>
              <a:defRPr lang="en-US" sz="2400" dirty="0">
                <a:solidFill>
                  <a:schemeClr val="tx1">
                    <a:lumMod val="65000"/>
                    <a:lumOff val="35000"/>
                  </a:schemeClr>
                </a:solidFill>
                <a:latin typeface="+mn-lt"/>
                <a:ea typeface="+mn-ea"/>
                <a:cs typeface="+mn-cs"/>
              </a:defRPr>
            </a:lvl1pPr>
          </a:lstStyle>
          <a:p>
            <a:pPr marL="357708" lvl="0"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pPr>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399440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itle 1"/>
          <p:cNvSpPr>
            <a:spLocks noGrp="1"/>
          </p:cNvSpPr>
          <p:nvPr>
            <p:ph type="ctrTitle"/>
          </p:nvPr>
        </p:nvSpPr>
        <p:spPr>
          <a:xfrm>
            <a:off x="556591" y="219356"/>
            <a:ext cx="9454917" cy="944432"/>
          </a:xfrm>
          <a:prstGeom prst="rect">
            <a:avLst/>
          </a:prstGeom>
        </p:spPr>
        <p:txBody>
          <a:bodyPr anchor="ctr" anchorCtr="0"/>
          <a:lstStyle>
            <a:lvl1pPr algn="l">
              <a:defRPr sz="3200" b="1" i="0">
                <a:solidFill>
                  <a:schemeClr val="bg1"/>
                </a:solidFill>
                <a:latin typeface="Arial" charset="0"/>
                <a:ea typeface="Arial" charset="0"/>
                <a:cs typeface="Arial"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D0D2739-4F81-8A46-BD0F-FAF555A05F35}"/>
              </a:ext>
            </a:extLst>
          </p:cNvPr>
          <p:cNvSpPr>
            <a:spLocks noGrp="1"/>
          </p:cNvSpPr>
          <p:nvPr>
            <p:ph sz="quarter" idx="10"/>
          </p:nvPr>
        </p:nvSpPr>
        <p:spPr>
          <a:xfrm>
            <a:off x="556591" y="1711945"/>
            <a:ext cx="11295440" cy="4243387"/>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1024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nd Content -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E27E-88AB-C74E-B5C8-E5C25F7DFEE6}"/>
              </a:ext>
            </a:extLst>
          </p:cNvPr>
          <p:cNvSpPr>
            <a:spLocks noGrp="1"/>
          </p:cNvSpPr>
          <p:nvPr>
            <p:ph type="ctrTitle"/>
          </p:nvPr>
        </p:nvSpPr>
        <p:spPr>
          <a:xfrm>
            <a:off x="556591" y="219356"/>
            <a:ext cx="9454917" cy="944432"/>
          </a:xfrm>
          <a:prstGeom prst="rect">
            <a:avLst/>
          </a:prstGeom>
        </p:spPr>
        <p:txBody>
          <a:bodyPr anchor="ctr" anchorCtr="0"/>
          <a:lstStyle>
            <a:lvl1pPr algn="l">
              <a:defRPr sz="3200" b="1" i="0">
                <a:solidFill>
                  <a:schemeClr val="bg1"/>
                </a:solidFill>
                <a:latin typeface="Arial" charset="0"/>
                <a:ea typeface="Arial" charset="0"/>
                <a:cs typeface="Arial"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F7F8C2A-9837-2242-9D9F-371F01BF15B0}"/>
              </a:ext>
            </a:extLst>
          </p:cNvPr>
          <p:cNvSpPr>
            <a:spLocks noGrp="1"/>
          </p:cNvSpPr>
          <p:nvPr>
            <p:ph sz="quarter" idx="10"/>
          </p:nvPr>
        </p:nvSpPr>
        <p:spPr>
          <a:xfrm>
            <a:off x="556591" y="1758584"/>
            <a:ext cx="5267739" cy="4243387"/>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DD9FE5E1-7899-B047-A62D-F5115848A0AC}"/>
              </a:ext>
            </a:extLst>
          </p:cNvPr>
          <p:cNvSpPr>
            <a:spLocks noGrp="1"/>
          </p:cNvSpPr>
          <p:nvPr>
            <p:ph sz="quarter" idx="11"/>
          </p:nvPr>
        </p:nvSpPr>
        <p:spPr>
          <a:xfrm>
            <a:off x="6367672" y="1758584"/>
            <a:ext cx="5273343" cy="4243387"/>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8947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535380" y="470236"/>
            <a:ext cx="2212120" cy="884261"/>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1938000" y="2476500"/>
            <a:ext cx="25400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5747504"/>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75154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508000"/>
            <a:ext cx="1026653" cy="410388"/>
          </a:xfrm>
          <a:prstGeom prst="rect">
            <a:avLst/>
          </a:prstGeom>
        </p:spPr>
      </p:pic>
    </p:spTree>
    <p:extLst>
      <p:ext uri="{BB962C8B-B14F-4D97-AF65-F5344CB8AC3E}">
        <p14:creationId xmlns:p14="http://schemas.microsoft.com/office/powerpoint/2010/main" val="40913287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371726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61387041"/>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1292587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Arial" panose="020B0604020202020204" pitchFamily="34" charset="0"/>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dirty="0">
              <a:solidFill>
                <a:srgbClr val="231F20"/>
              </a:solidFill>
              <a:latin typeface="Lub Dub Medium" panose="020B0603030403020204" pitchFamily="34" charset="77"/>
            </a:endParaRPr>
          </a:p>
          <a:p>
            <a:pPr eaLnBrk="1" hangingPunct="1">
              <a:lnSpc>
                <a:spcPct val="130000"/>
              </a:lnSpc>
            </a:pPr>
            <a:r>
              <a:rPr lang="en-US" altLang="en-US" sz="1417"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8921921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Arial" panose="020B0604020202020204" pitchFamily="34" charset="0"/>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dirty="0">
              <a:solidFill>
                <a:srgbClr val="231F20"/>
              </a:solidFill>
              <a:latin typeface="Lub Dub Medium" panose="020B0603030403020204" pitchFamily="34" charset="77"/>
            </a:endParaRPr>
          </a:p>
          <a:p>
            <a:pPr eaLnBrk="1" hangingPunct="1">
              <a:lnSpc>
                <a:spcPct val="130000"/>
              </a:lnSpc>
            </a:pPr>
            <a:r>
              <a:rPr lang="en-US" altLang="en-US" sz="1417"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5760563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8040736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1824758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29794156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4087008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6032237"/>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11345099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chemeClr val="tx1"/>
                </a:solidFill>
                <a:latin typeface="Arial" panose="020B0604020202020204" pitchFamily="34" charset="0"/>
              </a:defRPr>
            </a:lvl1pPr>
            <a:lvl2pPr marL="0">
              <a:spcBef>
                <a:spcPts val="917"/>
              </a:spcBef>
              <a:defRPr sz="1500" b="0" i="0">
                <a:latin typeface="Arial" panose="020B0604020202020204" pitchFamily="34" charset="0"/>
              </a:defRPr>
            </a:lvl2pPr>
            <a:lvl3pPr marL="380985">
              <a:defRPr sz="1333" b="0" i="0">
                <a:latin typeface="Arial" panose="020B0604020202020204" pitchFamily="34" charset="0"/>
              </a:defRPr>
            </a:lvl3pPr>
            <a:lvl4pPr marL="761970">
              <a:defRPr sz="1167" b="0" i="0">
                <a:latin typeface="Arial" panose="020B0604020202020204" pitchFamily="34" charset="0"/>
              </a:defRPr>
            </a:lvl4pPr>
            <a:lvl5pPr marL="1142954">
              <a:defRPr sz="1167" b="0"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Arial" panose="020B0604020202020204" pitchFamily="34" charset="0"/>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Arial" panose="020B0604020202020204" pitchFamily="34" charset="0"/>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93154" y="444500"/>
            <a:ext cx="1026653" cy="410388"/>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6324600"/>
            <a:ext cx="12192000" cy="1118127"/>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6666" b="1" dirty="0">
              <a:solidFill>
                <a:schemeClr val="bg1"/>
              </a:solidFill>
            </a:endParaRPr>
          </a:p>
        </p:txBody>
      </p:sp>
    </p:spTree>
    <p:extLst>
      <p:ext uri="{BB962C8B-B14F-4D97-AF65-F5344CB8AC3E}">
        <p14:creationId xmlns:p14="http://schemas.microsoft.com/office/powerpoint/2010/main" val="37621937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73503"/>
            <a:ext cx="11277600" cy="2286000"/>
          </a:xfrm>
          <a:prstGeom prst="rect">
            <a:avLst/>
          </a:prstGeom>
        </p:spPr>
        <p:txBody>
          <a:bodyPr anchor="b" anchorCtr="0">
            <a:normAutofit/>
          </a:bodyPr>
          <a:lstStyle>
            <a:lvl1pPr algn="l">
              <a:defRPr sz="3800" b="1">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447472" y="4069397"/>
            <a:ext cx="11287328" cy="1319725"/>
          </a:xfrm>
        </p:spPr>
        <p:txBody>
          <a:bodyPr>
            <a:normAutofit/>
          </a:bodyPr>
          <a:lstStyle>
            <a:lvl1pPr marL="0" indent="0" algn="l">
              <a:buNone/>
              <a:defRPr sz="2400" b="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p:cNvSpPr>
            <a:spLocks noGrp="1"/>
          </p:cNvSpPr>
          <p:nvPr>
            <p:ph type="body" sz="quarter" idx="11"/>
          </p:nvPr>
        </p:nvSpPr>
        <p:spPr>
          <a:xfrm>
            <a:off x="447472" y="3197861"/>
            <a:ext cx="11287328" cy="852488"/>
          </a:xfrm>
        </p:spPr>
        <p:txBody>
          <a:bodyPr anchor="b" anchorCtr="0">
            <a:normAutofit/>
          </a:bodyPr>
          <a:lstStyle>
            <a:lvl1pPr marL="0" indent="0">
              <a:buNone/>
              <a:defRPr sz="2800" b="1">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Rectangle 5">
            <a:extLst>
              <a:ext uri="{FF2B5EF4-FFF2-40B4-BE49-F238E27FC236}">
                <a16:creationId xmlns:a16="http://schemas.microsoft.com/office/drawing/2014/main" id="{CF5B9054-92F6-4A54-BB68-1502B76F0AC2}"/>
              </a:ext>
            </a:extLst>
          </p:cNvPr>
          <p:cNvSpPr/>
          <p:nvPr userDrawn="1"/>
        </p:nvSpPr>
        <p:spPr>
          <a:xfrm>
            <a:off x="460248" y="2957211"/>
            <a:ext cx="11338560" cy="76200"/>
          </a:xfrm>
          <a:prstGeom prst="rect">
            <a:avLst/>
          </a:prstGeom>
          <a:gradFill flip="none" rotWithShape="1">
            <a:gsLst>
              <a:gs pos="0">
                <a:srgbClr val="ABABAB">
                  <a:alpha val="14902"/>
                </a:srgb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75746825-776B-4B83-81AD-8975FC38AD73}"/>
              </a:ext>
            </a:extLst>
          </p:cNvPr>
          <p:cNvSpPr txBox="1">
            <a:spLocks/>
          </p:cNvSpPr>
          <p:nvPr userDrawn="1"/>
        </p:nvSpPr>
        <p:spPr>
          <a:xfrm>
            <a:off x="11126709" y="6535959"/>
            <a:ext cx="1065291" cy="311408"/>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CC-</a:t>
            </a:r>
            <a:fld id="{3C4EC3EE-57F8-4F6C-A5A4-758A3B9865A5}" type="slidenum">
              <a:rPr kumimoji="0" lang="en-US" sz="14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6202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99414800"/>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73503"/>
            <a:ext cx="11277600" cy="2286000"/>
          </a:xfrm>
          <a:prstGeom prst="rect">
            <a:avLst/>
          </a:prstGeom>
        </p:spPr>
        <p:txBody>
          <a:bodyPr anchor="b" anchorCtr="0">
            <a:normAutofit/>
          </a:bodyPr>
          <a:lstStyle>
            <a:lvl1pPr algn="l">
              <a:defRPr sz="3800" b="1">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447472" y="4069397"/>
            <a:ext cx="11287328" cy="1319725"/>
          </a:xfrm>
        </p:spPr>
        <p:txBody>
          <a:bodyPr>
            <a:normAutofit/>
          </a:bodyPr>
          <a:lstStyle>
            <a:lvl1pPr marL="0" indent="0" algn="l">
              <a:buNone/>
              <a:defRPr sz="2400" b="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9"/>
          <p:cNvSpPr>
            <a:spLocks noGrp="1"/>
          </p:cNvSpPr>
          <p:nvPr>
            <p:ph type="body" sz="quarter" idx="11"/>
          </p:nvPr>
        </p:nvSpPr>
        <p:spPr>
          <a:xfrm>
            <a:off x="447472" y="3197861"/>
            <a:ext cx="11287328" cy="852488"/>
          </a:xfrm>
        </p:spPr>
        <p:txBody>
          <a:bodyPr anchor="b" anchorCtr="0">
            <a:normAutofit/>
          </a:bodyPr>
          <a:lstStyle>
            <a:lvl1pPr marL="0" indent="0">
              <a:buNone/>
              <a:defRPr sz="2800" b="1">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6" name="Rectangle 5">
            <a:extLst>
              <a:ext uri="{FF2B5EF4-FFF2-40B4-BE49-F238E27FC236}">
                <a16:creationId xmlns:a16="http://schemas.microsoft.com/office/drawing/2014/main" id="{CF5B9054-92F6-4A54-BB68-1502B76F0AC2}"/>
              </a:ext>
            </a:extLst>
          </p:cNvPr>
          <p:cNvSpPr/>
          <p:nvPr userDrawn="1"/>
        </p:nvSpPr>
        <p:spPr>
          <a:xfrm>
            <a:off x="460248" y="2957211"/>
            <a:ext cx="11338560" cy="76200"/>
          </a:xfrm>
          <a:prstGeom prst="rect">
            <a:avLst/>
          </a:prstGeom>
          <a:gradFill flip="none" rotWithShape="1">
            <a:gsLst>
              <a:gs pos="0">
                <a:srgbClr val="ABABAB">
                  <a:alpha val="14902"/>
                </a:srgb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943909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24"/>
            <a:ext cx="11277600" cy="941832"/>
          </a:xfrm>
          <a:prstGeom prst="rect">
            <a:avLst/>
          </a:prstGeom>
        </p:spPr>
        <p:txBody>
          <a:bodyPr>
            <a:noAutofit/>
          </a:bodyPr>
          <a:lstStyle>
            <a:lvl1pPr>
              <a:defRPr sz="34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66725" y="1489077"/>
            <a:ext cx="11264900" cy="4606924"/>
          </a:xfrm>
        </p:spPr>
        <p:txBody>
          <a:bodyPr/>
          <a:lstStyle>
            <a:lvl1pPr>
              <a:defRPr b="1">
                <a:solidFill>
                  <a:schemeClr val="tx1"/>
                </a:solidFill>
              </a:defRPr>
            </a:lvl1pPr>
            <a:lvl2pPr>
              <a:defRPr b="0">
                <a:solidFill>
                  <a:schemeClr val="tx1"/>
                </a:solidFill>
              </a:defRPr>
            </a:lvl2pPr>
            <a:lvl3pPr>
              <a:defRPr b="0">
                <a:solidFill>
                  <a:schemeClr val="tx1"/>
                </a:solidFill>
              </a:defRPr>
            </a:lvl3pPr>
            <a:lvl4pPr>
              <a:defRPr b="0">
                <a:solidFill>
                  <a:schemeClr val="tx1"/>
                </a:solidFill>
              </a:defRPr>
            </a:lvl4pPr>
            <a:lvl5pPr>
              <a:defRPr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3020612"/>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94544"/>
            <a:ext cx="11277600" cy="937870"/>
          </a:xfrm>
          <a:prstGeom prst="rect">
            <a:avLst/>
          </a:prstGeom>
        </p:spPr>
        <p:txBody>
          <a:bodyPr>
            <a:noAutofit/>
          </a:bodyPr>
          <a:lstStyle>
            <a:lvl1pPr>
              <a:defRPr lang="en-US" sz="3400" b="1" strike="noStrike" kern="1200" dirty="0">
                <a:solidFill>
                  <a:schemeClr val="tx1"/>
                </a:solidFill>
                <a:effectLst/>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882686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2FA0-7987-448A-BA01-972A5BEC16DE}"/>
              </a:ext>
            </a:extLst>
          </p:cNvPr>
          <p:cNvSpPr>
            <a:spLocks noGrp="1"/>
          </p:cNvSpPr>
          <p:nvPr>
            <p:ph type="title"/>
          </p:nvPr>
        </p:nvSpPr>
        <p:spPr>
          <a:xfrm>
            <a:off x="457200" y="192024"/>
            <a:ext cx="11277600" cy="941832"/>
          </a:xfrm>
          <a:prstGeom prst="rect">
            <a:avLst/>
          </a:prstGeo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AC93BD47-B7CB-41D2-8B2F-60FF74B0DE94}"/>
              </a:ext>
            </a:extLst>
          </p:cNvPr>
          <p:cNvSpPr>
            <a:spLocks noGrp="1"/>
          </p:cNvSpPr>
          <p:nvPr>
            <p:ph sz="quarter" idx="10"/>
          </p:nvPr>
        </p:nvSpPr>
        <p:spPr>
          <a:xfrm>
            <a:off x="457200" y="1485900"/>
            <a:ext cx="5436606" cy="46101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AB203855-B3F1-42C0-BC30-2AD39B839B33}"/>
              </a:ext>
            </a:extLst>
          </p:cNvPr>
          <p:cNvSpPr>
            <a:spLocks noGrp="1"/>
          </p:cNvSpPr>
          <p:nvPr>
            <p:ph sz="quarter" idx="11"/>
          </p:nvPr>
        </p:nvSpPr>
        <p:spPr>
          <a:xfrm>
            <a:off x="6298195" y="1485900"/>
            <a:ext cx="5436605" cy="4610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1568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467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nten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24"/>
            <a:ext cx="11277600" cy="941832"/>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2041524"/>
            <a:ext cx="5444067" cy="4054491"/>
          </a:xfrm>
        </p:spPr>
        <p:txBody>
          <a:bodyPr/>
          <a:lstStyle>
            <a:lvl1pPr>
              <a:spcBef>
                <a:spcPts val="1200"/>
              </a:spcBef>
              <a:defRPr sz="2400"/>
            </a:lvl1pPr>
            <a:lvl2pPr>
              <a:spcBef>
                <a:spcPts val="600"/>
              </a:spcBef>
              <a:defRPr sz="2000"/>
            </a:lvl2pPr>
            <a:lvl3pPr>
              <a:spcBef>
                <a:spcPts val="300"/>
              </a:spcBef>
              <a:defRPr sz="1800"/>
            </a:lvl3pPr>
            <a:lvl4pPr>
              <a:spcBef>
                <a:spcPts val="200"/>
              </a:spcBef>
              <a:defRPr sz="1600"/>
            </a:lvl4pPr>
            <a:lvl5pPr>
              <a:spcBef>
                <a:spcPts val="100"/>
              </a:spcBef>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0733" y="2041524"/>
            <a:ext cx="5444067" cy="4054475"/>
          </a:xfrm>
        </p:spPr>
        <p:txBody>
          <a:bodyPr/>
          <a:lstStyle>
            <a:lvl1pPr>
              <a:spcBef>
                <a:spcPts val="1200"/>
              </a:spcBef>
              <a:defRPr sz="2400"/>
            </a:lvl1pPr>
            <a:lvl2pPr>
              <a:spcBef>
                <a:spcPts val="600"/>
              </a:spcBef>
              <a:defRPr sz="2000"/>
            </a:lvl2pPr>
            <a:lvl3pPr>
              <a:spcBef>
                <a:spcPts val="300"/>
              </a:spcBef>
              <a:defRPr sz="1800"/>
            </a:lvl3pPr>
            <a:lvl4pPr>
              <a:spcBef>
                <a:spcPts val="200"/>
              </a:spcBef>
              <a:defRPr sz="1600"/>
            </a:lvl4pPr>
            <a:lvl5pPr>
              <a:spcBef>
                <a:spcPts val="100"/>
              </a:spcBef>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457200" y="1485900"/>
            <a:ext cx="5449824" cy="457200"/>
          </a:xfrm>
          <a:prstGeom prst="rect">
            <a:avLst/>
          </a:prstGeom>
        </p:spPr>
        <p:txBody>
          <a:bodyPr anchor="ctr">
            <a:noAutofit/>
          </a:bodyPr>
          <a:lstStyle>
            <a:lvl1pPr marL="0" indent="0" algn="ctr">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Text Placeholder 4"/>
          <p:cNvSpPr>
            <a:spLocks noGrp="1"/>
          </p:cNvSpPr>
          <p:nvPr>
            <p:ph type="body" sz="quarter" idx="3"/>
          </p:nvPr>
        </p:nvSpPr>
        <p:spPr>
          <a:xfrm>
            <a:off x="6284976" y="1485900"/>
            <a:ext cx="5449824" cy="457200"/>
          </a:xfrm>
          <a:prstGeom prst="rect">
            <a:avLst/>
          </a:prstGeom>
        </p:spPr>
        <p:txBody>
          <a:bodyPr anchor="ctr">
            <a:noAutofit/>
          </a:bodyPr>
          <a:lstStyle>
            <a:lvl1pPr marL="0" indent="0" algn="ctr">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305142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alking Points - general">
    <p:bg>
      <p:bgPr>
        <a:solidFill>
          <a:srgbClr val="FFE9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3B69-9DDE-42D2-B25E-CC36C532DFAC}"/>
              </a:ext>
            </a:extLst>
          </p:cNvPr>
          <p:cNvSpPr>
            <a:spLocks noGrp="1"/>
          </p:cNvSpPr>
          <p:nvPr>
            <p:ph type="title" hasCustomPrompt="1"/>
          </p:nvPr>
        </p:nvSpPr>
        <p:spPr>
          <a:xfrm>
            <a:off x="0" y="6245352"/>
            <a:ext cx="10808208" cy="612648"/>
          </a:xfrm>
          <a:solidFill>
            <a:srgbClr val="8C8C8C"/>
          </a:solidFill>
        </p:spPr>
        <p:txBody>
          <a:bodyPr vert="horz" lIns="91440" tIns="45720" rIns="91440" bIns="45720" rtlCol="0" anchor="b">
            <a:noAutofit/>
          </a:bodyPr>
          <a:lstStyle>
            <a:lvl1pPr>
              <a:defRPr lang="en-US" sz="2000" dirty="0">
                <a:solidFill>
                  <a:schemeClr val="bg1"/>
                </a:solidFill>
                <a:latin typeface="+mn-lt"/>
                <a:ea typeface="+mn-ea"/>
                <a:cs typeface="+mn-cs"/>
              </a:defRPr>
            </a:lvl1pPr>
          </a:lstStyle>
          <a:p>
            <a:pPr marL="0" lvl="0" indent="0">
              <a:lnSpc>
                <a:spcPct val="95000"/>
              </a:lnSpc>
              <a:spcBef>
                <a:spcPts val="0"/>
              </a:spcBef>
              <a:spcAft>
                <a:spcPts val="0"/>
              </a:spcAft>
              <a:buSzPct val="120000"/>
              <a:buFontTx/>
            </a:pPr>
            <a:r>
              <a:rPr lang="en-US" dirty="0"/>
              <a:t>Q-XX: Question goes here - title</a:t>
            </a:r>
          </a:p>
        </p:txBody>
      </p:sp>
      <p:sp>
        <p:nvSpPr>
          <p:cNvPr id="5" name="Content Placeholder 4">
            <a:extLst>
              <a:ext uri="{FF2B5EF4-FFF2-40B4-BE49-F238E27FC236}">
                <a16:creationId xmlns:a16="http://schemas.microsoft.com/office/drawing/2014/main" id="{9E7F75DE-D62E-45F2-B5DF-5235D56AC30A}"/>
              </a:ext>
            </a:extLst>
          </p:cNvPr>
          <p:cNvSpPr>
            <a:spLocks noGrp="1"/>
          </p:cNvSpPr>
          <p:nvPr>
            <p:ph sz="quarter" idx="10"/>
          </p:nvPr>
        </p:nvSpPr>
        <p:spPr>
          <a:xfrm>
            <a:off x="457201" y="484907"/>
            <a:ext cx="11163300" cy="5306293"/>
          </a:xfrm>
        </p:spPr>
        <p:txBody>
          <a:bodyPr/>
          <a:lstStyle>
            <a:lvl1pPr>
              <a:defRPr sz="3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66234601-2EA0-4220-8449-687098AA8454}"/>
              </a:ext>
            </a:extLst>
          </p:cNvPr>
          <p:cNvSpPr>
            <a:spLocks noGrp="1"/>
          </p:cNvSpPr>
          <p:nvPr>
            <p:ph type="body" sz="quarter" idx="11" hasCustomPrompt="1"/>
          </p:nvPr>
        </p:nvSpPr>
        <p:spPr>
          <a:xfrm>
            <a:off x="0" y="0"/>
            <a:ext cx="4087813" cy="430213"/>
          </a:xfrm>
        </p:spPr>
        <p:txBody>
          <a:bodyPr/>
          <a:lstStyle>
            <a:lvl1pPr marL="0" indent="0">
              <a:buNone/>
              <a:defRPr sz="2000">
                <a:solidFill>
                  <a:srgbClr val="FF0000"/>
                </a:solidFill>
              </a:defRPr>
            </a:lvl1pPr>
          </a:lstStyle>
          <a:p>
            <a:pPr lvl="0"/>
            <a:r>
              <a:rPr lang="en-US" dirty="0"/>
              <a:t>VID of first response slide</a:t>
            </a:r>
          </a:p>
        </p:txBody>
      </p:sp>
      <p:sp>
        <p:nvSpPr>
          <p:cNvPr id="9" name="Text Placeholder 8">
            <a:extLst>
              <a:ext uri="{FF2B5EF4-FFF2-40B4-BE49-F238E27FC236}">
                <a16:creationId xmlns:a16="http://schemas.microsoft.com/office/drawing/2014/main" id="{09ED0C88-2A6C-4466-8E5A-7B0701A53C32}"/>
              </a:ext>
            </a:extLst>
          </p:cNvPr>
          <p:cNvSpPr>
            <a:spLocks noGrp="1"/>
          </p:cNvSpPr>
          <p:nvPr>
            <p:ph type="body" sz="quarter" idx="12" hasCustomPrompt="1"/>
          </p:nvPr>
        </p:nvSpPr>
        <p:spPr>
          <a:xfrm>
            <a:off x="8267701" y="1"/>
            <a:ext cx="3924300" cy="438151"/>
          </a:xfrm>
        </p:spPr>
        <p:txBody>
          <a:bodyPr/>
          <a:lstStyle>
            <a:lvl1pPr marL="0" indent="0" algn="r">
              <a:buNone/>
              <a:defRPr sz="2000">
                <a:solidFill>
                  <a:srgbClr val="FF0000"/>
                </a:solidFill>
              </a:defRPr>
            </a:lvl1pPr>
            <a:lvl2pPr marL="339717" indent="0" algn="r">
              <a:buNone/>
              <a:defRPr/>
            </a:lvl2pPr>
            <a:lvl3pPr marL="692133" indent="0" algn="r">
              <a:buNone/>
              <a:defRPr/>
            </a:lvl3pPr>
            <a:lvl4pPr marL="1149322" indent="0" algn="r">
              <a:buNone/>
              <a:defRPr/>
            </a:lvl4pPr>
            <a:lvl5pPr marL="1606511" indent="0" algn="r">
              <a:buNone/>
              <a:defRPr/>
            </a:lvl5pPr>
          </a:lstStyle>
          <a:p>
            <a:pPr lvl="0"/>
            <a:r>
              <a:rPr lang="en-US" dirty="0"/>
              <a:t>NAME OF RESPONDER</a:t>
            </a:r>
          </a:p>
        </p:txBody>
      </p:sp>
    </p:spTree>
    <p:extLst>
      <p:ext uri="{BB962C8B-B14F-4D97-AF65-F5344CB8AC3E}">
        <p14:creationId xmlns:p14="http://schemas.microsoft.com/office/powerpoint/2010/main" val="29764988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715962"/>
          </a:xfrm>
        </p:spPr>
        <p:txBody>
          <a:bodyPr/>
          <a:lstStyle>
            <a:lvl1pPr>
              <a:defRPr sz="4000"/>
            </a:lvl1pPr>
          </a:lstStyle>
          <a:p>
            <a:r>
              <a:rPr lang="en-US"/>
              <a:t>Click to edit Master title style</a:t>
            </a:r>
          </a:p>
        </p:txBody>
      </p:sp>
      <p:sp>
        <p:nvSpPr>
          <p:cNvPr id="3" name="Content Placeholder 2"/>
          <p:cNvSpPr>
            <a:spLocks noGrp="1"/>
          </p:cNvSpPr>
          <p:nvPr>
            <p:ph idx="1"/>
          </p:nvPr>
        </p:nvSpPr>
        <p:spPr>
          <a:xfrm>
            <a:off x="609600" y="1022995"/>
            <a:ext cx="10972800" cy="51031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3A5B07FC-EC84-472F-804A-1D91A238522C}"/>
              </a:ext>
            </a:extLst>
          </p:cNvPr>
          <p:cNvSpPr>
            <a:spLocks noGrp="1"/>
          </p:cNvSpPr>
          <p:nvPr>
            <p:ph type="ftr" sz="quarter" idx="11"/>
          </p:nvPr>
        </p:nvSpPr>
        <p:spPr/>
        <p:txBody>
          <a:bodyPr/>
          <a:lstStyle>
            <a:lvl1pPr>
              <a:defRPr>
                <a:solidFill>
                  <a:schemeClr val="tx1"/>
                </a:solidFill>
              </a:defRPr>
            </a:lvl1pPr>
          </a:lstStyle>
          <a:p>
            <a:pPr>
              <a:defRPr/>
            </a:pPr>
            <a:endParaRPr lang="en-US" dirty="0"/>
          </a:p>
        </p:txBody>
      </p:sp>
      <p:sp>
        <p:nvSpPr>
          <p:cNvPr id="8" name="Slide Number Placeholder 5">
            <a:extLst>
              <a:ext uri="{FF2B5EF4-FFF2-40B4-BE49-F238E27FC236}">
                <a16:creationId xmlns:a16="http://schemas.microsoft.com/office/drawing/2014/main" id="{3D7AFB60-65AA-41FB-A783-FD594D3FF0A2}"/>
              </a:ext>
            </a:extLst>
          </p:cNvPr>
          <p:cNvSpPr>
            <a:spLocks noGrp="1"/>
          </p:cNvSpPr>
          <p:nvPr>
            <p:ph type="sldNum" sz="quarter" idx="12"/>
          </p:nvPr>
        </p:nvSpPr>
        <p:spPr/>
        <p:txBody>
          <a:bodyPr/>
          <a:lstStyle>
            <a:lvl1pPr>
              <a:defRPr>
                <a:solidFill>
                  <a:schemeClr val="tx1"/>
                </a:solidFill>
              </a:defRPr>
            </a:lvl1pPr>
          </a:lstStyle>
          <a:p>
            <a:pPr>
              <a:defRPr/>
            </a:pPr>
            <a:fld id="{AA74B1CF-3A90-4FA0-A225-61E3E5FBED46}" type="slidenum">
              <a:rPr lang="en-US" smtClean="0"/>
              <a:pPr>
                <a:defRPr/>
              </a:pPr>
              <a:t>‹#›</a:t>
            </a:fld>
            <a:endParaRPr lang="en-US" dirty="0"/>
          </a:p>
        </p:txBody>
      </p:sp>
      <p:sp>
        <p:nvSpPr>
          <p:cNvPr id="11" name="TextBox 10">
            <a:extLst>
              <a:ext uri="{FF2B5EF4-FFF2-40B4-BE49-F238E27FC236}">
                <a16:creationId xmlns:a16="http://schemas.microsoft.com/office/drawing/2014/main" id="{74B94000-06A8-4115-B802-3B4640D7A429}"/>
              </a:ext>
            </a:extLst>
          </p:cNvPr>
          <p:cNvSpPr txBox="1"/>
          <p:nvPr userDrawn="1"/>
        </p:nvSpPr>
        <p:spPr>
          <a:xfrm>
            <a:off x="670473" y="6148721"/>
            <a:ext cx="914801" cy="230832"/>
          </a:xfrm>
          <a:prstGeom prst="rect">
            <a:avLst/>
          </a:prstGeom>
          <a:noFill/>
        </p:spPr>
        <p:txBody>
          <a:bodyPr wrap="square" rtlCol="0">
            <a:spAutoFit/>
          </a:bodyPr>
          <a:lstStyle/>
          <a:p>
            <a:pPr algn="ctr"/>
            <a:r>
              <a:rPr lang="en-US" sz="900" i="1" baseline="0" dirty="0">
                <a:solidFill>
                  <a:schemeClr val="tx1"/>
                </a:solidFill>
                <a:latin typeface="Arial" panose="020B0604020202020204" pitchFamily="34" charset="0"/>
                <a:ea typeface="Microsoft YaHei Light" panose="020B0502040204020203" pitchFamily="34" charset="-122"/>
                <a:cs typeface="Arial" panose="020B0604020202020204" pitchFamily="34" charset="0"/>
              </a:rPr>
              <a:t>An Affiliate of:</a:t>
            </a:r>
          </a:p>
        </p:txBody>
      </p:sp>
    </p:spTree>
    <p:extLst>
      <p:ext uri="{BB962C8B-B14F-4D97-AF65-F5344CB8AC3E}">
        <p14:creationId xmlns:p14="http://schemas.microsoft.com/office/powerpoint/2010/main" val="28750303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0988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702454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72159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2265432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9209306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Tree>
    <p:extLst>
      <p:ext uri="{BB962C8B-B14F-4D97-AF65-F5344CB8AC3E}">
        <p14:creationId xmlns:p14="http://schemas.microsoft.com/office/powerpoint/2010/main" val="34502806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0787058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12"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2320" y="1604520"/>
            <a:ext cx="53544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4521770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609600" y="1604520"/>
            <a:ext cx="53544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2286254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0652359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609600" y="1604520"/>
            <a:ext cx="1097232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600" y="3682080"/>
            <a:ext cx="1097232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3330757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609600" y="1604520"/>
            <a:ext cx="53544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2320" y="1604520"/>
            <a:ext cx="53544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600" y="3682080"/>
            <a:ext cx="53544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2320" y="3682080"/>
            <a:ext cx="53544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1474544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2" name="PlaceHolder 2"/>
          <p:cNvSpPr>
            <a:spLocks noGrp="1"/>
          </p:cNvSpPr>
          <p:nvPr>
            <p:ph type="body"/>
          </p:nvPr>
        </p:nvSpPr>
        <p:spPr>
          <a:xfrm>
            <a:off x="609600" y="1604520"/>
            <a:ext cx="35328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520" y="1604520"/>
            <a:ext cx="35328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440" y="1604520"/>
            <a:ext cx="35328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600" y="3682080"/>
            <a:ext cx="35328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520" y="3682080"/>
            <a:ext cx="35328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440" y="3682080"/>
            <a:ext cx="3532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264407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74857860"/>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1462622" y="6269038"/>
            <a:ext cx="6261100" cy="45720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200" b="1">
                <a:solidFill>
                  <a:srgbClr val="990000"/>
                </a:solidFill>
              </a:rPr>
              <a:t>An Academic Research Organization of </a:t>
            </a:r>
          </a:p>
          <a:p>
            <a:pPr fontAlgn="base">
              <a:spcBef>
                <a:spcPct val="0"/>
              </a:spcBef>
              <a:spcAft>
                <a:spcPct val="0"/>
              </a:spcAft>
              <a:defRPr/>
            </a:pPr>
            <a:r>
              <a:rPr lang="en-US" sz="1200" b="1">
                <a:solidFill>
                  <a:srgbClr val="990000"/>
                </a:solidFill>
              </a:rPr>
              <a:t>Brigham and Women’s Hospital and Harvard Medical School</a:t>
            </a:r>
          </a:p>
        </p:txBody>
      </p:sp>
      <p:sp>
        <p:nvSpPr>
          <p:cNvPr id="4098" name="Rectangle 2"/>
          <p:cNvSpPr>
            <a:spLocks noGrp="1" noChangeArrowheads="1"/>
          </p:cNvSpPr>
          <p:nvPr>
            <p:ph type="ctrTitle"/>
          </p:nvPr>
        </p:nvSpPr>
        <p:spPr>
          <a:xfrm>
            <a:off x="1016000" y="990603"/>
            <a:ext cx="10363200" cy="1470025"/>
          </a:xfrm>
        </p:spPr>
        <p:txBody>
          <a:bodyPr/>
          <a:lstStyle>
            <a:lvl1pPr algn="l">
              <a:defRPr b="0"/>
            </a:lvl1pPr>
          </a:lstStyle>
          <a:p>
            <a:r>
              <a:rPr lang="en-US"/>
              <a:t>Click to edit Master title style</a:t>
            </a:r>
          </a:p>
        </p:txBody>
      </p:sp>
      <p:sp>
        <p:nvSpPr>
          <p:cNvPr id="4099" name="Rectangle 3"/>
          <p:cNvSpPr>
            <a:spLocks noGrp="1" noChangeArrowheads="1"/>
          </p:cNvSpPr>
          <p:nvPr>
            <p:ph type="subTitle" idx="1"/>
          </p:nvPr>
        </p:nvSpPr>
        <p:spPr>
          <a:xfrm>
            <a:off x="1016000" y="2667000"/>
            <a:ext cx="8534400" cy="1752600"/>
          </a:xfrm>
        </p:spPr>
        <p:txBody>
          <a:bodyPr/>
          <a:lstStyle>
            <a:lvl1pPr marL="0" indent="0">
              <a:buFontTx/>
              <a:buNone/>
              <a:defRPr b="0"/>
            </a:lvl1pPr>
          </a:lstStyle>
          <a:p>
            <a:r>
              <a:rPr lang="en-US"/>
              <a:t>Click to edit Master subtitle style</a:t>
            </a:r>
          </a:p>
        </p:txBody>
      </p:sp>
      <p:sp>
        <p:nvSpPr>
          <p:cNvPr id="8" name="Rectangle 4"/>
          <p:cNvSpPr>
            <a:spLocks noGrp="1" noChangeArrowheads="1"/>
          </p:cNvSpPr>
          <p:nvPr>
            <p:ph type="ftr" sz="quarter" idx="10"/>
          </p:nvPr>
        </p:nvSpPr>
        <p:spPr>
          <a:xfrm>
            <a:off x="4165600" y="6245225"/>
            <a:ext cx="3860800" cy="476250"/>
          </a:xfrm>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1"/>
          </p:nvPr>
        </p:nvSpPr>
        <p:spPr>
          <a:xfrm>
            <a:off x="8737600" y="6245225"/>
            <a:ext cx="2844800" cy="476250"/>
          </a:xfrm>
        </p:spPr>
        <p:txBody>
          <a:bodyPr/>
          <a:lstStyle>
            <a:lvl1pPr>
              <a:defRPr/>
            </a:lvl1pPr>
          </a:lstStyle>
          <a:p>
            <a:pPr>
              <a:defRPr/>
            </a:pPr>
            <a:fld id="{ABC1CC48-1582-4107-B64F-78B4AB7A35BA}" type="slidenum">
              <a:rPr lang="en-US">
                <a:solidFill>
                  <a:srgbClr val="000000"/>
                </a:solidFill>
              </a:rPr>
              <a:pPr>
                <a:defRPr/>
              </a:pPr>
              <a:t>‹#›</a:t>
            </a:fld>
            <a:endParaRPr lang="en-US">
              <a:solidFill>
                <a:srgbClr val="000000"/>
              </a:solidFill>
            </a:endParaRPr>
          </a:p>
        </p:txBody>
      </p:sp>
      <p:pic>
        <p:nvPicPr>
          <p:cNvPr id="10" name="Picture 2"/>
          <p:cNvPicPr>
            <a:picLocks noChangeAspect="1" noChangeArrowheads="1"/>
          </p:cNvPicPr>
          <p:nvPr userDrawn="1"/>
        </p:nvPicPr>
        <p:blipFill>
          <a:blip r:embed="rId2" cstate="print"/>
          <a:srcRect l="2838" t="5727" r="83394" b="33792"/>
          <a:stretch>
            <a:fillRect/>
          </a:stretch>
        </p:blipFill>
        <p:spPr bwMode="auto">
          <a:xfrm>
            <a:off x="289999" y="6281737"/>
            <a:ext cx="494884" cy="429768"/>
          </a:xfrm>
          <a:prstGeom prst="rect">
            <a:avLst/>
          </a:prstGeom>
          <a:noFill/>
          <a:ln w="9525">
            <a:noFill/>
            <a:miter lim="800000"/>
            <a:headEnd/>
            <a:tailEnd/>
          </a:ln>
        </p:spPr>
      </p:pic>
      <p:pic>
        <p:nvPicPr>
          <p:cNvPr id="11" name="Picture 1" descr="HMS_Affiliate_NEW_8.eps"/>
          <p:cNvPicPr>
            <a:picLocks noChangeAspect="1"/>
          </p:cNvPicPr>
          <p:nvPr userDrawn="1"/>
        </p:nvPicPr>
        <p:blipFill>
          <a:blip r:embed="rId3" cstate="print"/>
          <a:srcRect r="85854"/>
          <a:stretch>
            <a:fillRect/>
          </a:stretch>
        </p:blipFill>
        <p:spPr bwMode="auto">
          <a:xfrm>
            <a:off x="927105" y="6281737"/>
            <a:ext cx="474537" cy="429768"/>
          </a:xfrm>
          <a:prstGeom prst="rect">
            <a:avLst/>
          </a:prstGeom>
          <a:noFill/>
          <a:ln w="9525">
            <a:noFill/>
            <a:miter lim="800000"/>
            <a:headEnd/>
            <a:tailEnd/>
          </a:ln>
        </p:spPr>
      </p:pic>
      <p:pic>
        <p:nvPicPr>
          <p:cNvPr id="12" name="Picture 11" descr="TIMI heart_type inside_F.tif"/>
          <p:cNvPicPr>
            <a:picLocks noChangeAspect="1"/>
          </p:cNvPicPr>
          <p:nvPr userDrawn="1"/>
        </p:nvPicPr>
        <p:blipFill>
          <a:blip r:embed="rId4" cstate="print"/>
          <a:srcRect b="34756"/>
          <a:stretch>
            <a:fillRect/>
          </a:stretch>
        </p:blipFill>
        <p:spPr>
          <a:xfrm>
            <a:off x="302685" y="269875"/>
            <a:ext cx="565553" cy="686272"/>
          </a:xfrm>
          <a:prstGeom prst="rect">
            <a:avLst/>
          </a:prstGeom>
        </p:spPr>
      </p:pic>
    </p:spTree>
    <p:extLst>
      <p:ext uri="{BB962C8B-B14F-4D97-AF65-F5344CB8AC3E}">
        <p14:creationId xmlns:p14="http://schemas.microsoft.com/office/powerpoint/2010/main" val="23132105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5" name="Rectangle 6"/>
          <p:cNvSpPr>
            <a:spLocks noGrp="1" noChangeArrowheads="1"/>
          </p:cNvSpPr>
          <p:nvPr>
            <p:ph type="sldNum" sz="quarter" idx="11"/>
          </p:nvPr>
        </p:nvSpPr>
        <p:spPr>
          <a:ln/>
        </p:spPr>
        <p:txBody>
          <a:bodyPr/>
          <a:lstStyle>
            <a:lvl1pPr>
              <a:defRPr/>
            </a:lvl1pPr>
          </a:lstStyle>
          <a:p>
            <a:pPr>
              <a:defRPr/>
            </a:pPr>
            <a:fld id="{33A93AD2-B871-4865-ACE9-43326FA798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1524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5" name="Rectangle 6"/>
          <p:cNvSpPr>
            <a:spLocks noGrp="1" noChangeArrowheads="1"/>
          </p:cNvSpPr>
          <p:nvPr>
            <p:ph type="sldNum" sz="quarter" idx="11"/>
          </p:nvPr>
        </p:nvSpPr>
        <p:spPr>
          <a:ln/>
        </p:spPr>
        <p:txBody>
          <a:bodyPr/>
          <a:lstStyle>
            <a:lvl1pPr>
              <a:defRPr/>
            </a:lvl1pPr>
          </a:lstStyle>
          <a:p>
            <a:pPr>
              <a:defRPr/>
            </a:pPr>
            <a:fld id="{03E46E30-BD7A-4F86-9BB2-4566556D3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0148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1"/>
            <a:ext cx="5384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1"/>
            <a:ext cx="5384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6" name="Rectangle 6"/>
          <p:cNvSpPr>
            <a:spLocks noGrp="1" noChangeArrowheads="1"/>
          </p:cNvSpPr>
          <p:nvPr>
            <p:ph type="sldNum" sz="quarter" idx="11"/>
          </p:nvPr>
        </p:nvSpPr>
        <p:spPr>
          <a:ln/>
        </p:spPr>
        <p:txBody>
          <a:bodyPr/>
          <a:lstStyle>
            <a:lvl1pPr>
              <a:defRPr/>
            </a:lvl1pPr>
          </a:lstStyle>
          <a:p>
            <a:pPr>
              <a:defRPr/>
            </a:pPr>
            <a:fld id="{9BF9B6FD-9D7A-472D-AB6F-68B34B4BE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0539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8" name="Rectangle 6"/>
          <p:cNvSpPr>
            <a:spLocks noGrp="1" noChangeArrowheads="1"/>
          </p:cNvSpPr>
          <p:nvPr>
            <p:ph type="sldNum" sz="quarter" idx="11"/>
          </p:nvPr>
        </p:nvSpPr>
        <p:spPr>
          <a:ln/>
        </p:spPr>
        <p:txBody>
          <a:bodyPr/>
          <a:lstStyle>
            <a:lvl1pPr>
              <a:defRPr/>
            </a:lvl1pPr>
          </a:lstStyle>
          <a:p>
            <a:pPr>
              <a:defRPr/>
            </a:pPr>
            <a:fld id="{041BF5AE-E535-4D28-A507-91497672F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1690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4" name="Rectangle 6"/>
          <p:cNvSpPr>
            <a:spLocks noGrp="1" noChangeArrowheads="1"/>
          </p:cNvSpPr>
          <p:nvPr>
            <p:ph type="sldNum" sz="quarter" idx="11"/>
          </p:nvPr>
        </p:nvSpPr>
        <p:spPr>
          <a:ln/>
        </p:spPr>
        <p:txBody>
          <a:bodyPr/>
          <a:lstStyle>
            <a:lvl1pPr>
              <a:defRPr/>
            </a:lvl1pPr>
          </a:lstStyle>
          <a:p>
            <a:pPr>
              <a:defRPr/>
            </a:pPr>
            <a:fld id="{DB19B17E-724B-4E7D-BD56-BF81E956D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3479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3" name="Rectangle 6"/>
          <p:cNvSpPr>
            <a:spLocks noGrp="1" noChangeArrowheads="1"/>
          </p:cNvSpPr>
          <p:nvPr>
            <p:ph type="sldNum" sz="quarter" idx="11"/>
          </p:nvPr>
        </p:nvSpPr>
        <p:spPr>
          <a:ln/>
        </p:spPr>
        <p:txBody>
          <a:bodyPr/>
          <a:lstStyle>
            <a:lvl1pPr>
              <a:defRPr/>
            </a:lvl1pPr>
          </a:lstStyle>
          <a:p>
            <a:pPr>
              <a:defRPr/>
            </a:pPr>
            <a:fld id="{F3DB7C1F-FD08-417B-B66F-C2D961FAFB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3116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6" name="Rectangle 6"/>
          <p:cNvSpPr>
            <a:spLocks noGrp="1" noChangeArrowheads="1"/>
          </p:cNvSpPr>
          <p:nvPr>
            <p:ph type="sldNum" sz="quarter" idx="11"/>
          </p:nvPr>
        </p:nvSpPr>
        <p:spPr>
          <a:ln/>
        </p:spPr>
        <p:txBody>
          <a:bodyPr/>
          <a:lstStyle>
            <a:lvl1pPr>
              <a:defRPr/>
            </a:lvl1pPr>
          </a:lstStyle>
          <a:p>
            <a:pPr>
              <a:defRPr/>
            </a:pPr>
            <a:fld id="{89209DDC-CC9C-4FC8-9D83-7A09B6319A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55683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6" name="Rectangle 6"/>
          <p:cNvSpPr>
            <a:spLocks noGrp="1" noChangeArrowheads="1"/>
          </p:cNvSpPr>
          <p:nvPr>
            <p:ph type="sldNum" sz="quarter" idx="11"/>
          </p:nvPr>
        </p:nvSpPr>
        <p:spPr>
          <a:ln/>
        </p:spPr>
        <p:txBody>
          <a:bodyPr/>
          <a:lstStyle>
            <a:lvl1pPr>
              <a:defRPr/>
            </a:lvl1pPr>
          </a:lstStyle>
          <a:p>
            <a:pPr>
              <a:defRPr/>
            </a:pPr>
            <a:fld id="{27E4ACAC-ACAB-490C-8D63-8E795D3A5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625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5" name="Rectangle 6"/>
          <p:cNvSpPr>
            <a:spLocks noGrp="1" noChangeArrowheads="1"/>
          </p:cNvSpPr>
          <p:nvPr>
            <p:ph type="sldNum" sz="quarter" idx="11"/>
          </p:nvPr>
        </p:nvSpPr>
        <p:spPr>
          <a:ln/>
        </p:spPr>
        <p:txBody>
          <a:bodyPr/>
          <a:lstStyle>
            <a:lvl1pPr>
              <a:defRPr/>
            </a:lvl1pPr>
          </a:lstStyle>
          <a:p>
            <a:pPr>
              <a:defRPr/>
            </a:pPr>
            <a:fld id="{D62B45FE-B40D-462D-8448-75C9DA4A4F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497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0692934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76201"/>
            <a:ext cx="27432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1"/>
            <a:ext cx="802640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Confidential</a:t>
            </a:r>
          </a:p>
        </p:txBody>
      </p:sp>
      <p:sp>
        <p:nvSpPr>
          <p:cNvPr id="5" name="Rectangle 6"/>
          <p:cNvSpPr>
            <a:spLocks noGrp="1" noChangeArrowheads="1"/>
          </p:cNvSpPr>
          <p:nvPr>
            <p:ph type="sldNum" sz="quarter" idx="11"/>
          </p:nvPr>
        </p:nvSpPr>
        <p:spPr>
          <a:ln/>
        </p:spPr>
        <p:txBody>
          <a:bodyPr/>
          <a:lstStyle>
            <a:lvl1pPr>
              <a:defRPr/>
            </a:lvl1pPr>
          </a:lstStyle>
          <a:p>
            <a:pPr>
              <a:defRPr/>
            </a:pPr>
            <a:fld id="{666D6A39-76CD-4AE9-8BE2-6D9A7F4976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0083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grpSp>
        <p:nvGrpSpPr>
          <p:cNvPr id="2" name="Background Graphic">
            <a:extLst>
              <a:ext uri="{FF2B5EF4-FFF2-40B4-BE49-F238E27FC236}">
                <a16:creationId xmlns:a16="http://schemas.microsoft.com/office/drawing/2014/main" id="{49387654-1D06-2A19-B8B2-D044347B27EE}"/>
              </a:ext>
            </a:extLst>
          </p:cNvPr>
          <p:cNvGrpSpPr/>
          <p:nvPr userDrawn="1"/>
        </p:nvGrpSpPr>
        <p:grpSpPr>
          <a:xfrm>
            <a:off x="0" y="0"/>
            <a:ext cx="12192000" cy="6858000"/>
            <a:chOff x="0" y="0"/>
            <a:chExt cx="9144000" cy="5143500"/>
          </a:xfrm>
        </p:grpSpPr>
        <p:pic>
          <p:nvPicPr>
            <p:cNvPr id="3" name="Background Image" descr="A red and yellow curved design&#10;&#10;Description automatically generated">
              <a:extLst>
                <a:ext uri="{FF2B5EF4-FFF2-40B4-BE49-F238E27FC236}">
                  <a16:creationId xmlns:a16="http://schemas.microsoft.com/office/drawing/2014/main" id="{1F96157B-11C9-D6DC-8750-C54931318DF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AHA24">
              <a:extLst>
                <a:ext uri="{FF2B5EF4-FFF2-40B4-BE49-F238E27FC236}">
                  <a16:creationId xmlns:a16="http://schemas.microsoft.com/office/drawing/2014/main" id="{2C3599D1-C8F1-AE10-0489-0C315C72766D}"/>
                </a:ext>
              </a:extLst>
            </p:cNvPr>
            <p:cNvSpPr txBox="1"/>
            <p:nvPr userDrawn="1"/>
          </p:nvSpPr>
          <p:spPr>
            <a:xfrm>
              <a:off x="7214469" y="429837"/>
              <a:ext cx="1435608" cy="315423"/>
            </a:xfrm>
            <a:prstGeom prst="rect">
              <a:avLst/>
            </a:prstGeom>
            <a:noFill/>
          </p:spPr>
          <p:txBody>
            <a:bodyPr wrap="square" rtlCol="0">
              <a:spAutoFit/>
            </a:bodyPr>
            <a:lstStyle/>
            <a:p>
              <a:pPr algn="r"/>
              <a:r>
                <a:rPr lang="en-US" sz="2133">
                  <a:solidFill>
                    <a:schemeClr val="bg1"/>
                  </a:solidFill>
                  <a:latin typeface="Arial" panose="020B0604020202020204" pitchFamily="34" charset="0"/>
                  <a:cs typeface="Arial" panose="020B0604020202020204" pitchFamily="34" charset="0"/>
                </a:rPr>
                <a:t>#AHA24</a:t>
              </a:r>
            </a:p>
          </p:txBody>
        </p:sp>
        <p:pic>
          <p:nvPicPr>
            <p:cNvPr id="20" name="AHA Logo" descr="Logo&#10;&#10;Description automatically generated">
              <a:extLst>
                <a:ext uri="{FF2B5EF4-FFF2-40B4-BE49-F238E27FC236}">
                  <a16:creationId xmlns:a16="http://schemas.microsoft.com/office/drawing/2014/main" id="{2B3697C3-0036-5549-A91B-324D999E268E}"/>
                </a:ext>
              </a:extLst>
            </p:cNvPr>
            <p:cNvPicPr>
              <a:picLocks noChangeAspect="1"/>
            </p:cNvPicPr>
            <p:nvPr userDrawn="1"/>
          </p:nvPicPr>
          <p:blipFill>
            <a:blip r:embed="rId3"/>
            <a:stretch>
              <a:fillRect/>
            </a:stretch>
          </p:blipFill>
          <p:spPr>
            <a:xfrm>
              <a:off x="493922" y="4186936"/>
              <a:ext cx="1164473" cy="631145"/>
            </a:xfrm>
            <a:prstGeom prst="rect">
              <a:avLst/>
            </a:prstGeom>
          </p:spPr>
        </p:pic>
      </p:grpSp>
      <p:sp>
        <p:nvSpPr>
          <p:cNvPr id="9" name="Presentation Title">
            <a:extLst>
              <a:ext uri="{FF2B5EF4-FFF2-40B4-BE49-F238E27FC236}">
                <a16:creationId xmlns:a16="http://schemas.microsoft.com/office/drawing/2014/main" id="{B7FB9AEF-A2C3-1655-A7C0-E94911D5CEFD}"/>
              </a:ext>
            </a:extLst>
          </p:cNvPr>
          <p:cNvSpPr>
            <a:spLocks noGrp="1"/>
          </p:cNvSpPr>
          <p:nvPr>
            <p:ph type="ctrTitle" hasCustomPrompt="1"/>
          </p:nvPr>
        </p:nvSpPr>
        <p:spPr>
          <a:xfrm>
            <a:off x="658563" y="1857163"/>
            <a:ext cx="6591509" cy="2653135"/>
          </a:xfrm>
        </p:spPr>
        <p:txBody>
          <a:bodyPr anchor="t">
            <a:normAutofit/>
          </a:bodyPr>
          <a:lstStyle>
            <a:lvl1pPr algn="l">
              <a:lnSpc>
                <a:spcPct val="110000"/>
              </a:lnSpc>
              <a:defRPr sz="4267" b="1" i="0" cap="all" baseline="0">
                <a:solidFill>
                  <a:schemeClr val="tx1"/>
                </a:solidFill>
                <a:latin typeface="+mj-lt"/>
              </a:defRPr>
            </a:lvl1pPr>
          </a:lstStyle>
          <a:p>
            <a:r>
              <a:rPr lang="en-US"/>
              <a:t>PRESENTATION TITLE Arial black ALL CAPS</a:t>
            </a:r>
          </a:p>
        </p:txBody>
      </p:sp>
      <p:sp>
        <p:nvSpPr>
          <p:cNvPr id="10" name="Subtitle">
            <a:extLst>
              <a:ext uri="{FF2B5EF4-FFF2-40B4-BE49-F238E27FC236}">
                <a16:creationId xmlns:a16="http://schemas.microsoft.com/office/drawing/2014/main" id="{2913BAD4-6B08-AD33-D98B-166C53B85B1E}"/>
              </a:ext>
            </a:extLst>
          </p:cNvPr>
          <p:cNvSpPr>
            <a:spLocks noGrp="1"/>
          </p:cNvSpPr>
          <p:nvPr>
            <p:ph type="subTitle" idx="1" hasCustomPrompt="1"/>
          </p:nvPr>
        </p:nvSpPr>
        <p:spPr>
          <a:xfrm>
            <a:off x="658563" y="4538759"/>
            <a:ext cx="6591509" cy="546391"/>
          </a:xfrm>
        </p:spPr>
        <p:txBody>
          <a:bodyPr anchor="t"/>
          <a:lstStyle>
            <a:lvl1pPr marL="0" indent="0" algn="l">
              <a:buNone/>
              <a:defRPr sz="20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 name(s)</a:t>
            </a:r>
          </a:p>
        </p:txBody>
      </p:sp>
      <p:sp>
        <p:nvSpPr>
          <p:cNvPr id="11" name="Logo Placeholder">
            <a:extLst>
              <a:ext uri="{FF2B5EF4-FFF2-40B4-BE49-F238E27FC236}">
                <a16:creationId xmlns:a16="http://schemas.microsoft.com/office/drawing/2014/main" id="{93A0C854-DD11-8BDB-128D-35B687EB7C66}"/>
              </a:ext>
            </a:extLst>
          </p:cNvPr>
          <p:cNvSpPr>
            <a:spLocks noGrp="1"/>
          </p:cNvSpPr>
          <p:nvPr>
            <p:ph type="pic" sz="quarter" idx="10" hasCustomPrompt="1"/>
          </p:nvPr>
        </p:nvSpPr>
        <p:spPr>
          <a:xfrm>
            <a:off x="658564" y="650534"/>
            <a:ext cx="2498451" cy="904972"/>
          </a:xfrm>
        </p:spPr>
        <p:txBody>
          <a:bodyPr/>
          <a:lstStyle>
            <a:lvl1pPr>
              <a:defRPr>
                <a:solidFill>
                  <a:schemeClr val="tx1"/>
                </a:solidFill>
              </a:defRPr>
            </a:lvl1pPr>
          </a:lstStyle>
          <a:p>
            <a:r>
              <a:rPr lang="en-US"/>
              <a:t>Your Company Logo</a:t>
            </a:r>
          </a:p>
        </p:txBody>
      </p:sp>
      <p:pic>
        <p:nvPicPr>
          <p:cNvPr id="13" name="Picture 12" descr="A red heart with a fire and text&#10;&#10;Description automatically generated">
            <a:extLst>
              <a:ext uri="{FF2B5EF4-FFF2-40B4-BE49-F238E27FC236}">
                <a16:creationId xmlns:a16="http://schemas.microsoft.com/office/drawing/2014/main" id="{7BC9CB72-EA2A-DAE2-6C40-D5E046089ED7}"/>
              </a:ext>
            </a:extLst>
          </p:cNvPr>
          <p:cNvPicPr>
            <a:picLocks noChangeAspect="1"/>
          </p:cNvPicPr>
          <p:nvPr userDrawn="1"/>
        </p:nvPicPr>
        <p:blipFill>
          <a:blip r:embed="rId4"/>
          <a:stretch>
            <a:fillRect/>
          </a:stretch>
        </p:blipFill>
        <p:spPr>
          <a:xfrm>
            <a:off x="10534535" y="5480481"/>
            <a:ext cx="998901" cy="943627"/>
          </a:xfrm>
          <a:prstGeom prst="rect">
            <a:avLst/>
          </a:prstGeom>
        </p:spPr>
      </p:pic>
    </p:spTree>
    <p:extLst>
      <p:ext uri="{BB962C8B-B14F-4D97-AF65-F5344CB8AC3E}">
        <p14:creationId xmlns:p14="http://schemas.microsoft.com/office/powerpoint/2010/main" val="8840891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grpSp>
        <p:nvGrpSpPr>
          <p:cNvPr id="2" name="Background Graphic">
            <a:extLst>
              <a:ext uri="{FF2B5EF4-FFF2-40B4-BE49-F238E27FC236}">
                <a16:creationId xmlns:a16="http://schemas.microsoft.com/office/drawing/2014/main" id="{71E1B3B2-4E33-F788-6F57-907B0589708E}"/>
              </a:ext>
            </a:extLst>
          </p:cNvPr>
          <p:cNvGrpSpPr/>
          <p:nvPr userDrawn="1"/>
        </p:nvGrpSpPr>
        <p:grpSpPr>
          <a:xfrm>
            <a:off x="-81963" y="0"/>
            <a:ext cx="12273963" cy="6904104"/>
            <a:chOff x="-61472" y="-34578"/>
            <a:chExt cx="9205472" cy="5178078"/>
          </a:xfrm>
        </p:grpSpPr>
        <p:pic>
          <p:nvPicPr>
            <p:cNvPr id="3" name="AHA Centennial Branded Background Image" descr="A red and yellow background&#10;&#10;Description automatically generated">
              <a:extLst>
                <a:ext uri="{FF2B5EF4-FFF2-40B4-BE49-F238E27FC236}">
                  <a16:creationId xmlns:a16="http://schemas.microsoft.com/office/drawing/2014/main" id="{C6B7319B-3D00-2D26-7045-DF4E239B3548}"/>
                </a:ext>
              </a:extLst>
            </p:cNvPr>
            <p:cNvPicPr>
              <a:picLocks noChangeAspect="1"/>
            </p:cNvPicPr>
            <p:nvPr userDrawn="1"/>
          </p:nvPicPr>
          <p:blipFill>
            <a:blip r:embed="rId2"/>
            <a:stretch>
              <a:fillRect/>
            </a:stretch>
          </p:blipFill>
          <p:spPr>
            <a:xfrm>
              <a:off x="-61472" y="-34578"/>
              <a:ext cx="9205472" cy="5178078"/>
            </a:xfrm>
            <a:prstGeom prst="rect">
              <a:avLst/>
            </a:prstGeom>
          </p:spPr>
        </p:pic>
        <p:sp>
          <p:nvSpPr>
            <p:cNvPr id="13" name="#AHA24">
              <a:extLst>
                <a:ext uri="{FF2B5EF4-FFF2-40B4-BE49-F238E27FC236}">
                  <a16:creationId xmlns:a16="http://schemas.microsoft.com/office/drawing/2014/main" id="{91AE4E72-D6CE-B9DA-2CE2-14D35DA3D062}"/>
                </a:ext>
              </a:extLst>
            </p:cNvPr>
            <p:cNvSpPr txBox="1">
              <a:spLocks/>
            </p:cNvSpPr>
            <p:nvPr userDrawn="1"/>
          </p:nvSpPr>
          <p:spPr>
            <a:xfrm>
              <a:off x="493924" y="4471636"/>
              <a:ext cx="1348385" cy="400171"/>
            </a:xfrm>
            <a:prstGeom prst="rect">
              <a:avLst/>
            </a:prstGeom>
          </p:spPr>
          <p:txBody>
            <a:bodyPr vert="horz" lIns="91440" tIns="45720" rIns="91440" bIns="45720" rtlCol="0" anchor="b">
              <a:noAutofit/>
            </a:bodyPr>
            <a:lstStyle>
              <a:lvl1pPr algn="l" defTabSz="685800" rtl="0" eaLnBrk="1" latinLnBrk="0" hangingPunct="1">
                <a:lnSpc>
                  <a:spcPts val="4000"/>
                </a:lnSpc>
                <a:spcBef>
                  <a:spcPct val="0"/>
                </a:spcBef>
                <a:buNone/>
                <a:defRPr sz="4000" kern="1200">
                  <a:solidFill>
                    <a:schemeClr val="bg1"/>
                  </a:solidFill>
                  <a:latin typeface="Lub Dub Medium" panose="020B0603030403020204" pitchFamily="34" charset="77"/>
                  <a:ea typeface="+mj-ea"/>
                  <a:cs typeface="+mj-cs"/>
                </a:defRPr>
              </a:lvl1pPr>
            </a:lstStyle>
            <a:p>
              <a:pPr algn="l"/>
              <a:r>
                <a:rPr lang="en-US" sz="2667" b="0" i="0">
                  <a:solidFill>
                    <a:schemeClr val="bg1"/>
                  </a:solidFill>
                  <a:latin typeface="Arial" panose="020B0604020202020204" pitchFamily="34" charset="0"/>
                </a:rPr>
                <a:t>#</a:t>
              </a:r>
              <a:r>
                <a:rPr lang="en-US" sz="2133" b="0" i="0">
                  <a:solidFill>
                    <a:schemeClr val="bg1"/>
                  </a:solidFill>
                  <a:latin typeface="Arial" panose="020B0604020202020204" pitchFamily="34" charset="0"/>
                </a:rPr>
                <a:t>AHA24</a:t>
              </a:r>
            </a:p>
          </p:txBody>
        </p:sp>
        <p:pic>
          <p:nvPicPr>
            <p:cNvPr id="12" name="AHA Bold Hearts Logo">
              <a:extLst>
                <a:ext uri="{FF2B5EF4-FFF2-40B4-BE49-F238E27FC236}">
                  <a16:creationId xmlns:a16="http://schemas.microsoft.com/office/drawing/2014/main" id="{3B9E2EC7-EA8E-2B4C-1733-22A1E5BD95EB}"/>
                </a:ext>
              </a:extLst>
            </p:cNvPr>
            <p:cNvPicPr>
              <a:picLocks noChangeAspect="1"/>
            </p:cNvPicPr>
            <p:nvPr userDrawn="1"/>
          </p:nvPicPr>
          <p:blipFill>
            <a:blip r:embed="rId3"/>
            <a:stretch>
              <a:fillRect/>
            </a:stretch>
          </p:blipFill>
          <p:spPr>
            <a:xfrm>
              <a:off x="8204517" y="209890"/>
              <a:ext cx="648159" cy="612292"/>
            </a:xfrm>
            <a:prstGeom prst="rect">
              <a:avLst/>
            </a:prstGeom>
          </p:spPr>
        </p:pic>
      </p:grpSp>
      <p:sp>
        <p:nvSpPr>
          <p:cNvPr id="17" name="Section Number" descr="Section number">
            <a:extLst>
              <a:ext uri="{FF2B5EF4-FFF2-40B4-BE49-F238E27FC236}">
                <a16:creationId xmlns:a16="http://schemas.microsoft.com/office/drawing/2014/main" id="{3AB1FEA1-9B68-F95B-5D90-13F2C14953A5}"/>
              </a:ext>
            </a:extLst>
          </p:cNvPr>
          <p:cNvSpPr>
            <a:spLocks noGrp="1"/>
          </p:cNvSpPr>
          <p:nvPr>
            <p:ph type="body" sz="quarter" idx="11" hasCustomPrompt="1"/>
          </p:nvPr>
        </p:nvSpPr>
        <p:spPr>
          <a:xfrm>
            <a:off x="620803" y="1927591"/>
            <a:ext cx="2264996" cy="2204084"/>
          </a:xfrm>
        </p:spPr>
        <p:txBody>
          <a:bodyPr>
            <a:noAutofit/>
          </a:bodyPr>
          <a:lstStyle>
            <a:lvl1pPr algn="l">
              <a:defRPr sz="10666" b="1" i="0">
                <a:solidFill>
                  <a:schemeClr val="bg1"/>
                </a:solidFill>
                <a:latin typeface="Arial" panose="020B0604020202020204" pitchFamily="34" charset="0"/>
                <a:cs typeface="Arial" panose="020B0604020202020204" pitchFamily="34" charset="0"/>
              </a:defRPr>
            </a:lvl1pPr>
          </a:lstStyle>
          <a:p>
            <a:pPr lvl="0"/>
            <a:r>
              <a:rPr lang="en-US"/>
              <a:t>01</a:t>
            </a:r>
          </a:p>
        </p:txBody>
      </p:sp>
      <p:sp>
        <p:nvSpPr>
          <p:cNvPr id="15" name="Section Title" descr="Section title ">
            <a:extLst>
              <a:ext uri="{FF2B5EF4-FFF2-40B4-BE49-F238E27FC236}">
                <a16:creationId xmlns:a16="http://schemas.microsoft.com/office/drawing/2014/main" id="{7F56B85B-9113-0166-079D-DDAE66D62002}"/>
              </a:ext>
            </a:extLst>
          </p:cNvPr>
          <p:cNvSpPr>
            <a:spLocks noGrp="1"/>
          </p:cNvSpPr>
          <p:nvPr>
            <p:ph type="ctrTitle" hasCustomPrompt="1"/>
          </p:nvPr>
        </p:nvSpPr>
        <p:spPr>
          <a:xfrm>
            <a:off x="2885800" y="2169179"/>
            <a:ext cx="6111897" cy="2040109"/>
          </a:xfrm>
        </p:spPr>
        <p:txBody>
          <a:bodyPr anchor="t">
            <a:normAutofit/>
          </a:bodyPr>
          <a:lstStyle>
            <a:lvl1pPr algn="l">
              <a:lnSpc>
                <a:spcPts val="5333"/>
              </a:lnSpc>
              <a:defRPr sz="4267" b="0" i="0" cap="all" baseline="0">
                <a:solidFill>
                  <a:schemeClr val="bg1"/>
                </a:solidFill>
                <a:latin typeface="+mj-lt"/>
              </a:defRPr>
            </a:lvl1pPr>
          </a:lstStyle>
          <a:p>
            <a:r>
              <a:rPr lang="en-US"/>
              <a:t>SECTION TITLE, ARIAL BLACK, ALL CAPS 32 PTS</a:t>
            </a:r>
          </a:p>
        </p:txBody>
      </p:sp>
    </p:spTree>
    <p:extLst>
      <p:ext uri="{BB962C8B-B14F-4D97-AF65-F5344CB8AC3E}">
        <p14:creationId xmlns:p14="http://schemas.microsoft.com/office/powerpoint/2010/main" val="20463897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1"/>
        </a:solidFill>
        <a:effectLst/>
      </p:bgPr>
    </p:bg>
    <p:spTree>
      <p:nvGrpSpPr>
        <p:cNvPr id="1" name=""/>
        <p:cNvGrpSpPr/>
        <p:nvPr/>
      </p:nvGrpSpPr>
      <p:grpSpPr>
        <a:xfrm>
          <a:off x="0" y="0"/>
          <a:ext cx="0" cy="0"/>
          <a:chOff x="0" y="0"/>
          <a:chExt cx="0" cy="0"/>
        </a:xfrm>
      </p:grpSpPr>
      <p:sp>
        <p:nvSpPr>
          <p:cNvPr id="2" name="Page title"/>
          <p:cNvSpPr>
            <a:spLocks noGrp="1"/>
          </p:cNvSpPr>
          <p:nvPr>
            <p:ph type="title" hasCustomPrompt="1"/>
          </p:nvPr>
        </p:nvSpPr>
        <p:spPr>
          <a:xfrm>
            <a:off x="967806" y="819631"/>
            <a:ext cx="5512013" cy="574516"/>
          </a:xfrm>
        </p:spPr>
        <p:txBody>
          <a:bodyPr/>
          <a:lstStyle>
            <a:lvl1pPr>
              <a:defRPr>
                <a:solidFill>
                  <a:schemeClr val="accent1"/>
                </a:solidFill>
              </a:defRPr>
            </a:lvl1pPr>
          </a:lstStyle>
          <a:p>
            <a:r>
              <a:rPr lang="en-US"/>
              <a:t>OVERVIEW</a:t>
            </a:r>
          </a:p>
        </p:txBody>
      </p:sp>
      <p:sp>
        <p:nvSpPr>
          <p:cNvPr id="16" name="Section Title 1">
            <a:extLst>
              <a:ext uri="{FF2B5EF4-FFF2-40B4-BE49-F238E27FC236}">
                <a16:creationId xmlns:a16="http://schemas.microsoft.com/office/drawing/2014/main" id="{BDE20D5A-7A0A-7942-8181-49182956A385}"/>
              </a:ext>
            </a:extLst>
          </p:cNvPr>
          <p:cNvSpPr>
            <a:spLocks noGrp="1"/>
          </p:cNvSpPr>
          <p:nvPr>
            <p:ph type="body" sz="quarter" idx="19" hasCustomPrompt="1"/>
          </p:nvPr>
        </p:nvSpPr>
        <p:spPr>
          <a:xfrm>
            <a:off x="967805" y="1760441"/>
            <a:ext cx="2740888" cy="574516"/>
          </a:xfrm>
        </p:spPr>
        <p:txBody>
          <a:bodyPr/>
          <a:lstStyle>
            <a:lvl1pPr>
              <a:defRPr b="1"/>
            </a:lvl1pPr>
          </a:lstStyle>
          <a:p>
            <a:pPr lvl="0"/>
            <a:r>
              <a:rPr lang="en-US"/>
              <a:t>Section Title</a:t>
            </a:r>
            <a:br>
              <a:rPr lang="en-US"/>
            </a:br>
            <a:r>
              <a:rPr lang="en-US"/>
              <a:t>Slide #</a:t>
            </a:r>
          </a:p>
        </p:txBody>
      </p:sp>
      <p:sp>
        <p:nvSpPr>
          <p:cNvPr id="17" name="Section Title 2">
            <a:extLst>
              <a:ext uri="{FF2B5EF4-FFF2-40B4-BE49-F238E27FC236}">
                <a16:creationId xmlns:a16="http://schemas.microsoft.com/office/drawing/2014/main" id="{5F83694E-3CBA-8E4C-BA3A-E8737D97BC70}"/>
              </a:ext>
            </a:extLst>
          </p:cNvPr>
          <p:cNvSpPr>
            <a:spLocks noGrp="1"/>
          </p:cNvSpPr>
          <p:nvPr>
            <p:ph type="body" sz="quarter" idx="20" hasCustomPrompt="1"/>
          </p:nvPr>
        </p:nvSpPr>
        <p:spPr>
          <a:xfrm>
            <a:off x="967805" y="2569910"/>
            <a:ext cx="2740888" cy="574516"/>
          </a:xfrm>
        </p:spPr>
        <p:txBody>
          <a:bodyPr/>
          <a:lstStyle>
            <a:lvl1pPr>
              <a:defRPr b="1"/>
            </a:lvl1pPr>
          </a:lstStyle>
          <a:p>
            <a:pPr lvl="0"/>
            <a:r>
              <a:rPr lang="en-US"/>
              <a:t>Section Title</a:t>
            </a:r>
            <a:br>
              <a:rPr lang="en-US"/>
            </a:br>
            <a:r>
              <a:rPr lang="en-US"/>
              <a:t>Slide #</a:t>
            </a:r>
          </a:p>
        </p:txBody>
      </p:sp>
      <p:sp>
        <p:nvSpPr>
          <p:cNvPr id="18" name="Section Title 3">
            <a:extLst>
              <a:ext uri="{FF2B5EF4-FFF2-40B4-BE49-F238E27FC236}">
                <a16:creationId xmlns:a16="http://schemas.microsoft.com/office/drawing/2014/main" id="{93A2D9D6-4C2D-5644-B032-0EB60965587C}"/>
              </a:ext>
            </a:extLst>
          </p:cNvPr>
          <p:cNvSpPr>
            <a:spLocks noGrp="1"/>
          </p:cNvSpPr>
          <p:nvPr>
            <p:ph type="body" sz="quarter" idx="21" hasCustomPrompt="1"/>
          </p:nvPr>
        </p:nvSpPr>
        <p:spPr>
          <a:xfrm>
            <a:off x="967805" y="3379379"/>
            <a:ext cx="2740888" cy="574516"/>
          </a:xfrm>
        </p:spPr>
        <p:txBody>
          <a:bodyPr/>
          <a:lstStyle>
            <a:lvl1pPr>
              <a:defRPr b="1"/>
            </a:lvl1pPr>
          </a:lstStyle>
          <a:p>
            <a:pPr lvl="0"/>
            <a:r>
              <a:rPr lang="en-US"/>
              <a:t>Section Title</a:t>
            </a:r>
            <a:br>
              <a:rPr lang="en-US"/>
            </a:br>
            <a:r>
              <a:rPr lang="en-US"/>
              <a:t>Slide #</a:t>
            </a:r>
          </a:p>
        </p:txBody>
      </p:sp>
      <p:sp>
        <p:nvSpPr>
          <p:cNvPr id="10" name="Section Title 4">
            <a:extLst>
              <a:ext uri="{FF2B5EF4-FFF2-40B4-BE49-F238E27FC236}">
                <a16:creationId xmlns:a16="http://schemas.microsoft.com/office/drawing/2014/main" id="{9A731685-2B28-FC4E-B526-710512888A16}"/>
              </a:ext>
            </a:extLst>
          </p:cNvPr>
          <p:cNvSpPr>
            <a:spLocks noGrp="1"/>
          </p:cNvSpPr>
          <p:nvPr>
            <p:ph type="body" sz="quarter" idx="13" hasCustomPrompt="1"/>
          </p:nvPr>
        </p:nvSpPr>
        <p:spPr>
          <a:xfrm>
            <a:off x="969287" y="4186333"/>
            <a:ext cx="2740888" cy="574516"/>
          </a:xfrm>
        </p:spPr>
        <p:txBody>
          <a:bodyPr/>
          <a:lstStyle>
            <a:lvl1pPr>
              <a:defRPr b="1"/>
            </a:lvl1pPr>
          </a:lstStyle>
          <a:p>
            <a:pPr lvl="0"/>
            <a:r>
              <a:rPr lang="en-US"/>
              <a:t>Section Title</a:t>
            </a:r>
            <a:br>
              <a:rPr lang="en-US"/>
            </a:br>
            <a:r>
              <a:rPr lang="en-US"/>
              <a:t>Slide #</a:t>
            </a:r>
          </a:p>
        </p:txBody>
      </p:sp>
      <p:sp>
        <p:nvSpPr>
          <p:cNvPr id="11" name="Section Title 5">
            <a:extLst>
              <a:ext uri="{FF2B5EF4-FFF2-40B4-BE49-F238E27FC236}">
                <a16:creationId xmlns:a16="http://schemas.microsoft.com/office/drawing/2014/main" id="{94CD233F-C2E5-4542-9A2C-BCFA9F561C12}"/>
              </a:ext>
            </a:extLst>
          </p:cNvPr>
          <p:cNvSpPr>
            <a:spLocks noGrp="1"/>
          </p:cNvSpPr>
          <p:nvPr>
            <p:ph type="body" sz="quarter" idx="14" hasCustomPrompt="1"/>
          </p:nvPr>
        </p:nvSpPr>
        <p:spPr>
          <a:xfrm>
            <a:off x="969287" y="4995802"/>
            <a:ext cx="2740888" cy="574516"/>
          </a:xfrm>
        </p:spPr>
        <p:txBody>
          <a:bodyPr/>
          <a:lstStyle>
            <a:lvl1pPr>
              <a:defRPr b="1"/>
            </a:lvl1pPr>
          </a:lstStyle>
          <a:p>
            <a:pPr lvl="0"/>
            <a:r>
              <a:rPr lang="en-US"/>
              <a:t>Section Title</a:t>
            </a:r>
            <a:br>
              <a:rPr lang="en-US"/>
            </a:br>
            <a:r>
              <a:rPr lang="en-US"/>
              <a:t>Slide #</a:t>
            </a:r>
          </a:p>
        </p:txBody>
      </p:sp>
      <p:sp>
        <p:nvSpPr>
          <p:cNvPr id="13" name="Section Title 6">
            <a:extLst>
              <a:ext uri="{FF2B5EF4-FFF2-40B4-BE49-F238E27FC236}">
                <a16:creationId xmlns:a16="http://schemas.microsoft.com/office/drawing/2014/main" id="{E3BA4AAB-3B49-2C4D-B8C3-798DFFD555BF}"/>
              </a:ext>
            </a:extLst>
          </p:cNvPr>
          <p:cNvSpPr>
            <a:spLocks noGrp="1"/>
          </p:cNvSpPr>
          <p:nvPr>
            <p:ph type="body" sz="quarter" idx="16" hasCustomPrompt="1"/>
          </p:nvPr>
        </p:nvSpPr>
        <p:spPr>
          <a:xfrm>
            <a:off x="4325601" y="1760441"/>
            <a:ext cx="2740888" cy="574516"/>
          </a:xfrm>
        </p:spPr>
        <p:txBody>
          <a:bodyPr/>
          <a:lstStyle>
            <a:lvl1pPr>
              <a:defRPr b="1"/>
            </a:lvl1pPr>
          </a:lstStyle>
          <a:p>
            <a:pPr lvl="0"/>
            <a:r>
              <a:rPr lang="en-US"/>
              <a:t>Section Title</a:t>
            </a:r>
            <a:br>
              <a:rPr lang="en-US"/>
            </a:br>
            <a:r>
              <a:rPr lang="en-US"/>
              <a:t>Slide #</a:t>
            </a:r>
          </a:p>
        </p:txBody>
      </p:sp>
      <p:sp>
        <p:nvSpPr>
          <p:cNvPr id="14" name="Section Title 7">
            <a:extLst>
              <a:ext uri="{FF2B5EF4-FFF2-40B4-BE49-F238E27FC236}">
                <a16:creationId xmlns:a16="http://schemas.microsoft.com/office/drawing/2014/main" id="{1D60067C-731E-9648-B342-43C7239F111A}"/>
              </a:ext>
            </a:extLst>
          </p:cNvPr>
          <p:cNvSpPr>
            <a:spLocks noGrp="1"/>
          </p:cNvSpPr>
          <p:nvPr>
            <p:ph type="body" sz="quarter" idx="17" hasCustomPrompt="1"/>
          </p:nvPr>
        </p:nvSpPr>
        <p:spPr>
          <a:xfrm>
            <a:off x="4325601" y="2569910"/>
            <a:ext cx="2740888" cy="574516"/>
          </a:xfrm>
        </p:spPr>
        <p:txBody>
          <a:bodyPr/>
          <a:lstStyle>
            <a:lvl1pPr>
              <a:defRPr b="1"/>
            </a:lvl1pPr>
          </a:lstStyle>
          <a:p>
            <a:pPr lvl="0"/>
            <a:r>
              <a:rPr lang="en-US"/>
              <a:t>Section Title</a:t>
            </a:r>
            <a:br>
              <a:rPr lang="en-US"/>
            </a:br>
            <a:r>
              <a:rPr lang="en-US"/>
              <a:t>Slide #</a:t>
            </a:r>
          </a:p>
        </p:txBody>
      </p:sp>
      <p:sp>
        <p:nvSpPr>
          <p:cNvPr id="15" name="Section Title 8">
            <a:extLst>
              <a:ext uri="{FF2B5EF4-FFF2-40B4-BE49-F238E27FC236}">
                <a16:creationId xmlns:a16="http://schemas.microsoft.com/office/drawing/2014/main" id="{D75C609B-2858-7C45-8CE5-6212F5D8D5DB}"/>
              </a:ext>
            </a:extLst>
          </p:cNvPr>
          <p:cNvSpPr>
            <a:spLocks noGrp="1"/>
          </p:cNvSpPr>
          <p:nvPr>
            <p:ph type="body" sz="quarter" idx="18" hasCustomPrompt="1"/>
          </p:nvPr>
        </p:nvSpPr>
        <p:spPr>
          <a:xfrm>
            <a:off x="4325601" y="3379379"/>
            <a:ext cx="2740888" cy="574516"/>
          </a:xfrm>
        </p:spPr>
        <p:txBody>
          <a:bodyPr/>
          <a:lstStyle>
            <a:lvl1pPr>
              <a:defRPr b="1"/>
            </a:lvl1pPr>
          </a:lstStyle>
          <a:p>
            <a:pPr lvl="0"/>
            <a:r>
              <a:rPr lang="en-US"/>
              <a:t>Section Title</a:t>
            </a:r>
            <a:br>
              <a:rPr lang="en-US"/>
            </a:br>
            <a:r>
              <a:rPr lang="en-US"/>
              <a:t>Slide #</a:t>
            </a:r>
          </a:p>
        </p:txBody>
      </p:sp>
      <p:sp>
        <p:nvSpPr>
          <p:cNvPr id="12" name="Section Title 9">
            <a:extLst>
              <a:ext uri="{FF2B5EF4-FFF2-40B4-BE49-F238E27FC236}">
                <a16:creationId xmlns:a16="http://schemas.microsoft.com/office/drawing/2014/main" id="{56596EAB-F026-B147-8900-63F5E69E4165}"/>
              </a:ext>
            </a:extLst>
          </p:cNvPr>
          <p:cNvSpPr>
            <a:spLocks noGrp="1"/>
          </p:cNvSpPr>
          <p:nvPr>
            <p:ph type="body" sz="quarter" idx="15" hasCustomPrompt="1"/>
          </p:nvPr>
        </p:nvSpPr>
        <p:spPr>
          <a:xfrm>
            <a:off x="4325601" y="4186333"/>
            <a:ext cx="2740888" cy="574516"/>
          </a:xfrm>
        </p:spPr>
        <p:txBody>
          <a:bodyPr/>
          <a:lstStyle>
            <a:lvl1pPr>
              <a:defRPr b="1"/>
            </a:lvl1pPr>
          </a:lstStyle>
          <a:p>
            <a:pPr lvl="0"/>
            <a:r>
              <a:rPr lang="en-US"/>
              <a:t>Section Title</a:t>
            </a:r>
            <a:br>
              <a:rPr lang="en-US"/>
            </a:br>
            <a:r>
              <a:rPr lang="en-US"/>
              <a:t>Slide #</a:t>
            </a:r>
          </a:p>
        </p:txBody>
      </p:sp>
      <p:sp>
        <p:nvSpPr>
          <p:cNvPr id="25" name="Section Title 10">
            <a:extLst>
              <a:ext uri="{FF2B5EF4-FFF2-40B4-BE49-F238E27FC236}">
                <a16:creationId xmlns:a16="http://schemas.microsoft.com/office/drawing/2014/main" id="{C745BDBF-EE7A-014E-B736-0750AA47F51D}"/>
              </a:ext>
            </a:extLst>
          </p:cNvPr>
          <p:cNvSpPr>
            <a:spLocks noGrp="1"/>
          </p:cNvSpPr>
          <p:nvPr>
            <p:ph type="body" sz="quarter" idx="23" hasCustomPrompt="1"/>
          </p:nvPr>
        </p:nvSpPr>
        <p:spPr>
          <a:xfrm>
            <a:off x="4325601" y="4988299"/>
            <a:ext cx="2740888" cy="574516"/>
          </a:xfrm>
        </p:spPr>
        <p:txBody>
          <a:bodyPr/>
          <a:lstStyle>
            <a:lvl1pPr>
              <a:defRPr b="1"/>
            </a:lvl1pPr>
          </a:lstStyle>
          <a:p>
            <a:pPr lvl="0"/>
            <a:r>
              <a:rPr lang="en-US"/>
              <a:t>Section Title</a:t>
            </a:r>
            <a:br>
              <a:rPr lang="en-US"/>
            </a:br>
            <a:r>
              <a:rPr lang="en-US"/>
              <a:t>Slide #</a:t>
            </a:r>
          </a:p>
        </p:txBody>
      </p:sp>
      <p:sp>
        <p:nvSpPr>
          <p:cNvPr id="5" name="Picture Placeholder">
            <a:extLst>
              <a:ext uri="{FF2B5EF4-FFF2-40B4-BE49-F238E27FC236}">
                <a16:creationId xmlns:a16="http://schemas.microsoft.com/office/drawing/2014/main" id="{25AE220C-1247-0B10-CC0A-F822B1D7494D}"/>
              </a:ext>
            </a:extLst>
          </p:cNvPr>
          <p:cNvSpPr>
            <a:spLocks noGrp="1" noChangeAspect="1"/>
          </p:cNvSpPr>
          <p:nvPr>
            <p:ph type="pic" idx="1"/>
          </p:nvPr>
        </p:nvSpPr>
        <p:spPr>
          <a:xfrm>
            <a:off x="6096002" y="-8505"/>
            <a:ext cx="6095999" cy="6862324"/>
          </a:xfrm>
          <a:custGeom>
            <a:avLst/>
            <a:gdLst>
              <a:gd name="connsiteX0" fmla="*/ 3295228 w 4571999"/>
              <a:gd name="connsiteY0" fmla="*/ 0 h 5146743"/>
              <a:gd name="connsiteX1" fmla="*/ 4571999 w 4571999"/>
              <a:gd name="connsiteY1" fmla="*/ 0 h 5146743"/>
              <a:gd name="connsiteX2" fmla="*/ 4571999 w 4571999"/>
              <a:gd name="connsiteY2" fmla="*/ 5146743 h 5146743"/>
              <a:gd name="connsiteX3" fmla="*/ 0 w 4571999"/>
              <a:gd name="connsiteY3" fmla="*/ 5146743 h 5146743"/>
              <a:gd name="connsiteX4" fmla="*/ 94308 w 4571999"/>
              <a:gd name="connsiteY4" fmla="*/ 5054808 h 5146743"/>
              <a:gd name="connsiteX5" fmla="*/ 2220375 w 4571999"/>
              <a:gd name="connsiteY5" fmla="*/ 206371 h 5146743"/>
              <a:gd name="connsiteX6" fmla="*/ 2239504 w 4571999"/>
              <a:gd name="connsiteY6" fmla="*/ 1 h 5146743"/>
              <a:gd name="connsiteX7" fmla="*/ 3295228 w 4571999"/>
              <a:gd name="connsiteY7" fmla="*/ 1 h 514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1999" h="5146743">
                <a:moveTo>
                  <a:pt x="3295228" y="0"/>
                </a:moveTo>
                <a:lnTo>
                  <a:pt x="4571999" y="0"/>
                </a:lnTo>
                <a:lnTo>
                  <a:pt x="4571999" y="5146743"/>
                </a:lnTo>
                <a:lnTo>
                  <a:pt x="0" y="5146743"/>
                </a:lnTo>
                <a:lnTo>
                  <a:pt x="94308" y="5054808"/>
                </a:lnTo>
                <a:cubicBezTo>
                  <a:pt x="1213272" y="3907638"/>
                  <a:pt x="1999871" y="2184687"/>
                  <a:pt x="2220375" y="206371"/>
                </a:cubicBezTo>
                <a:lnTo>
                  <a:pt x="2239504" y="1"/>
                </a:lnTo>
                <a:lnTo>
                  <a:pt x="3295228" y="1"/>
                </a:lnTo>
                <a:close/>
              </a:path>
            </a:pathLst>
          </a:custGeom>
          <a:solidFill>
            <a:schemeClr val="bg2"/>
          </a:solidFill>
        </p:spPr>
        <p:txBody>
          <a:bodyPr wrap="square" anchor="ctr">
            <a:noAutofit/>
          </a:bodyPr>
          <a:lstStyle>
            <a:lvl1pPr marL="0" indent="0" algn="ctr">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pic>
        <p:nvPicPr>
          <p:cNvPr id="8" name="Bold Hearts Logo" descr="A red heart with a fire and text&#10;&#10;Description automatically generated">
            <a:extLst>
              <a:ext uri="{FF2B5EF4-FFF2-40B4-BE49-F238E27FC236}">
                <a16:creationId xmlns:a16="http://schemas.microsoft.com/office/drawing/2014/main" id="{5A1A5B23-EE2F-7138-9F7D-95957A3FD081}"/>
              </a:ext>
            </a:extLst>
          </p:cNvPr>
          <p:cNvPicPr>
            <a:picLocks noChangeAspect="1"/>
          </p:cNvPicPr>
          <p:nvPr userDrawn="1"/>
        </p:nvPicPr>
        <p:blipFill>
          <a:blip r:embed="rId2"/>
          <a:stretch>
            <a:fillRect/>
          </a:stretch>
        </p:blipFill>
        <p:spPr>
          <a:xfrm>
            <a:off x="11458317" y="152810"/>
            <a:ext cx="545249" cy="515077"/>
          </a:xfrm>
          <a:prstGeom prst="rect">
            <a:avLst/>
          </a:prstGeom>
        </p:spPr>
      </p:pic>
    </p:spTree>
    <p:extLst>
      <p:ext uri="{BB962C8B-B14F-4D97-AF65-F5344CB8AC3E}">
        <p14:creationId xmlns:p14="http://schemas.microsoft.com/office/powerpoint/2010/main" val="4058120554"/>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Speaker">
    <p:bg>
      <p:bgPr>
        <a:solidFill>
          <a:schemeClr val="bg1"/>
        </a:solidFill>
        <a:effectLst/>
      </p:bgPr>
    </p:bg>
    <p:spTree>
      <p:nvGrpSpPr>
        <p:cNvPr id="1" name=""/>
        <p:cNvGrpSpPr/>
        <p:nvPr/>
      </p:nvGrpSpPr>
      <p:grpSpPr>
        <a:xfrm>
          <a:off x="0" y="0"/>
          <a:ext cx="0" cy="0"/>
          <a:chOff x="0" y="0"/>
          <a:chExt cx="0" cy="0"/>
        </a:xfrm>
      </p:grpSpPr>
      <p:sp>
        <p:nvSpPr>
          <p:cNvPr id="6" name="Speaker Photo Placeholder">
            <a:extLst>
              <a:ext uri="{FF2B5EF4-FFF2-40B4-BE49-F238E27FC236}">
                <a16:creationId xmlns:a16="http://schemas.microsoft.com/office/drawing/2014/main" id="{26E59B99-B64D-2B4E-852B-35C13E246745}"/>
              </a:ext>
            </a:extLst>
          </p:cNvPr>
          <p:cNvSpPr>
            <a:spLocks noGrp="1"/>
          </p:cNvSpPr>
          <p:nvPr>
            <p:ph type="pic" sz="quarter" idx="24"/>
          </p:nvPr>
        </p:nvSpPr>
        <p:spPr>
          <a:xfrm>
            <a:off x="-1543050" y="333189"/>
            <a:ext cx="5546065" cy="5546064"/>
          </a:xfrm>
          <a:prstGeom prst="ellipse">
            <a:avLst/>
          </a:prstGeom>
          <a:solidFill>
            <a:schemeClr val="bg1">
              <a:lumMod val="85000"/>
            </a:schemeClr>
          </a:solidFill>
          <a:ln>
            <a:solidFill>
              <a:schemeClr val="accent1"/>
            </a:solidFill>
          </a:ln>
        </p:spPr>
        <p:txBody>
          <a:bodyPr anchor="ctr"/>
          <a:lstStyle>
            <a:lvl1pPr algn="r">
              <a:defRPr/>
            </a:lvl1pPr>
          </a:lstStyle>
          <a:p>
            <a:endParaRPr lang="en-US"/>
          </a:p>
        </p:txBody>
      </p:sp>
      <p:sp>
        <p:nvSpPr>
          <p:cNvPr id="2" name="Speaker Name"/>
          <p:cNvSpPr>
            <a:spLocks noGrp="1"/>
          </p:cNvSpPr>
          <p:nvPr>
            <p:ph type="title" hasCustomPrompt="1"/>
          </p:nvPr>
        </p:nvSpPr>
        <p:spPr>
          <a:xfrm>
            <a:off x="4760652" y="1252215"/>
            <a:ext cx="4559195" cy="498659"/>
          </a:xfrm>
        </p:spPr>
        <p:txBody>
          <a:bodyPr anchor="t">
            <a:normAutofit/>
          </a:bodyPr>
          <a:lstStyle>
            <a:lvl1pPr>
              <a:defRPr sz="2667">
                <a:solidFill>
                  <a:schemeClr val="accent1"/>
                </a:solidFill>
              </a:defRPr>
            </a:lvl1pPr>
          </a:lstStyle>
          <a:p>
            <a:r>
              <a:rPr lang="en-US"/>
              <a:t>ONE SPEAKER</a:t>
            </a:r>
          </a:p>
        </p:txBody>
      </p:sp>
      <p:sp>
        <p:nvSpPr>
          <p:cNvPr id="11" name="Speaker Title">
            <a:extLst>
              <a:ext uri="{FF2B5EF4-FFF2-40B4-BE49-F238E27FC236}">
                <a16:creationId xmlns:a16="http://schemas.microsoft.com/office/drawing/2014/main" id="{07B8CBA4-47BB-754D-9401-004AE1AF2920}"/>
              </a:ext>
            </a:extLst>
          </p:cNvPr>
          <p:cNvSpPr>
            <a:spLocks noGrp="1"/>
          </p:cNvSpPr>
          <p:nvPr>
            <p:ph type="body" sz="quarter" idx="23" hasCustomPrompt="1"/>
          </p:nvPr>
        </p:nvSpPr>
        <p:spPr>
          <a:xfrm>
            <a:off x="4760652" y="1805150"/>
            <a:ext cx="5366565" cy="428813"/>
          </a:xfrm>
        </p:spPr>
        <p:txBody>
          <a:bodyPr>
            <a:normAutofit/>
          </a:bodyPr>
          <a:lstStyle>
            <a:lvl1pPr>
              <a:defRPr sz="2000" b="1">
                <a:solidFill>
                  <a:schemeClr val="tx1"/>
                </a:solidFill>
              </a:defRPr>
            </a:lvl1pPr>
          </a:lstStyle>
          <a:p>
            <a:pPr lvl="0"/>
            <a:r>
              <a:rPr lang="en-US"/>
              <a:t>Speaker title</a:t>
            </a:r>
          </a:p>
        </p:txBody>
      </p:sp>
      <p:sp>
        <p:nvSpPr>
          <p:cNvPr id="4" name="Body Copy"/>
          <p:cNvSpPr>
            <a:spLocks noGrp="1"/>
          </p:cNvSpPr>
          <p:nvPr>
            <p:ph sz="half" idx="2" hasCustomPrompt="1"/>
          </p:nvPr>
        </p:nvSpPr>
        <p:spPr>
          <a:xfrm>
            <a:off x="4760651" y="2288239"/>
            <a:ext cx="6867119" cy="3127823"/>
          </a:xfrm>
        </p:spPr>
        <p:txBody>
          <a:bodyPr>
            <a:normAutofit/>
          </a:bodyPr>
          <a:lstStyle>
            <a:lvl1pPr>
              <a:defRPr sz="1333">
                <a:solidFill>
                  <a:schemeClr val="tx1"/>
                </a:solidFill>
              </a:defRPr>
            </a:lvl1pPr>
          </a:lstStyle>
          <a:p>
            <a:pPr lvl="0"/>
            <a:r>
              <a:rPr lang="en-US"/>
              <a:t>Body copy is Arial at 12pts</a:t>
            </a:r>
          </a:p>
        </p:txBody>
      </p:sp>
      <p:sp>
        <p:nvSpPr>
          <p:cNvPr id="13" name="Footer Text 1">
            <a:extLst>
              <a:ext uri="{FF2B5EF4-FFF2-40B4-BE49-F238E27FC236}">
                <a16:creationId xmlns:a16="http://schemas.microsoft.com/office/drawing/2014/main" id="{748CEBA3-75F4-C44D-B73D-0B702318674A}"/>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17" name="Footer Text 2">
            <a:extLst>
              <a:ext uri="{FF2B5EF4-FFF2-40B4-BE49-F238E27FC236}">
                <a16:creationId xmlns:a16="http://schemas.microsoft.com/office/drawing/2014/main" id="{B4FB5A2F-7334-4843-A818-7D4A8529D30C}"/>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accent4"/>
                </a:solidFill>
                <a:latin typeface="+mn-lt"/>
              </a:defRPr>
            </a:lvl1pPr>
          </a:lstStyle>
          <a:p>
            <a:pPr lvl="0"/>
            <a:r>
              <a:rPr lang="en-US"/>
              <a:t>Sponsored by:</a:t>
            </a:r>
          </a:p>
        </p:txBody>
      </p:sp>
      <p:sp>
        <p:nvSpPr>
          <p:cNvPr id="16" name="Logo Placeholder">
            <a:extLst>
              <a:ext uri="{FF2B5EF4-FFF2-40B4-BE49-F238E27FC236}">
                <a16:creationId xmlns:a16="http://schemas.microsoft.com/office/drawing/2014/main" id="{6AB790E6-53F5-E64B-BCDD-9FFA227D63B3}"/>
              </a:ext>
            </a:extLst>
          </p:cNvPr>
          <p:cNvSpPr>
            <a:spLocks noGrp="1"/>
          </p:cNvSpPr>
          <p:nvPr>
            <p:ph type="pic" sz="quarter" idx="12" hasCustomPrompt="1"/>
          </p:nvPr>
        </p:nvSpPr>
        <p:spPr>
          <a:xfrm>
            <a:off x="9902026" y="6356351"/>
            <a:ext cx="1326980" cy="365125"/>
          </a:xfrm>
        </p:spPr>
        <p:txBody>
          <a:bodyPr/>
          <a:lstStyle>
            <a:lvl1pPr>
              <a:defRPr>
                <a:solidFill>
                  <a:schemeClr val="accent4"/>
                </a:solidFill>
                <a:latin typeface="+mn-lt"/>
              </a:defRPr>
            </a:lvl1pPr>
          </a:lstStyle>
          <a:p>
            <a:r>
              <a:rPr lang="en-US"/>
              <a:t>Logo</a:t>
            </a:r>
          </a:p>
        </p:txBody>
      </p:sp>
      <p:cxnSp>
        <p:nvCxnSpPr>
          <p:cNvPr id="15" name="Straight Line Connector">
            <a:extLst>
              <a:ext uri="{FF2B5EF4-FFF2-40B4-BE49-F238E27FC236}">
                <a16:creationId xmlns:a16="http://schemas.microsoft.com/office/drawing/2014/main" id="{FA568A94-D992-3F4C-9B74-91659939C96C}"/>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
            <a:extLst>
              <a:ext uri="{FF2B5EF4-FFF2-40B4-BE49-F238E27FC236}">
                <a16:creationId xmlns:a16="http://schemas.microsoft.com/office/drawing/2014/main" id="{D30CDFCE-7C23-674A-B775-292BE8CCF39B}"/>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pic>
        <p:nvPicPr>
          <p:cNvPr id="18" name="Bold Hearts Logo" descr="A red heart with a fire and text&#10;&#10;Description automatically generated">
            <a:extLst>
              <a:ext uri="{FF2B5EF4-FFF2-40B4-BE49-F238E27FC236}">
                <a16:creationId xmlns:a16="http://schemas.microsoft.com/office/drawing/2014/main" id="{030190EB-983A-7877-5AA2-7D4EA78AB64B}"/>
              </a:ext>
            </a:extLst>
          </p:cNvPr>
          <p:cNvPicPr>
            <a:picLocks noChangeAspect="1"/>
          </p:cNvPicPr>
          <p:nvPr userDrawn="1"/>
        </p:nvPicPr>
        <p:blipFill>
          <a:blip r:embed="rId2"/>
          <a:stretch>
            <a:fillRect/>
          </a:stretch>
        </p:blipFill>
        <p:spPr>
          <a:xfrm>
            <a:off x="11458317" y="152810"/>
            <a:ext cx="545249" cy="515077"/>
          </a:xfrm>
          <a:prstGeom prst="rect">
            <a:avLst/>
          </a:prstGeom>
        </p:spPr>
      </p:pic>
    </p:spTree>
    <p:extLst>
      <p:ext uri="{BB962C8B-B14F-4D97-AF65-F5344CB8AC3E}">
        <p14:creationId xmlns:p14="http://schemas.microsoft.com/office/powerpoint/2010/main" val="3404575829"/>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Speakers">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A7D779C-7B02-3CA6-4C3A-C61766686FCC}"/>
              </a:ext>
            </a:extLst>
          </p:cNvPr>
          <p:cNvSpPr/>
          <p:nvPr userDrawn="1"/>
        </p:nvSpPr>
        <p:spPr>
          <a:xfrm>
            <a:off x="1" y="0"/>
            <a:ext cx="6096000" cy="6858000"/>
          </a:xfrm>
          <a:prstGeom prst="rect">
            <a:avLst/>
          </a:prstGeom>
          <a:gradFill>
            <a:gsLst>
              <a:gs pos="0">
                <a:schemeClr val="accent2"/>
              </a:gs>
              <a:gs pos="50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Circle Photo" descr="Circle headshot 1">
            <a:extLst>
              <a:ext uri="{FF2B5EF4-FFF2-40B4-BE49-F238E27FC236}">
                <a16:creationId xmlns:a16="http://schemas.microsoft.com/office/drawing/2014/main" id="{DDB5D280-A138-2FE7-E723-8AAC3E6B2A75}"/>
              </a:ext>
            </a:extLst>
          </p:cNvPr>
          <p:cNvSpPr>
            <a:spLocks noGrp="1"/>
          </p:cNvSpPr>
          <p:nvPr>
            <p:ph type="pic" sz="quarter" idx="27"/>
          </p:nvPr>
        </p:nvSpPr>
        <p:spPr>
          <a:xfrm>
            <a:off x="526091" y="634074"/>
            <a:ext cx="1729567" cy="1729567"/>
          </a:xfrm>
          <a:prstGeom prst="ellipse">
            <a:avLst/>
          </a:prstGeom>
          <a:ln>
            <a:solidFill>
              <a:schemeClr val="bg1"/>
            </a:solidFill>
          </a:ln>
        </p:spPr>
        <p:txBody>
          <a:bodyPr/>
          <a:lstStyle>
            <a:lvl1pPr>
              <a:defRPr>
                <a:solidFill>
                  <a:schemeClr val="bg1"/>
                </a:solidFill>
              </a:defRPr>
            </a:lvl1pPr>
          </a:lstStyle>
          <a:p>
            <a:endParaRPr lang="en-US"/>
          </a:p>
        </p:txBody>
      </p:sp>
      <p:sp>
        <p:nvSpPr>
          <p:cNvPr id="12" name="Speaker name" descr="Speaker name 1">
            <a:extLst>
              <a:ext uri="{FF2B5EF4-FFF2-40B4-BE49-F238E27FC236}">
                <a16:creationId xmlns:a16="http://schemas.microsoft.com/office/drawing/2014/main" id="{C91924A7-4DB4-D752-7D3C-787A64EF1146}"/>
              </a:ext>
            </a:extLst>
          </p:cNvPr>
          <p:cNvSpPr>
            <a:spLocks noGrp="1"/>
          </p:cNvSpPr>
          <p:nvPr>
            <p:ph type="body" sz="quarter" idx="28" hasCustomPrompt="1"/>
          </p:nvPr>
        </p:nvSpPr>
        <p:spPr>
          <a:xfrm>
            <a:off x="2660821" y="1688982"/>
            <a:ext cx="2968424" cy="449543"/>
          </a:xfrm>
        </p:spPr>
        <p:txBody>
          <a:bodyPr>
            <a:normAutofit/>
          </a:bodyPr>
          <a:lstStyle>
            <a:lvl1pPr>
              <a:defRPr sz="1867" b="1" i="0" cap="all" baseline="0">
                <a:solidFill>
                  <a:schemeClr val="bg1"/>
                </a:solidFill>
                <a:latin typeface="+mj-lt"/>
              </a:defRPr>
            </a:lvl1pPr>
          </a:lstStyle>
          <a:p>
            <a:r>
              <a:rPr lang="en-US">
                <a:solidFill>
                  <a:schemeClr val="bg1"/>
                </a:solidFill>
              </a:rPr>
              <a:t>SPEAKER NAME</a:t>
            </a:r>
          </a:p>
        </p:txBody>
      </p:sp>
      <p:sp>
        <p:nvSpPr>
          <p:cNvPr id="18" name="Job title" descr="Speaker title 1">
            <a:extLst>
              <a:ext uri="{FF2B5EF4-FFF2-40B4-BE49-F238E27FC236}">
                <a16:creationId xmlns:a16="http://schemas.microsoft.com/office/drawing/2014/main" id="{5C3247AE-5DBA-C8F5-9731-67947A3414BE}"/>
              </a:ext>
            </a:extLst>
          </p:cNvPr>
          <p:cNvSpPr>
            <a:spLocks noGrp="1"/>
          </p:cNvSpPr>
          <p:nvPr>
            <p:ph type="body" sz="quarter" idx="26" hasCustomPrompt="1"/>
          </p:nvPr>
        </p:nvSpPr>
        <p:spPr>
          <a:xfrm>
            <a:off x="2660821" y="2021306"/>
            <a:ext cx="2968424" cy="428813"/>
          </a:xfrm>
        </p:spPr>
        <p:txBody>
          <a:bodyPr>
            <a:normAutofit/>
          </a:bodyPr>
          <a:lstStyle>
            <a:lvl1pPr>
              <a:defRPr sz="1600" b="1">
                <a:solidFill>
                  <a:schemeClr val="bg1"/>
                </a:solidFill>
              </a:defRPr>
            </a:lvl1pPr>
          </a:lstStyle>
          <a:p>
            <a:pPr lvl="0"/>
            <a:r>
              <a:rPr lang="en-US"/>
              <a:t>Speaker title</a:t>
            </a:r>
          </a:p>
        </p:txBody>
      </p:sp>
      <p:cxnSp>
        <p:nvCxnSpPr>
          <p:cNvPr id="19" name="Horizontal Line 1">
            <a:extLst>
              <a:ext uri="{FF2B5EF4-FFF2-40B4-BE49-F238E27FC236}">
                <a16:creationId xmlns:a16="http://schemas.microsoft.com/office/drawing/2014/main" id="{C8F16978-3AE7-ECCD-252B-F10E6F3A8DBF}"/>
              </a:ext>
              <a:ext uri="{C183D7F6-B498-43B3-948B-1728B52AA6E4}">
                <adec:decorative xmlns:adec="http://schemas.microsoft.com/office/drawing/2017/decorative" val="1"/>
              </a:ext>
            </a:extLst>
          </p:cNvPr>
          <p:cNvCxnSpPr>
            <a:cxnSpLocks/>
          </p:cNvCxnSpPr>
          <p:nvPr userDrawn="1"/>
        </p:nvCxnSpPr>
        <p:spPr>
          <a:xfrm>
            <a:off x="439613" y="2624081"/>
            <a:ext cx="51896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ontent Textbox 1" descr="Content Textbox 1">
            <a:extLst>
              <a:ext uri="{FF2B5EF4-FFF2-40B4-BE49-F238E27FC236}">
                <a16:creationId xmlns:a16="http://schemas.microsoft.com/office/drawing/2014/main" id="{35F654C3-35BC-0892-6F93-35F6F55975BA}"/>
              </a:ext>
            </a:extLst>
          </p:cNvPr>
          <p:cNvSpPr>
            <a:spLocks noGrp="1"/>
          </p:cNvSpPr>
          <p:nvPr>
            <p:ph sz="half" idx="25" hasCustomPrompt="1"/>
          </p:nvPr>
        </p:nvSpPr>
        <p:spPr>
          <a:xfrm>
            <a:off x="439613" y="2822224"/>
            <a:ext cx="5189633" cy="3211771"/>
          </a:xfrm>
        </p:spPr>
        <p:txBody>
          <a:bodyPr>
            <a:normAutofit/>
          </a:bodyPr>
          <a:lstStyle>
            <a:lvl1pPr>
              <a:defRPr sz="1333">
                <a:solidFill>
                  <a:schemeClr val="bg1"/>
                </a:solidFill>
              </a:defRPr>
            </a:lvl1pPr>
          </a:lstStyle>
          <a:p>
            <a:pPr lvl="0"/>
            <a:r>
              <a:rPr lang="en-US"/>
              <a:t>Bio copy is Arial at 10pts</a:t>
            </a:r>
          </a:p>
        </p:txBody>
      </p:sp>
      <p:sp>
        <p:nvSpPr>
          <p:cNvPr id="22" name="Circle Photo 2" descr="Circle Headshot 2">
            <a:extLst>
              <a:ext uri="{FF2B5EF4-FFF2-40B4-BE49-F238E27FC236}">
                <a16:creationId xmlns:a16="http://schemas.microsoft.com/office/drawing/2014/main" id="{6D183BC3-63BE-7B5F-4CDB-8091B683B16B}"/>
              </a:ext>
            </a:extLst>
          </p:cNvPr>
          <p:cNvSpPr>
            <a:spLocks noGrp="1"/>
          </p:cNvSpPr>
          <p:nvPr>
            <p:ph type="pic" sz="quarter" idx="24"/>
          </p:nvPr>
        </p:nvSpPr>
        <p:spPr>
          <a:xfrm>
            <a:off x="6696126" y="634074"/>
            <a:ext cx="1729567" cy="1729567"/>
          </a:xfrm>
          <a:prstGeom prst="ellipse">
            <a:avLst/>
          </a:prstGeom>
          <a:ln>
            <a:solidFill>
              <a:schemeClr val="accent1"/>
            </a:solidFill>
          </a:ln>
        </p:spPr>
        <p:txBody>
          <a:bodyPr/>
          <a:lstStyle/>
          <a:p>
            <a:endParaRPr lang="en-US"/>
          </a:p>
        </p:txBody>
      </p:sp>
      <p:sp>
        <p:nvSpPr>
          <p:cNvPr id="23" name="Speaker name 2" descr="Speaker name ">
            <a:extLst>
              <a:ext uri="{FF2B5EF4-FFF2-40B4-BE49-F238E27FC236}">
                <a16:creationId xmlns:a16="http://schemas.microsoft.com/office/drawing/2014/main" id="{AD421897-73AD-93F2-49CF-B9CB2018B9BB}"/>
              </a:ext>
            </a:extLst>
          </p:cNvPr>
          <p:cNvSpPr>
            <a:spLocks noGrp="1"/>
          </p:cNvSpPr>
          <p:nvPr>
            <p:ph type="body" sz="quarter" idx="29" hasCustomPrompt="1"/>
          </p:nvPr>
        </p:nvSpPr>
        <p:spPr>
          <a:xfrm>
            <a:off x="8830856" y="1662927"/>
            <a:ext cx="2968424" cy="501651"/>
          </a:xfrm>
        </p:spPr>
        <p:txBody>
          <a:bodyPr>
            <a:normAutofit/>
          </a:bodyPr>
          <a:lstStyle>
            <a:lvl1pPr>
              <a:defRPr sz="1867" b="1">
                <a:solidFill>
                  <a:schemeClr val="accent1"/>
                </a:solidFill>
                <a:latin typeface="+mj-lt"/>
              </a:defRPr>
            </a:lvl1pPr>
          </a:lstStyle>
          <a:p>
            <a:pPr lvl="0"/>
            <a:r>
              <a:rPr lang="en-US"/>
              <a:t>SPEAKER NAME</a:t>
            </a:r>
          </a:p>
        </p:txBody>
      </p:sp>
      <p:sp>
        <p:nvSpPr>
          <p:cNvPr id="24" name="Speaker title 2" descr="Speaker title 2 ">
            <a:extLst>
              <a:ext uri="{FF2B5EF4-FFF2-40B4-BE49-F238E27FC236}">
                <a16:creationId xmlns:a16="http://schemas.microsoft.com/office/drawing/2014/main" id="{40AF8D05-600F-478C-6472-17B4560D64BF}"/>
              </a:ext>
            </a:extLst>
          </p:cNvPr>
          <p:cNvSpPr>
            <a:spLocks noGrp="1"/>
          </p:cNvSpPr>
          <p:nvPr>
            <p:ph type="body" sz="quarter" idx="23" hasCustomPrompt="1"/>
          </p:nvPr>
        </p:nvSpPr>
        <p:spPr>
          <a:xfrm>
            <a:off x="8830856" y="2021306"/>
            <a:ext cx="2968424" cy="428813"/>
          </a:xfrm>
        </p:spPr>
        <p:txBody>
          <a:bodyPr>
            <a:normAutofit/>
          </a:bodyPr>
          <a:lstStyle>
            <a:lvl1pPr>
              <a:defRPr sz="1600" b="1">
                <a:solidFill>
                  <a:schemeClr val="accent4"/>
                </a:solidFill>
              </a:defRPr>
            </a:lvl1pPr>
          </a:lstStyle>
          <a:p>
            <a:pPr lvl="0"/>
            <a:r>
              <a:rPr lang="en-US"/>
              <a:t>Speaker title</a:t>
            </a:r>
          </a:p>
        </p:txBody>
      </p:sp>
      <p:cxnSp>
        <p:nvCxnSpPr>
          <p:cNvPr id="25" name="Horizontal Line 2">
            <a:extLst>
              <a:ext uri="{FF2B5EF4-FFF2-40B4-BE49-F238E27FC236}">
                <a16:creationId xmlns:a16="http://schemas.microsoft.com/office/drawing/2014/main" id="{0C20B609-7C97-FEC6-4637-915429F8C973}"/>
              </a:ext>
              <a:ext uri="{C183D7F6-B498-43B3-948B-1728B52AA6E4}">
                <adec:decorative xmlns:adec="http://schemas.microsoft.com/office/drawing/2017/decorative" val="1"/>
              </a:ext>
            </a:extLst>
          </p:cNvPr>
          <p:cNvCxnSpPr>
            <a:cxnSpLocks/>
          </p:cNvCxnSpPr>
          <p:nvPr userDrawn="1"/>
        </p:nvCxnSpPr>
        <p:spPr>
          <a:xfrm>
            <a:off x="6609648" y="2624081"/>
            <a:ext cx="5189633"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Textbox 2" descr="Content Textbox 2 ">
            <a:extLst>
              <a:ext uri="{FF2B5EF4-FFF2-40B4-BE49-F238E27FC236}">
                <a16:creationId xmlns:a16="http://schemas.microsoft.com/office/drawing/2014/main" id="{3B7A4B7A-3A6A-F8DA-B8B0-D056D0D2A421}"/>
              </a:ext>
            </a:extLst>
          </p:cNvPr>
          <p:cNvSpPr>
            <a:spLocks noGrp="1"/>
          </p:cNvSpPr>
          <p:nvPr>
            <p:ph sz="half" idx="2" hasCustomPrompt="1"/>
          </p:nvPr>
        </p:nvSpPr>
        <p:spPr>
          <a:xfrm>
            <a:off x="6609648" y="2822224"/>
            <a:ext cx="5189633" cy="3211771"/>
          </a:xfrm>
        </p:spPr>
        <p:txBody>
          <a:bodyPr>
            <a:normAutofit/>
          </a:bodyPr>
          <a:lstStyle>
            <a:lvl1pPr>
              <a:defRPr sz="1333">
                <a:solidFill>
                  <a:schemeClr val="tx1"/>
                </a:solidFill>
              </a:defRPr>
            </a:lvl1pPr>
          </a:lstStyle>
          <a:p>
            <a:pPr lvl="0"/>
            <a:r>
              <a:rPr lang="en-US"/>
              <a:t>Bio copy is Arial at 10pts</a:t>
            </a:r>
          </a:p>
        </p:txBody>
      </p:sp>
      <p:sp>
        <p:nvSpPr>
          <p:cNvPr id="28" name="Footer Placeholder 1" descr="Footer placeholder 1">
            <a:extLst>
              <a:ext uri="{FF2B5EF4-FFF2-40B4-BE49-F238E27FC236}">
                <a16:creationId xmlns:a16="http://schemas.microsoft.com/office/drawing/2014/main" id="{0AA91F18-19A0-B0AE-DCCA-74A8D82E809E}"/>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29" name="Footer placeholder 2" descr="Footer placeholder 2">
            <a:extLst>
              <a:ext uri="{FF2B5EF4-FFF2-40B4-BE49-F238E27FC236}">
                <a16:creationId xmlns:a16="http://schemas.microsoft.com/office/drawing/2014/main" id="{228E91B6-8A9C-192A-25EA-49446C74C593}"/>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30" name="Logo Placeholder" descr="Logo placeholder&#10;">
            <a:extLst>
              <a:ext uri="{FF2B5EF4-FFF2-40B4-BE49-F238E27FC236}">
                <a16:creationId xmlns:a16="http://schemas.microsoft.com/office/drawing/2014/main" id="{AE00430C-7066-EA0C-10B5-2CAF53A4775A}"/>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a:t>Logo</a:t>
            </a:r>
          </a:p>
        </p:txBody>
      </p:sp>
      <p:cxnSp>
        <p:nvCxnSpPr>
          <p:cNvPr id="31" name="Vertical Line Connector">
            <a:extLst>
              <a:ext uri="{FF2B5EF4-FFF2-40B4-BE49-F238E27FC236}">
                <a16:creationId xmlns:a16="http://schemas.microsoft.com/office/drawing/2014/main" id="{79EECC78-D68C-AE45-0687-B089287121F6}"/>
              </a:ext>
              <a:ext uri="{C183D7F6-B498-43B3-948B-1728B52AA6E4}">
                <adec:decorative xmlns:adec="http://schemas.microsoft.com/office/drawing/2017/decorative" val="1"/>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32" name="Slide Number Placeholder " descr="Slide Number Placeholder ">
            <a:extLst>
              <a:ext uri="{FF2B5EF4-FFF2-40B4-BE49-F238E27FC236}">
                <a16:creationId xmlns:a16="http://schemas.microsoft.com/office/drawing/2014/main" id="{AD05AF25-FE00-A300-AC24-6EE1FD91A9B7}"/>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pic>
        <p:nvPicPr>
          <p:cNvPr id="5" name="Bold Hearts Logo" descr="A red heart with a fire and text&#10;&#10;Description automatically generated">
            <a:extLst>
              <a:ext uri="{FF2B5EF4-FFF2-40B4-BE49-F238E27FC236}">
                <a16:creationId xmlns:a16="http://schemas.microsoft.com/office/drawing/2014/main" id="{3216B57F-5E0F-B367-FF9D-271BD50121D2}"/>
              </a:ext>
            </a:extLst>
          </p:cNvPr>
          <p:cNvPicPr>
            <a:picLocks noChangeAspect="1"/>
          </p:cNvPicPr>
          <p:nvPr userDrawn="1"/>
        </p:nvPicPr>
        <p:blipFill>
          <a:blip r:embed="rId2"/>
          <a:stretch>
            <a:fillRect/>
          </a:stretch>
        </p:blipFill>
        <p:spPr>
          <a:xfrm>
            <a:off x="11458317" y="152810"/>
            <a:ext cx="545249" cy="515077"/>
          </a:xfrm>
          <a:prstGeom prst="rect">
            <a:avLst/>
          </a:prstGeom>
        </p:spPr>
      </p:pic>
    </p:spTree>
    <p:extLst>
      <p:ext uri="{BB962C8B-B14F-4D97-AF65-F5344CB8AC3E}">
        <p14:creationId xmlns:p14="http://schemas.microsoft.com/office/powerpoint/2010/main" val="329235092"/>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Multiple Speakers">
    <p:bg>
      <p:bgPr>
        <a:solidFill>
          <a:schemeClr val="bg1"/>
        </a:solidFill>
        <a:effectLst/>
      </p:bgPr>
    </p:bg>
    <p:spTree>
      <p:nvGrpSpPr>
        <p:cNvPr id="1" name=""/>
        <p:cNvGrpSpPr/>
        <p:nvPr/>
      </p:nvGrpSpPr>
      <p:grpSpPr>
        <a:xfrm>
          <a:off x="0" y="0"/>
          <a:ext cx="0" cy="0"/>
          <a:chOff x="0" y="0"/>
          <a:chExt cx="0" cy="0"/>
        </a:xfrm>
      </p:grpSpPr>
      <p:sp>
        <p:nvSpPr>
          <p:cNvPr id="27" name="Picture Placeholder 5">
            <a:extLst>
              <a:ext uri="{FF2B5EF4-FFF2-40B4-BE49-F238E27FC236}">
                <a16:creationId xmlns:a16="http://schemas.microsoft.com/office/drawing/2014/main" id="{E1979674-69C4-134A-9F2E-9B4270B86348}"/>
              </a:ext>
            </a:extLst>
          </p:cNvPr>
          <p:cNvSpPr>
            <a:spLocks noGrp="1"/>
          </p:cNvSpPr>
          <p:nvPr>
            <p:ph type="pic" sz="quarter" idx="27"/>
          </p:nvPr>
        </p:nvSpPr>
        <p:spPr>
          <a:xfrm>
            <a:off x="4194691" y="3598044"/>
            <a:ext cx="1537892" cy="1537880"/>
          </a:xfrm>
          <a:prstGeom prst="ellipse">
            <a:avLst/>
          </a:prstGeom>
          <a:ln w="19050">
            <a:solidFill>
              <a:schemeClr val="accent1"/>
            </a:solidFill>
          </a:ln>
        </p:spPr>
        <p:txBody>
          <a:bodyPr/>
          <a:lstStyle/>
          <a:p>
            <a:endParaRPr lang="en-US"/>
          </a:p>
        </p:txBody>
      </p:sp>
      <p:sp>
        <p:nvSpPr>
          <p:cNvPr id="43" name="Picture Placeholder 5">
            <a:extLst>
              <a:ext uri="{FF2B5EF4-FFF2-40B4-BE49-F238E27FC236}">
                <a16:creationId xmlns:a16="http://schemas.microsoft.com/office/drawing/2014/main" id="{B7179E21-BD5D-E049-B49A-E14D188634B4}"/>
              </a:ext>
            </a:extLst>
          </p:cNvPr>
          <p:cNvSpPr>
            <a:spLocks noGrp="1"/>
          </p:cNvSpPr>
          <p:nvPr>
            <p:ph type="pic" sz="quarter" idx="35"/>
          </p:nvPr>
        </p:nvSpPr>
        <p:spPr>
          <a:xfrm>
            <a:off x="10072723" y="3598045"/>
            <a:ext cx="1537892" cy="1537884"/>
          </a:xfrm>
          <a:prstGeom prst="ellipse">
            <a:avLst/>
          </a:prstGeom>
          <a:ln w="19050">
            <a:solidFill>
              <a:schemeClr val="accent1"/>
            </a:solidFill>
          </a:ln>
        </p:spPr>
        <p:txBody>
          <a:bodyPr/>
          <a:lstStyle/>
          <a:p>
            <a:endParaRPr lang="en-US"/>
          </a:p>
        </p:txBody>
      </p:sp>
      <p:sp>
        <p:nvSpPr>
          <p:cNvPr id="46" name="Picture Placeholder 5">
            <a:extLst>
              <a:ext uri="{FF2B5EF4-FFF2-40B4-BE49-F238E27FC236}">
                <a16:creationId xmlns:a16="http://schemas.microsoft.com/office/drawing/2014/main" id="{9B4EAA43-3C2D-AD46-BE5A-0E43167C0FAB}"/>
              </a:ext>
            </a:extLst>
          </p:cNvPr>
          <p:cNvSpPr>
            <a:spLocks noGrp="1"/>
          </p:cNvSpPr>
          <p:nvPr>
            <p:ph type="pic" sz="quarter" idx="38"/>
          </p:nvPr>
        </p:nvSpPr>
        <p:spPr>
          <a:xfrm>
            <a:off x="6456474" y="736112"/>
            <a:ext cx="1537892" cy="1534840"/>
          </a:xfrm>
          <a:prstGeom prst="ellipse">
            <a:avLst/>
          </a:prstGeom>
          <a:ln w="19050">
            <a:solidFill>
              <a:schemeClr val="accent1"/>
            </a:solidFill>
          </a:ln>
        </p:spPr>
        <p:txBody>
          <a:bodyPr/>
          <a:lstStyle/>
          <a:p>
            <a:endParaRPr lang="en-US"/>
          </a:p>
        </p:txBody>
      </p:sp>
      <p:sp>
        <p:nvSpPr>
          <p:cNvPr id="38" name="Picture Placeholder 5">
            <a:extLst>
              <a:ext uri="{FF2B5EF4-FFF2-40B4-BE49-F238E27FC236}">
                <a16:creationId xmlns:a16="http://schemas.microsoft.com/office/drawing/2014/main" id="{D44AB674-4C73-2B43-963E-D19737407D1B}"/>
              </a:ext>
            </a:extLst>
          </p:cNvPr>
          <p:cNvSpPr>
            <a:spLocks noGrp="1"/>
          </p:cNvSpPr>
          <p:nvPr>
            <p:ph type="pic" sz="quarter" idx="30"/>
          </p:nvPr>
        </p:nvSpPr>
        <p:spPr>
          <a:xfrm>
            <a:off x="578445" y="736112"/>
            <a:ext cx="1537892" cy="1534841"/>
          </a:xfrm>
          <a:prstGeom prst="ellipse">
            <a:avLst/>
          </a:prstGeom>
          <a:ln w="19050">
            <a:solidFill>
              <a:schemeClr val="accent1"/>
            </a:solidFill>
          </a:ln>
        </p:spPr>
        <p:txBody>
          <a:bodyPr/>
          <a:lstStyle/>
          <a:p>
            <a:endParaRPr lang="en-US"/>
          </a:p>
        </p:txBody>
      </p:sp>
      <p:cxnSp>
        <p:nvCxnSpPr>
          <p:cNvPr id="5" name="Straight Connector 4">
            <a:extLst>
              <a:ext uri="{FF2B5EF4-FFF2-40B4-BE49-F238E27FC236}">
                <a16:creationId xmlns:a16="http://schemas.microsoft.com/office/drawing/2014/main" id="{CBAECE01-A90F-354F-84AE-393CAD1D8C16}"/>
              </a:ext>
            </a:extLst>
          </p:cNvPr>
          <p:cNvCxnSpPr>
            <a:cxnSpLocks/>
          </p:cNvCxnSpPr>
          <p:nvPr userDrawn="1"/>
        </p:nvCxnSpPr>
        <p:spPr>
          <a:xfrm>
            <a:off x="583985" y="3454955"/>
            <a:ext cx="11043784"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Content Placeholder 3">
            <a:extLst>
              <a:ext uri="{FF2B5EF4-FFF2-40B4-BE49-F238E27FC236}">
                <a16:creationId xmlns:a16="http://schemas.microsoft.com/office/drawing/2014/main" id="{1347EFDA-D0AA-404B-92BF-D37D4D0840AA}"/>
              </a:ext>
            </a:extLst>
          </p:cNvPr>
          <p:cNvSpPr>
            <a:spLocks noGrp="1"/>
          </p:cNvSpPr>
          <p:nvPr>
            <p:ph sz="half" idx="28" hasCustomPrompt="1"/>
          </p:nvPr>
        </p:nvSpPr>
        <p:spPr>
          <a:xfrm>
            <a:off x="2247134" y="1431398"/>
            <a:ext cx="3485451" cy="1781599"/>
          </a:xfrm>
        </p:spPr>
        <p:txBody>
          <a:bodyPr>
            <a:normAutofit/>
          </a:bodyPr>
          <a:lstStyle>
            <a:lvl1pPr>
              <a:defRPr sz="1067">
                <a:solidFill>
                  <a:schemeClr val="tx1"/>
                </a:solidFill>
              </a:defRPr>
            </a:lvl1pPr>
          </a:lstStyle>
          <a:p>
            <a:pPr lvl="0"/>
            <a:r>
              <a:rPr lang="en-US"/>
              <a:t>Bio copy is Arial at 8pts</a:t>
            </a:r>
          </a:p>
        </p:txBody>
      </p:sp>
      <p:sp>
        <p:nvSpPr>
          <p:cNvPr id="37" name="Text Placeholder 4">
            <a:extLst>
              <a:ext uri="{FF2B5EF4-FFF2-40B4-BE49-F238E27FC236}">
                <a16:creationId xmlns:a16="http://schemas.microsoft.com/office/drawing/2014/main" id="{F0A9A6E2-5A4E-A440-85D9-F0BF6646DD5B}"/>
              </a:ext>
            </a:extLst>
          </p:cNvPr>
          <p:cNvSpPr>
            <a:spLocks noGrp="1"/>
          </p:cNvSpPr>
          <p:nvPr>
            <p:ph type="body" sz="quarter" idx="29" hasCustomPrompt="1"/>
          </p:nvPr>
        </p:nvSpPr>
        <p:spPr>
          <a:xfrm>
            <a:off x="2247135" y="1047018"/>
            <a:ext cx="3485448" cy="257653"/>
          </a:xfrm>
        </p:spPr>
        <p:txBody>
          <a:bodyPr>
            <a:normAutofit/>
          </a:bodyPr>
          <a:lstStyle>
            <a:lvl1pPr>
              <a:defRPr sz="1333" b="1">
                <a:solidFill>
                  <a:schemeClr val="tx1"/>
                </a:solidFill>
              </a:defRPr>
            </a:lvl1pPr>
          </a:lstStyle>
          <a:p>
            <a:pPr lvl="0"/>
            <a:r>
              <a:rPr lang="en-US"/>
              <a:t>Speaker title</a:t>
            </a:r>
          </a:p>
        </p:txBody>
      </p:sp>
      <p:sp>
        <p:nvSpPr>
          <p:cNvPr id="10" name="Text Placeholder 9">
            <a:extLst>
              <a:ext uri="{FF2B5EF4-FFF2-40B4-BE49-F238E27FC236}">
                <a16:creationId xmlns:a16="http://schemas.microsoft.com/office/drawing/2014/main" id="{C37A3589-955B-C44C-A985-A16AB19A7625}"/>
              </a:ext>
            </a:extLst>
          </p:cNvPr>
          <p:cNvSpPr>
            <a:spLocks noGrp="1"/>
          </p:cNvSpPr>
          <p:nvPr>
            <p:ph type="body" sz="quarter" idx="31" hasCustomPrompt="1"/>
          </p:nvPr>
        </p:nvSpPr>
        <p:spPr>
          <a:xfrm>
            <a:off x="2247136" y="736113"/>
            <a:ext cx="3485448" cy="303028"/>
          </a:xfrm>
        </p:spPr>
        <p:txBody>
          <a:bodyPr/>
          <a:lstStyle>
            <a:lvl1pPr>
              <a:defRPr b="1" i="0" cap="all" baseline="0">
                <a:solidFill>
                  <a:schemeClr val="accent1"/>
                </a:solidFill>
                <a:latin typeface="+mn-lt"/>
              </a:defRPr>
            </a:lvl1pPr>
          </a:lstStyle>
          <a:p>
            <a:r>
              <a:rPr lang="en-US"/>
              <a:t>SPEAKER NAME</a:t>
            </a:r>
          </a:p>
        </p:txBody>
      </p:sp>
      <p:sp>
        <p:nvSpPr>
          <p:cNvPr id="40" name="Content Placeholder 3">
            <a:extLst>
              <a:ext uri="{FF2B5EF4-FFF2-40B4-BE49-F238E27FC236}">
                <a16:creationId xmlns:a16="http://schemas.microsoft.com/office/drawing/2014/main" id="{9CCDE359-564D-9749-A758-92B1E3AFDBD4}"/>
              </a:ext>
            </a:extLst>
          </p:cNvPr>
          <p:cNvSpPr>
            <a:spLocks noGrp="1"/>
          </p:cNvSpPr>
          <p:nvPr>
            <p:ph sz="half" idx="32" hasCustomPrompt="1"/>
          </p:nvPr>
        </p:nvSpPr>
        <p:spPr>
          <a:xfrm>
            <a:off x="586249" y="4293330"/>
            <a:ext cx="3485451" cy="1781599"/>
          </a:xfrm>
        </p:spPr>
        <p:txBody>
          <a:bodyPr>
            <a:normAutofit/>
          </a:bodyPr>
          <a:lstStyle>
            <a:lvl1pPr>
              <a:defRPr sz="1067">
                <a:solidFill>
                  <a:schemeClr val="tx1"/>
                </a:solidFill>
              </a:defRPr>
            </a:lvl1pPr>
          </a:lstStyle>
          <a:p>
            <a:pPr lvl="0"/>
            <a:r>
              <a:rPr lang="en-US"/>
              <a:t>Bio copy is Arial at 8pts</a:t>
            </a:r>
          </a:p>
        </p:txBody>
      </p:sp>
      <p:sp>
        <p:nvSpPr>
          <p:cNvPr id="41" name="Text Placeholder 4">
            <a:extLst>
              <a:ext uri="{FF2B5EF4-FFF2-40B4-BE49-F238E27FC236}">
                <a16:creationId xmlns:a16="http://schemas.microsoft.com/office/drawing/2014/main" id="{254903E8-E662-7648-99E3-A95DED9CF699}"/>
              </a:ext>
            </a:extLst>
          </p:cNvPr>
          <p:cNvSpPr>
            <a:spLocks noGrp="1"/>
          </p:cNvSpPr>
          <p:nvPr>
            <p:ph type="body" sz="quarter" idx="33" hasCustomPrompt="1"/>
          </p:nvPr>
        </p:nvSpPr>
        <p:spPr>
          <a:xfrm>
            <a:off x="586249" y="3908950"/>
            <a:ext cx="3485448" cy="257653"/>
          </a:xfrm>
        </p:spPr>
        <p:txBody>
          <a:bodyPr>
            <a:normAutofit/>
          </a:bodyPr>
          <a:lstStyle>
            <a:lvl1pPr>
              <a:defRPr sz="1333" b="1">
                <a:solidFill>
                  <a:schemeClr val="tx1"/>
                </a:solidFill>
              </a:defRPr>
            </a:lvl1pPr>
          </a:lstStyle>
          <a:p>
            <a:pPr lvl="0"/>
            <a:r>
              <a:rPr lang="en-US"/>
              <a:t>Speaker title</a:t>
            </a:r>
          </a:p>
        </p:txBody>
      </p:sp>
      <p:sp>
        <p:nvSpPr>
          <p:cNvPr id="42" name="Text Placeholder 9">
            <a:extLst>
              <a:ext uri="{FF2B5EF4-FFF2-40B4-BE49-F238E27FC236}">
                <a16:creationId xmlns:a16="http://schemas.microsoft.com/office/drawing/2014/main" id="{170E7596-B217-1F4D-B61F-F298B8473FA4}"/>
              </a:ext>
            </a:extLst>
          </p:cNvPr>
          <p:cNvSpPr>
            <a:spLocks noGrp="1"/>
          </p:cNvSpPr>
          <p:nvPr>
            <p:ph type="body" sz="quarter" idx="34" hasCustomPrompt="1"/>
          </p:nvPr>
        </p:nvSpPr>
        <p:spPr>
          <a:xfrm>
            <a:off x="586251" y="3598045"/>
            <a:ext cx="3485448" cy="303028"/>
          </a:xfrm>
        </p:spPr>
        <p:txBody>
          <a:bodyPr/>
          <a:lstStyle>
            <a:lvl1pPr>
              <a:defRPr b="1" i="0" cap="all" baseline="0">
                <a:solidFill>
                  <a:schemeClr val="accent1"/>
                </a:solidFill>
                <a:latin typeface="+mn-lt"/>
              </a:defRPr>
            </a:lvl1pPr>
          </a:lstStyle>
          <a:p>
            <a:r>
              <a:rPr lang="en-US"/>
              <a:t>SPEAKER NAME</a:t>
            </a:r>
          </a:p>
        </p:txBody>
      </p:sp>
      <p:sp>
        <p:nvSpPr>
          <p:cNvPr id="44" name="Content Placeholder 3">
            <a:extLst>
              <a:ext uri="{FF2B5EF4-FFF2-40B4-BE49-F238E27FC236}">
                <a16:creationId xmlns:a16="http://schemas.microsoft.com/office/drawing/2014/main" id="{B1B30404-E374-9D4A-9CB4-C585E5F54186}"/>
              </a:ext>
            </a:extLst>
          </p:cNvPr>
          <p:cNvSpPr>
            <a:spLocks noGrp="1"/>
          </p:cNvSpPr>
          <p:nvPr>
            <p:ph sz="half" idx="36" hasCustomPrompt="1"/>
          </p:nvPr>
        </p:nvSpPr>
        <p:spPr>
          <a:xfrm>
            <a:off x="8125164" y="1431398"/>
            <a:ext cx="3485451" cy="1781599"/>
          </a:xfrm>
        </p:spPr>
        <p:txBody>
          <a:bodyPr>
            <a:normAutofit/>
          </a:bodyPr>
          <a:lstStyle>
            <a:lvl1pPr>
              <a:defRPr sz="1067">
                <a:solidFill>
                  <a:schemeClr val="tx1"/>
                </a:solidFill>
              </a:defRPr>
            </a:lvl1pPr>
          </a:lstStyle>
          <a:p>
            <a:pPr lvl="0"/>
            <a:r>
              <a:rPr lang="en-US"/>
              <a:t>Bio copy is Arial at 8pts</a:t>
            </a:r>
          </a:p>
        </p:txBody>
      </p:sp>
      <p:sp>
        <p:nvSpPr>
          <p:cNvPr id="45" name="Text Placeholder 4">
            <a:extLst>
              <a:ext uri="{FF2B5EF4-FFF2-40B4-BE49-F238E27FC236}">
                <a16:creationId xmlns:a16="http://schemas.microsoft.com/office/drawing/2014/main" id="{0F6DEDD0-1A3D-574E-A757-4BAE97011BD0}"/>
              </a:ext>
            </a:extLst>
          </p:cNvPr>
          <p:cNvSpPr>
            <a:spLocks noGrp="1"/>
          </p:cNvSpPr>
          <p:nvPr>
            <p:ph type="body" sz="quarter" idx="37" hasCustomPrompt="1"/>
          </p:nvPr>
        </p:nvSpPr>
        <p:spPr>
          <a:xfrm>
            <a:off x="8125164" y="1047018"/>
            <a:ext cx="3485448" cy="257653"/>
          </a:xfrm>
        </p:spPr>
        <p:txBody>
          <a:bodyPr>
            <a:normAutofit/>
          </a:bodyPr>
          <a:lstStyle>
            <a:lvl1pPr>
              <a:defRPr sz="1333" b="1">
                <a:solidFill>
                  <a:schemeClr val="tx1"/>
                </a:solidFill>
              </a:defRPr>
            </a:lvl1pPr>
          </a:lstStyle>
          <a:p>
            <a:pPr lvl="0"/>
            <a:r>
              <a:rPr lang="en-US"/>
              <a:t>Speaker title</a:t>
            </a:r>
          </a:p>
        </p:txBody>
      </p:sp>
      <p:sp>
        <p:nvSpPr>
          <p:cNvPr id="47" name="Text Placeholder 9">
            <a:extLst>
              <a:ext uri="{FF2B5EF4-FFF2-40B4-BE49-F238E27FC236}">
                <a16:creationId xmlns:a16="http://schemas.microsoft.com/office/drawing/2014/main" id="{F8239200-5449-9748-B343-ABD0F850A51A}"/>
              </a:ext>
            </a:extLst>
          </p:cNvPr>
          <p:cNvSpPr>
            <a:spLocks noGrp="1"/>
          </p:cNvSpPr>
          <p:nvPr>
            <p:ph type="body" sz="quarter" idx="39" hasCustomPrompt="1"/>
          </p:nvPr>
        </p:nvSpPr>
        <p:spPr>
          <a:xfrm>
            <a:off x="8125165" y="736113"/>
            <a:ext cx="3485448" cy="303028"/>
          </a:xfrm>
        </p:spPr>
        <p:txBody>
          <a:bodyPr/>
          <a:lstStyle>
            <a:lvl1pPr>
              <a:defRPr b="1" i="0" cap="all" baseline="0">
                <a:solidFill>
                  <a:schemeClr val="accent1"/>
                </a:solidFill>
                <a:latin typeface="+mn-lt"/>
              </a:defRPr>
            </a:lvl1pPr>
          </a:lstStyle>
          <a:p>
            <a:r>
              <a:rPr lang="en-US"/>
              <a:t>SPEAKER NAME</a:t>
            </a:r>
          </a:p>
        </p:txBody>
      </p:sp>
      <p:sp>
        <p:nvSpPr>
          <p:cNvPr id="48" name="Content Placeholder 3">
            <a:extLst>
              <a:ext uri="{FF2B5EF4-FFF2-40B4-BE49-F238E27FC236}">
                <a16:creationId xmlns:a16="http://schemas.microsoft.com/office/drawing/2014/main" id="{F59DE951-0DBC-0846-95EB-FFC654617B2F}"/>
              </a:ext>
            </a:extLst>
          </p:cNvPr>
          <p:cNvSpPr>
            <a:spLocks noGrp="1"/>
          </p:cNvSpPr>
          <p:nvPr>
            <p:ph sz="half" idx="40" hasCustomPrompt="1"/>
          </p:nvPr>
        </p:nvSpPr>
        <p:spPr>
          <a:xfrm>
            <a:off x="6452340" y="4293330"/>
            <a:ext cx="3485451" cy="1781599"/>
          </a:xfrm>
        </p:spPr>
        <p:txBody>
          <a:bodyPr>
            <a:normAutofit/>
          </a:bodyPr>
          <a:lstStyle>
            <a:lvl1pPr>
              <a:defRPr sz="1067">
                <a:solidFill>
                  <a:schemeClr val="tx1"/>
                </a:solidFill>
              </a:defRPr>
            </a:lvl1pPr>
          </a:lstStyle>
          <a:p>
            <a:pPr lvl="0"/>
            <a:r>
              <a:rPr lang="en-US"/>
              <a:t>Bio copy is Arial at 8pts</a:t>
            </a:r>
          </a:p>
        </p:txBody>
      </p:sp>
      <p:sp>
        <p:nvSpPr>
          <p:cNvPr id="49" name="Text Placeholder 4">
            <a:extLst>
              <a:ext uri="{FF2B5EF4-FFF2-40B4-BE49-F238E27FC236}">
                <a16:creationId xmlns:a16="http://schemas.microsoft.com/office/drawing/2014/main" id="{863A8223-5C32-B74C-8449-25744121366B}"/>
              </a:ext>
            </a:extLst>
          </p:cNvPr>
          <p:cNvSpPr>
            <a:spLocks noGrp="1"/>
          </p:cNvSpPr>
          <p:nvPr>
            <p:ph type="body" sz="quarter" idx="41" hasCustomPrompt="1"/>
          </p:nvPr>
        </p:nvSpPr>
        <p:spPr>
          <a:xfrm>
            <a:off x="6452340" y="3908950"/>
            <a:ext cx="3485448" cy="257653"/>
          </a:xfrm>
        </p:spPr>
        <p:txBody>
          <a:bodyPr>
            <a:normAutofit/>
          </a:bodyPr>
          <a:lstStyle>
            <a:lvl1pPr>
              <a:defRPr sz="1333" b="1">
                <a:solidFill>
                  <a:schemeClr val="tx1"/>
                </a:solidFill>
              </a:defRPr>
            </a:lvl1pPr>
          </a:lstStyle>
          <a:p>
            <a:pPr lvl="0"/>
            <a:r>
              <a:rPr lang="en-US"/>
              <a:t>Speaker title</a:t>
            </a:r>
          </a:p>
        </p:txBody>
      </p:sp>
      <p:sp>
        <p:nvSpPr>
          <p:cNvPr id="50" name="Text Placeholder 9">
            <a:extLst>
              <a:ext uri="{FF2B5EF4-FFF2-40B4-BE49-F238E27FC236}">
                <a16:creationId xmlns:a16="http://schemas.microsoft.com/office/drawing/2014/main" id="{918CDF96-87CE-784C-B28C-784D85E5A553}"/>
              </a:ext>
            </a:extLst>
          </p:cNvPr>
          <p:cNvSpPr>
            <a:spLocks noGrp="1"/>
          </p:cNvSpPr>
          <p:nvPr>
            <p:ph type="body" sz="quarter" idx="42" hasCustomPrompt="1"/>
          </p:nvPr>
        </p:nvSpPr>
        <p:spPr>
          <a:xfrm>
            <a:off x="6452341" y="3598045"/>
            <a:ext cx="3485448" cy="303028"/>
          </a:xfrm>
        </p:spPr>
        <p:txBody>
          <a:bodyPr/>
          <a:lstStyle>
            <a:lvl1pPr>
              <a:defRPr b="1" i="0" cap="all" baseline="0">
                <a:solidFill>
                  <a:schemeClr val="accent1"/>
                </a:solidFill>
                <a:latin typeface="+mn-lt"/>
              </a:defRPr>
            </a:lvl1pPr>
          </a:lstStyle>
          <a:p>
            <a:r>
              <a:rPr lang="en-US"/>
              <a:t>SPEAKER NAME</a:t>
            </a:r>
          </a:p>
        </p:txBody>
      </p:sp>
      <p:cxnSp>
        <p:nvCxnSpPr>
          <p:cNvPr id="28" name="Straight Connector 27">
            <a:extLst>
              <a:ext uri="{FF2B5EF4-FFF2-40B4-BE49-F238E27FC236}">
                <a16:creationId xmlns:a16="http://schemas.microsoft.com/office/drawing/2014/main" id="{94933B37-A120-7A4D-AA84-4B2D9103D561}"/>
              </a:ext>
            </a:extLst>
          </p:cNvPr>
          <p:cNvCxnSpPr>
            <a:cxnSpLocks/>
          </p:cNvCxnSpPr>
          <p:nvPr userDrawn="1"/>
        </p:nvCxnSpPr>
        <p:spPr>
          <a:xfrm flipV="1">
            <a:off x="6027063" y="593023"/>
            <a:ext cx="0" cy="5489791"/>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BCB53E3-B0E9-534A-980C-D7C215BE8609}"/>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Footer Placeholder 4">
            <a:extLst>
              <a:ext uri="{FF2B5EF4-FFF2-40B4-BE49-F238E27FC236}">
                <a16:creationId xmlns:a16="http://schemas.microsoft.com/office/drawing/2014/main" id="{A46BDAA7-4D20-994C-9DF7-B41DA8260206}"/>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30" name="Slide Number Placeholder 5">
            <a:extLst>
              <a:ext uri="{FF2B5EF4-FFF2-40B4-BE49-F238E27FC236}">
                <a16:creationId xmlns:a16="http://schemas.microsoft.com/office/drawing/2014/main" id="{E4F39A5B-4892-9341-848A-CC1C986FE090}"/>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cxnSp>
        <p:nvCxnSpPr>
          <p:cNvPr id="31" name="Straight Connector 30">
            <a:extLst>
              <a:ext uri="{FF2B5EF4-FFF2-40B4-BE49-F238E27FC236}">
                <a16:creationId xmlns:a16="http://schemas.microsoft.com/office/drawing/2014/main" id="{7F609EFF-D0D4-D74D-BFE0-9EC5949B21A4}"/>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icture Placeholder 10">
            <a:extLst>
              <a:ext uri="{FF2B5EF4-FFF2-40B4-BE49-F238E27FC236}">
                <a16:creationId xmlns:a16="http://schemas.microsoft.com/office/drawing/2014/main" id="{EB733357-00BC-4B40-958F-84EA067FFAF3}"/>
              </a:ext>
            </a:extLst>
          </p:cNvPr>
          <p:cNvSpPr>
            <a:spLocks noGrp="1"/>
          </p:cNvSpPr>
          <p:nvPr>
            <p:ph type="pic" sz="quarter" idx="12" hasCustomPrompt="1"/>
          </p:nvPr>
        </p:nvSpPr>
        <p:spPr>
          <a:xfrm>
            <a:off x="9902027" y="6356351"/>
            <a:ext cx="1326984" cy="365125"/>
          </a:xfrm>
        </p:spPr>
        <p:txBody>
          <a:bodyPr/>
          <a:lstStyle>
            <a:lvl1pPr>
              <a:defRPr>
                <a:solidFill>
                  <a:schemeClr val="bg1"/>
                </a:solidFill>
                <a:latin typeface="+mn-lt"/>
              </a:defRPr>
            </a:lvl1pPr>
          </a:lstStyle>
          <a:p>
            <a:r>
              <a:rPr lang="en-US"/>
              <a:t>Logo</a:t>
            </a:r>
          </a:p>
        </p:txBody>
      </p:sp>
      <p:sp>
        <p:nvSpPr>
          <p:cNvPr id="33" name="Text Placeholder 5">
            <a:extLst>
              <a:ext uri="{FF2B5EF4-FFF2-40B4-BE49-F238E27FC236}">
                <a16:creationId xmlns:a16="http://schemas.microsoft.com/office/drawing/2014/main" id="{408877F4-239D-C44C-A6CD-4F9550F39B67}"/>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bg1"/>
                </a:solidFill>
                <a:latin typeface="+mn-lt"/>
              </a:defRPr>
            </a:lvl1pPr>
          </a:lstStyle>
          <a:p>
            <a:pPr lvl="0"/>
            <a:r>
              <a:rPr lang="en-US"/>
              <a:t>Sponsored by:</a:t>
            </a:r>
          </a:p>
        </p:txBody>
      </p:sp>
      <p:pic>
        <p:nvPicPr>
          <p:cNvPr id="6" name="Bold Hearts Logo" descr="A red heart with a fire and text&#10;&#10;Description automatically generated">
            <a:extLst>
              <a:ext uri="{FF2B5EF4-FFF2-40B4-BE49-F238E27FC236}">
                <a16:creationId xmlns:a16="http://schemas.microsoft.com/office/drawing/2014/main" id="{1B5D084D-6905-C2F8-6BA3-5C725FF89F5C}"/>
              </a:ext>
            </a:extLst>
          </p:cNvPr>
          <p:cNvPicPr>
            <a:picLocks noChangeAspect="1"/>
          </p:cNvPicPr>
          <p:nvPr userDrawn="1"/>
        </p:nvPicPr>
        <p:blipFill>
          <a:blip r:embed="rId2"/>
          <a:stretch>
            <a:fillRect/>
          </a:stretch>
        </p:blipFill>
        <p:spPr>
          <a:xfrm>
            <a:off x="11458317" y="152810"/>
            <a:ext cx="545249" cy="515077"/>
          </a:xfrm>
          <a:prstGeom prst="rect">
            <a:avLst/>
          </a:prstGeom>
        </p:spPr>
      </p:pic>
    </p:spTree>
    <p:extLst>
      <p:ext uri="{BB962C8B-B14F-4D97-AF65-F5344CB8AC3E}">
        <p14:creationId xmlns:p14="http://schemas.microsoft.com/office/powerpoint/2010/main" val="3705970151"/>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6" name="Bold Hearts Logo" descr="A red heart with a fire and text&#10;&#10;Description automatically generated">
            <a:extLst>
              <a:ext uri="{FF2B5EF4-FFF2-40B4-BE49-F238E27FC236}">
                <a16:creationId xmlns:a16="http://schemas.microsoft.com/office/drawing/2014/main" id="{36B967F9-D413-BA91-5A4E-A127FF225226}"/>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Headline"/>
          <p:cNvSpPr>
            <a:spLocks noGrp="1"/>
          </p:cNvSpPr>
          <p:nvPr>
            <p:ph type="title" hasCustomPrompt="1"/>
          </p:nvPr>
        </p:nvSpPr>
        <p:spPr>
          <a:xfrm>
            <a:off x="583985" y="819631"/>
            <a:ext cx="9104960" cy="621243"/>
          </a:xfrm>
        </p:spPr>
        <p:txBody>
          <a:bodyPr/>
          <a:lstStyle>
            <a:lvl1pPr>
              <a:defRPr>
                <a:solidFill>
                  <a:schemeClr val="tx1"/>
                </a:solidFill>
              </a:defRPr>
            </a:lvl1pPr>
          </a:lstStyle>
          <a:p>
            <a:r>
              <a:rPr lang="en-US"/>
              <a:t>TITLE IS ALL CAPS AT 25 – 30PTS</a:t>
            </a:r>
          </a:p>
        </p:txBody>
      </p:sp>
      <p:sp>
        <p:nvSpPr>
          <p:cNvPr id="12" name="Subhead">
            <a:extLst>
              <a:ext uri="{FF2B5EF4-FFF2-40B4-BE49-F238E27FC236}">
                <a16:creationId xmlns:a16="http://schemas.microsoft.com/office/drawing/2014/main" id="{6DC98DEA-6D76-4A43-B147-9AD2CA56B747}"/>
              </a:ext>
            </a:extLst>
          </p:cNvPr>
          <p:cNvSpPr>
            <a:spLocks noGrp="1"/>
          </p:cNvSpPr>
          <p:nvPr>
            <p:ph type="body" sz="quarter" idx="23" hasCustomPrompt="1"/>
          </p:nvPr>
        </p:nvSpPr>
        <p:spPr>
          <a:xfrm>
            <a:off x="592836" y="1440874"/>
            <a:ext cx="9096109" cy="428813"/>
          </a:xfrm>
        </p:spPr>
        <p:txBody>
          <a:bodyPr>
            <a:normAutofit/>
          </a:bodyPr>
          <a:lstStyle>
            <a:lvl1pPr>
              <a:defRPr sz="2133" b="1">
                <a:solidFill>
                  <a:schemeClr val="tx1"/>
                </a:solidFill>
              </a:defRPr>
            </a:lvl1pPr>
          </a:lstStyle>
          <a:p>
            <a:pPr lvl="0"/>
            <a:r>
              <a:rPr lang="en-US"/>
              <a:t>Subtitle is Arial Bold at 16pt</a:t>
            </a:r>
          </a:p>
        </p:txBody>
      </p:sp>
      <p:sp>
        <p:nvSpPr>
          <p:cNvPr id="3" name="Body Copy"/>
          <p:cNvSpPr>
            <a:spLocks noGrp="1"/>
          </p:cNvSpPr>
          <p:nvPr>
            <p:ph idx="1" hasCustomPrompt="1"/>
          </p:nvPr>
        </p:nvSpPr>
        <p:spPr>
          <a:xfrm>
            <a:off x="583987" y="2049077"/>
            <a:ext cx="7950413" cy="3824185"/>
          </a:xfrm>
        </p:spPr>
        <p:txBody>
          <a:bodyPr/>
          <a:lstStyle/>
          <a:p>
            <a:pPr lvl="0"/>
            <a:r>
              <a:rPr lang="en-US"/>
              <a:t>Body copy is Arial at 12pts</a:t>
            </a:r>
          </a:p>
        </p:txBody>
      </p:sp>
      <p:sp>
        <p:nvSpPr>
          <p:cNvPr id="13" name="Red Bottom Footer Bar ">
            <a:extLst>
              <a:ext uri="{FF2B5EF4-FFF2-40B4-BE49-F238E27FC236}">
                <a16:creationId xmlns:a16="http://schemas.microsoft.com/office/drawing/2014/main" id="{4EA4FD0A-CC71-0E48-8282-25BE57F29E74}"/>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ooter Text 1">
            <a:extLst>
              <a:ext uri="{FF2B5EF4-FFF2-40B4-BE49-F238E27FC236}">
                <a16:creationId xmlns:a16="http://schemas.microsoft.com/office/drawing/2014/main" id="{B193F017-EA19-7442-9BB0-474F22193C0C}"/>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26" name="Footer Text 2">
            <a:extLst>
              <a:ext uri="{FF2B5EF4-FFF2-40B4-BE49-F238E27FC236}">
                <a16:creationId xmlns:a16="http://schemas.microsoft.com/office/drawing/2014/main" id="{F1748314-5DB7-A74F-8D02-592833BCA787}"/>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
        <p:nvSpPr>
          <p:cNvPr id="25" name="Logo">
            <a:extLst>
              <a:ext uri="{FF2B5EF4-FFF2-40B4-BE49-F238E27FC236}">
                <a16:creationId xmlns:a16="http://schemas.microsoft.com/office/drawing/2014/main" id="{59E3429F-98DB-7A4C-B73A-11BAF0B8C2A0}"/>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cxnSp>
        <p:nvCxnSpPr>
          <p:cNvPr id="24" name="Straight Line Connector">
            <a:extLst>
              <a:ext uri="{FF2B5EF4-FFF2-40B4-BE49-F238E27FC236}">
                <a16:creationId xmlns:a16="http://schemas.microsoft.com/office/drawing/2014/main" id="{A975C766-C30F-5445-9526-2CE36881A024}"/>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273F7D3E-5CDA-4840-AA44-2AB4E261E041}"/>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3331661795"/>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idebar">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583987" y="819631"/>
            <a:ext cx="6431409" cy="1229445"/>
          </a:xfrm>
        </p:spPr>
        <p:txBody>
          <a:bodyPr/>
          <a:lstStyle>
            <a:lvl1pPr>
              <a:defRPr>
                <a:solidFill>
                  <a:schemeClr val="tx1"/>
                </a:solidFill>
              </a:defRPr>
            </a:lvl1pPr>
          </a:lstStyle>
          <a:p>
            <a:r>
              <a:rPr lang="en-US"/>
              <a:t>TITLE IS ALL CAPS AT </a:t>
            </a:r>
            <a:br>
              <a:rPr lang="en-US"/>
            </a:br>
            <a:r>
              <a:rPr lang="en-US"/>
              <a:t>25-30PTS</a:t>
            </a:r>
          </a:p>
        </p:txBody>
      </p:sp>
      <p:sp>
        <p:nvSpPr>
          <p:cNvPr id="3" name="Body Copy"/>
          <p:cNvSpPr>
            <a:spLocks noGrp="1"/>
          </p:cNvSpPr>
          <p:nvPr>
            <p:ph idx="1" hasCustomPrompt="1"/>
          </p:nvPr>
        </p:nvSpPr>
        <p:spPr>
          <a:xfrm>
            <a:off x="583989" y="2049077"/>
            <a:ext cx="6431409" cy="4127887"/>
          </a:xfrm>
        </p:spPr>
        <p:txBody>
          <a:bodyPr/>
          <a:lstStyle/>
          <a:p>
            <a:pPr lvl="0"/>
            <a:r>
              <a:rPr lang="en-US"/>
              <a:t>Body copy is Arial at 12pts</a:t>
            </a:r>
          </a:p>
        </p:txBody>
      </p:sp>
      <p:sp>
        <p:nvSpPr>
          <p:cNvPr id="10" name="Background Graphic">
            <a:extLst>
              <a:ext uri="{FF2B5EF4-FFF2-40B4-BE49-F238E27FC236}">
                <a16:creationId xmlns:a16="http://schemas.microsoft.com/office/drawing/2014/main" id="{FDEAEA93-D51E-DF22-7A64-AC52BFA21B14}"/>
              </a:ext>
            </a:extLst>
          </p:cNvPr>
          <p:cNvSpPr/>
          <p:nvPr userDrawn="1"/>
        </p:nvSpPr>
        <p:spPr>
          <a:xfrm>
            <a:off x="6752494" y="-1"/>
            <a:ext cx="5439509" cy="7884204"/>
          </a:xfrm>
          <a:custGeom>
            <a:avLst/>
            <a:gdLst>
              <a:gd name="connsiteX0" fmla="*/ 2754 w 4079632"/>
              <a:gd name="connsiteY0" fmla="*/ 0 h 5913153"/>
              <a:gd name="connsiteX1" fmla="*/ 4079632 w 4079632"/>
              <a:gd name="connsiteY1" fmla="*/ 0 h 5913153"/>
              <a:gd name="connsiteX2" fmla="*/ 4079632 w 4079632"/>
              <a:gd name="connsiteY2" fmla="*/ 5913153 h 5913153"/>
              <a:gd name="connsiteX3" fmla="*/ 4079630 w 4079632"/>
              <a:gd name="connsiteY3" fmla="*/ 5913153 h 5913153"/>
              <a:gd name="connsiteX4" fmla="*/ 4079630 w 4079632"/>
              <a:gd name="connsiteY4" fmla="*/ 5143501 h 5913153"/>
              <a:gd name="connsiteX5" fmla="*/ 1834543 w 4079632"/>
              <a:gd name="connsiteY5" fmla="*/ 5143501 h 5913153"/>
              <a:gd name="connsiteX6" fmla="*/ 1691848 w 4079632"/>
              <a:gd name="connsiteY6" fmla="*/ 4972659 h 5913153"/>
              <a:gd name="connsiteX7" fmla="*/ 1501616 w 4079632"/>
              <a:gd name="connsiteY7" fmla="*/ 4725324 h 5913153"/>
              <a:gd name="connsiteX8" fmla="*/ 0 w 4079632"/>
              <a:gd name="connsiteY8" fmla="*/ 204299 h 591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9632" h="5913153">
                <a:moveTo>
                  <a:pt x="2754" y="0"/>
                </a:moveTo>
                <a:lnTo>
                  <a:pt x="4079632" y="0"/>
                </a:lnTo>
                <a:lnTo>
                  <a:pt x="4079632" y="5913153"/>
                </a:lnTo>
                <a:lnTo>
                  <a:pt x="4079630" y="5913153"/>
                </a:lnTo>
                <a:lnTo>
                  <a:pt x="4079630" y="5143501"/>
                </a:lnTo>
                <a:lnTo>
                  <a:pt x="1834543" y="5143501"/>
                </a:lnTo>
                <a:lnTo>
                  <a:pt x="1691848" y="4972659"/>
                </a:lnTo>
                <a:cubicBezTo>
                  <a:pt x="1627002" y="4891775"/>
                  <a:pt x="1563572" y="4809324"/>
                  <a:pt x="1501616" y="4725324"/>
                </a:cubicBezTo>
                <a:cubicBezTo>
                  <a:pt x="510313" y="3381319"/>
                  <a:pt x="9307" y="1794248"/>
                  <a:pt x="0" y="204299"/>
                </a:cubicBezTo>
                <a:close/>
              </a:path>
            </a:pathLst>
          </a:custGeom>
          <a:gradFill>
            <a:gsLst>
              <a:gs pos="0">
                <a:schemeClr val="accent2"/>
              </a:gs>
              <a:gs pos="50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pic>
        <p:nvPicPr>
          <p:cNvPr id="11" name="Bold Hearts Logo" descr="A black and white logo with white text&#10;&#10;Description automatically generated">
            <a:extLst>
              <a:ext uri="{FF2B5EF4-FFF2-40B4-BE49-F238E27FC236}">
                <a16:creationId xmlns:a16="http://schemas.microsoft.com/office/drawing/2014/main" id="{FD67B11F-B0A3-2BD8-B49B-FCF8C40A3087}"/>
              </a:ext>
            </a:extLst>
          </p:cNvPr>
          <p:cNvPicPr>
            <a:picLocks noChangeAspect="1"/>
          </p:cNvPicPr>
          <p:nvPr userDrawn="1"/>
        </p:nvPicPr>
        <p:blipFill>
          <a:blip r:embed="rId2"/>
          <a:stretch>
            <a:fillRect/>
          </a:stretch>
        </p:blipFill>
        <p:spPr>
          <a:xfrm>
            <a:off x="11462675" y="155469"/>
            <a:ext cx="545611" cy="515419"/>
          </a:xfrm>
          <a:prstGeom prst="rect">
            <a:avLst/>
          </a:prstGeom>
        </p:spPr>
      </p:pic>
      <p:sp>
        <p:nvSpPr>
          <p:cNvPr id="8" name="Body Copy 2">
            <a:extLst>
              <a:ext uri="{FF2B5EF4-FFF2-40B4-BE49-F238E27FC236}">
                <a16:creationId xmlns:a16="http://schemas.microsoft.com/office/drawing/2014/main" id="{33BCCF38-2231-F649-A3B9-F89E71CCE29E}"/>
              </a:ext>
            </a:extLst>
          </p:cNvPr>
          <p:cNvSpPr>
            <a:spLocks noGrp="1"/>
          </p:cNvSpPr>
          <p:nvPr>
            <p:ph sz="quarter" idx="13"/>
          </p:nvPr>
        </p:nvSpPr>
        <p:spPr>
          <a:xfrm>
            <a:off x="8420101" y="819630"/>
            <a:ext cx="3187912" cy="5085871"/>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a:extLst>
              <a:ext uri="{FF2B5EF4-FFF2-40B4-BE49-F238E27FC236}">
                <a16:creationId xmlns:a16="http://schemas.microsoft.com/office/drawing/2014/main" id="{B03E27E2-3451-C846-B98C-5A73FA597564}"/>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b="0" i="0">
                <a:solidFill>
                  <a:schemeClr val="tx1">
                    <a:tint val="75000"/>
                  </a:schemeClr>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030777518"/>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7" name="Bold Hearts Logo" descr="A red heart with a fire and text&#10;&#10;Description automatically generated">
            <a:extLst>
              <a:ext uri="{FF2B5EF4-FFF2-40B4-BE49-F238E27FC236}">
                <a16:creationId xmlns:a16="http://schemas.microsoft.com/office/drawing/2014/main" id="{FC98E04B-D03F-F6F6-CFE8-648AEA2928BC}"/>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Page Title"/>
          <p:cNvSpPr>
            <a:spLocks noGrp="1"/>
          </p:cNvSpPr>
          <p:nvPr>
            <p:ph type="title" hasCustomPrompt="1"/>
          </p:nvPr>
        </p:nvSpPr>
        <p:spPr>
          <a:xfrm>
            <a:off x="583987" y="819631"/>
            <a:ext cx="11024027" cy="1234944"/>
          </a:xfrm>
        </p:spPr>
        <p:txBody>
          <a:bodyPr/>
          <a:lstStyle/>
          <a:p>
            <a:r>
              <a:rPr lang="en-US"/>
              <a:t>TITLE IS ALL CAPS AT 25-30PTS</a:t>
            </a:r>
          </a:p>
        </p:txBody>
      </p:sp>
      <p:sp>
        <p:nvSpPr>
          <p:cNvPr id="11" name="Subtitle">
            <a:extLst>
              <a:ext uri="{FF2B5EF4-FFF2-40B4-BE49-F238E27FC236}">
                <a16:creationId xmlns:a16="http://schemas.microsoft.com/office/drawing/2014/main" id="{07B8CBA4-47BB-754D-9401-004AE1AF2920}"/>
              </a:ext>
            </a:extLst>
          </p:cNvPr>
          <p:cNvSpPr>
            <a:spLocks noGrp="1"/>
          </p:cNvSpPr>
          <p:nvPr>
            <p:ph type="body" sz="quarter" idx="23" hasCustomPrompt="1"/>
          </p:nvPr>
        </p:nvSpPr>
        <p:spPr>
          <a:xfrm>
            <a:off x="592836" y="1440874"/>
            <a:ext cx="9096109" cy="428813"/>
          </a:xfrm>
        </p:spPr>
        <p:txBody>
          <a:bodyPr>
            <a:normAutofit/>
          </a:bodyPr>
          <a:lstStyle>
            <a:lvl1pPr>
              <a:defRPr sz="2133" b="1">
                <a:solidFill>
                  <a:schemeClr val="tx1"/>
                </a:solidFill>
              </a:defRPr>
            </a:lvl1pPr>
          </a:lstStyle>
          <a:p>
            <a:pPr lvl="0"/>
            <a:r>
              <a:rPr lang="en-US"/>
              <a:t>Subtitle is Arial Bold at 16pt</a:t>
            </a:r>
          </a:p>
        </p:txBody>
      </p:sp>
      <p:sp>
        <p:nvSpPr>
          <p:cNvPr id="3" name="Body Copy 1"/>
          <p:cNvSpPr>
            <a:spLocks noGrp="1"/>
          </p:cNvSpPr>
          <p:nvPr>
            <p:ph sz="half" idx="1" hasCustomPrompt="1"/>
          </p:nvPr>
        </p:nvSpPr>
        <p:spPr>
          <a:xfrm>
            <a:off x="583987" y="2054577"/>
            <a:ext cx="5346807" cy="4122387"/>
          </a:xfrm>
        </p:spPr>
        <p:txBody>
          <a:bodyPr/>
          <a:lstStyle/>
          <a:p>
            <a:pPr lvl="0"/>
            <a:r>
              <a:rPr lang="en-US"/>
              <a:t>Body copy is Arial at 12pts</a:t>
            </a:r>
          </a:p>
        </p:txBody>
      </p:sp>
      <p:sp>
        <p:nvSpPr>
          <p:cNvPr id="4" name="Body Copy 2"/>
          <p:cNvSpPr>
            <a:spLocks noGrp="1"/>
          </p:cNvSpPr>
          <p:nvPr>
            <p:ph sz="half" idx="2" hasCustomPrompt="1"/>
          </p:nvPr>
        </p:nvSpPr>
        <p:spPr>
          <a:xfrm>
            <a:off x="6280963" y="2054575"/>
            <a:ext cx="5346807" cy="4122388"/>
          </a:xfrm>
        </p:spPr>
        <p:txBody>
          <a:bodyPr/>
          <a:lstStyle/>
          <a:p>
            <a:pPr lvl="0"/>
            <a:r>
              <a:rPr lang="en-US"/>
              <a:t>Body copy is Arial at 12pts</a:t>
            </a:r>
          </a:p>
        </p:txBody>
      </p:sp>
      <p:sp>
        <p:nvSpPr>
          <p:cNvPr id="13" name="Footer Placeholder ">
            <a:extLst>
              <a:ext uri="{FF2B5EF4-FFF2-40B4-BE49-F238E27FC236}">
                <a16:creationId xmlns:a16="http://schemas.microsoft.com/office/drawing/2014/main" id="{748CEBA3-75F4-C44D-B73D-0B702318674A}"/>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17" name="Text Placeholder ">
            <a:extLst>
              <a:ext uri="{FF2B5EF4-FFF2-40B4-BE49-F238E27FC236}">
                <a16:creationId xmlns:a16="http://schemas.microsoft.com/office/drawing/2014/main" id="{B4FB5A2F-7334-4843-A818-7D4A8529D30C}"/>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16" name="Logo Placeholder in footer">
            <a:extLst>
              <a:ext uri="{FF2B5EF4-FFF2-40B4-BE49-F238E27FC236}">
                <a16:creationId xmlns:a16="http://schemas.microsoft.com/office/drawing/2014/main" id="{6AB790E6-53F5-E64B-BCDD-9FFA227D63B3}"/>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a:t>Logo</a:t>
            </a:r>
          </a:p>
        </p:txBody>
      </p:sp>
      <p:cxnSp>
        <p:nvCxnSpPr>
          <p:cNvPr id="15" name="Straight Connector 14">
            <a:extLst>
              <a:ext uri="{FF2B5EF4-FFF2-40B4-BE49-F238E27FC236}">
                <a16:creationId xmlns:a16="http://schemas.microsoft.com/office/drawing/2014/main" id="{FA568A94-D992-3F4C-9B74-91659939C96C}"/>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
            <a:extLst>
              <a:ext uri="{FF2B5EF4-FFF2-40B4-BE49-F238E27FC236}">
                <a16:creationId xmlns:a16="http://schemas.microsoft.com/office/drawing/2014/main" id="{D30CDFCE-7C23-674A-B775-292BE8CCF39B}"/>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13275103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Image, ML, with overlay">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8C911DA7-0372-FDB7-123B-C83CA123C0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a:t>Click To Edit Master Title Style</a:t>
            </a:r>
          </a:p>
        </p:txBody>
      </p:sp>
      <p:pic>
        <p:nvPicPr>
          <p:cNvPr id="6" name="Picture 5">
            <a:extLst>
              <a:ext uri="{FF2B5EF4-FFF2-40B4-BE49-F238E27FC236}">
                <a16:creationId xmlns:a16="http://schemas.microsoft.com/office/drawing/2014/main" id="{BB4332AA-7199-BE40-92EA-D7019B56AD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cxnSp>
        <p:nvCxnSpPr>
          <p:cNvPr id="7" name="Straight Connector 6">
            <a:extLst>
              <a:ext uri="{FF2B5EF4-FFF2-40B4-BE49-F238E27FC236}">
                <a16:creationId xmlns:a16="http://schemas.microsoft.com/office/drawing/2014/main" id="{768CB39E-DF51-0342-8B9C-81C12AFFA42C}"/>
              </a:ext>
            </a:extLst>
          </p:cNvPr>
          <p:cNvCxnSpPr>
            <a:cxnSpLocks/>
          </p:cNvCxnSpPr>
          <p:nvPr userDrawn="1"/>
        </p:nvCxnSpPr>
        <p:spPr>
          <a:xfrm>
            <a:off x="5055145" y="632832"/>
            <a:ext cx="2081711" cy="0"/>
          </a:xfrm>
          <a:prstGeom prst="line">
            <a:avLst/>
          </a:prstGeom>
          <a:ln w="222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752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285428012"/>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pic>
        <p:nvPicPr>
          <p:cNvPr id="7" name="Bold Hearts Logo" descr="A red heart with a fire and text&#10;&#10;Description automatically generated">
            <a:extLst>
              <a:ext uri="{FF2B5EF4-FFF2-40B4-BE49-F238E27FC236}">
                <a16:creationId xmlns:a16="http://schemas.microsoft.com/office/drawing/2014/main" id="{0B50B413-95D4-90BC-3E56-972CF7344518}"/>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Page Title"/>
          <p:cNvSpPr>
            <a:spLocks noGrp="1"/>
          </p:cNvSpPr>
          <p:nvPr>
            <p:ph type="title" hasCustomPrompt="1"/>
          </p:nvPr>
        </p:nvSpPr>
        <p:spPr>
          <a:xfrm>
            <a:off x="583987" y="819631"/>
            <a:ext cx="11024027" cy="1434536"/>
          </a:xfrm>
        </p:spPr>
        <p:txBody>
          <a:bodyPr/>
          <a:lstStyle/>
          <a:p>
            <a:r>
              <a:rPr lang="en-US"/>
              <a:t>TITLE IS ALL CAPS AT 25-30PTS</a:t>
            </a:r>
          </a:p>
        </p:txBody>
      </p:sp>
      <p:sp>
        <p:nvSpPr>
          <p:cNvPr id="13" name="Subtitle">
            <a:extLst>
              <a:ext uri="{FF2B5EF4-FFF2-40B4-BE49-F238E27FC236}">
                <a16:creationId xmlns:a16="http://schemas.microsoft.com/office/drawing/2014/main" id="{AEAA2984-2A59-A54C-B427-DEE957944C2F}"/>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8" name="Sub Subhead 1">
            <a:extLst>
              <a:ext uri="{FF2B5EF4-FFF2-40B4-BE49-F238E27FC236}">
                <a16:creationId xmlns:a16="http://schemas.microsoft.com/office/drawing/2014/main" id="{6E09E779-4AA7-8C41-A5C4-09B386E84A35}"/>
              </a:ext>
            </a:extLst>
          </p:cNvPr>
          <p:cNvSpPr>
            <a:spLocks noGrp="1"/>
          </p:cNvSpPr>
          <p:nvPr>
            <p:ph type="body" idx="13" hasCustomPrompt="1"/>
          </p:nvPr>
        </p:nvSpPr>
        <p:spPr>
          <a:xfrm>
            <a:off x="583987" y="2254168"/>
            <a:ext cx="5346807" cy="611976"/>
          </a:xfrm>
        </p:spPr>
        <p:txBody>
          <a:bodyPr anchor="b">
            <a:normAutofit/>
          </a:bodyPr>
          <a:lstStyle>
            <a:lvl1pPr marL="0" indent="0">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title is Arial bold at 14pts</a:t>
            </a:r>
          </a:p>
        </p:txBody>
      </p:sp>
      <p:sp>
        <p:nvSpPr>
          <p:cNvPr id="3" name="Body Copy 1"/>
          <p:cNvSpPr>
            <a:spLocks noGrp="1"/>
          </p:cNvSpPr>
          <p:nvPr>
            <p:ph sz="half" idx="1" hasCustomPrompt="1"/>
          </p:nvPr>
        </p:nvSpPr>
        <p:spPr>
          <a:xfrm>
            <a:off x="583987" y="2866146"/>
            <a:ext cx="5346807" cy="3310817"/>
          </a:xfrm>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9" name="Sub Subhead 2">
            <a:extLst>
              <a:ext uri="{FF2B5EF4-FFF2-40B4-BE49-F238E27FC236}">
                <a16:creationId xmlns:a16="http://schemas.microsoft.com/office/drawing/2014/main" id="{3C97490B-A0CA-6842-B0D4-A768FEA98C5C}"/>
              </a:ext>
            </a:extLst>
          </p:cNvPr>
          <p:cNvSpPr>
            <a:spLocks noGrp="1"/>
          </p:cNvSpPr>
          <p:nvPr>
            <p:ph type="body" sz="quarter" idx="3" hasCustomPrompt="1"/>
          </p:nvPr>
        </p:nvSpPr>
        <p:spPr>
          <a:xfrm>
            <a:off x="6280963" y="2254168"/>
            <a:ext cx="5346807" cy="611976"/>
          </a:xfrm>
        </p:spPr>
        <p:txBody>
          <a:bodyPr anchor="b">
            <a:normAutofit/>
          </a:bodyPr>
          <a:lstStyle>
            <a:lvl1pPr marL="0" indent="0">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title is Arial bold at 14pts</a:t>
            </a:r>
          </a:p>
        </p:txBody>
      </p:sp>
      <p:sp>
        <p:nvSpPr>
          <p:cNvPr id="4" name="Body Copy 2"/>
          <p:cNvSpPr>
            <a:spLocks noGrp="1"/>
          </p:cNvSpPr>
          <p:nvPr>
            <p:ph sz="half" idx="2" hasCustomPrompt="1"/>
          </p:nvPr>
        </p:nvSpPr>
        <p:spPr>
          <a:xfrm>
            <a:off x="6280963" y="2866144"/>
            <a:ext cx="5346807" cy="3310819"/>
          </a:xfrm>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14" name="Footer Placeholder ">
            <a:extLst>
              <a:ext uri="{FF2B5EF4-FFF2-40B4-BE49-F238E27FC236}">
                <a16:creationId xmlns:a16="http://schemas.microsoft.com/office/drawing/2014/main" id="{9CC32C2C-31DF-2F46-9F16-B24E13AB2D1E}"/>
              </a:ext>
            </a:extLst>
          </p:cNvPr>
          <p:cNvSpPr>
            <a:spLocks noGrp="1"/>
          </p:cNvSpPr>
          <p:nvPr>
            <p:ph type="ftr" sz="quarter" idx="14"/>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18" name="Footer Placeholder 2">
            <a:extLst>
              <a:ext uri="{FF2B5EF4-FFF2-40B4-BE49-F238E27FC236}">
                <a16:creationId xmlns:a16="http://schemas.microsoft.com/office/drawing/2014/main" id="{5DBB586A-F86C-9D47-9EF2-03050CD089FA}"/>
              </a:ext>
            </a:extLst>
          </p:cNvPr>
          <p:cNvSpPr>
            <a:spLocks noGrp="1"/>
          </p:cNvSpPr>
          <p:nvPr>
            <p:ph type="body" sz="quarter" idx="15"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17" name="Footer Logo ">
            <a:extLst>
              <a:ext uri="{FF2B5EF4-FFF2-40B4-BE49-F238E27FC236}">
                <a16:creationId xmlns:a16="http://schemas.microsoft.com/office/drawing/2014/main" id="{C675CE23-848D-C840-90DB-5DDA76AD10F0}"/>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a:t>Logo</a:t>
            </a:r>
          </a:p>
        </p:txBody>
      </p:sp>
      <p:cxnSp>
        <p:nvCxnSpPr>
          <p:cNvPr id="16" name="Straight Connector 15">
            <a:extLst>
              <a:ext uri="{FF2B5EF4-FFF2-40B4-BE49-F238E27FC236}">
                <a16:creationId xmlns:a16="http://schemas.microsoft.com/office/drawing/2014/main" id="{3838EEC2-8575-094C-9FAF-3E4F66EF6C7F}"/>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5" name="Slide Number">
            <a:extLst>
              <a:ext uri="{FF2B5EF4-FFF2-40B4-BE49-F238E27FC236}">
                <a16:creationId xmlns:a16="http://schemas.microsoft.com/office/drawing/2014/main" id="{51E718DA-AD40-AD44-96F9-28BF816909F0}"/>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2012107460"/>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hree Content">
    <p:bg>
      <p:bgPr>
        <a:solidFill>
          <a:schemeClr val="bg1"/>
        </a:solidFill>
        <a:effectLst/>
      </p:bgPr>
    </p:bg>
    <p:spTree>
      <p:nvGrpSpPr>
        <p:cNvPr id="1" name=""/>
        <p:cNvGrpSpPr/>
        <p:nvPr/>
      </p:nvGrpSpPr>
      <p:grpSpPr>
        <a:xfrm>
          <a:off x="0" y="0"/>
          <a:ext cx="0" cy="0"/>
          <a:chOff x="0" y="0"/>
          <a:chExt cx="0" cy="0"/>
        </a:xfrm>
      </p:grpSpPr>
      <p:pic>
        <p:nvPicPr>
          <p:cNvPr id="7" name="Bold Hearts Logo" descr="A red heart with a fire and text&#10;&#10;Description automatically generated">
            <a:extLst>
              <a:ext uri="{FF2B5EF4-FFF2-40B4-BE49-F238E27FC236}">
                <a16:creationId xmlns:a16="http://schemas.microsoft.com/office/drawing/2014/main" id="{7E23E47E-BBEC-34D7-D62B-2AC8BB8F4D5A}"/>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Headline"/>
          <p:cNvSpPr>
            <a:spLocks noGrp="1"/>
          </p:cNvSpPr>
          <p:nvPr>
            <p:ph type="title" hasCustomPrompt="1"/>
          </p:nvPr>
        </p:nvSpPr>
        <p:spPr>
          <a:xfrm>
            <a:off x="583987" y="819631"/>
            <a:ext cx="11024027" cy="1434536"/>
          </a:xfrm>
        </p:spPr>
        <p:txBody>
          <a:bodyPr/>
          <a:lstStyle/>
          <a:p>
            <a:r>
              <a:rPr lang="en-US"/>
              <a:t>TITLE IS ALL CAPS AT 25-30PTS</a:t>
            </a:r>
          </a:p>
        </p:txBody>
      </p:sp>
      <p:sp>
        <p:nvSpPr>
          <p:cNvPr id="22" name="Primary Subhead">
            <a:extLst>
              <a:ext uri="{FF2B5EF4-FFF2-40B4-BE49-F238E27FC236}">
                <a16:creationId xmlns:a16="http://schemas.microsoft.com/office/drawing/2014/main" id="{9C2E350C-0407-EC4A-8E78-CB557D816F5D}"/>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9" name="Secondary Subhead 1">
            <a:extLst>
              <a:ext uri="{FF2B5EF4-FFF2-40B4-BE49-F238E27FC236}">
                <a16:creationId xmlns:a16="http://schemas.microsoft.com/office/drawing/2014/main" id="{C9AB6A60-17CA-6742-8005-008F7B7B5FC8}"/>
              </a:ext>
            </a:extLst>
          </p:cNvPr>
          <p:cNvSpPr>
            <a:spLocks noGrp="1"/>
          </p:cNvSpPr>
          <p:nvPr>
            <p:ph type="body" idx="14" hasCustomPrompt="1"/>
          </p:nvPr>
        </p:nvSpPr>
        <p:spPr>
          <a:xfrm>
            <a:off x="583988" y="2254168"/>
            <a:ext cx="3231657" cy="611976"/>
          </a:xfrm>
        </p:spPr>
        <p:txBody>
          <a:bodyPr anchor="b">
            <a:noAutofit/>
          </a:bodyPr>
          <a:lstStyle>
            <a:lvl1pPr marL="0" indent="0" algn="l">
              <a:lnSpc>
                <a:spcPct val="100000"/>
              </a:lnSpc>
              <a:spcBef>
                <a:spcPts val="0"/>
              </a:spcBef>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3" name="Body Copy 1"/>
          <p:cNvSpPr>
            <a:spLocks noGrp="1"/>
          </p:cNvSpPr>
          <p:nvPr>
            <p:ph sz="half" idx="1" hasCustomPrompt="1"/>
          </p:nvPr>
        </p:nvSpPr>
        <p:spPr>
          <a:xfrm>
            <a:off x="583988" y="2866145"/>
            <a:ext cx="3231657" cy="3172224"/>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10-12pts</a:t>
            </a:r>
          </a:p>
        </p:txBody>
      </p:sp>
      <p:sp>
        <p:nvSpPr>
          <p:cNvPr id="11" name="Secondary Subhead 2">
            <a:extLst>
              <a:ext uri="{FF2B5EF4-FFF2-40B4-BE49-F238E27FC236}">
                <a16:creationId xmlns:a16="http://schemas.microsoft.com/office/drawing/2014/main" id="{2D9FE39B-E297-9347-B65D-D304684C468F}"/>
              </a:ext>
            </a:extLst>
          </p:cNvPr>
          <p:cNvSpPr>
            <a:spLocks noGrp="1"/>
          </p:cNvSpPr>
          <p:nvPr>
            <p:ph type="body" idx="15" hasCustomPrompt="1"/>
          </p:nvPr>
        </p:nvSpPr>
        <p:spPr>
          <a:xfrm>
            <a:off x="4490050" y="2254168"/>
            <a:ext cx="3231657" cy="611976"/>
          </a:xfrm>
        </p:spPr>
        <p:txBody>
          <a:bodyPr anchor="b">
            <a:noAutofit/>
          </a:bodyPr>
          <a:lstStyle>
            <a:lvl1pPr marL="0" indent="0" algn="l">
              <a:lnSpc>
                <a:spcPct val="100000"/>
              </a:lnSpc>
              <a:spcBef>
                <a:spcPts val="0"/>
              </a:spcBef>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8" name="Body Copy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4490050" y="2866145"/>
            <a:ext cx="3231657" cy="3172224"/>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10-12pts</a:t>
            </a:r>
          </a:p>
        </p:txBody>
      </p:sp>
      <p:sp>
        <p:nvSpPr>
          <p:cNvPr id="12" name="Secondary Subhead 3">
            <a:extLst>
              <a:ext uri="{FF2B5EF4-FFF2-40B4-BE49-F238E27FC236}">
                <a16:creationId xmlns:a16="http://schemas.microsoft.com/office/drawing/2014/main" id="{FD70EABA-222E-8543-A021-DA7CA30518FE}"/>
              </a:ext>
            </a:extLst>
          </p:cNvPr>
          <p:cNvSpPr>
            <a:spLocks noGrp="1"/>
          </p:cNvSpPr>
          <p:nvPr>
            <p:ph type="body" idx="16" hasCustomPrompt="1"/>
          </p:nvPr>
        </p:nvSpPr>
        <p:spPr>
          <a:xfrm>
            <a:off x="8396112" y="2254168"/>
            <a:ext cx="3231657" cy="611976"/>
          </a:xfrm>
        </p:spPr>
        <p:txBody>
          <a:bodyPr anchor="b">
            <a:noAutofit/>
          </a:bodyPr>
          <a:lstStyle>
            <a:lvl1pPr marL="0" indent="0" algn="l">
              <a:lnSpc>
                <a:spcPct val="100000"/>
              </a:lnSpc>
              <a:spcBef>
                <a:spcPts val="0"/>
              </a:spcBef>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4" name="Body Copy 3"/>
          <p:cNvSpPr>
            <a:spLocks noGrp="1"/>
          </p:cNvSpPr>
          <p:nvPr>
            <p:ph sz="half" idx="2" hasCustomPrompt="1"/>
          </p:nvPr>
        </p:nvSpPr>
        <p:spPr>
          <a:xfrm>
            <a:off x="8396113" y="2866144"/>
            <a:ext cx="3231657" cy="31722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10-12pts</a:t>
            </a:r>
          </a:p>
        </p:txBody>
      </p:sp>
      <p:sp>
        <p:nvSpPr>
          <p:cNvPr id="17" name="Footer Text 1">
            <a:extLst>
              <a:ext uri="{FF2B5EF4-FFF2-40B4-BE49-F238E27FC236}">
                <a16:creationId xmlns:a16="http://schemas.microsoft.com/office/drawing/2014/main" id="{E8E69C78-53AB-1A4F-95D4-5A724053EE7C}"/>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21" name="Footer Text 2">
            <a:extLst>
              <a:ext uri="{FF2B5EF4-FFF2-40B4-BE49-F238E27FC236}">
                <a16:creationId xmlns:a16="http://schemas.microsoft.com/office/drawing/2014/main" id="{F4B41CC0-36A5-9148-81AE-EE3BAA8363CC}"/>
              </a:ext>
            </a:extLst>
          </p:cNvPr>
          <p:cNvSpPr>
            <a:spLocks noGrp="1"/>
          </p:cNvSpPr>
          <p:nvPr>
            <p:ph type="body" sz="quarter" idx="24"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20" name="Logo Placeholder">
            <a:extLst>
              <a:ext uri="{FF2B5EF4-FFF2-40B4-BE49-F238E27FC236}">
                <a16:creationId xmlns:a16="http://schemas.microsoft.com/office/drawing/2014/main" id="{717C4081-D4F6-A443-A222-9EC692BB5A6D}"/>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a:t>Logo</a:t>
            </a:r>
          </a:p>
        </p:txBody>
      </p:sp>
      <p:cxnSp>
        <p:nvCxnSpPr>
          <p:cNvPr id="19" name="Straight Line Connector">
            <a:extLst>
              <a:ext uri="{FF2B5EF4-FFF2-40B4-BE49-F238E27FC236}">
                <a16:creationId xmlns:a16="http://schemas.microsoft.com/office/drawing/2014/main" id="{978E947B-51A0-2B4C-8987-3D7864C88FA4}"/>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24FB4381-77B7-2D49-B182-BDBED84A951F}"/>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4171244459"/>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hree Content">
    <p:bg>
      <p:bgPr>
        <a:solidFill>
          <a:schemeClr val="bg1"/>
        </a:solidFill>
        <a:effectLst/>
      </p:bgPr>
    </p:bg>
    <p:spTree>
      <p:nvGrpSpPr>
        <p:cNvPr id="1" name=""/>
        <p:cNvGrpSpPr/>
        <p:nvPr/>
      </p:nvGrpSpPr>
      <p:grpSpPr>
        <a:xfrm>
          <a:off x="0" y="0"/>
          <a:ext cx="0" cy="0"/>
          <a:chOff x="0" y="0"/>
          <a:chExt cx="0" cy="0"/>
        </a:xfrm>
      </p:grpSpPr>
      <p:pic>
        <p:nvPicPr>
          <p:cNvPr id="7" name="Bold Hearts Logo" descr="A red heart with a fire and text&#10;&#10;Description automatically generated">
            <a:extLst>
              <a:ext uri="{FF2B5EF4-FFF2-40B4-BE49-F238E27FC236}">
                <a16:creationId xmlns:a16="http://schemas.microsoft.com/office/drawing/2014/main" id="{580026C7-0226-7613-66B1-BF1201C52F1C}"/>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Title 1"/>
          <p:cNvSpPr>
            <a:spLocks noGrp="1"/>
          </p:cNvSpPr>
          <p:nvPr>
            <p:ph type="title" hasCustomPrompt="1"/>
          </p:nvPr>
        </p:nvSpPr>
        <p:spPr>
          <a:xfrm>
            <a:off x="583987" y="819631"/>
            <a:ext cx="11024027" cy="1434536"/>
          </a:xfrm>
        </p:spPr>
        <p:txBody>
          <a:bodyPr/>
          <a:lstStyle/>
          <a:p>
            <a:r>
              <a:rPr lang="en-US"/>
              <a:t>TITLE IS ALL CAPS AT 25-30PTS</a:t>
            </a:r>
          </a:p>
        </p:txBody>
      </p:sp>
      <p:sp>
        <p:nvSpPr>
          <p:cNvPr id="3" name="Content Placeholder 2"/>
          <p:cNvSpPr>
            <a:spLocks noGrp="1"/>
          </p:cNvSpPr>
          <p:nvPr>
            <p:ph sz="half" idx="1" hasCustomPrompt="1"/>
          </p:nvPr>
        </p:nvSpPr>
        <p:spPr>
          <a:xfrm>
            <a:off x="583988" y="2866145"/>
            <a:ext cx="3231657" cy="3172224"/>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10-12pts</a:t>
            </a:r>
          </a:p>
        </p:txBody>
      </p:sp>
      <p:sp>
        <p:nvSpPr>
          <p:cNvPr id="4" name="Content Placeholder 3"/>
          <p:cNvSpPr>
            <a:spLocks noGrp="1"/>
          </p:cNvSpPr>
          <p:nvPr>
            <p:ph sz="half" idx="2" hasCustomPrompt="1"/>
          </p:nvPr>
        </p:nvSpPr>
        <p:spPr>
          <a:xfrm>
            <a:off x="8396113" y="2866144"/>
            <a:ext cx="3231657" cy="31722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10-12pts</a:t>
            </a:r>
          </a:p>
        </p:txBody>
      </p:sp>
      <p:sp>
        <p:nvSpPr>
          <p:cNvPr id="8" name="Content Placeholder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4490050" y="2866145"/>
            <a:ext cx="3231657" cy="3172224"/>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10-12pts</a:t>
            </a:r>
          </a:p>
        </p:txBody>
      </p:sp>
      <p:sp>
        <p:nvSpPr>
          <p:cNvPr id="9" name="Text Placeholder 2">
            <a:extLst>
              <a:ext uri="{FF2B5EF4-FFF2-40B4-BE49-F238E27FC236}">
                <a16:creationId xmlns:a16="http://schemas.microsoft.com/office/drawing/2014/main" id="{C9AB6A60-17CA-6742-8005-008F7B7B5FC8}"/>
              </a:ext>
            </a:extLst>
          </p:cNvPr>
          <p:cNvSpPr>
            <a:spLocks noGrp="1"/>
          </p:cNvSpPr>
          <p:nvPr>
            <p:ph type="body" idx="14" hasCustomPrompt="1"/>
          </p:nvPr>
        </p:nvSpPr>
        <p:spPr>
          <a:xfrm>
            <a:off x="583988" y="2254168"/>
            <a:ext cx="3231657" cy="611976"/>
          </a:xfrm>
        </p:spPr>
        <p:txBody>
          <a:bodyPr anchor="b">
            <a:noAutofit/>
          </a:bodyPr>
          <a:lstStyle>
            <a:lvl1pPr marL="0" indent="0" algn="l">
              <a:lnSpc>
                <a:spcPct val="100000"/>
              </a:lnSpc>
              <a:spcBef>
                <a:spcPts val="0"/>
              </a:spcBef>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11" name="Text Placeholder 2">
            <a:extLst>
              <a:ext uri="{FF2B5EF4-FFF2-40B4-BE49-F238E27FC236}">
                <a16:creationId xmlns:a16="http://schemas.microsoft.com/office/drawing/2014/main" id="{2D9FE39B-E297-9347-B65D-D304684C468F}"/>
              </a:ext>
            </a:extLst>
          </p:cNvPr>
          <p:cNvSpPr>
            <a:spLocks noGrp="1"/>
          </p:cNvSpPr>
          <p:nvPr>
            <p:ph type="body" idx="15" hasCustomPrompt="1"/>
          </p:nvPr>
        </p:nvSpPr>
        <p:spPr>
          <a:xfrm>
            <a:off x="4490050" y="2254168"/>
            <a:ext cx="3231657" cy="611976"/>
          </a:xfrm>
        </p:spPr>
        <p:txBody>
          <a:bodyPr anchor="b">
            <a:noAutofit/>
          </a:bodyPr>
          <a:lstStyle>
            <a:lvl1pPr marL="0" indent="0" algn="l">
              <a:lnSpc>
                <a:spcPct val="100000"/>
              </a:lnSpc>
              <a:spcBef>
                <a:spcPts val="0"/>
              </a:spcBef>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12" name="Text Placeholder 2">
            <a:extLst>
              <a:ext uri="{FF2B5EF4-FFF2-40B4-BE49-F238E27FC236}">
                <a16:creationId xmlns:a16="http://schemas.microsoft.com/office/drawing/2014/main" id="{FD70EABA-222E-8543-A021-DA7CA30518FE}"/>
              </a:ext>
            </a:extLst>
          </p:cNvPr>
          <p:cNvSpPr>
            <a:spLocks noGrp="1"/>
          </p:cNvSpPr>
          <p:nvPr>
            <p:ph type="body" idx="16" hasCustomPrompt="1"/>
          </p:nvPr>
        </p:nvSpPr>
        <p:spPr>
          <a:xfrm>
            <a:off x="8396112" y="2254168"/>
            <a:ext cx="3231657" cy="611976"/>
          </a:xfrm>
        </p:spPr>
        <p:txBody>
          <a:bodyPr anchor="b">
            <a:noAutofit/>
          </a:bodyPr>
          <a:lstStyle>
            <a:lvl1pPr marL="0" indent="0" algn="l">
              <a:lnSpc>
                <a:spcPct val="100000"/>
              </a:lnSpc>
              <a:spcBef>
                <a:spcPts val="0"/>
              </a:spcBef>
              <a:buNone/>
              <a:defRPr sz="1867"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22" name="Text Placeholder 4">
            <a:extLst>
              <a:ext uri="{FF2B5EF4-FFF2-40B4-BE49-F238E27FC236}">
                <a16:creationId xmlns:a16="http://schemas.microsoft.com/office/drawing/2014/main" id="{9C2E350C-0407-EC4A-8E78-CB557D816F5D}"/>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15" name="Rectangle 14">
            <a:extLst>
              <a:ext uri="{FF2B5EF4-FFF2-40B4-BE49-F238E27FC236}">
                <a16:creationId xmlns:a16="http://schemas.microsoft.com/office/drawing/2014/main" id="{8361DD87-D092-9A4D-B163-D06BE572AA6F}"/>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ooter Placeholder 4">
            <a:extLst>
              <a:ext uri="{FF2B5EF4-FFF2-40B4-BE49-F238E27FC236}">
                <a16:creationId xmlns:a16="http://schemas.microsoft.com/office/drawing/2014/main" id="{3F5BDFF5-9AAB-F748-93B5-E892E41EE0DA}"/>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23" name="Slide Number Placeholder 5">
            <a:extLst>
              <a:ext uri="{FF2B5EF4-FFF2-40B4-BE49-F238E27FC236}">
                <a16:creationId xmlns:a16="http://schemas.microsoft.com/office/drawing/2014/main" id="{82B99EB5-DA84-8341-A001-DC968393A56A}"/>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cxnSp>
        <p:nvCxnSpPr>
          <p:cNvPr id="24" name="Straight Connector 23">
            <a:extLst>
              <a:ext uri="{FF2B5EF4-FFF2-40B4-BE49-F238E27FC236}">
                <a16:creationId xmlns:a16="http://schemas.microsoft.com/office/drawing/2014/main" id="{CB8771D9-2C08-5541-AE36-77D389CF66BE}"/>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Picture Placeholder 10">
            <a:extLst>
              <a:ext uri="{FF2B5EF4-FFF2-40B4-BE49-F238E27FC236}">
                <a16:creationId xmlns:a16="http://schemas.microsoft.com/office/drawing/2014/main" id="{F8B7DF30-2E70-F048-AC92-756805EC44BC}"/>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sp>
        <p:nvSpPr>
          <p:cNvPr id="26" name="Text Placeholder 5">
            <a:extLst>
              <a:ext uri="{FF2B5EF4-FFF2-40B4-BE49-F238E27FC236}">
                <a16:creationId xmlns:a16="http://schemas.microsoft.com/office/drawing/2014/main" id="{69D2FE19-F35E-A847-86CB-A2E0D36AD6E3}"/>
              </a:ext>
            </a:extLst>
          </p:cNvPr>
          <p:cNvSpPr>
            <a:spLocks noGrp="1"/>
          </p:cNvSpPr>
          <p:nvPr>
            <p:ph type="body" sz="quarter" idx="24"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Tree>
    <p:extLst>
      <p:ext uri="{BB962C8B-B14F-4D97-AF65-F5344CB8AC3E}">
        <p14:creationId xmlns:p14="http://schemas.microsoft.com/office/powerpoint/2010/main" val="211651846"/>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Three Content - Dark">
    <p:bg>
      <p:bgRef idx="1001">
        <a:schemeClr val="bg1"/>
      </p:bgRef>
    </p:bg>
    <p:spTree>
      <p:nvGrpSpPr>
        <p:cNvPr id="1" name=""/>
        <p:cNvGrpSpPr/>
        <p:nvPr/>
      </p:nvGrpSpPr>
      <p:grpSpPr>
        <a:xfrm>
          <a:off x="0" y="0"/>
          <a:ext cx="0" cy="0"/>
          <a:chOff x="0" y="0"/>
          <a:chExt cx="0" cy="0"/>
        </a:xfrm>
      </p:grpSpPr>
      <p:pic>
        <p:nvPicPr>
          <p:cNvPr id="10" name="Bold Hearts Logo" descr="A black and white logo with white text&#10;&#10;Description automatically generated">
            <a:extLst>
              <a:ext uri="{FF2B5EF4-FFF2-40B4-BE49-F238E27FC236}">
                <a16:creationId xmlns:a16="http://schemas.microsoft.com/office/drawing/2014/main" id="{EE7B1869-B942-484F-F442-692805614C53}"/>
              </a:ext>
            </a:extLst>
          </p:cNvPr>
          <p:cNvPicPr>
            <a:picLocks noChangeAspect="1"/>
          </p:cNvPicPr>
          <p:nvPr userDrawn="1"/>
        </p:nvPicPr>
        <p:blipFill>
          <a:blip r:embed="rId2"/>
          <a:stretch>
            <a:fillRect/>
          </a:stretch>
        </p:blipFill>
        <p:spPr>
          <a:xfrm>
            <a:off x="11462675" y="155469"/>
            <a:ext cx="545611" cy="515419"/>
          </a:xfrm>
          <a:prstGeom prst="rect">
            <a:avLst/>
          </a:prstGeom>
        </p:spPr>
      </p:pic>
      <p:sp>
        <p:nvSpPr>
          <p:cNvPr id="2" name="Headline" descr="Headline&#10;"/>
          <p:cNvSpPr>
            <a:spLocks noGrp="1"/>
          </p:cNvSpPr>
          <p:nvPr>
            <p:ph type="title" hasCustomPrompt="1"/>
          </p:nvPr>
        </p:nvSpPr>
        <p:spPr>
          <a:xfrm>
            <a:off x="583987" y="819631"/>
            <a:ext cx="11024027" cy="1434536"/>
          </a:xfrm>
        </p:spPr>
        <p:txBody>
          <a:bodyPr/>
          <a:lstStyle>
            <a:lvl1pPr>
              <a:defRPr>
                <a:solidFill>
                  <a:schemeClr val="tx1"/>
                </a:solidFill>
              </a:defRPr>
            </a:lvl1pPr>
          </a:lstStyle>
          <a:p>
            <a:r>
              <a:rPr lang="en-US"/>
              <a:t>TITLE IS ALL CAPS 25-30PTS</a:t>
            </a:r>
          </a:p>
        </p:txBody>
      </p:sp>
      <p:sp>
        <p:nvSpPr>
          <p:cNvPr id="15" name="Primary Subhead" descr="Primary Subhead">
            <a:extLst>
              <a:ext uri="{FF2B5EF4-FFF2-40B4-BE49-F238E27FC236}">
                <a16:creationId xmlns:a16="http://schemas.microsoft.com/office/drawing/2014/main" id="{DDC3EE99-CD14-5047-BFF3-677423A1E2BC}"/>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9" name="Secondary Subhead 1" descr="Secondary Subhead 1">
            <a:extLst>
              <a:ext uri="{FF2B5EF4-FFF2-40B4-BE49-F238E27FC236}">
                <a16:creationId xmlns:a16="http://schemas.microsoft.com/office/drawing/2014/main" id="{C9AB6A60-17CA-6742-8005-008F7B7B5FC8}"/>
              </a:ext>
            </a:extLst>
          </p:cNvPr>
          <p:cNvSpPr>
            <a:spLocks noGrp="1"/>
          </p:cNvSpPr>
          <p:nvPr>
            <p:ph type="body" idx="14" hasCustomPrompt="1"/>
          </p:nvPr>
        </p:nvSpPr>
        <p:spPr>
          <a:xfrm>
            <a:off x="583988" y="2254168"/>
            <a:ext cx="3231657" cy="611976"/>
          </a:xfrm>
        </p:spPr>
        <p:txBody>
          <a:bodyPr anchor="b">
            <a:noAutofit/>
          </a:bodyPr>
          <a:lstStyle>
            <a:lvl1pPr marL="0" indent="0" algn="l">
              <a:lnSpc>
                <a:spcPct val="100000"/>
              </a:lnSpc>
              <a:spcBef>
                <a:spcPts val="0"/>
              </a:spcBef>
              <a:buNone/>
              <a:defRPr sz="1867"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3" name="Content Textbox 1" descr="Content Textbox 1"/>
          <p:cNvSpPr>
            <a:spLocks noGrp="1"/>
          </p:cNvSpPr>
          <p:nvPr>
            <p:ph sz="half" idx="1" hasCustomPrompt="1"/>
          </p:nvPr>
        </p:nvSpPr>
        <p:spPr>
          <a:xfrm>
            <a:off x="583988" y="2866145"/>
            <a:ext cx="3231657" cy="3172224"/>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11" name="Secondary Subhead 2" descr="Secondary Subhead 2">
            <a:extLst>
              <a:ext uri="{FF2B5EF4-FFF2-40B4-BE49-F238E27FC236}">
                <a16:creationId xmlns:a16="http://schemas.microsoft.com/office/drawing/2014/main" id="{2D9FE39B-E297-9347-B65D-D304684C468F}"/>
              </a:ext>
            </a:extLst>
          </p:cNvPr>
          <p:cNvSpPr>
            <a:spLocks noGrp="1"/>
          </p:cNvSpPr>
          <p:nvPr>
            <p:ph type="body" idx="15" hasCustomPrompt="1"/>
          </p:nvPr>
        </p:nvSpPr>
        <p:spPr>
          <a:xfrm>
            <a:off x="4490050" y="2254168"/>
            <a:ext cx="3231657" cy="611976"/>
          </a:xfrm>
        </p:spPr>
        <p:txBody>
          <a:bodyPr anchor="b">
            <a:noAutofit/>
          </a:bodyPr>
          <a:lstStyle>
            <a:lvl1pPr marL="0" indent="0" algn="l">
              <a:lnSpc>
                <a:spcPct val="100000"/>
              </a:lnSpc>
              <a:spcBef>
                <a:spcPts val="0"/>
              </a:spcBef>
              <a:buNone/>
              <a:defRPr sz="1867"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8" name="Content Textbox 2" descr="Content Textbox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4490050" y="2866145"/>
            <a:ext cx="3231657" cy="3172224"/>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12" name="Secondary Subhead 3" descr="Secondary Subhead 3">
            <a:extLst>
              <a:ext uri="{FF2B5EF4-FFF2-40B4-BE49-F238E27FC236}">
                <a16:creationId xmlns:a16="http://schemas.microsoft.com/office/drawing/2014/main" id="{FD70EABA-222E-8543-A021-DA7CA30518FE}"/>
              </a:ext>
            </a:extLst>
          </p:cNvPr>
          <p:cNvSpPr>
            <a:spLocks noGrp="1"/>
          </p:cNvSpPr>
          <p:nvPr>
            <p:ph type="body" idx="16" hasCustomPrompt="1"/>
          </p:nvPr>
        </p:nvSpPr>
        <p:spPr>
          <a:xfrm>
            <a:off x="8396112" y="2254168"/>
            <a:ext cx="3231657" cy="611976"/>
          </a:xfrm>
        </p:spPr>
        <p:txBody>
          <a:bodyPr anchor="b">
            <a:noAutofit/>
          </a:bodyPr>
          <a:lstStyle>
            <a:lvl1pPr marL="0" indent="0" algn="l">
              <a:lnSpc>
                <a:spcPct val="100000"/>
              </a:lnSpc>
              <a:spcBef>
                <a:spcPts val="0"/>
              </a:spcBef>
              <a:buNone/>
              <a:defRPr sz="1867"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Header is bold at 14pts</a:t>
            </a:r>
          </a:p>
        </p:txBody>
      </p:sp>
      <p:sp>
        <p:nvSpPr>
          <p:cNvPr id="4" name="Content Textbox 3" descr="Content Textbox 3"/>
          <p:cNvSpPr>
            <a:spLocks noGrp="1"/>
          </p:cNvSpPr>
          <p:nvPr>
            <p:ph sz="half" idx="2" hasCustomPrompt="1"/>
          </p:nvPr>
        </p:nvSpPr>
        <p:spPr>
          <a:xfrm>
            <a:off x="8396113" y="2866144"/>
            <a:ext cx="3231657" cy="31722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5" name="Bottom Border">
            <a:extLst>
              <a:ext uri="{FF2B5EF4-FFF2-40B4-BE49-F238E27FC236}">
                <a16:creationId xmlns:a16="http://schemas.microsoft.com/office/drawing/2014/main" id="{AB0B32BF-3044-3F9E-91F2-76D10059453E}"/>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lt"/>
            </a:endParaRPr>
          </a:p>
        </p:txBody>
      </p:sp>
      <p:sp>
        <p:nvSpPr>
          <p:cNvPr id="17" name="Footer Text 1" descr="Footer Text 1">
            <a:extLst>
              <a:ext uri="{FF2B5EF4-FFF2-40B4-BE49-F238E27FC236}">
                <a16:creationId xmlns:a16="http://schemas.microsoft.com/office/drawing/2014/main" id="{291A53FE-1EDA-434C-AD2D-43D7C1349E47}"/>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solidFill>
                <a:latin typeface="+mn-lt"/>
              </a:defRPr>
            </a:lvl1pPr>
          </a:lstStyle>
          <a:p>
            <a:endParaRPr lang="en-US"/>
          </a:p>
        </p:txBody>
      </p:sp>
      <p:sp>
        <p:nvSpPr>
          <p:cNvPr id="21" name="Footer Text 2" descr="Footer Text 2">
            <a:extLst>
              <a:ext uri="{FF2B5EF4-FFF2-40B4-BE49-F238E27FC236}">
                <a16:creationId xmlns:a16="http://schemas.microsoft.com/office/drawing/2014/main" id="{C0F627A2-EF0A-A34A-814D-747419ED48F5}"/>
              </a:ext>
            </a:extLst>
          </p:cNvPr>
          <p:cNvSpPr>
            <a:spLocks noGrp="1"/>
          </p:cNvSpPr>
          <p:nvPr>
            <p:ph type="body" sz="quarter" idx="24" hasCustomPrompt="1"/>
          </p:nvPr>
        </p:nvSpPr>
        <p:spPr>
          <a:xfrm>
            <a:off x="8248155" y="6356352"/>
            <a:ext cx="1600861" cy="365125"/>
          </a:xfrm>
        </p:spPr>
        <p:txBody>
          <a:bodyPr anchor="ctr">
            <a:normAutofit/>
          </a:bodyPr>
          <a:lstStyle>
            <a:lvl1pPr algn="r">
              <a:defRPr sz="1067">
                <a:solidFill>
                  <a:schemeClr val="tx1"/>
                </a:solidFill>
                <a:latin typeface="+mn-lt"/>
              </a:defRPr>
            </a:lvl1pPr>
          </a:lstStyle>
          <a:p>
            <a:pPr lvl="0"/>
            <a:r>
              <a:rPr lang="en-US"/>
              <a:t>Sponsored by:</a:t>
            </a:r>
          </a:p>
        </p:txBody>
      </p:sp>
      <p:sp>
        <p:nvSpPr>
          <p:cNvPr id="20" name="Logo" descr="Logo&#10;">
            <a:extLst>
              <a:ext uri="{FF2B5EF4-FFF2-40B4-BE49-F238E27FC236}">
                <a16:creationId xmlns:a16="http://schemas.microsoft.com/office/drawing/2014/main" id="{BD4C97E7-0429-7A45-82CE-2FFEB3F8AEC9}"/>
              </a:ext>
            </a:extLst>
          </p:cNvPr>
          <p:cNvSpPr>
            <a:spLocks noGrp="1"/>
          </p:cNvSpPr>
          <p:nvPr>
            <p:ph type="pic" sz="quarter" idx="12" hasCustomPrompt="1"/>
          </p:nvPr>
        </p:nvSpPr>
        <p:spPr>
          <a:xfrm>
            <a:off x="9902027" y="6356351"/>
            <a:ext cx="1326984" cy="365125"/>
          </a:xfrm>
        </p:spPr>
        <p:txBody>
          <a:bodyPr/>
          <a:lstStyle>
            <a:lvl1pPr>
              <a:defRPr>
                <a:solidFill>
                  <a:schemeClr val="tx1"/>
                </a:solidFill>
                <a:latin typeface="+mn-lt"/>
              </a:defRPr>
            </a:lvl1pPr>
          </a:lstStyle>
          <a:p>
            <a:r>
              <a:rPr lang="en-US"/>
              <a:t>Logo</a:t>
            </a:r>
          </a:p>
        </p:txBody>
      </p:sp>
      <p:sp>
        <p:nvSpPr>
          <p:cNvPr id="18" name="Slide Number " descr="Slide number">
            <a:extLst>
              <a:ext uri="{FF2B5EF4-FFF2-40B4-BE49-F238E27FC236}">
                <a16:creationId xmlns:a16="http://schemas.microsoft.com/office/drawing/2014/main" id="{76F9E6B8-8DB4-C240-ABC9-CE235C904038}"/>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solidFill>
                <a:latin typeface="+mn-lt"/>
              </a:defRPr>
            </a:lvl1pPr>
          </a:lstStyle>
          <a:p>
            <a:fld id="{0E35BBB0-73A1-954D-9854-C6F827AED934}" type="slidenum">
              <a:rPr lang="en-US" smtClean="0"/>
              <a:pPr/>
              <a:t>‹#›</a:t>
            </a:fld>
            <a:endParaRPr lang="en-US"/>
          </a:p>
        </p:txBody>
      </p:sp>
      <p:cxnSp>
        <p:nvCxnSpPr>
          <p:cNvPr id="19" name="Line Connector">
            <a:extLst>
              <a:ext uri="{FF2B5EF4-FFF2-40B4-BE49-F238E27FC236}">
                <a16:creationId xmlns:a16="http://schemas.microsoft.com/office/drawing/2014/main" id="{FD7797FB-A08E-2445-8AEA-6A04DABFD6DE}"/>
              </a:ext>
              <a:ext uri="{C183D7F6-B498-43B3-948B-1728B52AA6E4}">
                <adec:decorative xmlns:adec="http://schemas.microsoft.com/office/drawing/2017/decorative" val="1"/>
              </a:ext>
            </a:extLst>
          </p:cNvPr>
          <p:cNvCxnSpPr>
            <a:cxnSpLocks/>
          </p:cNvCxnSpPr>
          <p:nvPr userDrawn="1"/>
        </p:nvCxnSpPr>
        <p:spPr>
          <a:xfrm>
            <a:off x="11367911" y="6356351"/>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564523"/>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hree Content">
    <p:bg>
      <p:bgPr>
        <a:solidFill>
          <a:schemeClr val="bg1"/>
        </a:solidFill>
        <a:effectLst/>
      </p:bgPr>
    </p:bg>
    <p:spTree>
      <p:nvGrpSpPr>
        <p:cNvPr id="1" name=""/>
        <p:cNvGrpSpPr/>
        <p:nvPr/>
      </p:nvGrpSpPr>
      <p:grpSpPr>
        <a:xfrm>
          <a:off x="0" y="0"/>
          <a:ext cx="0" cy="0"/>
          <a:chOff x="0" y="0"/>
          <a:chExt cx="0" cy="0"/>
        </a:xfrm>
      </p:grpSpPr>
      <p:pic>
        <p:nvPicPr>
          <p:cNvPr id="6" name="Bold Hearts Logo" descr="A red heart with a fire and text&#10;&#10;Description automatically generated">
            <a:extLst>
              <a:ext uri="{FF2B5EF4-FFF2-40B4-BE49-F238E27FC236}">
                <a16:creationId xmlns:a16="http://schemas.microsoft.com/office/drawing/2014/main" id="{BFB1DBA4-40FC-CEF7-314F-7A0B58A687BF}"/>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Page Title"/>
          <p:cNvSpPr>
            <a:spLocks noGrp="1"/>
          </p:cNvSpPr>
          <p:nvPr>
            <p:ph type="title" hasCustomPrompt="1"/>
          </p:nvPr>
        </p:nvSpPr>
        <p:spPr/>
        <p:txBody>
          <a:bodyPr/>
          <a:lstStyle/>
          <a:p>
            <a:r>
              <a:rPr lang="en-US"/>
              <a:t>TITLE IS ALL CAPS AT 25-30PTS</a:t>
            </a:r>
          </a:p>
        </p:txBody>
      </p:sp>
      <p:sp>
        <p:nvSpPr>
          <p:cNvPr id="12" name="Subtitle">
            <a:extLst>
              <a:ext uri="{FF2B5EF4-FFF2-40B4-BE49-F238E27FC236}">
                <a16:creationId xmlns:a16="http://schemas.microsoft.com/office/drawing/2014/main" id="{A8C6698E-3A17-2C4B-A772-35E80587AD55}"/>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3" name="Content Placeholder Box 1"/>
          <p:cNvSpPr>
            <a:spLocks noGrp="1"/>
          </p:cNvSpPr>
          <p:nvPr>
            <p:ph sz="half" idx="1" hasCustomPrompt="1"/>
          </p:nvPr>
        </p:nvSpPr>
        <p:spPr>
          <a:xfrm>
            <a:off x="673293" y="2350529"/>
            <a:ext cx="3109088" cy="3525795"/>
          </a:xfrm>
          <a:prstGeom prst="rect">
            <a:avLst/>
          </a:prstGeom>
          <a:ln>
            <a:solidFill>
              <a:schemeClr val="accent1"/>
            </a:solidFill>
          </a:ln>
        </p:spPr>
        <p:txBody>
          <a:bodyPr anchor="ctr"/>
          <a:lstStyle>
            <a:lvl1pPr algn="ctr">
              <a:defRPr/>
            </a:lvl1pPr>
            <a:lvl2pPr algn="ctr">
              <a:defRPr/>
            </a:lvl2pPr>
            <a:lvl3pPr algn="ctr">
              <a:defRPr/>
            </a:lvl3pPr>
            <a:lvl4pPr algn="ctr">
              <a:defRPr/>
            </a:lvl4pPr>
            <a:lvl5pPr algn="ctr">
              <a:defRPr/>
            </a:lvl5pPr>
          </a:lstStyle>
          <a:p>
            <a:pPr lvl="0"/>
            <a:r>
              <a:rPr lang="en-US"/>
              <a:t>Body copy is Arial at 12pts</a:t>
            </a:r>
          </a:p>
        </p:txBody>
      </p:sp>
      <p:sp>
        <p:nvSpPr>
          <p:cNvPr id="28" name="Content Placeholder Box 2">
            <a:extLst>
              <a:ext uri="{FF2B5EF4-FFF2-40B4-BE49-F238E27FC236}">
                <a16:creationId xmlns:a16="http://schemas.microsoft.com/office/drawing/2014/main" id="{8120CBB7-A2A4-E74E-B87E-2D76A9E46746}"/>
              </a:ext>
            </a:extLst>
          </p:cNvPr>
          <p:cNvSpPr>
            <a:spLocks noGrp="1"/>
          </p:cNvSpPr>
          <p:nvPr>
            <p:ph sz="half" idx="24" hasCustomPrompt="1"/>
          </p:nvPr>
        </p:nvSpPr>
        <p:spPr>
          <a:xfrm>
            <a:off x="4515267" y="2350529"/>
            <a:ext cx="3109088" cy="3525795"/>
          </a:xfrm>
          <a:prstGeom prst="rect">
            <a:avLst/>
          </a:prstGeom>
          <a:ln>
            <a:solidFill>
              <a:schemeClr val="accent1"/>
            </a:solidFill>
          </a:ln>
        </p:spPr>
        <p:txBody>
          <a:bodyPr anchor="ctr"/>
          <a:lstStyle>
            <a:lvl1pPr algn="ctr">
              <a:defRPr/>
            </a:lvl1pPr>
            <a:lvl2pPr algn="ctr">
              <a:defRPr/>
            </a:lvl2pPr>
            <a:lvl3pPr algn="ctr">
              <a:defRPr/>
            </a:lvl3pPr>
            <a:lvl4pPr algn="ctr">
              <a:defRPr/>
            </a:lvl4pPr>
            <a:lvl5pPr algn="ctr">
              <a:defRPr/>
            </a:lvl5pPr>
          </a:lstStyle>
          <a:p>
            <a:pPr lvl="0"/>
            <a:r>
              <a:rPr lang="en-US"/>
              <a:t>Body copy is Arial at 12pts</a:t>
            </a:r>
          </a:p>
        </p:txBody>
      </p:sp>
      <p:sp>
        <p:nvSpPr>
          <p:cNvPr id="29" name="Content Placeholder Box 3">
            <a:extLst>
              <a:ext uri="{FF2B5EF4-FFF2-40B4-BE49-F238E27FC236}">
                <a16:creationId xmlns:a16="http://schemas.microsoft.com/office/drawing/2014/main" id="{487B6099-C961-B743-A222-7C76DF372EC0}"/>
              </a:ext>
            </a:extLst>
          </p:cNvPr>
          <p:cNvSpPr>
            <a:spLocks noGrp="1"/>
          </p:cNvSpPr>
          <p:nvPr>
            <p:ph sz="half" idx="25" hasCustomPrompt="1"/>
          </p:nvPr>
        </p:nvSpPr>
        <p:spPr>
          <a:xfrm>
            <a:off x="8485417" y="2350529"/>
            <a:ext cx="3109088" cy="3525795"/>
          </a:xfrm>
          <a:prstGeom prst="rect">
            <a:avLst/>
          </a:prstGeom>
          <a:ln>
            <a:solidFill>
              <a:schemeClr val="accent1"/>
            </a:solidFill>
          </a:ln>
        </p:spPr>
        <p:txBody>
          <a:bodyPr anchor="ctr"/>
          <a:lstStyle>
            <a:lvl1pPr algn="ctr">
              <a:defRPr/>
            </a:lvl1pPr>
            <a:lvl2pPr algn="ctr">
              <a:defRPr/>
            </a:lvl2pPr>
            <a:lvl3pPr algn="ctr">
              <a:defRPr/>
            </a:lvl3pPr>
            <a:lvl4pPr algn="ctr">
              <a:defRPr/>
            </a:lvl4pPr>
            <a:lvl5pPr algn="ctr">
              <a:defRPr/>
            </a:lvl5pPr>
          </a:lstStyle>
          <a:p>
            <a:pPr lvl="0"/>
            <a:r>
              <a:rPr lang="en-US"/>
              <a:t>Body copy is Arial at 12pts</a:t>
            </a:r>
          </a:p>
        </p:txBody>
      </p:sp>
      <p:sp>
        <p:nvSpPr>
          <p:cNvPr id="13" name="Footer Placeholder 1">
            <a:extLst>
              <a:ext uri="{FF2B5EF4-FFF2-40B4-BE49-F238E27FC236}">
                <a16:creationId xmlns:a16="http://schemas.microsoft.com/office/drawing/2014/main" id="{86B82A6A-55B3-9D47-9DE3-33378D48456E}"/>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17" name="Footer Placeholder 2">
            <a:extLst>
              <a:ext uri="{FF2B5EF4-FFF2-40B4-BE49-F238E27FC236}">
                <a16:creationId xmlns:a16="http://schemas.microsoft.com/office/drawing/2014/main" id="{69F20A52-3F30-6848-B02A-CC784D394B56}"/>
              </a:ext>
            </a:extLst>
          </p:cNvPr>
          <p:cNvSpPr>
            <a:spLocks noGrp="1"/>
          </p:cNvSpPr>
          <p:nvPr>
            <p:ph type="body" sz="quarter" idx="14"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16" name="Footer Logo">
            <a:extLst>
              <a:ext uri="{FF2B5EF4-FFF2-40B4-BE49-F238E27FC236}">
                <a16:creationId xmlns:a16="http://schemas.microsoft.com/office/drawing/2014/main" id="{D66F458C-2735-9B48-946D-FEF3C31F50D7}"/>
              </a:ext>
            </a:extLst>
          </p:cNvPr>
          <p:cNvSpPr>
            <a:spLocks noGrp="1"/>
          </p:cNvSpPr>
          <p:nvPr>
            <p:ph type="pic" sz="quarter" idx="12" hasCustomPrompt="1"/>
          </p:nvPr>
        </p:nvSpPr>
        <p:spPr>
          <a:xfrm>
            <a:off x="9902025" y="6356351"/>
            <a:ext cx="1326976" cy="365125"/>
          </a:xfrm>
        </p:spPr>
        <p:txBody>
          <a:bodyPr/>
          <a:lstStyle>
            <a:lvl1pPr>
              <a:defRPr>
                <a:solidFill>
                  <a:schemeClr val="accent4"/>
                </a:solidFill>
              </a:defRPr>
            </a:lvl1pPr>
          </a:lstStyle>
          <a:p>
            <a:r>
              <a:rPr lang="en-US"/>
              <a:t>Logo</a:t>
            </a:r>
          </a:p>
        </p:txBody>
      </p:sp>
      <p:cxnSp>
        <p:nvCxnSpPr>
          <p:cNvPr id="15" name="Vertical Line Connector">
            <a:extLst>
              <a:ext uri="{FF2B5EF4-FFF2-40B4-BE49-F238E27FC236}">
                <a16:creationId xmlns:a16="http://schemas.microsoft.com/office/drawing/2014/main" id="{FFB29AEA-9063-F540-B560-B6DE4146B920}"/>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
            <a:extLst>
              <a:ext uri="{FF2B5EF4-FFF2-40B4-BE49-F238E27FC236}">
                <a16:creationId xmlns:a16="http://schemas.microsoft.com/office/drawing/2014/main" id="{E1ED4A31-F45A-AD47-979B-DA3BA52F457E}"/>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1419690468"/>
      </p:ext>
    </p:extLst>
  </p:cSld>
  <p:clrMapOvr>
    <a:overrideClrMapping bg1="lt1" tx1="dk1" bg2="lt2" tx2="dk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List">
    <p:bg>
      <p:bgPr>
        <a:solidFill>
          <a:schemeClr val="bg1"/>
        </a:solidFill>
        <a:effectLst/>
      </p:bgPr>
    </p:bg>
    <p:spTree>
      <p:nvGrpSpPr>
        <p:cNvPr id="1" name=""/>
        <p:cNvGrpSpPr/>
        <p:nvPr/>
      </p:nvGrpSpPr>
      <p:grpSpPr>
        <a:xfrm>
          <a:off x="0" y="0"/>
          <a:ext cx="0" cy="0"/>
          <a:chOff x="0" y="0"/>
          <a:chExt cx="0" cy="0"/>
        </a:xfrm>
      </p:grpSpPr>
      <p:pic>
        <p:nvPicPr>
          <p:cNvPr id="6" name="Bold Hearts Logo" descr="A red heart with a fire and text&#10;&#10;Description automatically generated">
            <a:extLst>
              <a:ext uri="{FF2B5EF4-FFF2-40B4-BE49-F238E27FC236}">
                <a16:creationId xmlns:a16="http://schemas.microsoft.com/office/drawing/2014/main" id="{56751E9E-07FF-0A61-C5F7-22CED88286E0}"/>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Headline"/>
          <p:cNvSpPr>
            <a:spLocks noGrp="1"/>
          </p:cNvSpPr>
          <p:nvPr>
            <p:ph type="title" hasCustomPrompt="1"/>
          </p:nvPr>
        </p:nvSpPr>
        <p:spPr>
          <a:xfrm>
            <a:off x="583987" y="819632"/>
            <a:ext cx="11024027" cy="557613"/>
          </a:xfrm>
        </p:spPr>
        <p:txBody>
          <a:bodyPr anchor="t">
            <a:normAutofit/>
          </a:bodyPr>
          <a:lstStyle>
            <a:lvl1pPr>
              <a:lnSpc>
                <a:spcPct val="100000"/>
              </a:lnSpc>
              <a:defRPr sz="2667"/>
            </a:lvl1pPr>
          </a:lstStyle>
          <a:p>
            <a:r>
              <a:rPr lang="en-US"/>
              <a:t>SLIDE HEADER IS Arial black ALL CAPS AT 20PTS</a:t>
            </a:r>
          </a:p>
        </p:txBody>
      </p:sp>
      <p:sp>
        <p:nvSpPr>
          <p:cNvPr id="3" name="Subhead Section Number 1 with a Circle"/>
          <p:cNvSpPr>
            <a:spLocks noGrp="1"/>
          </p:cNvSpPr>
          <p:nvPr>
            <p:ph sz="half" idx="1" hasCustomPrompt="1"/>
          </p:nvPr>
        </p:nvSpPr>
        <p:spPr>
          <a:xfrm>
            <a:off x="583988" y="1605577"/>
            <a:ext cx="609600" cy="609600"/>
          </a:xfrm>
          <a:prstGeom prst="ellipse">
            <a:avLst/>
          </a:prstGeom>
          <a:ln>
            <a:solidFill>
              <a:schemeClr val="accent1"/>
            </a:solidFill>
          </a:ln>
        </p:spPr>
        <p:txBody>
          <a:bodyPr anchor="ctr">
            <a:normAutofit/>
          </a:bodyPr>
          <a:lstStyle>
            <a:lvl1pPr algn="ctr">
              <a:defRPr sz="2667">
                <a:solidFill>
                  <a:schemeClr val="accent1"/>
                </a:solidFill>
              </a:defRPr>
            </a:lvl1pPr>
          </a:lstStyle>
          <a:p>
            <a:pPr lvl="0"/>
            <a:r>
              <a:rPr lang="en-US"/>
              <a:t>1</a:t>
            </a:r>
          </a:p>
        </p:txBody>
      </p:sp>
      <p:sp>
        <p:nvSpPr>
          <p:cNvPr id="8" name="Body Copy 1">
            <a:extLst>
              <a:ext uri="{FF2B5EF4-FFF2-40B4-BE49-F238E27FC236}">
                <a16:creationId xmlns:a16="http://schemas.microsoft.com/office/drawing/2014/main" id="{AA9F94AD-4803-4842-B9CD-1D2365C7EA8E}"/>
              </a:ext>
            </a:extLst>
          </p:cNvPr>
          <p:cNvSpPr>
            <a:spLocks noGrp="1"/>
          </p:cNvSpPr>
          <p:nvPr>
            <p:ph sz="half" idx="13" hasCustomPrompt="1"/>
          </p:nvPr>
        </p:nvSpPr>
        <p:spPr>
          <a:xfrm>
            <a:off x="583990" y="2337506"/>
            <a:ext cx="5218501"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9" name="Subhead Section Number 2 with a Circle">
            <a:extLst>
              <a:ext uri="{FF2B5EF4-FFF2-40B4-BE49-F238E27FC236}">
                <a16:creationId xmlns:a16="http://schemas.microsoft.com/office/drawing/2014/main" id="{4B16A25D-27F6-844F-B866-D1D8F748178B}"/>
              </a:ext>
            </a:extLst>
          </p:cNvPr>
          <p:cNvSpPr>
            <a:spLocks noGrp="1"/>
          </p:cNvSpPr>
          <p:nvPr>
            <p:ph sz="half" idx="14" hasCustomPrompt="1"/>
          </p:nvPr>
        </p:nvSpPr>
        <p:spPr>
          <a:xfrm>
            <a:off x="6409267" y="1605577"/>
            <a:ext cx="609600" cy="609600"/>
          </a:xfrm>
          <a:prstGeom prst="ellipse">
            <a:avLst/>
          </a:prstGeom>
          <a:ln>
            <a:solidFill>
              <a:schemeClr val="accent1"/>
            </a:solidFill>
          </a:ln>
        </p:spPr>
        <p:txBody>
          <a:bodyPr anchor="ctr">
            <a:normAutofit/>
          </a:bodyPr>
          <a:lstStyle>
            <a:lvl1pPr algn="ctr">
              <a:defRPr sz="2667">
                <a:solidFill>
                  <a:schemeClr val="accent1"/>
                </a:solidFill>
              </a:defRPr>
            </a:lvl1pPr>
          </a:lstStyle>
          <a:p>
            <a:pPr lvl="0"/>
            <a:r>
              <a:rPr lang="en-US"/>
              <a:t>2</a:t>
            </a:r>
          </a:p>
        </p:txBody>
      </p:sp>
      <p:sp>
        <p:nvSpPr>
          <p:cNvPr id="10" name="Body Copy 2">
            <a:extLst>
              <a:ext uri="{FF2B5EF4-FFF2-40B4-BE49-F238E27FC236}">
                <a16:creationId xmlns:a16="http://schemas.microsoft.com/office/drawing/2014/main" id="{CDCE5C14-0907-0040-B016-5A3EB79D35DA}"/>
              </a:ext>
            </a:extLst>
          </p:cNvPr>
          <p:cNvSpPr>
            <a:spLocks noGrp="1"/>
          </p:cNvSpPr>
          <p:nvPr>
            <p:ph sz="half" idx="15" hasCustomPrompt="1"/>
          </p:nvPr>
        </p:nvSpPr>
        <p:spPr>
          <a:xfrm>
            <a:off x="6409268" y="2337506"/>
            <a:ext cx="5218501"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11" name="Subhead Section Number 3 with a Circle">
            <a:extLst>
              <a:ext uri="{FF2B5EF4-FFF2-40B4-BE49-F238E27FC236}">
                <a16:creationId xmlns:a16="http://schemas.microsoft.com/office/drawing/2014/main" id="{1313D73A-419F-CF44-A231-C8789EC6BF94}"/>
              </a:ext>
            </a:extLst>
          </p:cNvPr>
          <p:cNvSpPr>
            <a:spLocks noGrp="1"/>
          </p:cNvSpPr>
          <p:nvPr>
            <p:ph sz="half" idx="16" hasCustomPrompt="1"/>
          </p:nvPr>
        </p:nvSpPr>
        <p:spPr>
          <a:xfrm>
            <a:off x="583988" y="3956051"/>
            <a:ext cx="609600" cy="609600"/>
          </a:xfrm>
          <a:prstGeom prst="ellipse">
            <a:avLst/>
          </a:prstGeom>
          <a:ln>
            <a:solidFill>
              <a:schemeClr val="accent1"/>
            </a:solidFill>
          </a:ln>
        </p:spPr>
        <p:txBody>
          <a:bodyPr anchor="ctr">
            <a:normAutofit/>
          </a:bodyPr>
          <a:lstStyle>
            <a:lvl1pPr algn="ctr">
              <a:defRPr sz="2667">
                <a:solidFill>
                  <a:schemeClr val="accent1"/>
                </a:solidFill>
              </a:defRPr>
            </a:lvl1pPr>
          </a:lstStyle>
          <a:p>
            <a:pPr lvl="0"/>
            <a:r>
              <a:rPr lang="en-US"/>
              <a:t>3</a:t>
            </a:r>
          </a:p>
        </p:txBody>
      </p:sp>
      <p:sp>
        <p:nvSpPr>
          <p:cNvPr id="12" name="Body Copy 3">
            <a:extLst>
              <a:ext uri="{FF2B5EF4-FFF2-40B4-BE49-F238E27FC236}">
                <a16:creationId xmlns:a16="http://schemas.microsoft.com/office/drawing/2014/main" id="{3D2A72FB-4A53-D744-8854-CE9C11F1FD2A}"/>
              </a:ext>
            </a:extLst>
          </p:cNvPr>
          <p:cNvSpPr>
            <a:spLocks noGrp="1"/>
          </p:cNvSpPr>
          <p:nvPr>
            <p:ph sz="half" idx="17" hasCustomPrompt="1"/>
          </p:nvPr>
        </p:nvSpPr>
        <p:spPr>
          <a:xfrm>
            <a:off x="583990" y="4687979"/>
            <a:ext cx="5218501"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13" name="Subhead Section Number 4 with a Circle">
            <a:extLst>
              <a:ext uri="{FF2B5EF4-FFF2-40B4-BE49-F238E27FC236}">
                <a16:creationId xmlns:a16="http://schemas.microsoft.com/office/drawing/2014/main" id="{1E014EB3-3E20-0B43-BCC5-ADCA9FF75706}"/>
              </a:ext>
            </a:extLst>
          </p:cNvPr>
          <p:cNvSpPr>
            <a:spLocks noGrp="1"/>
          </p:cNvSpPr>
          <p:nvPr>
            <p:ph sz="half" idx="18" hasCustomPrompt="1"/>
          </p:nvPr>
        </p:nvSpPr>
        <p:spPr>
          <a:xfrm>
            <a:off x="6409267" y="3956051"/>
            <a:ext cx="609600" cy="609600"/>
          </a:xfrm>
          <a:prstGeom prst="ellipse">
            <a:avLst/>
          </a:prstGeom>
          <a:ln>
            <a:solidFill>
              <a:schemeClr val="accent1"/>
            </a:solidFill>
          </a:ln>
        </p:spPr>
        <p:txBody>
          <a:bodyPr anchor="ctr">
            <a:normAutofit/>
          </a:bodyPr>
          <a:lstStyle>
            <a:lvl1pPr algn="ctr">
              <a:defRPr sz="2667">
                <a:solidFill>
                  <a:schemeClr val="accent1"/>
                </a:solidFill>
              </a:defRPr>
            </a:lvl1pPr>
          </a:lstStyle>
          <a:p>
            <a:pPr lvl="0"/>
            <a:r>
              <a:rPr lang="en-US"/>
              <a:t>4</a:t>
            </a:r>
          </a:p>
        </p:txBody>
      </p:sp>
      <p:sp>
        <p:nvSpPr>
          <p:cNvPr id="14" name="Body Copy 4">
            <a:extLst>
              <a:ext uri="{FF2B5EF4-FFF2-40B4-BE49-F238E27FC236}">
                <a16:creationId xmlns:a16="http://schemas.microsoft.com/office/drawing/2014/main" id="{8D9FFC47-78CD-D246-9A49-216376CD8402}"/>
              </a:ext>
            </a:extLst>
          </p:cNvPr>
          <p:cNvSpPr>
            <a:spLocks noGrp="1"/>
          </p:cNvSpPr>
          <p:nvPr>
            <p:ph sz="half" idx="19" hasCustomPrompt="1"/>
          </p:nvPr>
        </p:nvSpPr>
        <p:spPr>
          <a:xfrm>
            <a:off x="6409268" y="4687979"/>
            <a:ext cx="5218501"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10-12pts</a:t>
            </a:r>
          </a:p>
        </p:txBody>
      </p:sp>
      <p:sp>
        <p:nvSpPr>
          <p:cNvPr id="28" name="Red Rectangle at Footer">
            <a:extLst>
              <a:ext uri="{FF2B5EF4-FFF2-40B4-BE49-F238E27FC236}">
                <a16:creationId xmlns:a16="http://schemas.microsoft.com/office/drawing/2014/main" id="{FA1CDB2B-BA8C-1F4C-BD9D-A37069FF0311}"/>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Footer Text 1">
            <a:extLst>
              <a:ext uri="{FF2B5EF4-FFF2-40B4-BE49-F238E27FC236}">
                <a16:creationId xmlns:a16="http://schemas.microsoft.com/office/drawing/2014/main" id="{99D6B3EA-317A-7545-805F-3A5DEE3B7267}"/>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47" name="Footer Text 2">
            <a:extLst>
              <a:ext uri="{FF2B5EF4-FFF2-40B4-BE49-F238E27FC236}">
                <a16:creationId xmlns:a16="http://schemas.microsoft.com/office/drawing/2014/main" id="{A6260234-959A-A24A-91C8-9EB5708B3B83}"/>
              </a:ext>
            </a:extLst>
          </p:cNvPr>
          <p:cNvSpPr>
            <a:spLocks noGrp="1"/>
          </p:cNvSpPr>
          <p:nvPr>
            <p:ph type="body" sz="quarter" idx="20"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
        <p:nvSpPr>
          <p:cNvPr id="46" name="Logo Placeholder">
            <a:extLst>
              <a:ext uri="{FF2B5EF4-FFF2-40B4-BE49-F238E27FC236}">
                <a16:creationId xmlns:a16="http://schemas.microsoft.com/office/drawing/2014/main" id="{57C42273-4ACE-D242-87CE-89630D2257BD}"/>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cxnSp>
        <p:nvCxnSpPr>
          <p:cNvPr id="45" name="Straight Line Connector">
            <a:extLst>
              <a:ext uri="{FF2B5EF4-FFF2-40B4-BE49-F238E27FC236}">
                <a16:creationId xmlns:a16="http://schemas.microsoft.com/office/drawing/2014/main" id="{158F4B84-3B6A-3C4A-81E0-8BF5B683E479}"/>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Slide Number">
            <a:extLst>
              <a:ext uri="{FF2B5EF4-FFF2-40B4-BE49-F238E27FC236}">
                <a16:creationId xmlns:a16="http://schemas.microsoft.com/office/drawing/2014/main" id="{063C635A-6153-9345-953B-68FCC3EA2D45}"/>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1588054863"/>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List - Dark">
    <p:bg>
      <p:bgPr>
        <a:solidFill>
          <a:schemeClr val="bg2"/>
        </a:solidFill>
        <a:effectLst/>
      </p:bgPr>
    </p:bg>
    <p:spTree>
      <p:nvGrpSpPr>
        <p:cNvPr id="1" name=""/>
        <p:cNvGrpSpPr/>
        <p:nvPr/>
      </p:nvGrpSpPr>
      <p:grpSpPr>
        <a:xfrm>
          <a:off x="0" y="0"/>
          <a:ext cx="0" cy="0"/>
          <a:chOff x="0" y="0"/>
          <a:chExt cx="0" cy="0"/>
        </a:xfrm>
      </p:grpSpPr>
      <p:pic>
        <p:nvPicPr>
          <p:cNvPr id="3" name="Bold Hearts Logo" descr="A black and white logo with white text&#10;&#10;Description automatically generated">
            <a:extLst>
              <a:ext uri="{FF2B5EF4-FFF2-40B4-BE49-F238E27FC236}">
                <a16:creationId xmlns:a16="http://schemas.microsoft.com/office/drawing/2014/main" id="{9E3585EF-19F4-B5E6-6F2A-DA3C6E178A3B}"/>
              </a:ext>
            </a:extLst>
          </p:cNvPr>
          <p:cNvPicPr>
            <a:picLocks noChangeAspect="1"/>
          </p:cNvPicPr>
          <p:nvPr userDrawn="1"/>
        </p:nvPicPr>
        <p:blipFill>
          <a:blip r:embed="rId2"/>
          <a:stretch>
            <a:fillRect/>
          </a:stretch>
        </p:blipFill>
        <p:spPr>
          <a:xfrm>
            <a:off x="11462675" y="155469"/>
            <a:ext cx="545611" cy="515419"/>
          </a:xfrm>
          <a:prstGeom prst="rect">
            <a:avLst/>
          </a:prstGeom>
        </p:spPr>
      </p:pic>
      <p:sp>
        <p:nvSpPr>
          <p:cNvPr id="2" name="Title 1"/>
          <p:cNvSpPr>
            <a:spLocks noGrp="1"/>
          </p:cNvSpPr>
          <p:nvPr>
            <p:ph type="title" hasCustomPrompt="1"/>
          </p:nvPr>
        </p:nvSpPr>
        <p:spPr>
          <a:xfrm>
            <a:off x="583987" y="819632"/>
            <a:ext cx="11024027" cy="557613"/>
          </a:xfrm>
        </p:spPr>
        <p:txBody>
          <a:bodyPr anchor="t">
            <a:normAutofit/>
          </a:bodyPr>
          <a:lstStyle>
            <a:lvl1pPr>
              <a:lnSpc>
                <a:spcPct val="100000"/>
              </a:lnSpc>
              <a:defRPr sz="2667">
                <a:solidFill>
                  <a:schemeClr val="tx1"/>
                </a:solidFill>
              </a:defRPr>
            </a:lvl1pPr>
          </a:lstStyle>
          <a:p>
            <a:r>
              <a:rPr lang="en-US"/>
              <a:t>SLIDE HEADER IS Arial ALL CAPS AT 20PTS</a:t>
            </a:r>
          </a:p>
        </p:txBody>
      </p:sp>
      <p:sp>
        <p:nvSpPr>
          <p:cNvPr id="8" name="Content Placeholder 2">
            <a:extLst>
              <a:ext uri="{FF2B5EF4-FFF2-40B4-BE49-F238E27FC236}">
                <a16:creationId xmlns:a16="http://schemas.microsoft.com/office/drawing/2014/main" id="{AA9F94AD-4803-4842-B9CD-1D2365C7EA8E}"/>
              </a:ext>
            </a:extLst>
          </p:cNvPr>
          <p:cNvSpPr>
            <a:spLocks noGrp="1"/>
          </p:cNvSpPr>
          <p:nvPr>
            <p:ph sz="half" idx="13" hasCustomPrompt="1"/>
          </p:nvPr>
        </p:nvSpPr>
        <p:spPr>
          <a:xfrm>
            <a:off x="583990" y="2337506"/>
            <a:ext cx="5218501" cy="1363925"/>
          </a:xfrm>
          <a:ln>
            <a:noFill/>
          </a:ln>
        </p:spPr>
        <p:txBody>
          <a:bodyPr/>
          <a:lstStyle>
            <a:lvl1pPr>
              <a:defRPr sz="1333"/>
            </a:lvl1pPr>
          </a:lstStyle>
          <a:p>
            <a:pPr lvl="0"/>
            <a:r>
              <a:rPr lang="en-US"/>
              <a:t>Body copy is Arial at 10-12pts </a:t>
            </a:r>
          </a:p>
        </p:txBody>
      </p:sp>
      <p:sp>
        <p:nvSpPr>
          <p:cNvPr id="10" name="Content Placeholder 2">
            <a:extLst>
              <a:ext uri="{FF2B5EF4-FFF2-40B4-BE49-F238E27FC236}">
                <a16:creationId xmlns:a16="http://schemas.microsoft.com/office/drawing/2014/main" id="{CDCE5C14-0907-0040-B016-5A3EB79D35DA}"/>
              </a:ext>
            </a:extLst>
          </p:cNvPr>
          <p:cNvSpPr>
            <a:spLocks noGrp="1"/>
          </p:cNvSpPr>
          <p:nvPr>
            <p:ph sz="half" idx="15" hasCustomPrompt="1"/>
          </p:nvPr>
        </p:nvSpPr>
        <p:spPr>
          <a:xfrm>
            <a:off x="6409268" y="2337506"/>
            <a:ext cx="5218501" cy="1363925"/>
          </a:xfrm>
          <a:ln>
            <a:noFill/>
          </a:ln>
        </p:spPr>
        <p:txBody>
          <a:bodyPr>
            <a:normAutofit/>
          </a:bodyPr>
          <a:lstStyle>
            <a:lvl1pPr>
              <a:defRPr sz="1333"/>
            </a:lvl1pPr>
          </a:lstStyle>
          <a:p>
            <a:pPr lvl="0"/>
            <a:r>
              <a:rPr lang="en-US"/>
              <a:t>Body copy is Arial at 10-12pts </a:t>
            </a:r>
          </a:p>
        </p:txBody>
      </p:sp>
      <p:sp>
        <p:nvSpPr>
          <p:cNvPr id="12" name="Content Placeholder 2">
            <a:extLst>
              <a:ext uri="{FF2B5EF4-FFF2-40B4-BE49-F238E27FC236}">
                <a16:creationId xmlns:a16="http://schemas.microsoft.com/office/drawing/2014/main" id="{3D2A72FB-4A53-D744-8854-CE9C11F1FD2A}"/>
              </a:ext>
            </a:extLst>
          </p:cNvPr>
          <p:cNvSpPr>
            <a:spLocks noGrp="1"/>
          </p:cNvSpPr>
          <p:nvPr>
            <p:ph sz="half" idx="17" hasCustomPrompt="1"/>
          </p:nvPr>
        </p:nvSpPr>
        <p:spPr>
          <a:xfrm>
            <a:off x="583990" y="4687979"/>
            <a:ext cx="5218501" cy="1363925"/>
          </a:xfrm>
          <a:ln>
            <a:noFill/>
          </a:ln>
        </p:spPr>
        <p:txBody>
          <a:bodyPr>
            <a:normAutofit/>
          </a:bodyPr>
          <a:lstStyle>
            <a:lvl1pPr>
              <a:defRPr sz="1333"/>
            </a:lvl1pPr>
          </a:lstStyle>
          <a:p>
            <a:pPr lvl="0"/>
            <a:r>
              <a:rPr lang="en-US"/>
              <a:t>Body copy is Arial at 10-12pts </a:t>
            </a:r>
          </a:p>
        </p:txBody>
      </p:sp>
      <p:sp>
        <p:nvSpPr>
          <p:cNvPr id="14" name="Content Placeholder 2">
            <a:extLst>
              <a:ext uri="{FF2B5EF4-FFF2-40B4-BE49-F238E27FC236}">
                <a16:creationId xmlns:a16="http://schemas.microsoft.com/office/drawing/2014/main" id="{8D9FFC47-78CD-D246-9A49-216376CD8402}"/>
              </a:ext>
            </a:extLst>
          </p:cNvPr>
          <p:cNvSpPr>
            <a:spLocks noGrp="1"/>
          </p:cNvSpPr>
          <p:nvPr>
            <p:ph sz="half" idx="19" hasCustomPrompt="1"/>
          </p:nvPr>
        </p:nvSpPr>
        <p:spPr>
          <a:xfrm>
            <a:off x="6409268" y="4687979"/>
            <a:ext cx="5218501" cy="1363925"/>
          </a:xfrm>
          <a:ln>
            <a:noFill/>
          </a:ln>
        </p:spPr>
        <p:txBody>
          <a:bodyPr>
            <a:normAutofit/>
          </a:bodyPr>
          <a:lstStyle>
            <a:lvl1pPr>
              <a:defRPr sz="1333"/>
            </a:lvl1pPr>
          </a:lstStyle>
          <a:p>
            <a:pPr lvl="0"/>
            <a:r>
              <a:rPr lang="en-US"/>
              <a:t>Body copy is Arial at 10-12pts </a:t>
            </a:r>
          </a:p>
        </p:txBody>
      </p:sp>
      <p:sp>
        <p:nvSpPr>
          <p:cNvPr id="28" name="Content Placeholder 2">
            <a:extLst>
              <a:ext uri="{FF2B5EF4-FFF2-40B4-BE49-F238E27FC236}">
                <a16:creationId xmlns:a16="http://schemas.microsoft.com/office/drawing/2014/main" id="{05911E3C-A0CB-9B4A-A53F-CF700E9002B0}"/>
              </a:ext>
            </a:extLst>
          </p:cNvPr>
          <p:cNvSpPr>
            <a:spLocks noGrp="1"/>
          </p:cNvSpPr>
          <p:nvPr>
            <p:ph sz="half" idx="1" hasCustomPrompt="1"/>
          </p:nvPr>
        </p:nvSpPr>
        <p:spPr>
          <a:xfrm>
            <a:off x="583988" y="1605577"/>
            <a:ext cx="609600" cy="609600"/>
          </a:xfrm>
          <a:prstGeom prst="ellipse">
            <a:avLst/>
          </a:prstGeom>
          <a:ln>
            <a:solidFill>
              <a:schemeClr val="accent1"/>
            </a:solidFill>
          </a:ln>
        </p:spPr>
        <p:txBody>
          <a:bodyPr anchor="ctr">
            <a:normAutofit/>
          </a:bodyPr>
          <a:lstStyle>
            <a:lvl1pPr algn="ctr">
              <a:defRPr sz="2667">
                <a:solidFill>
                  <a:schemeClr val="tx1"/>
                </a:solidFill>
              </a:defRPr>
            </a:lvl1pPr>
          </a:lstStyle>
          <a:p>
            <a:pPr lvl="0"/>
            <a:r>
              <a:rPr lang="en-US"/>
              <a:t>1</a:t>
            </a:r>
          </a:p>
        </p:txBody>
      </p:sp>
      <p:sp>
        <p:nvSpPr>
          <p:cNvPr id="32" name="Content Placeholder 2">
            <a:extLst>
              <a:ext uri="{FF2B5EF4-FFF2-40B4-BE49-F238E27FC236}">
                <a16:creationId xmlns:a16="http://schemas.microsoft.com/office/drawing/2014/main" id="{44EA4460-3772-A84F-B580-A575E36AFE17}"/>
              </a:ext>
            </a:extLst>
          </p:cNvPr>
          <p:cNvSpPr>
            <a:spLocks noGrp="1"/>
          </p:cNvSpPr>
          <p:nvPr>
            <p:ph sz="half" idx="14" hasCustomPrompt="1"/>
          </p:nvPr>
        </p:nvSpPr>
        <p:spPr>
          <a:xfrm>
            <a:off x="6409267" y="1605577"/>
            <a:ext cx="609600" cy="609600"/>
          </a:xfrm>
          <a:prstGeom prst="ellipse">
            <a:avLst/>
          </a:prstGeom>
          <a:ln>
            <a:solidFill>
              <a:schemeClr val="accent1"/>
            </a:solidFill>
          </a:ln>
        </p:spPr>
        <p:txBody>
          <a:bodyPr anchor="ctr">
            <a:normAutofit/>
          </a:bodyPr>
          <a:lstStyle>
            <a:lvl1pPr algn="ctr">
              <a:defRPr sz="2667">
                <a:solidFill>
                  <a:schemeClr val="tx1"/>
                </a:solidFill>
              </a:defRPr>
            </a:lvl1pPr>
          </a:lstStyle>
          <a:p>
            <a:pPr lvl="0"/>
            <a:r>
              <a:rPr lang="en-US"/>
              <a:t>2</a:t>
            </a:r>
          </a:p>
        </p:txBody>
      </p:sp>
      <p:sp>
        <p:nvSpPr>
          <p:cNvPr id="36" name="Content Placeholder 2">
            <a:extLst>
              <a:ext uri="{FF2B5EF4-FFF2-40B4-BE49-F238E27FC236}">
                <a16:creationId xmlns:a16="http://schemas.microsoft.com/office/drawing/2014/main" id="{BC387B01-3627-1B46-834C-B744A1E28402}"/>
              </a:ext>
            </a:extLst>
          </p:cNvPr>
          <p:cNvSpPr>
            <a:spLocks noGrp="1"/>
          </p:cNvSpPr>
          <p:nvPr>
            <p:ph sz="half" idx="16" hasCustomPrompt="1"/>
          </p:nvPr>
        </p:nvSpPr>
        <p:spPr>
          <a:xfrm>
            <a:off x="583988" y="3956051"/>
            <a:ext cx="609600" cy="609600"/>
          </a:xfrm>
          <a:prstGeom prst="ellipse">
            <a:avLst/>
          </a:prstGeom>
          <a:ln>
            <a:solidFill>
              <a:schemeClr val="accent1"/>
            </a:solidFill>
          </a:ln>
        </p:spPr>
        <p:txBody>
          <a:bodyPr anchor="ctr">
            <a:normAutofit/>
          </a:bodyPr>
          <a:lstStyle>
            <a:lvl1pPr algn="ctr">
              <a:defRPr sz="2667">
                <a:solidFill>
                  <a:schemeClr val="tx1"/>
                </a:solidFill>
              </a:defRPr>
            </a:lvl1pPr>
          </a:lstStyle>
          <a:p>
            <a:pPr lvl="0"/>
            <a:r>
              <a:rPr lang="en-US"/>
              <a:t>3</a:t>
            </a:r>
          </a:p>
        </p:txBody>
      </p:sp>
      <p:sp>
        <p:nvSpPr>
          <p:cNvPr id="37" name="Content Placeholder 2">
            <a:extLst>
              <a:ext uri="{FF2B5EF4-FFF2-40B4-BE49-F238E27FC236}">
                <a16:creationId xmlns:a16="http://schemas.microsoft.com/office/drawing/2014/main" id="{2B24D04F-3524-BF4F-8FAB-491AFB60F3D8}"/>
              </a:ext>
            </a:extLst>
          </p:cNvPr>
          <p:cNvSpPr>
            <a:spLocks noGrp="1"/>
          </p:cNvSpPr>
          <p:nvPr>
            <p:ph sz="half" idx="18" hasCustomPrompt="1"/>
          </p:nvPr>
        </p:nvSpPr>
        <p:spPr>
          <a:xfrm>
            <a:off x="6409267" y="3956051"/>
            <a:ext cx="609600" cy="609600"/>
          </a:xfrm>
          <a:prstGeom prst="ellipse">
            <a:avLst/>
          </a:prstGeom>
          <a:ln>
            <a:solidFill>
              <a:schemeClr val="accent1"/>
            </a:solidFill>
          </a:ln>
        </p:spPr>
        <p:txBody>
          <a:bodyPr anchor="ctr">
            <a:normAutofit/>
          </a:bodyPr>
          <a:lstStyle>
            <a:lvl1pPr algn="ctr">
              <a:defRPr sz="2667">
                <a:solidFill>
                  <a:schemeClr val="tx1"/>
                </a:solidFill>
              </a:defRPr>
            </a:lvl1pPr>
          </a:lstStyle>
          <a:p>
            <a:pPr lvl="0"/>
            <a:r>
              <a:rPr lang="en-US"/>
              <a:t>4</a:t>
            </a:r>
          </a:p>
        </p:txBody>
      </p:sp>
      <p:sp>
        <p:nvSpPr>
          <p:cNvPr id="44" name="Rectangle 43">
            <a:extLst>
              <a:ext uri="{FF2B5EF4-FFF2-40B4-BE49-F238E27FC236}">
                <a16:creationId xmlns:a16="http://schemas.microsoft.com/office/drawing/2014/main" id="{EA8E5501-6375-F44D-B2E4-B49E3AF40026}"/>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lt"/>
            </a:endParaRPr>
          </a:p>
        </p:txBody>
      </p:sp>
      <p:sp>
        <p:nvSpPr>
          <p:cNvPr id="45" name="Footer Placeholder 4">
            <a:extLst>
              <a:ext uri="{FF2B5EF4-FFF2-40B4-BE49-F238E27FC236}">
                <a16:creationId xmlns:a16="http://schemas.microsoft.com/office/drawing/2014/main" id="{29C65F5E-061A-6B49-A416-E64FC42F93F4}"/>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solidFill>
                <a:latin typeface="+mn-lt"/>
              </a:defRPr>
            </a:lvl1pPr>
          </a:lstStyle>
          <a:p>
            <a:endParaRPr lang="en-US"/>
          </a:p>
        </p:txBody>
      </p:sp>
      <p:sp>
        <p:nvSpPr>
          <p:cNvPr id="46" name="Slide Number Placeholder 5">
            <a:extLst>
              <a:ext uri="{FF2B5EF4-FFF2-40B4-BE49-F238E27FC236}">
                <a16:creationId xmlns:a16="http://schemas.microsoft.com/office/drawing/2014/main" id="{ED2893FE-CECA-B540-B80B-B02EFAF65D0D}"/>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solidFill>
                <a:latin typeface="+mn-lt"/>
              </a:defRPr>
            </a:lvl1pPr>
          </a:lstStyle>
          <a:p>
            <a:fld id="{0E35BBB0-73A1-954D-9854-C6F827AED934}" type="slidenum">
              <a:rPr lang="en-US" smtClean="0"/>
              <a:pPr/>
              <a:t>‹#›</a:t>
            </a:fld>
            <a:endParaRPr lang="en-US"/>
          </a:p>
        </p:txBody>
      </p:sp>
      <p:cxnSp>
        <p:nvCxnSpPr>
          <p:cNvPr id="47" name="Straight Connector 46">
            <a:extLst>
              <a:ext uri="{FF2B5EF4-FFF2-40B4-BE49-F238E27FC236}">
                <a16:creationId xmlns:a16="http://schemas.microsoft.com/office/drawing/2014/main" id="{883E75D7-5703-6049-80B1-94ADE6BD30CE}"/>
              </a:ext>
            </a:extLst>
          </p:cNvPr>
          <p:cNvCxnSpPr>
            <a:cxnSpLocks/>
          </p:cNvCxnSpPr>
          <p:nvPr userDrawn="1"/>
        </p:nvCxnSpPr>
        <p:spPr>
          <a:xfrm>
            <a:off x="11367911" y="6356351"/>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Picture Placeholder 10">
            <a:extLst>
              <a:ext uri="{FF2B5EF4-FFF2-40B4-BE49-F238E27FC236}">
                <a16:creationId xmlns:a16="http://schemas.microsoft.com/office/drawing/2014/main" id="{A634BF51-E6D3-6B48-9F97-9ED947F56FB3}"/>
              </a:ext>
            </a:extLst>
          </p:cNvPr>
          <p:cNvSpPr>
            <a:spLocks noGrp="1"/>
          </p:cNvSpPr>
          <p:nvPr>
            <p:ph type="pic" sz="quarter" idx="12" hasCustomPrompt="1"/>
          </p:nvPr>
        </p:nvSpPr>
        <p:spPr>
          <a:xfrm>
            <a:off x="9902027" y="6356351"/>
            <a:ext cx="1326984" cy="365125"/>
          </a:xfrm>
        </p:spPr>
        <p:txBody>
          <a:bodyPr/>
          <a:lstStyle>
            <a:lvl1pPr>
              <a:defRPr>
                <a:solidFill>
                  <a:schemeClr val="tx1"/>
                </a:solidFill>
              </a:defRPr>
            </a:lvl1pPr>
          </a:lstStyle>
          <a:p>
            <a:r>
              <a:rPr lang="en-US"/>
              <a:t>Logo</a:t>
            </a:r>
          </a:p>
        </p:txBody>
      </p:sp>
      <p:sp>
        <p:nvSpPr>
          <p:cNvPr id="49" name="Text Placeholder 5">
            <a:extLst>
              <a:ext uri="{FF2B5EF4-FFF2-40B4-BE49-F238E27FC236}">
                <a16:creationId xmlns:a16="http://schemas.microsoft.com/office/drawing/2014/main" id="{36CD95AA-2DBD-A943-82C9-D1372495D6CB}"/>
              </a:ext>
            </a:extLst>
          </p:cNvPr>
          <p:cNvSpPr>
            <a:spLocks noGrp="1"/>
          </p:cNvSpPr>
          <p:nvPr>
            <p:ph type="body" sz="quarter" idx="24" hasCustomPrompt="1"/>
          </p:nvPr>
        </p:nvSpPr>
        <p:spPr>
          <a:xfrm>
            <a:off x="8248155" y="6356352"/>
            <a:ext cx="1600861" cy="365125"/>
          </a:xfrm>
        </p:spPr>
        <p:txBody>
          <a:bodyPr anchor="ctr">
            <a:normAutofit/>
          </a:bodyPr>
          <a:lstStyle>
            <a:lvl1pPr algn="r">
              <a:defRPr sz="1067">
                <a:solidFill>
                  <a:schemeClr val="tx1"/>
                </a:solidFill>
              </a:defRPr>
            </a:lvl1pPr>
          </a:lstStyle>
          <a:p>
            <a:pPr lvl="0"/>
            <a:r>
              <a:rPr lang="en-US"/>
              <a:t>Sponsored by:</a:t>
            </a:r>
          </a:p>
        </p:txBody>
      </p:sp>
    </p:spTree>
    <p:extLst>
      <p:ext uri="{BB962C8B-B14F-4D97-AF65-F5344CB8AC3E}">
        <p14:creationId xmlns:p14="http://schemas.microsoft.com/office/powerpoint/2010/main" val="2243420234"/>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List">
    <p:bg>
      <p:bgPr>
        <a:solidFill>
          <a:schemeClr val="bg1"/>
        </a:solidFill>
        <a:effectLst/>
      </p:bgPr>
    </p:bg>
    <p:spTree>
      <p:nvGrpSpPr>
        <p:cNvPr id="1" name=""/>
        <p:cNvGrpSpPr/>
        <p:nvPr/>
      </p:nvGrpSpPr>
      <p:grpSpPr>
        <a:xfrm>
          <a:off x="0" y="0"/>
          <a:ext cx="0" cy="0"/>
          <a:chOff x="0" y="0"/>
          <a:chExt cx="0" cy="0"/>
        </a:xfrm>
      </p:grpSpPr>
      <p:pic>
        <p:nvPicPr>
          <p:cNvPr id="7" name="Bold Hearts Logo" descr="A red heart with a fire and text&#10;&#10;Description automatically generated">
            <a:extLst>
              <a:ext uri="{FF2B5EF4-FFF2-40B4-BE49-F238E27FC236}">
                <a16:creationId xmlns:a16="http://schemas.microsoft.com/office/drawing/2014/main" id="{1CA3B0CA-70FB-51C0-B95C-93C48A56708D}"/>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Headline" descr="Headline"/>
          <p:cNvSpPr>
            <a:spLocks noGrp="1"/>
          </p:cNvSpPr>
          <p:nvPr>
            <p:ph type="title" hasCustomPrompt="1"/>
          </p:nvPr>
        </p:nvSpPr>
        <p:spPr>
          <a:xfrm>
            <a:off x="583987" y="819632"/>
            <a:ext cx="11024027" cy="557613"/>
          </a:xfrm>
        </p:spPr>
        <p:txBody>
          <a:bodyPr anchor="t">
            <a:normAutofit/>
          </a:bodyPr>
          <a:lstStyle>
            <a:lvl1pPr>
              <a:lnSpc>
                <a:spcPct val="100000"/>
              </a:lnSpc>
              <a:defRPr sz="2667"/>
            </a:lvl1pPr>
          </a:lstStyle>
          <a:p>
            <a:r>
              <a:rPr lang="en-US"/>
              <a:t>SLIDE HEADER IS Arial BOLD ALL CAPS AT 20PTS</a:t>
            </a:r>
          </a:p>
        </p:txBody>
      </p:sp>
      <p:sp>
        <p:nvSpPr>
          <p:cNvPr id="8" name="Content Textbox 1" descr="Content Textbox 1">
            <a:extLst>
              <a:ext uri="{FF2B5EF4-FFF2-40B4-BE49-F238E27FC236}">
                <a16:creationId xmlns:a16="http://schemas.microsoft.com/office/drawing/2014/main" id="{AA9F94AD-4803-4842-B9CD-1D2365C7EA8E}"/>
              </a:ext>
            </a:extLst>
          </p:cNvPr>
          <p:cNvSpPr>
            <a:spLocks noGrp="1"/>
          </p:cNvSpPr>
          <p:nvPr>
            <p:ph sz="half" idx="13" hasCustomPrompt="1"/>
          </p:nvPr>
        </p:nvSpPr>
        <p:spPr>
          <a:xfrm>
            <a:off x="761686" y="2849162"/>
            <a:ext cx="3257053"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10pts</a:t>
            </a:r>
          </a:p>
        </p:txBody>
      </p:sp>
      <p:sp>
        <p:nvSpPr>
          <p:cNvPr id="29" name="Content Textbox 2" descr="Content Textbox 2">
            <a:extLst>
              <a:ext uri="{FF2B5EF4-FFF2-40B4-BE49-F238E27FC236}">
                <a16:creationId xmlns:a16="http://schemas.microsoft.com/office/drawing/2014/main" id="{1ACFD52E-6004-544B-AFFF-BD5AA425275C}"/>
              </a:ext>
            </a:extLst>
          </p:cNvPr>
          <p:cNvSpPr>
            <a:spLocks noGrp="1"/>
          </p:cNvSpPr>
          <p:nvPr>
            <p:ph sz="half" idx="21" hasCustomPrompt="1"/>
          </p:nvPr>
        </p:nvSpPr>
        <p:spPr>
          <a:xfrm>
            <a:off x="4441860" y="2849162"/>
            <a:ext cx="3257053"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10pts</a:t>
            </a:r>
          </a:p>
        </p:txBody>
      </p:sp>
      <p:sp>
        <p:nvSpPr>
          <p:cNvPr id="31" name="Content Textbox 3" descr="Content Textbox 3">
            <a:extLst>
              <a:ext uri="{FF2B5EF4-FFF2-40B4-BE49-F238E27FC236}">
                <a16:creationId xmlns:a16="http://schemas.microsoft.com/office/drawing/2014/main" id="{107B16FF-735F-A64A-B33C-54E56AE3B823}"/>
              </a:ext>
            </a:extLst>
          </p:cNvPr>
          <p:cNvSpPr>
            <a:spLocks noGrp="1"/>
          </p:cNvSpPr>
          <p:nvPr>
            <p:ph sz="half" idx="23" hasCustomPrompt="1"/>
          </p:nvPr>
        </p:nvSpPr>
        <p:spPr>
          <a:xfrm>
            <a:off x="8122036" y="2849162"/>
            <a:ext cx="3257053"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10pts</a:t>
            </a:r>
          </a:p>
        </p:txBody>
      </p:sp>
      <p:sp>
        <p:nvSpPr>
          <p:cNvPr id="24" name="Content Textbox 4" descr="Content Textbox 4">
            <a:extLst>
              <a:ext uri="{FF2B5EF4-FFF2-40B4-BE49-F238E27FC236}">
                <a16:creationId xmlns:a16="http://schemas.microsoft.com/office/drawing/2014/main" id="{96E95F10-C34D-7F43-A256-A388515E73BA}"/>
              </a:ext>
            </a:extLst>
          </p:cNvPr>
          <p:cNvSpPr>
            <a:spLocks noGrp="1"/>
          </p:cNvSpPr>
          <p:nvPr>
            <p:ph sz="half" idx="20" hasCustomPrompt="1"/>
          </p:nvPr>
        </p:nvSpPr>
        <p:spPr>
          <a:xfrm>
            <a:off x="761686" y="4674443"/>
            <a:ext cx="3257053"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10pts</a:t>
            </a:r>
          </a:p>
        </p:txBody>
      </p:sp>
      <p:sp>
        <p:nvSpPr>
          <p:cNvPr id="30" name="Content Textbox 5" descr="Content Textbox 5">
            <a:extLst>
              <a:ext uri="{FF2B5EF4-FFF2-40B4-BE49-F238E27FC236}">
                <a16:creationId xmlns:a16="http://schemas.microsoft.com/office/drawing/2014/main" id="{528731D6-EC72-E441-8779-C46A2F54FA42}"/>
              </a:ext>
            </a:extLst>
          </p:cNvPr>
          <p:cNvSpPr>
            <a:spLocks noGrp="1"/>
          </p:cNvSpPr>
          <p:nvPr>
            <p:ph sz="half" idx="22" hasCustomPrompt="1"/>
          </p:nvPr>
        </p:nvSpPr>
        <p:spPr>
          <a:xfrm>
            <a:off x="4441860" y="4674443"/>
            <a:ext cx="3257053"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10pts</a:t>
            </a:r>
          </a:p>
        </p:txBody>
      </p:sp>
      <p:sp>
        <p:nvSpPr>
          <p:cNvPr id="32" name="Content Textbox 6" descr="Content Textbox 6">
            <a:extLst>
              <a:ext uri="{FF2B5EF4-FFF2-40B4-BE49-F238E27FC236}">
                <a16:creationId xmlns:a16="http://schemas.microsoft.com/office/drawing/2014/main" id="{5426962D-170F-A74B-B88B-22AE085E85DF}"/>
              </a:ext>
            </a:extLst>
          </p:cNvPr>
          <p:cNvSpPr>
            <a:spLocks noGrp="1"/>
          </p:cNvSpPr>
          <p:nvPr>
            <p:ph sz="half" idx="24" hasCustomPrompt="1"/>
          </p:nvPr>
        </p:nvSpPr>
        <p:spPr>
          <a:xfrm>
            <a:off x="8122036" y="4674443"/>
            <a:ext cx="3257053" cy="1363925"/>
          </a:xfrm>
          <a:ln>
            <a:noFill/>
          </a:ln>
        </p:spPr>
        <p:txBody>
          <a:bodyPr>
            <a:normAutofit/>
          </a:bodyPr>
          <a:lstStyle>
            <a:lvl1pPr>
              <a:defRPr sz="1333"/>
            </a:lvl1pPr>
            <a:lvl2pPr>
              <a:defRPr sz="1333"/>
            </a:lvl2pPr>
            <a:lvl3pPr>
              <a:defRPr sz="1333"/>
            </a:lvl3pPr>
            <a:lvl4pPr>
              <a:defRPr sz="1333"/>
            </a:lvl4pPr>
            <a:lvl5pPr>
              <a:defRPr sz="1333"/>
            </a:lvl5pPr>
          </a:lstStyle>
          <a:p>
            <a:pPr lvl="0"/>
            <a:r>
              <a:rPr lang="en-US"/>
              <a:t>Body copy is Arial at 10pts</a:t>
            </a:r>
          </a:p>
        </p:txBody>
      </p:sp>
      <p:cxnSp>
        <p:nvCxnSpPr>
          <p:cNvPr id="5" name="Straight Connector 4">
            <a:extLst>
              <a:ext uri="{FF2B5EF4-FFF2-40B4-BE49-F238E27FC236}">
                <a16:creationId xmlns:a16="http://schemas.microsoft.com/office/drawing/2014/main" id="{B4820398-385A-7148-B5E7-FC8EA8B5704C}"/>
              </a:ext>
            </a:extLst>
          </p:cNvPr>
          <p:cNvCxnSpPr>
            <a:cxnSpLocks/>
          </p:cNvCxnSpPr>
          <p:nvPr userDrawn="1"/>
        </p:nvCxnSpPr>
        <p:spPr>
          <a:xfrm>
            <a:off x="564228" y="4424892"/>
            <a:ext cx="10972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BD7414-9A1B-8F43-ADB2-096FA6175BE8}"/>
              </a:ext>
            </a:extLst>
          </p:cNvPr>
          <p:cNvCxnSpPr>
            <a:cxnSpLocks/>
          </p:cNvCxnSpPr>
          <p:nvPr userDrawn="1"/>
        </p:nvCxnSpPr>
        <p:spPr>
          <a:xfrm flipV="1">
            <a:off x="4241587" y="2811418"/>
            <a:ext cx="0" cy="3226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BBFB5B-EEE9-664B-8974-09F468851D3A}"/>
              </a:ext>
            </a:extLst>
          </p:cNvPr>
          <p:cNvCxnSpPr>
            <a:cxnSpLocks/>
          </p:cNvCxnSpPr>
          <p:nvPr userDrawn="1"/>
        </p:nvCxnSpPr>
        <p:spPr>
          <a:xfrm flipV="1">
            <a:off x="7899187" y="2811418"/>
            <a:ext cx="0" cy="3226951"/>
          </a:xfrm>
          <a:prstGeom prst="line">
            <a:avLst/>
          </a:prstGeom>
        </p:spPr>
        <p:style>
          <a:lnRef idx="1">
            <a:schemeClr val="accent1"/>
          </a:lnRef>
          <a:fillRef idx="0">
            <a:schemeClr val="accent1"/>
          </a:fillRef>
          <a:effectRef idx="0">
            <a:schemeClr val="accent1"/>
          </a:effectRef>
          <a:fontRef idx="minor">
            <a:schemeClr val="tx1"/>
          </a:fontRef>
        </p:style>
      </p:cxnSp>
      <p:sp>
        <p:nvSpPr>
          <p:cNvPr id="19" name="Footer Text 1" descr="Footer Text 1">
            <a:extLst>
              <a:ext uri="{FF2B5EF4-FFF2-40B4-BE49-F238E27FC236}">
                <a16:creationId xmlns:a16="http://schemas.microsoft.com/office/drawing/2014/main" id="{C2C53305-F3F2-584B-8515-1364A864DF3C}"/>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25" name="Footer Text 2" descr="Footer Text 2">
            <a:extLst>
              <a:ext uri="{FF2B5EF4-FFF2-40B4-BE49-F238E27FC236}">
                <a16:creationId xmlns:a16="http://schemas.microsoft.com/office/drawing/2014/main" id="{28826ED9-A7D4-5644-8EA8-1426CE1EBA74}"/>
              </a:ext>
            </a:extLst>
          </p:cNvPr>
          <p:cNvSpPr>
            <a:spLocks noGrp="1"/>
          </p:cNvSpPr>
          <p:nvPr>
            <p:ph type="body" sz="quarter" idx="25" hasCustomPrompt="1"/>
          </p:nvPr>
        </p:nvSpPr>
        <p:spPr>
          <a:xfrm>
            <a:off x="8248155" y="6356352"/>
            <a:ext cx="1600861" cy="365125"/>
          </a:xfrm>
        </p:spPr>
        <p:txBody>
          <a:bodyPr anchor="ctr">
            <a:normAutofit/>
          </a:bodyPr>
          <a:lstStyle>
            <a:lvl1pPr algn="r">
              <a:defRPr sz="1067">
                <a:solidFill>
                  <a:schemeClr val="accent4"/>
                </a:solidFill>
                <a:latin typeface="+mn-lt"/>
              </a:defRPr>
            </a:lvl1pPr>
          </a:lstStyle>
          <a:p>
            <a:pPr lvl="0"/>
            <a:r>
              <a:rPr lang="en-US"/>
              <a:t>Sponsored by:</a:t>
            </a:r>
          </a:p>
        </p:txBody>
      </p:sp>
      <p:sp>
        <p:nvSpPr>
          <p:cNvPr id="23" name="Logo" descr="Logo">
            <a:extLst>
              <a:ext uri="{FF2B5EF4-FFF2-40B4-BE49-F238E27FC236}">
                <a16:creationId xmlns:a16="http://schemas.microsoft.com/office/drawing/2014/main" id="{08D40720-91AD-AF45-BAC3-147CE2ADB716}"/>
              </a:ext>
            </a:extLst>
          </p:cNvPr>
          <p:cNvSpPr>
            <a:spLocks noGrp="1"/>
          </p:cNvSpPr>
          <p:nvPr>
            <p:ph type="pic" sz="quarter" idx="12" hasCustomPrompt="1"/>
          </p:nvPr>
        </p:nvSpPr>
        <p:spPr>
          <a:xfrm>
            <a:off x="9902026" y="6356351"/>
            <a:ext cx="1326980" cy="365125"/>
          </a:xfrm>
        </p:spPr>
        <p:txBody>
          <a:bodyPr/>
          <a:lstStyle>
            <a:lvl1pPr>
              <a:defRPr>
                <a:solidFill>
                  <a:schemeClr val="accent4"/>
                </a:solidFill>
                <a:latin typeface="+mn-lt"/>
              </a:defRPr>
            </a:lvl1pPr>
          </a:lstStyle>
          <a:p>
            <a:r>
              <a:rPr lang="en-US"/>
              <a:t>Logo</a:t>
            </a:r>
          </a:p>
        </p:txBody>
      </p:sp>
      <p:cxnSp>
        <p:nvCxnSpPr>
          <p:cNvPr id="21" name="Straight Connector 20">
            <a:extLst>
              <a:ext uri="{FF2B5EF4-FFF2-40B4-BE49-F238E27FC236}">
                <a16:creationId xmlns:a16="http://schemas.microsoft.com/office/drawing/2014/main" id="{CCB08A2A-9341-7F45-84BF-DC878AC48552}"/>
              </a:ext>
              <a:ext uri="{C183D7F6-B498-43B3-948B-1728B52AA6E4}">
                <adec:decorative xmlns:adec="http://schemas.microsoft.com/office/drawing/2017/decorative" val="1"/>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20" name="Slide Number Placeholder 5" descr="Slide number">
            <a:extLst>
              <a:ext uri="{FF2B5EF4-FFF2-40B4-BE49-F238E27FC236}">
                <a16:creationId xmlns:a16="http://schemas.microsoft.com/office/drawing/2014/main" id="{03F3A79D-DB6D-2F4B-9012-04674A7C0551}"/>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213659508"/>
      </p:ext>
    </p:extLst>
  </p:cSld>
  <p:clrMapOvr>
    <a:overrideClrMapping bg1="lt1" tx1="dk1" bg2="lt2" tx2="dk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Content with Description - Left">
    <p:bg>
      <p:bgPr>
        <a:solidFill>
          <a:schemeClr val="bg1"/>
        </a:solidFill>
        <a:effectLst/>
      </p:bgPr>
    </p:bg>
    <p:spTree>
      <p:nvGrpSpPr>
        <p:cNvPr id="1" name=""/>
        <p:cNvGrpSpPr/>
        <p:nvPr/>
      </p:nvGrpSpPr>
      <p:grpSpPr>
        <a:xfrm>
          <a:off x="0" y="0"/>
          <a:ext cx="0" cy="0"/>
          <a:chOff x="0" y="0"/>
          <a:chExt cx="0" cy="0"/>
        </a:xfrm>
      </p:grpSpPr>
      <p:pic>
        <p:nvPicPr>
          <p:cNvPr id="4" name="Bold Hearts Logo" descr="A red heart with a fire and text&#10;&#10;Description automatically generated">
            <a:extLst>
              <a:ext uri="{FF2B5EF4-FFF2-40B4-BE49-F238E27FC236}">
                <a16:creationId xmlns:a16="http://schemas.microsoft.com/office/drawing/2014/main" id="{18C4497E-971E-C6EF-E6D4-F6BF3CA54CE4}"/>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15" name="Headline">
            <a:extLst>
              <a:ext uri="{FF2B5EF4-FFF2-40B4-BE49-F238E27FC236}">
                <a16:creationId xmlns:a16="http://schemas.microsoft.com/office/drawing/2014/main" id="{FC2F8558-E6DB-004E-A03C-EA462CF6430A}"/>
              </a:ext>
            </a:extLst>
          </p:cNvPr>
          <p:cNvSpPr>
            <a:spLocks noGrp="1"/>
          </p:cNvSpPr>
          <p:nvPr>
            <p:ph type="body" sz="quarter" idx="14" hasCustomPrompt="1"/>
          </p:nvPr>
        </p:nvSpPr>
        <p:spPr>
          <a:xfrm>
            <a:off x="583987" y="818657"/>
            <a:ext cx="3953795" cy="1075761"/>
          </a:xfrm>
        </p:spPr>
        <p:txBody>
          <a:bodyPr>
            <a:normAutofit/>
          </a:bodyPr>
          <a:lstStyle>
            <a:lvl1pPr>
              <a:lnSpc>
                <a:spcPct val="100000"/>
              </a:lnSpc>
              <a:spcBef>
                <a:spcPts val="0"/>
              </a:spcBef>
              <a:defRPr sz="2667" b="1" i="0">
                <a:solidFill>
                  <a:schemeClr val="tx1"/>
                </a:solidFill>
                <a:latin typeface="+mn-lt"/>
              </a:defRPr>
            </a:lvl1pPr>
          </a:lstStyle>
          <a:p>
            <a:pPr lvl="0"/>
            <a:r>
              <a:rPr lang="en-US"/>
              <a:t>HEADER TITLE IS ALL CAPS AT 20PTS</a:t>
            </a:r>
          </a:p>
        </p:txBody>
      </p:sp>
      <p:sp>
        <p:nvSpPr>
          <p:cNvPr id="9" name="Body Copy 1">
            <a:extLst>
              <a:ext uri="{FF2B5EF4-FFF2-40B4-BE49-F238E27FC236}">
                <a16:creationId xmlns:a16="http://schemas.microsoft.com/office/drawing/2014/main" id="{275FFA47-9D3C-304F-B1AD-52D413E045F7}"/>
              </a:ext>
            </a:extLst>
          </p:cNvPr>
          <p:cNvSpPr>
            <a:spLocks noGrp="1"/>
          </p:cNvSpPr>
          <p:nvPr>
            <p:ph sz="half" idx="13" hasCustomPrompt="1"/>
          </p:nvPr>
        </p:nvSpPr>
        <p:spPr>
          <a:xfrm>
            <a:off x="583988" y="2054578"/>
            <a:ext cx="3953795" cy="3984767"/>
          </a:xfrm>
        </p:spPr>
        <p:txBody>
          <a:bodyPr/>
          <a:lstStyle/>
          <a:p>
            <a:pPr lvl="0"/>
            <a:r>
              <a:rPr lang="en-US"/>
              <a:t>Body copy is Arial at 12pts</a:t>
            </a:r>
          </a:p>
        </p:txBody>
      </p:sp>
      <p:sp>
        <p:nvSpPr>
          <p:cNvPr id="3" name="Body Copy 2"/>
          <p:cNvSpPr>
            <a:spLocks noGrp="1"/>
          </p:cNvSpPr>
          <p:nvPr>
            <p:ph idx="1" hasCustomPrompt="1"/>
          </p:nvPr>
        </p:nvSpPr>
        <p:spPr>
          <a:xfrm>
            <a:off x="5183187" y="819632"/>
            <a:ext cx="6404324" cy="5219713"/>
          </a:xfrm>
        </p:spPr>
        <p:txBody>
          <a:bodyPr>
            <a:normAutofit/>
          </a:bodyPr>
          <a:lstStyle>
            <a:lvl1pPr>
              <a:defRPr sz="1333"/>
            </a:lvl1pPr>
            <a:lvl2pPr>
              <a:defRPr sz="1333"/>
            </a:lvl2pPr>
            <a:lvl3pPr>
              <a:defRPr sz="1333"/>
            </a:lvl3pPr>
            <a:lvl4pPr>
              <a:defRPr sz="1333"/>
            </a:lvl4pPr>
            <a:lvl5pPr>
              <a:defRPr sz="1333"/>
            </a:lvl5pPr>
            <a:lvl6pPr>
              <a:defRPr sz="2000"/>
            </a:lvl6pPr>
            <a:lvl7pPr>
              <a:defRPr sz="2000"/>
            </a:lvl7pPr>
            <a:lvl8pPr>
              <a:defRPr sz="2000"/>
            </a:lvl8pPr>
            <a:lvl9pPr>
              <a:defRPr sz="2000"/>
            </a:lvl9pPr>
          </a:lstStyle>
          <a:p>
            <a:pPr lvl="0"/>
            <a:r>
              <a:rPr lang="en-US"/>
              <a:t>Body copy is Arial at 10pts</a:t>
            </a:r>
          </a:p>
        </p:txBody>
      </p:sp>
      <p:sp>
        <p:nvSpPr>
          <p:cNvPr id="10" name="Red Bottom Bar Footer Background">
            <a:extLst>
              <a:ext uri="{FF2B5EF4-FFF2-40B4-BE49-F238E27FC236}">
                <a16:creationId xmlns:a16="http://schemas.microsoft.com/office/drawing/2014/main" id="{91C36C70-6984-F844-9B89-610E280DB462}"/>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ooter Text 1">
            <a:extLst>
              <a:ext uri="{FF2B5EF4-FFF2-40B4-BE49-F238E27FC236}">
                <a16:creationId xmlns:a16="http://schemas.microsoft.com/office/drawing/2014/main" id="{66CE10C6-24F1-9C4E-90BB-62E54EF86F8E}"/>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16" name="Footer Text 2">
            <a:extLst>
              <a:ext uri="{FF2B5EF4-FFF2-40B4-BE49-F238E27FC236}">
                <a16:creationId xmlns:a16="http://schemas.microsoft.com/office/drawing/2014/main" id="{CF277811-1B33-C14C-AF48-568144887491}"/>
              </a:ext>
            </a:extLst>
          </p:cNvPr>
          <p:cNvSpPr>
            <a:spLocks noGrp="1"/>
          </p:cNvSpPr>
          <p:nvPr>
            <p:ph type="body" sz="quarter" idx="15"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
        <p:nvSpPr>
          <p:cNvPr id="14" name="Logo">
            <a:extLst>
              <a:ext uri="{FF2B5EF4-FFF2-40B4-BE49-F238E27FC236}">
                <a16:creationId xmlns:a16="http://schemas.microsoft.com/office/drawing/2014/main" id="{D8CD58D3-E0E5-7E45-A69F-3F7F710BAC3B}"/>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cxnSp>
        <p:nvCxnSpPr>
          <p:cNvPr id="13" name="Straight Line Connector">
            <a:extLst>
              <a:ext uri="{FF2B5EF4-FFF2-40B4-BE49-F238E27FC236}">
                <a16:creationId xmlns:a16="http://schemas.microsoft.com/office/drawing/2014/main" id="{3A092D5A-A769-B149-BAC0-55CC99431EDA}"/>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32C9CE65-BF18-1343-810D-4388E77B801E}"/>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868355781"/>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Content with Description - Right">
    <p:bg>
      <p:bgPr>
        <a:solidFill>
          <a:schemeClr val="bg1"/>
        </a:solidFill>
        <a:effectLst/>
      </p:bgPr>
    </p:bg>
    <p:spTree>
      <p:nvGrpSpPr>
        <p:cNvPr id="1" name=""/>
        <p:cNvGrpSpPr/>
        <p:nvPr/>
      </p:nvGrpSpPr>
      <p:grpSpPr>
        <a:xfrm>
          <a:off x="0" y="0"/>
          <a:ext cx="0" cy="0"/>
          <a:chOff x="0" y="0"/>
          <a:chExt cx="0" cy="0"/>
        </a:xfrm>
      </p:grpSpPr>
      <p:pic>
        <p:nvPicPr>
          <p:cNvPr id="4" name="Bold Hearts Logo" descr="A red heart with a fire and text&#10;&#10;Description automatically generated">
            <a:extLst>
              <a:ext uri="{FF2B5EF4-FFF2-40B4-BE49-F238E27FC236}">
                <a16:creationId xmlns:a16="http://schemas.microsoft.com/office/drawing/2014/main" id="{E8856CDE-8B56-266A-74A8-118B704AFA74}"/>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3" name="Content Placeholder 2"/>
          <p:cNvSpPr>
            <a:spLocks noGrp="1"/>
          </p:cNvSpPr>
          <p:nvPr>
            <p:ph idx="1" hasCustomPrompt="1"/>
          </p:nvPr>
        </p:nvSpPr>
        <p:spPr>
          <a:xfrm>
            <a:off x="583986" y="819631"/>
            <a:ext cx="5816815" cy="5123639"/>
          </a:xfrm>
        </p:spPr>
        <p:txBody>
          <a:bodyPr>
            <a:normAutofit/>
          </a:bodyPr>
          <a:lstStyle>
            <a:lvl1pPr>
              <a:defRPr sz="1333"/>
            </a:lvl1pPr>
            <a:lvl2pPr>
              <a:defRPr sz="1333"/>
            </a:lvl2pPr>
            <a:lvl3pPr>
              <a:defRPr sz="1333"/>
            </a:lvl3pPr>
            <a:lvl4pPr>
              <a:defRPr sz="1333"/>
            </a:lvl4pPr>
            <a:lvl5pPr>
              <a:defRPr sz="1333"/>
            </a:lvl5pPr>
            <a:lvl6pPr>
              <a:defRPr sz="2000"/>
            </a:lvl6pPr>
            <a:lvl7pPr>
              <a:defRPr sz="2000"/>
            </a:lvl7pPr>
            <a:lvl8pPr>
              <a:defRPr sz="2000"/>
            </a:lvl8pPr>
            <a:lvl9pPr>
              <a:defRPr sz="2000"/>
            </a:lvl9pPr>
          </a:lstStyle>
          <a:p>
            <a:pPr lvl="0"/>
            <a:r>
              <a:rPr lang="en-US"/>
              <a:t>Body copy is Arial at 10pts</a:t>
            </a:r>
          </a:p>
        </p:txBody>
      </p:sp>
      <p:sp>
        <p:nvSpPr>
          <p:cNvPr id="9" name="Content Placeholder 2">
            <a:extLst>
              <a:ext uri="{FF2B5EF4-FFF2-40B4-BE49-F238E27FC236}">
                <a16:creationId xmlns:a16="http://schemas.microsoft.com/office/drawing/2014/main" id="{275FFA47-9D3C-304F-B1AD-52D413E045F7}"/>
              </a:ext>
            </a:extLst>
          </p:cNvPr>
          <p:cNvSpPr>
            <a:spLocks noGrp="1"/>
          </p:cNvSpPr>
          <p:nvPr>
            <p:ph sz="half" idx="13" hasCustomPrompt="1"/>
          </p:nvPr>
        </p:nvSpPr>
        <p:spPr>
          <a:xfrm>
            <a:off x="7633716" y="2054578"/>
            <a:ext cx="3953795" cy="3888692"/>
          </a:xfrm>
        </p:spPr>
        <p:txBody>
          <a:bodyPr/>
          <a:lstStyle/>
          <a:p>
            <a:pPr lvl="0"/>
            <a:r>
              <a:rPr lang="en-US"/>
              <a:t>Body copy is Arial at 12pts</a:t>
            </a:r>
          </a:p>
        </p:txBody>
      </p:sp>
      <p:sp>
        <p:nvSpPr>
          <p:cNvPr id="15" name="Text Placeholder 14">
            <a:extLst>
              <a:ext uri="{FF2B5EF4-FFF2-40B4-BE49-F238E27FC236}">
                <a16:creationId xmlns:a16="http://schemas.microsoft.com/office/drawing/2014/main" id="{FC2F8558-E6DB-004E-A03C-EA462CF6430A}"/>
              </a:ext>
            </a:extLst>
          </p:cNvPr>
          <p:cNvSpPr>
            <a:spLocks noGrp="1"/>
          </p:cNvSpPr>
          <p:nvPr>
            <p:ph type="body" sz="quarter" idx="14" hasCustomPrompt="1"/>
          </p:nvPr>
        </p:nvSpPr>
        <p:spPr>
          <a:xfrm>
            <a:off x="7633715" y="818657"/>
            <a:ext cx="3953795" cy="1075761"/>
          </a:xfrm>
        </p:spPr>
        <p:txBody>
          <a:bodyPr>
            <a:normAutofit/>
          </a:bodyPr>
          <a:lstStyle>
            <a:lvl1pPr>
              <a:lnSpc>
                <a:spcPct val="100000"/>
              </a:lnSpc>
              <a:spcBef>
                <a:spcPts val="0"/>
              </a:spcBef>
              <a:defRPr sz="2667" b="1" i="0">
                <a:solidFill>
                  <a:schemeClr val="tx1"/>
                </a:solidFill>
                <a:latin typeface="+mn-lt"/>
              </a:defRPr>
            </a:lvl1pPr>
          </a:lstStyle>
          <a:p>
            <a:pPr lvl="0"/>
            <a:r>
              <a:rPr lang="en-US"/>
              <a:t>HEADER TITLE ALL CAPS AT 20PTS</a:t>
            </a:r>
          </a:p>
        </p:txBody>
      </p:sp>
      <p:sp>
        <p:nvSpPr>
          <p:cNvPr id="13" name="Rectangle 12">
            <a:extLst>
              <a:ext uri="{FF2B5EF4-FFF2-40B4-BE49-F238E27FC236}">
                <a16:creationId xmlns:a16="http://schemas.microsoft.com/office/drawing/2014/main" id="{E25FB03C-64BB-E244-9F9A-5888AD7CA614}"/>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n-lt"/>
            </a:endParaRPr>
          </a:p>
        </p:txBody>
      </p:sp>
      <p:sp>
        <p:nvSpPr>
          <p:cNvPr id="14" name="Footer Placeholder 4">
            <a:extLst>
              <a:ext uri="{FF2B5EF4-FFF2-40B4-BE49-F238E27FC236}">
                <a16:creationId xmlns:a16="http://schemas.microsoft.com/office/drawing/2014/main" id="{EBAD528E-D07C-2E44-8CC6-93B2048CF26D}"/>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16" name="Slide Number Placeholder 5">
            <a:extLst>
              <a:ext uri="{FF2B5EF4-FFF2-40B4-BE49-F238E27FC236}">
                <a16:creationId xmlns:a16="http://schemas.microsoft.com/office/drawing/2014/main" id="{9547D5FA-C76C-0B45-BFA9-DF3904A8BF27}"/>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cxnSp>
        <p:nvCxnSpPr>
          <p:cNvPr id="17" name="Straight Connector 16">
            <a:extLst>
              <a:ext uri="{FF2B5EF4-FFF2-40B4-BE49-F238E27FC236}">
                <a16:creationId xmlns:a16="http://schemas.microsoft.com/office/drawing/2014/main" id="{5D6AD7C8-C0F8-344A-AB05-B7501F17FE53}"/>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10">
            <a:extLst>
              <a:ext uri="{FF2B5EF4-FFF2-40B4-BE49-F238E27FC236}">
                <a16:creationId xmlns:a16="http://schemas.microsoft.com/office/drawing/2014/main" id="{D4F8AD3F-F663-7442-8072-EAE33D78FC22}"/>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sp>
        <p:nvSpPr>
          <p:cNvPr id="20" name="Text Placeholder 5">
            <a:extLst>
              <a:ext uri="{FF2B5EF4-FFF2-40B4-BE49-F238E27FC236}">
                <a16:creationId xmlns:a16="http://schemas.microsoft.com/office/drawing/2014/main" id="{03BA3C6F-95DE-804F-9CB4-B0A70FDAFFB0}"/>
              </a:ext>
            </a:extLst>
          </p:cNvPr>
          <p:cNvSpPr>
            <a:spLocks noGrp="1"/>
          </p:cNvSpPr>
          <p:nvPr>
            <p:ph type="body" sz="quarter" idx="15"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Tree>
    <p:extLst>
      <p:ext uri="{BB962C8B-B14F-4D97-AF65-F5344CB8AC3E}">
        <p14:creationId xmlns:p14="http://schemas.microsoft.com/office/powerpoint/2010/main" val="423232269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47894225"/>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Content with Description - Right">
    <p:bg>
      <p:bgPr>
        <a:solidFill>
          <a:schemeClr val="bg1"/>
        </a:solidFill>
        <a:effectLst/>
      </p:bgPr>
    </p:bg>
    <p:spTree>
      <p:nvGrpSpPr>
        <p:cNvPr id="1" name=""/>
        <p:cNvGrpSpPr/>
        <p:nvPr/>
      </p:nvGrpSpPr>
      <p:grpSpPr>
        <a:xfrm>
          <a:off x="0" y="0"/>
          <a:ext cx="0" cy="0"/>
          <a:chOff x="0" y="0"/>
          <a:chExt cx="0" cy="0"/>
        </a:xfrm>
      </p:grpSpPr>
      <p:pic>
        <p:nvPicPr>
          <p:cNvPr id="4" name="Bold Hearts Logo" descr="A red heart with a fire and text&#10;&#10;Description automatically generated">
            <a:extLst>
              <a:ext uri="{FF2B5EF4-FFF2-40B4-BE49-F238E27FC236}">
                <a16:creationId xmlns:a16="http://schemas.microsoft.com/office/drawing/2014/main" id="{AAF8061B-CBC6-C7EE-2780-304A426EE10E}"/>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3" name="Photo Placeholder"/>
          <p:cNvSpPr>
            <a:spLocks noGrp="1"/>
          </p:cNvSpPr>
          <p:nvPr>
            <p:ph idx="1" hasCustomPrompt="1"/>
          </p:nvPr>
        </p:nvSpPr>
        <p:spPr>
          <a:xfrm>
            <a:off x="0" y="1"/>
            <a:ext cx="6981333" cy="6858000"/>
          </a:xfrm>
          <a:prstGeom prst="rect">
            <a:avLst/>
          </a:prstGeom>
          <a:solidFill>
            <a:schemeClr val="bg1">
              <a:lumMod val="85000"/>
            </a:schemeClr>
          </a:solidFill>
          <a:ln>
            <a:noFill/>
          </a:ln>
        </p:spPr>
        <p:txBody>
          <a:bodyPr anchor="t">
            <a:normAutofit/>
          </a:bodyPr>
          <a:lstStyle>
            <a:lvl1pPr algn="l">
              <a:defRPr sz="1333"/>
            </a:lvl1pPr>
            <a:lvl2pPr>
              <a:defRPr sz="1333"/>
            </a:lvl2pPr>
            <a:lvl3pPr>
              <a:defRPr sz="1333"/>
            </a:lvl3pPr>
            <a:lvl4pPr>
              <a:defRPr sz="1333"/>
            </a:lvl4pPr>
            <a:lvl5pPr>
              <a:defRPr sz="1333"/>
            </a:lvl5pPr>
            <a:lvl6pPr>
              <a:defRPr sz="2000"/>
            </a:lvl6pPr>
            <a:lvl7pPr>
              <a:defRPr sz="2000"/>
            </a:lvl7pPr>
            <a:lvl8pPr>
              <a:defRPr sz="2000"/>
            </a:lvl8pPr>
            <a:lvl9pPr>
              <a:defRPr sz="2000"/>
            </a:lvl9pPr>
          </a:lstStyle>
          <a:p>
            <a:pPr lvl="0"/>
            <a:r>
              <a:rPr lang="en-US"/>
              <a:t>Photo</a:t>
            </a:r>
          </a:p>
        </p:txBody>
      </p:sp>
      <p:sp>
        <p:nvSpPr>
          <p:cNvPr id="15" name="Page Title">
            <a:extLst>
              <a:ext uri="{FF2B5EF4-FFF2-40B4-BE49-F238E27FC236}">
                <a16:creationId xmlns:a16="http://schemas.microsoft.com/office/drawing/2014/main" id="{FC2F8558-E6DB-004E-A03C-EA462CF6430A}"/>
              </a:ext>
            </a:extLst>
          </p:cNvPr>
          <p:cNvSpPr>
            <a:spLocks noGrp="1"/>
          </p:cNvSpPr>
          <p:nvPr>
            <p:ph type="body" sz="quarter" idx="14" hasCustomPrompt="1"/>
          </p:nvPr>
        </p:nvSpPr>
        <p:spPr>
          <a:xfrm>
            <a:off x="7633715" y="818657"/>
            <a:ext cx="3953795" cy="1075761"/>
          </a:xfrm>
        </p:spPr>
        <p:txBody>
          <a:bodyPr>
            <a:normAutofit/>
          </a:bodyPr>
          <a:lstStyle>
            <a:lvl1pPr>
              <a:lnSpc>
                <a:spcPct val="100000"/>
              </a:lnSpc>
              <a:spcBef>
                <a:spcPts val="0"/>
              </a:spcBef>
              <a:defRPr sz="2667" b="1" i="0" cap="all" baseline="0">
                <a:solidFill>
                  <a:schemeClr val="accent1"/>
                </a:solidFill>
                <a:latin typeface="+mn-lt"/>
              </a:defRPr>
            </a:lvl1pPr>
          </a:lstStyle>
          <a:p>
            <a:pPr lvl="0"/>
            <a:r>
              <a:rPr lang="en-US"/>
              <a:t>HEADER TITLE ALL CAPS AT 20PTS</a:t>
            </a:r>
          </a:p>
        </p:txBody>
      </p:sp>
      <p:sp>
        <p:nvSpPr>
          <p:cNvPr id="9" name="Body Copy">
            <a:extLst>
              <a:ext uri="{FF2B5EF4-FFF2-40B4-BE49-F238E27FC236}">
                <a16:creationId xmlns:a16="http://schemas.microsoft.com/office/drawing/2014/main" id="{275FFA47-9D3C-304F-B1AD-52D413E045F7}"/>
              </a:ext>
            </a:extLst>
          </p:cNvPr>
          <p:cNvSpPr>
            <a:spLocks noGrp="1"/>
          </p:cNvSpPr>
          <p:nvPr>
            <p:ph sz="half" idx="13" hasCustomPrompt="1"/>
          </p:nvPr>
        </p:nvSpPr>
        <p:spPr>
          <a:xfrm>
            <a:off x="7633716" y="2054578"/>
            <a:ext cx="3953795" cy="3888692"/>
          </a:xfrm>
        </p:spPr>
        <p:txBody>
          <a:bodyPr/>
          <a:lstStyle/>
          <a:p>
            <a:pPr lvl="0"/>
            <a:r>
              <a:rPr lang="en-US"/>
              <a:t>Body copy is Arial at 12pts</a:t>
            </a:r>
          </a:p>
        </p:txBody>
      </p:sp>
      <p:sp>
        <p:nvSpPr>
          <p:cNvPr id="18" name="Footer Placeholder ">
            <a:extLst>
              <a:ext uri="{FF2B5EF4-FFF2-40B4-BE49-F238E27FC236}">
                <a16:creationId xmlns:a16="http://schemas.microsoft.com/office/drawing/2014/main" id="{F158AF67-9967-EF42-85B9-D848F8100E66}"/>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25" name="Text Placeholder in footer">
            <a:extLst>
              <a:ext uri="{FF2B5EF4-FFF2-40B4-BE49-F238E27FC236}">
                <a16:creationId xmlns:a16="http://schemas.microsoft.com/office/drawing/2014/main" id="{0F0B4CCC-056A-DB46-832F-2B61D39AEFBA}"/>
              </a:ext>
            </a:extLst>
          </p:cNvPr>
          <p:cNvSpPr>
            <a:spLocks noGrp="1"/>
          </p:cNvSpPr>
          <p:nvPr>
            <p:ph type="body" sz="quarter" idx="25"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24" name="Logo Placeholder in footer">
            <a:extLst>
              <a:ext uri="{FF2B5EF4-FFF2-40B4-BE49-F238E27FC236}">
                <a16:creationId xmlns:a16="http://schemas.microsoft.com/office/drawing/2014/main" id="{190059EC-225E-9B45-8BE7-52DC1BDEF73D}"/>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a:t>Logo</a:t>
            </a:r>
          </a:p>
        </p:txBody>
      </p:sp>
      <p:cxnSp>
        <p:nvCxnSpPr>
          <p:cNvPr id="23" name="Vertical Line Connector">
            <a:extLst>
              <a:ext uri="{FF2B5EF4-FFF2-40B4-BE49-F238E27FC236}">
                <a16:creationId xmlns:a16="http://schemas.microsoft.com/office/drawing/2014/main" id="{B7DC13AB-CC8B-F449-8219-6093A5F4E89C}"/>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22" name="Slide Number ">
            <a:extLst>
              <a:ext uri="{FF2B5EF4-FFF2-40B4-BE49-F238E27FC236}">
                <a16:creationId xmlns:a16="http://schemas.microsoft.com/office/drawing/2014/main" id="{EEEFBD87-2F27-B545-98FB-006AA9B34BD8}"/>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3289207418"/>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10" name="Page Title">
            <a:extLst>
              <a:ext uri="{FF2B5EF4-FFF2-40B4-BE49-F238E27FC236}">
                <a16:creationId xmlns:a16="http://schemas.microsoft.com/office/drawing/2014/main" id="{0045DB72-C43B-A649-8162-F4D1DC0FF038}"/>
              </a:ext>
            </a:extLst>
          </p:cNvPr>
          <p:cNvSpPr>
            <a:spLocks noGrp="1"/>
          </p:cNvSpPr>
          <p:nvPr>
            <p:ph type="body" sz="quarter" idx="14" hasCustomPrompt="1"/>
          </p:nvPr>
        </p:nvSpPr>
        <p:spPr>
          <a:xfrm>
            <a:off x="583987" y="818657"/>
            <a:ext cx="3953795" cy="1075761"/>
          </a:xfrm>
        </p:spPr>
        <p:txBody>
          <a:bodyPr>
            <a:normAutofit/>
          </a:bodyPr>
          <a:lstStyle>
            <a:lvl1pPr>
              <a:lnSpc>
                <a:spcPct val="100000"/>
              </a:lnSpc>
              <a:spcBef>
                <a:spcPts val="0"/>
              </a:spcBef>
              <a:defRPr sz="2667" b="1" i="0" cap="all" baseline="0">
                <a:solidFill>
                  <a:schemeClr val="accent1"/>
                </a:solidFill>
                <a:latin typeface="+mn-lt"/>
              </a:defRPr>
            </a:lvl1pPr>
          </a:lstStyle>
          <a:p>
            <a:pPr lvl="0"/>
            <a:r>
              <a:rPr lang="en-US"/>
              <a:t>HEADER TITLE ALL CAPS AT 20PTS</a:t>
            </a:r>
          </a:p>
        </p:txBody>
      </p:sp>
      <p:sp>
        <p:nvSpPr>
          <p:cNvPr id="9" name="Body Copy">
            <a:extLst>
              <a:ext uri="{FF2B5EF4-FFF2-40B4-BE49-F238E27FC236}">
                <a16:creationId xmlns:a16="http://schemas.microsoft.com/office/drawing/2014/main" id="{43652382-1180-0543-BEF0-D1CEF8E16B27}"/>
              </a:ext>
            </a:extLst>
          </p:cNvPr>
          <p:cNvSpPr>
            <a:spLocks noGrp="1"/>
          </p:cNvSpPr>
          <p:nvPr>
            <p:ph sz="half" idx="13" hasCustomPrompt="1"/>
          </p:nvPr>
        </p:nvSpPr>
        <p:spPr>
          <a:xfrm>
            <a:off x="583988" y="2054577"/>
            <a:ext cx="3953795" cy="4122387"/>
          </a:xfrm>
        </p:spPr>
        <p:txBody>
          <a:bodyPr/>
          <a:lstStyle>
            <a:lvl1pPr>
              <a:defRPr/>
            </a:lvl1pPr>
          </a:lstStyle>
          <a:p>
            <a:pPr lvl="0"/>
            <a:r>
              <a:rPr lang="en-US"/>
              <a:t>Body copy is Arial at 12pts</a:t>
            </a:r>
          </a:p>
        </p:txBody>
      </p:sp>
      <p:sp>
        <p:nvSpPr>
          <p:cNvPr id="4" name="Picture Placeholder">
            <a:extLst>
              <a:ext uri="{FF2B5EF4-FFF2-40B4-BE49-F238E27FC236}">
                <a16:creationId xmlns:a16="http://schemas.microsoft.com/office/drawing/2014/main" id="{8DAC4667-50DA-AC7F-142E-AD67244DAB97}"/>
              </a:ext>
            </a:extLst>
          </p:cNvPr>
          <p:cNvSpPr>
            <a:spLocks noGrp="1"/>
          </p:cNvSpPr>
          <p:nvPr>
            <p:ph type="pic" sz="quarter" idx="15"/>
          </p:nvPr>
        </p:nvSpPr>
        <p:spPr>
          <a:xfrm>
            <a:off x="3263352" y="2"/>
            <a:ext cx="8928649" cy="6858001"/>
          </a:xfrm>
          <a:custGeom>
            <a:avLst/>
            <a:gdLst>
              <a:gd name="connsiteX0" fmla="*/ 3293152 w 6696487"/>
              <a:gd name="connsiteY0" fmla="*/ 0 h 5143501"/>
              <a:gd name="connsiteX1" fmla="*/ 6696487 w 6696487"/>
              <a:gd name="connsiteY1" fmla="*/ 0 h 5143501"/>
              <a:gd name="connsiteX2" fmla="*/ 6696487 w 6696487"/>
              <a:gd name="connsiteY2" fmla="*/ 5143500 h 5143501"/>
              <a:gd name="connsiteX3" fmla="*/ 5344766 w 6696487"/>
              <a:gd name="connsiteY3" fmla="*/ 5143500 h 5143501"/>
              <a:gd name="connsiteX4" fmla="*/ 5344766 w 6696487"/>
              <a:gd name="connsiteY4" fmla="*/ 5143501 h 5143501"/>
              <a:gd name="connsiteX5" fmla="*/ 0 w 6696487"/>
              <a:gd name="connsiteY5" fmla="*/ 5143501 h 5143501"/>
              <a:gd name="connsiteX6" fmla="*/ 94249 w 6696487"/>
              <a:gd name="connsiteY6" fmla="*/ 5051623 h 5143501"/>
              <a:gd name="connsiteX7" fmla="*/ 2218977 w 6696487"/>
              <a:gd name="connsiteY7" fmla="*/ 206241 h 5143501"/>
              <a:gd name="connsiteX8" fmla="*/ 2238094 w 6696487"/>
              <a:gd name="connsiteY8" fmla="*/ 1 h 5143501"/>
              <a:gd name="connsiteX9" fmla="*/ 3293152 w 6696487"/>
              <a:gd name="connsiteY9"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6487" h="5143501">
                <a:moveTo>
                  <a:pt x="3293152" y="0"/>
                </a:moveTo>
                <a:lnTo>
                  <a:pt x="6696487" y="0"/>
                </a:lnTo>
                <a:lnTo>
                  <a:pt x="6696487" y="5143500"/>
                </a:lnTo>
                <a:lnTo>
                  <a:pt x="5344766" y="5143500"/>
                </a:lnTo>
                <a:lnTo>
                  <a:pt x="5344766" y="5143501"/>
                </a:lnTo>
                <a:lnTo>
                  <a:pt x="0" y="5143501"/>
                </a:lnTo>
                <a:lnTo>
                  <a:pt x="94249" y="5051623"/>
                </a:lnTo>
                <a:cubicBezTo>
                  <a:pt x="1212508" y="3905176"/>
                  <a:pt x="1998612" y="2183310"/>
                  <a:pt x="2218977" y="206241"/>
                </a:cubicBezTo>
                <a:lnTo>
                  <a:pt x="2238094" y="1"/>
                </a:lnTo>
                <a:lnTo>
                  <a:pt x="3293152" y="1"/>
                </a:lnTo>
                <a:close/>
              </a:path>
            </a:pathLst>
          </a:custGeom>
          <a:solidFill>
            <a:schemeClr val="bg2"/>
          </a:solidFill>
        </p:spPr>
        <p:txBody>
          <a:bodyPr wrap="square">
            <a:noAutofit/>
          </a:bodyPr>
          <a:lstStyle/>
          <a:p>
            <a:endParaRPr lang="en-US"/>
          </a:p>
        </p:txBody>
      </p:sp>
      <p:pic>
        <p:nvPicPr>
          <p:cNvPr id="3" name="Bold Hearts Logo" descr="A red heart with a fire and text&#10;&#10;Description automatically generated">
            <a:extLst>
              <a:ext uri="{FF2B5EF4-FFF2-40B4-BE49-F238E27FC236}">
                <a16:creationId xmlns:a16="http://schemas.microsoft.com/office/drawing/2014/main" id="{3EBD2ACE-9AD9-FD09-2C49-A363F2380CD9}"/>
              </a:ext>
            </a:extLst>
          </p:cNvPr>
          <p:cNvPicPr>
            <a:picLocks noChangeAspect="1"/>
          </p:cNvPicPr>
          <p:nvPr userDrawn="1"/>
        </p:nvPicPr>
        <p:blipFill>
          <a:blip r:embed="rId2"/>
          <a:stretch>
            <a:fillRect/>
          </a:stretch>
        </p:blipFill>
        <p:spPr>
          <a:xfrm>
            <a:off x="11458317" y="152810"/>
            <a:ext cx="545249" cy="515077"/>
          </a:xfrm>
          <a:prstGeom prst="rect">
            <a:avLst/>
          </a:prstGeom>
        </p:spPr>
      </p:pic>
    </p:spTree>
    <p:extLst>
      <p:ext uri="{BB962C8B-B14F-4D97-AF65-F5344CB8AC3E}">
        <p14:creationId xmlns:p14="http://schemas.microsoft.com/office/powerpoint/2010/main" val="3649291051"/>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Multiple Photos - Light">
    <p:spTree>
      <p:nvGrpSpPr>
        <p:cNvPr id="1" name=""/>
        <p:cNvGrpSpPr/>
        <p:nvPr/>
      </p:nvGrpSpPr>
      <p:grpSpPr>
        <a:xfrm>
          <a:off x="0" y="0"/>
          <a:ext cx="0" cy="0"/>
          <a:chOff x="0" y="0"/>
          <a:chExt cx="0" cy="0"/>
        </a:xfrm>
      </p:grpSpPr>
      <p:sp>
        <p:nvSpPr>
          <p:cNvPr id="3" name="Picture Placeholder 1"/>
          <p:cNvSpPr>
            <a:spLocks noGrp="1" noChangeAspect="1"/>
          </p:cNvSpPr>
          <p:nvPr>
            <p:ph type="pic" idx="1"/>
          </p:nvPr>
        </p:nvSpPr>
        <p:spPr>
          <a:xfrm>
            <a:off x="243841" y="245533"/>
            <a:ext cx="5066451" cy="6344356"/>
          </a:xfrm>
          <a:solidFill>
            <a:schemeClr val="bg2"/>
          </a:solidFill>
        </p:spPr>
        <p:txBody>
          <a:bodyPr anchor="t">
            <a:normAutofit/>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19" name="Red Rectangle">
            <a:extLst>
              <a:ext uri="{FF2B5EF4-FFF2-40B4-BE49-F238E27FC236}">
                <a16:creationId xmlns:a16="http://schemas.microsoft.com/office/drawing/2014/main" id="{22367E71-969D-4942-BCB8-C6EA3BEFC946}"/>
              </a:ext>
            </a:extLst>
          </p:cNvPr>
          <p:cNvSpPr/>
          <p:nvPr userDrawn="1"/>
        </p:nvSpPr>
        <p:spPr>
          <a:xfrm>
            <a:off x="5581225" y="245532"/>
            <a:ext cx="3048000" cy="30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age Title">
            <a:extLst>
              <a:ext uri="{FF2B5EF4-FFF2-40B4-BE49-F238E27FC236}">
                <a16:creationId xmlns:a16="http://schemas.microsoft.com/office/drawing/2014/main" id="{002268EC-C85F-134D-AA45-4C26B9405E58}"/>
              </a:ext>
            </a:extLst>
          </p:cNvPr>
          <p:cNvSpPr>
            <a:spLocks noGrp="1"/>
          </p:cNvSpPr>
          <p:nvPr>
            <p:ph type="body" sz="quarter" idx="18" hasCustomPrompt="1"/>
          </p:nvPr>
        </p:nvSpPr>
        <p:spPr>
          <a:xfrm>
            <a:off x="5799101" y="497417"/>
            <a:ext cx="2576551" cy="563739"/>
          </a:xfrm>
        </p:spPr>
        <p:txBody>
          <a:bodyPr>
            <a:noAutofit/>
          </a:bodyPr>
          <a:lstStyle>
            <a:lvl1pPr>
              <a:defRPr sz="1867" b="1">
                <a:solidFill>
                  <a:schemeClr val="bg1"/>
                </a:solidFill>
              </a:defRPr>
            </a:lvl1pPr>
            <a:lvl2pPr>
              <a:defRPr sz="2267" b="1">
                <a:solidFill>
                  <a:schemeClr val="bg1"/>
                </a:solidFill>
              </a:defRPr>
            </a:lvl2pPr>
            <a:lvl3pPr>
              <a:defRPr sz="2267" b="1">
                <a:solidFill>
                  <a:schemeClr val="bg1"/>
                </a:solidFill>
              </a:defRPr>
            </a:lvl3pPr>
            <a:lvl4pPr>
              <a:defRPr sz="2267" b="1">
                <a:solidFill>
                  <a:schemeClr val="bg1"/>
                </a:solidFill>
              </a:defRPr>
            </a:lvl4pPr>
            <a:lvl5pPr>
              <a:defRPr sz="2267" b="1">
                <a:solidFill>
                  <a:schemeClr val="bg1"/>
                </a:solidFill>
              </a:defRPr>
            </a:lvl5pPr>
          </a:lstStyle>
          <a:p>
            <a:pPr lvl="0"/>
            <a:r>
              <a:rPr lang="en-US"/>
              <a:t>Header title is bold at 12-14pts</a:t>
            </a:r>
          </a:p>
        </p:txBody>
      </p:sp>
      <p:sp>
        <p:nvSpPr>
          <p:cNvPr id="9" name="Body Copy Textbox">
            <a:extLst>
              <a:ext uri="{FF2B5EF4-FFF2-40B4-BE49-F238E27FC236}">
                <a16:creationId xmlns:a16="http://schemas.microsoft.com/office/drawing/2014/main" id="{43652382-1180-0543-BEF0-D1CEF8E16B27}"/>
              </a:ext>
            </a:extLst>
          </p:cNvPr>
          <p:cNvSpPr>
            <a:spLocks noGrp="1"/>
          </p:cNvSpPr>
          <p:nvPr>
            <p:ph sz="half" idx="13" hasCustomPrompt="1"/>
          </p:nvPr>
        </p:nvSpPr>
        <p:spPr>
          <a:xfrm>
            <a:off x="5799806" y="1200727"/>
            <a:ext cx="2576551" cy="1921164"/>
          </a:xfrm>
        </p:spPr>
        <p:txBody>
          <a:bodyPr>
            <a:normAutofit/>
          </a:bodyPr>
          <a:lstStyle>
            <a:lvl1pPr>
              <a:defRPr sz="1333">
                <a:solidFill>
                  <a:schemeClr val="bg1"/>
                </a:solidFill>
              </a:defRPr>
            </a:lvl1pPr>
            <a:lvl2pPr>
              <a:defRPr sz="1333">
                <a:solidFill>
                  <a:schemeClr val="bg1"/>
                </a:solidFill>
              </a:defRPr>
            </a:lvl2pPr>
            <a:lvl3pPr>
              <a:defRPr sz="1333">
                <a:solidFill>
                  <a:schemeClr val="bg1"/>
                </a:solidFill>
              </a:defRPr>
            </a:lvl3pPr>
            <a:lvl4pPr>
              <a:defRPr sz="1333">
                <a:solidFill>
                  <a:schemeClr val="bg1"/>
                </a:solidFill>
              </a:defRPr>
            </a:lvl4pPr>
            <a:lvl5pPr>
              <a:defRPr sz="1333">
                <a:solidFill>
                  <a:schemeClr val="bg1"/>
                </a:solidFill>
              </a:defRPr>
            </a:lvl5pPr>
          </a:lstStyle>
          <a:p>
            <a:pPr lvl="0"/>
            <a:r>
              <a:rPr lang="en-US"/>
              <a:t>Body copy at 10pts</a:t>
            </a:r>
          </a:p>
        </p:txBody>
      </p:sp>
      <p:sp>
        <p:nvSpPr>
          <p:cNvPr id="18" name="Picture Placeholder 2">
            <a:extLst>
              <a:ext uri="{FF2B5EF4-FFF2-40B4-BE49-F238E27FC236}">
                <a16:creationId xmlns:a16="http://schemas.microsoft.com/office/drawing/2014/main" id="{49294975-E3E6-C648-9CA2-6F190BDE5413}"/>
              </a:ext>
            </a:extLst>
          </p:cNvPr>
          <p:cNvSpPr>
            <a:spLocks noGrp="1"/>
          </p:cNvSpPr>
          <p:nvPr>
            <p:ph type="pic" sz="quarter" idx="17"/>
          </p:nvPr>
        </p:nvSpPr>
        <p:spPr>
          <a:xfrm>
            <a:off x="5581225" y="3541887"/>
            <a:ext cx="3048000" cy="3048000"/>
          </a:xfrm>
          <a:solidFill>
            <a:schemeClr val="bg2"/>
          </a:solidFill>
        </p:spPr>
        <p:txBody>
          <a:bodyPr/>
          <a:lstStyle/>
          <a:p>
            <a:endParaRPr lang="en-US"/>
          </a:p>
        </p:txBody>
      </p:sp>
      <p:sp>
        <p:nvSpPr>
          <p:cNvPr id="5" name="Picture Placeholder 3">
            <a:extLst>
              <a:ext uri="{FF2B5EF4-FFF2-40B4-BE49-F238E27FC236}">
                <a16:creationId xmlns:a16="http://schemas.microsoft.com/office/drawing/2014/main" id="{CA28BD7C-47CD-6745-8B8D-62BCC849D999}"/>
              </a:ext>
            </a:extLst>
          </p:cNvPr>
          <p:cNvSpPr>
            <a:spLocks noGrp="1"/>
          </p:cNvSpPr>
          <p:nvPr>
            <p:ph type="pic" sz="quarter" idx="14"/>
          </p:nvPr>
        </p:nvSpPr>
        <p:spPr>
          <a:xfrm>
            <a:off x="8900159" y="245532"/>
            <a:ext cx="3048000" cy="3048000"/>
          </a:xfrm>
          <a:solidFill>
            <a:schemeClr val="bg2"/>
          </a:solidFill>
        </p:spPr>
        <p:txBody>
          <a:bodyPr/>
          <a:lstStyle/>
          <a:p>
            <a:endParaRPr lang="en-US"/>
          </a:p>
        </p:txBody>
      </p:sp>
      <p:sp>
        <p:nvSpPr>
          <p:cNvPr id="16" name="Picture Placeholder 4">
            <a:extLst>
              <a:ext uri="{FF2B5EF4-FFF2-40B4-BE49-F238E27FC236}">
                <a16:creationId xmlns:a16="http://schemas.microsoft.com/office/drawing/2014/main" id="{81F2C5C7-0437-A34D-9353-1372F6F8AB8D}"/>
              </a:ext>
            </a:extLst>
          </p:cNvPr>
          <p:cNvSpPr>
            <a:spLocks noGrp="1"/>
          </p:cNvSpPr>
          <p:nvPr>
            <p:ph type="pic" sz="quarter" idx="15"/>
          </p:nvPr>
        </p:nvSpPr>
        <p:spPr>
          <a:xfrm>
            <a:off x="8900159" y="3541887"/>
            <a:ext cx="3048000" cy="3048000"/>
          </a:xfrm>
          <a:solidFill>
            <a:schemeClr val="bg2"/>
          </a:solidFill>
        </p:spPr>
        <p:txBody>
          <a:bodyPr/>
          <a:lstStyle/>
          <a:p>
            <a:endParaRPr lang="en-US"/>
          </a:p>
        </p:txBody>
      </p:sp>
    </p:spTree>
    <p:extLst>
      <p:ext uri="{BB962C8B-B14F-4D97-AF65-F5344CB8AC3E}">
        <p14:creationId xmlns:p14="http://schemas.microsoft.com/office/powerpoint/2010/main" val="19067230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hoto Placeholder"/>
          <p:cNvSpPr>
            <a:spLocks noGrp="1" noChangeAspect="1"/>
          </p:cNvSpPr>
          <p:nvPr>
            <p:ph type="pic" idx="1" hasCustomPrompt="1"/>
          </p:nvPr>
        </p:nvSpPr>
        <p:spPr>
          <a:xfrm>
            <a:off x="243842" y="245533"/>
            <a:ext cx="11704317" cy="6344356"/>
          </a:xfrm>
          <a:solidFill>
            <a:schemeClr val="bg2"/>
          </a:solidFill>
        </p:spPr>
        <p:txBody>
          <a:bodyPr anchor="t">
            <a:normAutofit/>
          </a:bodyPr>
          <a:lstStyle>
            <a:lvl1pPr marL="0" indent="0" algn="l">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 &gt; right-click image &gt; send to back</a:t>
            </a:r>
          </a:p>
        </p:txBody>
      </p:sp>
      <p:sp>
        <p:nvSpPr>
          <p:cNvPr id="4" name="White Rectangle">
            <a:extLst>
              <a:ext uri="{FF2B5EF4-FFF2-40B4-BE49-F238E27FC236}">
                <a16:creationId xmlns:a16="http://schemas.microsoft.com/office/drawing/2014/main" id="{67A3357E-9A90-C04F-AC39-A75CDBC19F83}"/>
              </a:ext>
            </a:extLst>
          </p:cNvPr>
          <p:cNvSpPr>
            <a:spLocks noGrp="1"/>
          </p:cNvSpPr>
          <p:nvPr>
            <p:ph type="pic" sz="quarter" idx="19" hasCustomPrompt="1"/>
          </p:nvPr>
        </p:nvSpPr>
        <p:spPr>
          <a:xfrm>
            <a:off x="1016000" y="1295400"/>
            <a:ext cx="3048000" cy="4267200"/>
          </a:xfrm>
          <a:solidFill>
            <a:schemeClr val="bg1"/>
          </a:solidFill>
        </p:spPr>
        <p:txBody>
          <a:bodyPr/>
          <a:lstStyle/>
          <a:p>
            <a:r>
              <a:rPr lang="en-US"/>
              <a:t>Box</a:t>
            </a:r>
          </a:p>
        </p:txBody>
      </p:sp>
      <p:sp>
        <p:nvSpPr>
          <p:cNvPr id="21" name="Headline">
            <a:extLst>
              <a:ext uri="{FF2B5EF4-FFF2-40B4-BE49-F238E27FC236}">
                <a16:creationId xmlns:a16="http://schemas.microsoft.com/office/drawing/2014/main" id="{002268EC-C85F-134D-AA45-4C26B9405E58}"/>
              </a:ext>
            </a:extLst>
          </p:cNvPr>
          <p:cNvSpPr>
            <a:spLocks noGrp="1"/>
          </p:cNvSpPr>
          <p:nvPr>
            <p:ph type="body" sz="quarter" idx="18" hasCustomPrompt="1"/>
          </p:nvPr>
        </p:nvSpPr>
        <p:spPr>
          <a:xfrm>
            <a:off x="1260966" y="1624896"/>
            <a:ext cx="2576551" cy="902403"/>
          </a:xfrm>
        </p:spPr>
        <p:txBody>
          <a:bodyPr>
            <a:noAutofit/>
          </a:bodyPr>
          <a:lstStyle>
            <a:lvl1pPr>
              <a:defRPr sz="1867" b="1" i="0" cap="all" baseline="0">
                <a:solidFill>
                  <a:schemeClr val="accent1"/>
                </a:solidFill>
                <a:latin typeface="+mn-lt"/>
              </a:defRPr>
            </a:lvl1pPr>
            <a:lvl2pPr>
              <a:defRPr sz="2267" b="1">
                <a:solidFill>
                  <a:schemeClr val="bg1"/>
                </a:solidFill>
              </a:defRPr>
            </a:lvl2pPr>
            <a:lvl3pPr>
              <a:defRPr sz="2267" b="1">
                <a:solidFill>
                  <a:schemeClr val="bg1"/>
                </a:solidFill>
              </a:defRPr>
            </a:lvl3pPr>
            <a:lvl4pPr>
              <a:defRPr sz="2267" b="1">
                <a:solidFill>
                  <a:schemeClr val="bg1"/>
                </a:solidFill>
              </a:defRPr>
            </a:lvl4pPr>
            <a:lvl5pPr>
              <a:defRPr sz="2267" b="1">
                <a:solidFill>
                  <a:schemeClr val="bg1"/>
                </a:solidFill>
              </a:defRPr>
            </a:lvl5pPr>
          </a:lstStyle>
          <a:p>
            <a:pPr lvl="0"/>
            <a:r>
              <a:rPr lang="en-US"/>
              <a:t>Title is Arial bold at 12-14pts</a:t>
            </a:r>
          </a:p>
        </p:txBody>
      </p:sp>
      <p:sp>
        <p:nvSpPr>
          <p:cNvPr id="9" name="Body Copy">
            <a:extLst>
              <a:ext uri="{FF2B5EF4-FFF2-40B4-BE49-F238E27FC236}">
                <a16:creationId xmlns:a16="http://schemas.microsoft.com/office/drawing/2014/main" id="{43652382-1180-0543-BEF0-D1CEF8E16B27}"/>
              </a:ext>
            </a:extLst>
          </p:cNvPr>
          <p:cNvSpPr>
            <a:spLocks noGrp="1"/>
          </p:cNvSpPr>
          <p:nvPr>
            <p:ph sz="half" idx="13" hasCustomPrompt="1"/>
          </p:nvPr>
        </p:nvSpPr>
        <p:spPr>
          <a:xfrm>
            <a:off x="1261671" y="2527299"/>
            <a:ext cx="2576551" cy="2796115"/>
          </a:xfrm>
        </p:spPr>
        <p:txBody>
          <a:bodyPr>
            <a:normAutofit/>
          </a:bodyPr>
          <a:lstStyle>
            <a:lvl1pPr>
              <a:lnSpc>
                <a:spcPct val="120000"/>
              </a:lnSpc>
              <a:defRPr sz="1333">
                <a:solidFill>
                  <a:schemeClr val="tx1"/>
                </a:solidFill>
              </a:defRPr>
            </a:lvl1pPr>
            <a:lvl2pPr>
              <a:defRPr sz="1333">
                <a:solidFill>
                  <a:schemeClr val="tx1"/>
                </a:solidFill>
              </a:defRPr>
            </a:lvl2pPr>
            <a:lvl3pPr>
              <a:defRPr sz="1333">
                <a:solidFill>
                  <a:schemeClr val="tx1"/>
                </a:solidFill>
              </a:defRPr>
            </a:lvl3pPr>
            <a:lvl4pPr>
              <a:defRPr sz="1333">
                <a:solidFill>
                  <a:schemeClr val="tx1"/>
                </a:solidFill>
              </a:defRPr>
            </a:lvl4pPr>
            <a:lvl5pPr>
              <a:defRPr sz="1333">
                <a:solidFill>
                  <a:schemeClr val="tx1"/>
                </a:solidFill>
              </a:defRPr>
            </a:lvl5pPr>
          </a:lstStyle>
          <a:p>
            <a:pPr lvl="0"/>
            <a:r>
              <a:rPr lang="en-US"/>
              <a:t>Body copy is Arial at 10pts</a:t>
            </a:r>
          </a:p>
        </p:txBody>
      </p:sp>
    </p:spTree>
    <p:extLst>
      <p:ext uri="{BB962C8B-B14F-4D97-AF65-F5344CB8AC3E}">
        <p14:creationId xmlns:p14="http://schemas.microsoft.com/office/powerpoint/2010/main" val="10278729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
          <p:cNvSpPr>
            <a:spLocks noGrp="1" noChangeAspect="1"/>
          </p:cNvSpPr>
          <p:nvPr>
            <p:ph type="pic" idx="1" hasCustomPrompt="1"/>
          </p:nvPr>
        </p:nvSpPr>
        <p:spPr>
          <a:xfrm>
            <a:off x="6096001" y="-1"/>
            <a:ext cx="6096000" cy="6857999"/>
          </a:xfrm>
          <a:solidFill>
            <a:schemeClr val="bg2"/>
          </a:solidFill>
        </p:spPr>
        <p:txBody>
          <a:bodyPr anchor="t">
            <a:normAutofit/>
          </a:bodyPr>
          <a:lstStyle>
            <a:lvl1pPr marL="0" indent="0" algn="r">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Picture</a:t>
            </a:r>
          </a:p>
        </p:txBody>
      </p:sp>
      <p:sp>
        <p:nvSpPr>
          <p:cNvPr id="6" name="Background Graphic">
            <a:extLst>
              <a:ext uri="{FF2B5EF4-FFF2-40B4-BE49-F238E27FC236}">
                <a16:creationId xmlns:a16="http://schemas.microsoft.com/office/drawing/2014/main" id="{C336D1C2-4E30-ACF6-F2ED-CA5FA9FB4233}"/>
              </a:ext>
            </a:extLst>
          </p:cNvPr>
          <p:cNvSpPr/>
          <p:nvPr userDrawn="1"/>
        </p:nvSpPr>
        <p:spPr>
          <a:xfrm>
            <a:off x="0" y="-1"/>
            <a:ext cx="9782453" cy="6858000"/>
          </a:xfrm>
          <a:custGeom>
            <a:avLst/>
            <a:gdLst>
              <a:gd name="connsiteX0" fmla="*/ 0 w 7336840"/>
              <a:gd name="connsiteY0" fmla="*/ 0 h 5143500"/>
              <a:gd name="connsiteX1" fmla="*/ 7336840 w 7336840"/>
              <a:gd name="connsiteY1" fmla="*/ 0 h 5143500"/>
              <a:gd name="connsiteX2" fmla="*/ 7245529 w 7336840"/>
              <a:gd name="connsiteY2" fmla="*/ 101208 h 5143500"/>
              <a:gd name="connsiteX3" fmla="*/ 4680096 w 7336840"/>
              <a:gd name="connsiteY3" fmla="*/ 5091348 h 5143500"/>
              <a:gd name="connsiteX4" fmla="*/ 4667806 w 7336840"/>
              <a:gd name="connsiteY4" fmla="*/ 5143500 h 5143500"/>
              <a:gd name="connsiteX5" fmla="*/ 0 w 7336840"/>
              <a:gd name="connsiteY5" fmla="*/ 5143499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6840" h="5143500">
                <a:moveTo>
                  <a:pt x="0" y="0"/>
                </a:moveTo>
                <a:lnTo>
                  <a:pt x="7336840" y="0"/>
                </a:lnTo>
                <a:lnTo>
                  <a:pt x="7245529" y="101208"/>
                </a:lnTo>
                <a:cubicBezTo>
                  <a:pt x="6060066" y="1463063"/>
                  <a:pt x="5165057" y="3173343"/>
                  <a:pt x="4680096" y="5091348"/>
                </a:cubicBezTo>
                <a:lnTo>
                  <a:pt x="4667806" y="5143500"/>
                </a:lnTo>
                <a:lnTo>
                  <a:pt x="0" y="5143499"/>
                </a:lnTo>
                <a:close/>
              </a:path>
            </a:pathLst>
          </a:custGeom>
          <a:gradFill>
            <a:gsLst>
              <a:gs pos="0">
                <a:schemeClr val="accent2"/>
              </a:gs>
              <a:gs pos="5000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1" name="Headline">
            <a:extLst>
              <a:ext uri="{FF2B5EF4-FFF2-40B4-BE49-F238E27FC236}">
                <a16:creationId xmlns:a16="http://schemas.microsoft.com/office/drawing/2014/main" id="{002268EC-C85F-134D-AA45-4C26B9405E58}"/>
              </a:ext>
            </a:extLst>
          </p:cNvPr>
          <p:cNvSpPr>
            <a:spLocks noGrp="1"/>
          </p:cNvSpPr>
          <p:nvPr>
            <p:ph type="body" sz="quarter" idx="18" hasCustomPrompt="1"/>
          </p:nvPr>
        </p:nvSpPr>
        <p:spPr>
          <a:xfrm>
            <a:off x="807176" y="992958"/>
            <a:ext cx="5904709" cy="1352549"/>
          </a:xfrm>
        </p:spPr>
        <p:txBody>
          <a:bodyPr anchor="t">
            <a:noAutofit/>
          </a:bodyPr>
          <a:lstStyle>
            <a:lvl1pPr algn="l">
              <a:lnSpc>
                <a:spcPct val="110000"/>
              </a:lnSpc>
              <a:defRPr sz="3333" b="1" i="0" cap="all" baseline="0">
                <a:solidFill>
                  <a:schemeClr val="bg1"/>
                </a:solidFill>
                <a:latin typeface="+mj-lt"/>
              </a:defRPr>
            </a:lvl1pPr>
            <a:lvl2pPr>
              <a:defRPr sz="2267" b="1">
                <a:solidFill>
                  <a:schemeClr val="bg1"/>
                </a:solidFill>
              </a:defRPr>
            </a:lvl2pPr>
            <a:lvl3pPr>
              <a:defRPr sz="2267" b="1">
                <a:solidFill>
                  <a:schemeClr val="bg1"/>
                </a:solidFill>
              </a:defRPr>
            </a:lvl3pPr>
            <a:lvl4pPr>
              <a:defRPr sz="2267" b="1">
                <a:solidFill>
                  <a:schemeClr val="bg1"/>
                </a:solidFill>
              </a:defRPr>
            </a:lvl4pPr>
            <a:lvl5pPr>
              <a:defRPr sz="2267" b="1">
                <a:solidFill>
                  <a:schemeClr val="bg1"/>
                </a:solidFill>
              </a:defRPr>
            </a:lvl5pPr>
          </a:lstStyle>
          <a:p>
            <a:pPr lvl="0"/>
            <a:r>
              <a:rPr lang="en-US"/>
              <a:t>HEADER TITLE ALL CAPS AT 25 PTS</a:t>
            </a:r>
          </a:p>
        </p:txBody>
      </p:sp>
      <p:sp>
        <p:nvSpPr>
          <p:cNvPr id="9" name="Body Copy">
            <a:extLst>
              <a:ext uri="{FF2B5EF4-FFF2-40B4-BE49-F238E27FC236}">
                <a16:creationId xmlns:a16="http://schemas.microsoft.com/office/drawing/2014/main" id="{43652382-1180-0543-BEF0-D1CEF8E16B27}"/>
              </a:ext>
            </a:extLst>
          </p:cNvPr>
          <p:cNvSpPr>
            <a:spLocks noGrp="1"/>
          </p:cNvSpPr>
          <p:nvPr>
            <p:ph sz="half" idx="13" hasCustomPrompt="1"/>
          </p:nvPr>
        </p:nvSpPr>
        <p:spPr>
          <a:xfrm>
            <a:off x="807176" y="2486979"/>
            <a:ext cx="5904709" cy="3546176"/>
          </a:xfrm>
        </p:spPr>
        <p:txBody>
          <a:bodyPr anchor="t"/>
          <a:lstStyle>
            <a:lvl1pPr algn="l">
              <a:defRPr>
                <a:solidFill>
                  <a:schemeClr val="bg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Description is Arial at 12pts</a:t>
            </a:r>
          </a:p>
        </p:txBody>
      </p:sp>
      <p:sp>
        <p:nvSpPr>
          <p:cNvPr id="7" name="Slide Number">
            <a:extLst>
              <a:ext uri="{FF2B5EF4-FFF2-40B4-BE49-F238E27FC236}">
                <a16:creationId xmlns:a16="http://schemas.microsoft.com/office/drawing/2014/main" id="{6446692A-AFF5-BF40-844E-2040B93DC1AF}"/>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b="0" i="0">
                <a:solidFill>
                  <a:schemeClr val="tx1">
                    <a:tint val="75000"/>
                  </a:schemeClr>
                </a:solidFill>
                <a:latin typeface="Arial" panose="020B0604020202020204" pitchFamily="34" charset="0"/>
              </a:defRPr>
            </a:lvl1pPr>
          </a:lstStyle>
          <a:p>
            <a:fld id="{0E35BBB0-73A1-954D-9854-C6F827AED934}" type="slidenum">
              <a:rPr lang="en-US" smtClean="0"/>
              <a:pPr/>
              <a:t>‹#›</a:t>
            </a:fld>
            <a:endParaRPr lang="en-US"/>
          </a:p>
        </p:txBody>
      </p:sp>
      <p:pic>
        <p:nvPicPr>
          <p:cNvPr id="4" name="Bold Hearts Logo" descr="A red heart with a fire and text&#10;&#10;Description automatically generated">
            <a:extLst>
              <a:ext uri="{FF2B5EF4-FFF2-40B4-BE49-F238E27FC236}">
                <a16:creationId xmlns:a16="http://schemas.microsoft.com/office/drawing/2014/main" id="{450C0842-FD01-2A24-D27B-17CE1609CA7B}"/>
              </a:ext>
            </a:extLst>
          </p:cNvPr>
          <p:cNvPicPr>
            <a:picLocks noChangeAspect="1"/>
          </p:cNvPicPr>
          <p:nvPr userDrawn="1"/>
        </p:nvPicPr>
        <p:blipFill>
          <a:blip r:embed="rId2"/>
          <a:stretch>
            <a:fillRect/>
          </a:stretch>
        </p:blipFill>
        <p:spPr>
          <a:xfrm>
            <a:off x="11458317" y="152810"/>
            <a:ext cx="545249" cy="515077"/>
          </a:xfrm>
          <a:prstGeom prst="rect">
            <a:avLst/>
          </a:prstGeom>
        </p:spPr>
      </p:pic>
    </p:spTree>
    <p:extLst>
      <p:ext uri="{BB962C8B-B14F-4D97-AF65-F5344CB8AC3E}">
        <p14:creationId xmlns:p14="http://schemas.microsoft.com/office/powerpoint/2010/main" val="4667236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4" name="Bold Hearts Logo" descr="A red heart with a fire and text&#10;&#10;Description automatically generated">
            <a:extLst>
              <a:ext uri="{FF2B5EF4-FFF2-40B4-BE49-F238E27FC236}">
                <a16:creationId xmlns:a16="http://schemas.microsoft.com/office/drawing/2014/main" id="{C0D333BE-9223-8CC0-F33B-41FA75E1B796}"/>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Headline"/>
          <p:cNvSpPr>
            <a:spLocks noGrp="1"/>
          </p:cNvSpPr>
          <p:nvPr>
            <p:ph type="title" hasCustomPrompt="1"/>
          </p:nvPr>
        </p:nvSpPr>
        <p:spPr>
          <a:xfrm>
            <a:off x="583987" y="819631"/>
            <a:ext cx="9169613" cy="1302680"/>
          </a:xfrm>
        </p:spPr>
        <p:txBody>
          <a:bodyPr/>
          <a:lstStyle/>
          <a:p>
            <a:r>
              <a:rPr lang="en-US"/>
              <a:t>TITLE IS ALL CAPS AT 25-30PTS</a:t>
            </a:r>
          </a:p>
        </p:txBody>
      </p:sp>
      <p:sp>
        <p:nvSpPr>
          <p:cNvPr id="10" name="Subhead">
            <a:extLst>
              <a:ext uri="{FF2B5EF4-FFF2-40B4-BE49-F238E27FC236}">
                <a16:creationId xmlns:a16="http://schemas.microsoft.com/office/drawing/2014/main" id="{CF097492-6E69-214B-BD02-CA15B4A9F8F5}"/>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7" name="Caption">
            <a:extLst>
              <a:ext uri="{FF2B5EF4-FFF2-40B4-BE49-F238E27FC236}">
                <a16:creationId xmlns:a16="http://schemas.microsoft.com/office/drawing/2014/main" id="{92B44ECE-86B5-1546-90EE-B76F644328B6}"/>
              </a:ext>
            </a:extLst>
          </p:cNvPr>
          <p:cNvSpPr>
            <a:spLocks noGrp="1"/>
          </p:cNvSpPr>
          <p:nvPr>
            <p:ph type="body" sz="quarter" idx="13" hasCustomPrompt="1"/>
          </p:nvPr>
        </p:nvSpPr>
        <p:spPr>
          <a:xfrm>
            <a:off x="583987" y="5425947"/>
            <a:ext cx="7340813" cy="365127"/>
          </a:xfrm>
        </p:spPr>
        <p:txBody>
          <a:bodyPr/>
          <a:lstStyle>
            <a:lvl1pPr>
              <a:defRPr b="1">
                <a:solidFill>
                  <a:schemeClr val="accent4"/>
                </a:solidFill>
              </a:defRPr>
            </a:lvl1pPr>
          </a:lstStyle>
          <a:p>
            <a:pPr lvl="0"/>
            <a:r>
              <a:rPr lang="en-US"/>
              <a:t>Caption is </a:t>
            </a:r>
            <a:r>
              <a:rPr lang="en-US" err="1"/>
              <a:t>Arizl</a:t>
            </a:r>
            <a:r>
              <a:rPr lang="en-US"/>
              <a:t> bold at 12pts </a:t>
            </a:r>
          </a:p>
        </p:txBody>
      </p:sp>
      <p:sp>
        <p:nvSpPr>
          <p:cNvPr id="16" name="Bottom Red Bar in Footer">
            <a:extLst>
              <a:ext uri="{FF2B5EF4-FFF2-40B4-BE49-F238E27FC236}">
                <a16:creationId xmlns:a16="http://schemas.microsoft.com/office/drawing/2014/main" id="{9E9AED67-7B86-D945-92A3-1DFD0097E806}"/>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ooter Text 1">
            <a:extLst>
              <a:ext uri="{FF2B5EF4-FFF2-40B4-BE49-F238E27FC236}">
                <a16:creationId xmlns:a16="http://schemas.microsoft.com/office/drawing/2014/main" id="{0F4EB02C-6FE6-1A47-8022-01232D33629A}"/>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21" name="Footer Text 2">
            <a:extLst>
              <a:ext uri="{FF2B5EF4-FFF2-40B4-BE49-F238E27FC236}">
                <a16:creationId xmlns:a16="http://schemas.microsoft.com/office/drawing/2014/main" id="{3C09F44B-8C8C-DA42-8499-36D5643DD84E}"/>
              </a:ext>
            </a:extLst>
          </p:cNvPr>
          <p:cNvSpPr>
            <a:spLocks noGrp="1"/>
          </p:cNvSpPr>
          <p:nvPr>
            <p:ph type="body" sz="quarter" idx="24"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
        <p:nvSpPr>
          <p:cNvPr id="20" name="Logo">
            <a:extLst>
              <a:ext uri="{FF2B5EF4-FFF2-40B4-BE49-F238E27FC236}">
                <a16:creationId xmlns:a16="http://schemas.microsoft.com/office/drawing/2014/main" id="{F9DE25A6-E189-8944-8155-DBC98DE156C5}"/>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cxnSp>
        <p:nvCxnSpPr>
          <p:cNvPr id="19" name="Vertical Line Connector">
            <a:extLst>
              <a:ext uri="{FF2B5EF4-FFF2-40B4-BE49-F238E27FC236}">
                <a16:creationId xmlns:a16="http://schemas.microsoft.com/office/drawing/2014/main" id="{E09C871F-FF2C-6445-9A92-4B74224E91E9}"/>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6C8ED1C2-16C7-D946-9CE1-ADDDF3A5E0AA}"/>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1249584572"/>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3" name="Bold Hearts Logo" descr="A red heart with a fire and text&#10;&#10;Description automatically generated">
            <a:extLst>
              <a:ext uri="{FF2B5EF4-FFF2-40B4-BE49-F238E27FC236}">
                <a16:creationId xmlns:a16="http://schemas.microsoft.com/office/drawing/2014/main" id="{5193B206-6AB0-B3A7-BD19-3022B0022D3C}"/>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7" name="Rectangle 6">
            <a:extLst>
              <a:ext uri="{FF2B5EF4-FFF2-40B4-BE49-F238E27FC236}">
                <a16:creationId xmlns:a16="http://schemas.microsoft.com/office/drawing/2014/main" id="{485A5A6C-7113-A84B-B468-838B588EFB3F}"/>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ooter Placeholder 4">
            <a:extLst>
              <a:ext uri="{FF2B5EF4-FFF2-40B4-BE49-F238E27FC236}">
                <a16:creationId xmlns:a16="http://schemas.microsoft.com/office/drawing/2014/main" id="{45A25DF4-2387-0B45-86B4-88EF29F6D0A8}"/>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14" name="Slide Number Placeholder 5">
            <a:extLst>
              <a:ext uri="{FF2B5EF4-FFF2-40B4-BE49-F238E27FC236}">
                <a16:creationId xmlns:a16="http://schemas.microsoft.com/office/drawing/2014/main" id="{61F02F99-B2C6-D040-908D-3EC8E64D8C74}"/>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cxnSp>
        <p:nvCxnSpPr>
          <p:cNvPr id="15" name="Straight Connector 14">
            <a:extLst>
              <a:ext uri="{FF2B5EF4-FFF2-40B4-BE49-F238E27FC236}">
                <a16:creationId xmlns:a16="http://schemas.microsoft.com/office/drawing/2014/main" id="{0A8C73E0-5612-A34F-83E7-5E80DDE8939C}"/>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FD6C24FD-33DC-5D4C-83BA-8086C7E5B4E4}"/>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sp>
        <p:nvSpPr>
          <p:cNvPr id="17" name="Text Placeholder 5">
            <a:extLst>
              <a:ext uri="{FF2B5EF4-FFF2-40B4-BE49-F238E27FC236}">
                <a16:creationId xmlns:a16="http://schemas.microsoft.com/office/drawing/2014/main" id="{FC97E5A5-D2BC-7840-BED8-2470B465D5EB}"/>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Tree>
    <p:extLst>
      <p:ext uri="{BB962C8B-B14F-4D97-AF65-F5344CB8AC3E}">
        <p14:creationId xmlns:p14="http://schemas.microsoft.com/office/powerpoint/2010/main" val="689711264"/>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3" name="Bold Hearts Logo" descr="A red heart with a fire and text&#10;&#10;Description automatically generated">
            <a:extLst>
              <a:ext uri="{FF2B5EF4-FFF2-40B4-BE49-F238E27FC236}">
                <a16:creationId xmlns:a16="http://schemas.microsoft.com/office/drawing/2014/main" id="{3D16AC3C-4B68-12E1-8771-122A52890AD7}"/>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12" name="Footer Text 1">
            <a:extLst>
              <a:ext uri="{FF2B5EF4-FFF2-40B4-BE49-F238E27FC236}">
                <a16:creationId xmlns:a16="http://schemas.microsoft.com/office/drawing/2014/main" id="{DD3B4F64-CD41-0643-BB0C-5B4373946342}"/>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endParaRPr lang="en-US"/>
          </a:p>
        </p:txBody>
      </p:sp>
      <p:sp>
        <p:nvSpPr>
          <p:cNvPr id="20" name="Footer Text 2">
            <a:extLst>
              <a:ext uri="{FF2B5EF4-FFF2-40B4-BE49-F238E27FC236}">
                <a16:creationId xmlns:a16="http://schemas.microsoft.com/office/drawing/2014/main" id="{1440E69F-038A-9F48-A685-1958D898F806}"/>
              </a:ext>
            </a:extLst>
          </p:cNvPr>
          <p:cNvSpPr>
            <a:spLocks noGrp="1"/>
          </p:cNvSpPr>
          <p:nvPr>
            <p:ph type="body" sz="quarter" idx="13" hasCustomPrompt="1"/>
          </p:nvPr>
        </p:nvSpPr>
        <p:spPr>
          <a:xfrm>
            <a:off x="8248155" y="6356352"/>
            <a:ext cx="1600861" cy="365125"/>
          </a:xfrm>
        </p:spPr>
        <p:txBody>
          <a:bodyPr anchor="ctr">
            <a:normAutofit/>
          </a:bodyPr>
          <a:lstStyle>
            <a:lvl1pPr algn="r">
              <a:defRPr sz="1067">
                <a:solidFill>
                  <a:schemeClr val="accent4"/>
                </a:solidFill>
              </a:defRPr>
            </a:lvl1pPr>
          </a:lstStyle>
          <a:p>
            <a:pPr lvl="0"/>
            <a:r>
              <a:rPr lang="en-US"/>
              <a:t>Sponsored by:</a:t>
            </a:r>
          </a:p>
        </p:txBody>
      </p:sp>
      <p:sp>
        <p:nvSpPr>
          <p:cNvPr id="19" name="Logo Placeholder">
            <a:extLst>
              <a:ext uri="{FF2B5EF4-FFF2-40B4-BE49-F238E27FC236}">
                <a16:creationId xmlns:a16="http://schemas.microsoft.com/office/drawing/2014/main" id="{6FBB1B25-DCFA-AA41-B31B-1385B4F068AC}"/>
              </a:ext>
            </a:extLst>
          </p:cNvPr>
          <p:cNvSpPr>
            <a:spLocks noGrp="1"/>
          </p:cNvSpPr>
          <p:nvPr>
            <p:ph type="pic" sz="quarter" idx="12" hasCustomPrompt="1"/>
          </p:nvPr>
        </p:nvSpPr>
        <p:spPr>
          <a:xfrm>
            <a:off x="9902026" y="6356351"/>
            <a:ext cx="1326980" cy="365125"/>
          </a:xfrm>
        </p:spPr>
        <p:txBody>
          <a:bodyPr/>
          <a:lstStyle>
            <a:lvl1pPr>
              <a:defRPr>
                <a:solidFill>
                  <a:schemeClr val="accent4"/>
                </a:solidFill>
              </a:defRPr>
            </a:lvl1pPr>
          </a:lstStyle>
          <a:p>
            <a:r>
              <a:rPr lang="en-US"/>
              <a:t>Logo</a:t>
            </a:r>
          </a:p>
        </p:txBody>
      </p:sp>
      <p:cxnSp>
        <p:nvCxnSpPr>
          <p:cNvPr id="18" name="Straight Line Connector">
            <a:extLst>
              <a:ext uri="{FF2B5EF4-FFF2-40B4-BE49-F238E27FC236}">
                <a16:creationId xmlns:a16="http://schemas.microsoft.com/office/drawing/2014/main" id="{A175C9A7-D338-384F-B0FF-23DB68C57AF4}"/>
              </a:ext>
            </a:extLst>
          </p:cNvPr>
          <p:cNvCxnSpPr>
            <a:cxnSpLocks/>
          </p:cNvCxnSpPr>
          <p:nvPr userDrawn="1"/>
        </p:nvCxnSpPr>
        <p:spPr>
          <a:xfrm>
            <a:off x="11367911" y="6356351"/>
            <a:ext cx="0" cy="365125"/>
          </a:xfrm>
          <a:prstGeom prst="line">
            <a:avLst/>
          </a:prstGeom>
        </p:spPr>
        <p:style>
          <a:lnRef idx="1">
            <a:schemeClr val="accent1"/>
          </a:lnRef>
          <a:fillRef idx="0">
            <a:schemeClr val="accent1"/>
          </a:fillRef>
          <a:effectRef idx="0">
            <a:schemeClr val="accent1"/>
          </a:effectRef>
          <a:fontRef idx="minor">
            <a:schemeClr val="tx1"/>
          </a:fontRef>
        </p:style>
      </p:cxnSp>
      <p:sp>
        <p:nvSpPr>
          <p:cNvPr id="13" name="Slide Number">
            <a:extLst>
              <a:ext uri="{FF2B5EF4-FFF2-40B4-BE49-F238E27FC236}">
                <a16:creationId xmlns:a16="http://schemas.microsoft.com/office/drawing/2014/main" id="{AC466D7F-068F-ED47-9AD2-C0C743931ACB}"/>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tx1">
                    <a:tint val="75000"/>
                  </a:schemeClr>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1503493130"/>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8" name="Background Graphic" descr="A red and orange curved lines&#10;&#10;Description automatically generated">
            <a:extLst>
              <a:ext uri="{FF2B5EF4-FFF2-40B4-BE49-F238E27FC236}">
                <a16:creationId xmlns:a16="http://schemas.microsoft.com/office/drawing/2014/main" id="{5532E949-322C-B247-93CB-48C35CC0A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hank You">
            <a:extLst>
              <a:ext uri="{FF2B5EF4-FFF2-40B4-BE49-F238E27FC236}">
                <a16:creationId xmlns:a16="http://schemas.microsoft.com/office/drawing/2014/main" id="{EDB74ED7-A2D1-DAB8-57FB-64C08F97A580}"/>
              </a:ext>
            </a:extLst>
          </p:cNvPr>
          <p:cNvSpPr>
            <a:spLocks noGrp="1"/>
          </p:cNvSpPr>
          <p:nvPr>
            <p:ph type="title" hasCustomPrompt="1"/>
          </p:nvPr>
        </p:nvSpPr>
        <p:spPr>
          <a:xfrm>
            <a:off x="707486" y="122632"/>
            <a:ext cx="6034017" cy="3139920"/>
          </a:xfrm>
        </p:spPr>
        <p:txBody>
          <a:bodyPr anchor="b">
            <a:noAutofit/>
          </a:bodyPr>
          <a:lstStyle>
            <a:lvl1pPr algn="l">
              <a:lnSpc>
                <a:spcPts val="5333"/>
              </a:lnSpc>
              <a:defRPr sz="6400" b="1" i="0">
                <a:solidFill>
                  <a:schemeClr val="tx1"/>
                </a:solidFill>
                <a:latin typeface="+mj-lt"/>
              </a:defRPr>
            </a:lvl1pPr>
          </a:lstStyle>
          <a:p>
            <a:r>
              <a:rPr lang="en-US"/>
              <a:t>CLICK TO EDIT MASTER TITLE STYLE</a:t>
            </a:r>
          </a:p>
        </p:txBody>
      </p:sp>
      <p:cxnSp>
        <p:nvCxnSpPr>
          <p:cNvPr id="7" name="Straight Connector Line">
            <a:extLst>
              <a:ext uri="{FF2B5EF4-FFF2-40B4-BE49-F238E27FC236}">
                <a16:creationId xmlns:a16="http://schemas.microsoft.com/office/drawing/2014/main" id="{979FFF99-5798-42F6-A83F-DDC0F6F65A9E}"/>
              </a:ext>
            </a:extLst>
          </p:cNvPr>
          <p:cNvCxnSpPr>
            <a:cxnSpLocks/>
          </p:cNvCxnSpPr>
          <p:nvPr userDrawn="1"/>
        </p:nvCxnSpPr>
        <p:spPr>
          <a:xfrm>
            <a:off x="868912" y="3366547"/>
            <a:ext cx="547461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Scientific Sessions Logo">
            <a:extLst>
              <a:ext uri="{FF2B5EF4-FFF2-40B4-BE49-F238E27FC236}">
                <a16:creationId xmlns:a16="http://schemas.microsoft.com/office/drawing/2014/main" id="{1BF2AF87-698A-AE4A-B2CE-BCF5841E8AD2}"/>
              </a:ext>
            </a:extLst>
          </p:cNvPr>
          <p:cNvPicPr>
            <a:picLocks noChangeAspect="1"/>
          </p:cNvPicPr>
          <p:nvPr userDrawn="1"/>
        </p:nvPicPr>
        <p:blipFill>
          <a:blip r:embed="rId3"/>
          <a:srcRect/>
          <a:stretch/>
        </p:blipFill>
        <p:spPr>
          <a:xfrm>
            <a:off x="868912" y="3786156"/>
            <a:ext cx="1848877" cy="586357"/>
          </a:xfrm>
          <a:prstGeom prst="rect">
            <a:avLst/>
          </a:prstGeom>
        </p:spPr>
      </p:pic>
      <p:pic>
        <p:nvPicPr>
          <p:cNvPr id="12" name="Bold Hearts Logo" descr="A red heart with a fire and text&#10;&#10;Description automatically generated">
            <a:extLst>
              <a:ext uri="{FF2B5EF4-FFF2-40B4-BE49-F238E27FC236}">
                <a16:creationId xmlns:a16="http://schemas.microsoft.com/office/drawing/2014/main" id="{EE352D9C-FB7C-C6B8-60C2-63158DEDADA5}"/>
              </a:ext>
            </a:extLst>
          </p:cNvPr>
          <p:cNvPicPr>
            <a:picLocks noChangeAspect="1"/>
          </p:cNvPicPr>
          <p:nvPr userDrawn="1"/>
        </p:nvPicPr>
        <p:blipFill>
          <a:blip r:embed="rId4"/>
          <a:stretch>
            <a:fillRect/>
          </a:stretch>
        </p:blipFill>
        <p:spPr>
          <a:xfrm>
            <a:off x="3460205" y="3647875"/>
            <a:ext cx="847311" cy="800424"/>
          </a:xfrm>
          <a:prstGeom prst="rect">
            <a:avLst/>
          </a:prstGeom>
        </p:spPr>
      </p:pic>
      <p:sp>
        <p:nvSpPr>
          <p:cNvPr id="9" name="#AHA24">
            <a:extLst>
              <a:ext uri="{FF2B5EF4-FFF2-40B4-BE49-F238E27FC236}">
                <a16:creationId xmlns:a16="http://schemas.microsoft.com/office/drawing/2014/main" id="{5C0CC13C-42C2-5B49-990C-29ED9A2D3161}"/>
              </a:ext>
            </a:extLst>
          </p:cNvPr>
          <p:cNvSpPr txBox="1">
            <a:spLocks/>
          </p:cNvSpPr>
          <p:nvPr userDrawn="1"/>
        </p:nvSpPr>
        <p:spPr>
          <a:xfrm>
            <a:off x="4545679" y="3812554"/>
            <a:ext cx="1797847" cy="533561"/>
          </a:xfrm>
          <a:prstGeom prst="rect">
            <a:avLst/>
          </a:prstGeom>
        </p:spPr>
        <p:txBody>
          <a:bodyPr vert="horz" lIns="121920" tIns="60960" rIns="121920" bIns="60960" rtlCol="0" anchor="b">
            <a:noAutofit/>
          </a:bodyPr>
          <a:lstStyle>
            <a:lvl1pPr algn="l" defTabSz="685800" rtl="0" eaLnBrk="1" latinLnBrk="0" hangingPunct="1">
              <a:lnSpc>
                <a:spcPts val="4000"/>
              </a:lnSpc>
              <a:spcBef>
                <a:spcPct val="0"/>
              </a:spcBef>
              <a:buNone/>
              <a:defRPr sz="4000" kern="1200">
                <a:solidFill>
                  <a:schemeClr val="bg1"/>
                </a:solidFill>
                <a:latin typeface="Lub Dub Medium" panose="020B0603030403020204" pitchFamily="34" charset="77"/>
                <a:ea typeface="+mj-ea"/>
                <a:cs typeface="+mj-cs"/>
              </a:defRPr>
            </a:lvl1pPr>
          </a:lstStyle>
          <a:p>
            <a:pPr algn="r"/>
            <a:r>
              <a:rPr lang="en-US" sz="2000" b="0" i="0">
                <a:solidFill>
                  <a:schemeClr val="tx1"/>
                </a:solidFill>
                <a:latin typeface="Arial" panose="020B0604020202020204" pitchFamily="34" charset="0"/>
              </a:rPr>
              <a:t>#AHA24</a:t>
            </a:r>
          </a:p>
        </p:txBody>
      </p:sp>
    </p:spTree>
    <p:extLst>
      <p:ext uri="{BB962C8B-B14F-4D97-AF65-F5344CB8AC3E}">
        <p14:creationId xmlns:p14="http://schemas.microsoft.com/office/powerpoint/2010/main" val="11463968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B82A-D7F4-B5D8-EBED-71DC603800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A8F34C-D01D-12D4-3D8C-872A841063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874701-CF6A-CF1A-D577-DDB6D7C07428}"/>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5" name="Footer Placeholder 4">
            <a:extLst>
              <a:ext uri="{FF2B5EF4-FFF2-40B4-BE49-F238E27FC236}">
                <a16:creationId xmlns:a16="http://schemas.microsoft.com/office/drawing/2014/main" id="{36B8ACD1-9CCC-1B91-0C93-411B7B8CF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9E487-09EB-16C7-CE2C-A38F7F51DCCB}"/>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2500573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256034099"/>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B51F-929A-0FEF-3399-CB92178EE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301C1-3269-FB80-B891-4350ACA40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E4040-DF50-1443-77E6-2D5DAEC0DD29}"/>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5" name="Footer Placeholder 4">
            <a:extLst>
              <a:ext uri="{FF2B5EF4-FFF2-40B4-BE49-F238E27FC236}">
                <a16:creationId xmlns:a16="http://schemas.microsoft.com/office/drawing/2014/main" id="{73D3B263-CDEE-AB73-72A0-04B05060E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51C74-B6D3-A60A-4ED4-A44D3A1D52D7}"/>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3417108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2375-3EEE-AD83-C3D7-F5EFCDECF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AEFA10-3D94-A861-05DB-C1492D07F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30CE1-EEB8-E175-5504-4CC95C84A209}"/>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5" name="Footer Placeholder 4">
            <a:extLst>
              <a:ext uri="{FF2B5EF4-FFF2-40B4-BE49-F238E27FC236}">
                <a16:creationId xmlns:a16="http://schemas.microsoft.com/office/drawing/2014/main" id="{5F871DF9-E7E0-DB48-99E6-B6E63CD79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0E7A5-0F24-1713-08F3-FC24FE61A5C9}"/>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36087440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D7A4-46ED-C419-DC6E-828070AE0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288FA-3B37-B950-7CA9-6D19AFA83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0874A7-22D4-0778-2C08-7D57DD2867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00736E-C25D-8394-25A1-7142E26A9634}"/>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6" name="Footer Placeholder 5">
            <a:extLst>
              <a:ext uri="{FF2B5EF4-FFF2-40B4-BE49-F238E27FC236}">
                <a16:creationId xmlns:a16="http://schemas.microsoft.com/office/drawing/2014/main" id="{79973726-301E-EEB4-A09C-C1561DF68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CEBFD-22B6-FBFC-6119-10D26FBA147F}"/>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1976902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2A14-98EE-DAA1-5DEC-423CB336A2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3AF56-0183-F67A-6923-B18149195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414949-DA6E-0B66-4EB0-B052C07468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03ED60-1CF7-6668-ECBE-114F8BEDD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840ACA-CB4D-05E2-4786-19B1641E9F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99966-2972-6AEB-0BA0-A8C92A795091}"/>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8" name="Footer Placeholder 7">
            <a:extLst>
              <a:ext uri="{FF2B5EF4-FFF2-40B4-BE49-F238E27FC236}">
                <a16:creationId xmlns:a16="http://schemas.microsoft.com/office/drawing/2014/main" id="{B53FD0A4-E169-6A17-3C9A-F7C9F40607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B5E5B-EEB9-961C-55C4-65DE577C8749}"/>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40340464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16D3-18F2-8F76-668B-9B40E87A6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5E056-E907-E288-EFED-C2B8C33E7760}"/>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4" name="Footer Placeholder 3">
            <a:extLst>
              <a:ext uri="{FF2B5EF4-FFF2-40B4-BE49-F238E27FC236}">
                <a16:creationId xmlns:a16="http://schemas.microsoft.com/office/drawing/2014/main" id="{89B5CDB4-4183-3C29-A396-4A453D1018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3C0D76-0EDA-720F-BAB8-8A513622249F}"/>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35400062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4395B-65B2-3313-B6BB-E7B4F5B232F9}"/>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3" name="Footer Placeholder 2">
            <a:extLst>
              <a:ext uri="{FF2B5EF4-FFF2-40B4-BE49-F238E27FC236}">
                <a16:creationId xmlns:a16="http://schemas.microsoft.com/office/drawing/2014/main" id="{6671C03F-31E0-FB64-C9EF-18BBC8B4CE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3463C2-50B0-E78E-F210-FEC37E6CFA2B}"/>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9623391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33C4-07AC-3B6F-C874-C9D944382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A9E30A-F4AB-442D-A6D7-3E4D24A36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7267A-F2EB-8876-E5EB-66DED04DD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B43D2-5F95-613B-7599-9200644249B8}"/>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6" name="Footer Placeholder 5">
            <a:extLst>
              <a:ext uri="{FF2B5EF4-FFF2-40B4-BE49-F238E27FC236}">
                <a16:creationId xmlns:a16="http://schemas.microsoft.com/office/drawing/2014/main" id="{75343520-1AF3-573D-174C-CF51D7FB0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7F1BC-087D-4B84-CB61-1C3B842E3AE4}"/>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31414000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1B9E-29D4-A3A0-CC38-5D25800AC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819A66-3487-F059-AC6E-97B4F80C2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21FDF6-C3FD-BDC4-8805-B61FE3EE6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7150EA-81A0-4881-79BE-ED2CB8DB0FC6}"/>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6" name="Footer Placeholder 5">
            <a:extLst>
              <a:ext uri="{FF2B5EF4-FFF2-40B4-BE49-F238E27FC236}">
                <a16:creationId xmlns:a16="http://schemas.microsoft.com/office/drawing/2014/main" id="{3542D6F0-88C2-76A3-D934-2E77004BC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63279-4036-8670-5B00-A3A2B918CE45}"/>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38160845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C1D5-54C7-8A1D-BB99-F39669780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67042-0113-82C2-616C-C33B11B7A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69AD9-9793-7862-7704-34D014D736DC}"/>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5" name="Footer Placeholder 4">
            <a:extLst>
              <a:ext uri="{FF2B5EF4-FFF2-40B4-BE49-F238E27FC236}">
                <a16:creationId xmlns:a16="http://schemas.microsoft.com/office/drawing/2014/main" id="{233FCB63-C9C8-0C87-D959-B028DC11A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4A5EF-19F5-8E5A-BC67-88F501FAF05C}"/>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42819677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A8DB6-97B7-7FAD-C7A0-04947C9F1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BBC76C-345F-BBE6-9003-CF5CBDE788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C6B07-134C-0375-149F-00254A368D24}"/>
              </a:ext>
            </a:extLst>
          </p:cNvPr>
          <p:cNvSpPr>
            <a:spLocks noGrp="1"/>
          </p:cNvSpPr>
          <p:nvPr>
            <p:ph type="dt" sz="half" idx="10"/>
          </p:nvPr>
        </p:nvSpPr>
        <p:spPr/>
        <p:txBody>
          <a:bodyPr/>
          <a:lstStyle/>
          <a:p>
            <a:fld id="{6EA74A22-A4FA-4C0C-ACCC-F520CC7146E5}" type="datetimeFigureOut">
              <a:rPr lang="en-US" smtClean="0"/>
              <a:t>2/27/2025</a:t>
            </a:fld>
            <a:endParaRPr lang="en-US"/>
          </a:p>
        </p:txBody>
      </p:sp>
      <p:sp>
        <p:nvSpPr>
          <p:cNvPr id="5" name="Footer Placeholder 4">
            <a:extLst>
              <a:ext uri="{FF2B5EF4-FFF2-40B4-BE49-F238E27FC236}">
                <a16:creationId xmlns:a16="http://schemas.microsoft.com/office/drawing/2014/main" id="{CDD73EE5-7153-C263-40E8-343940A2A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CBBD5-C685-22F7-A6FB-5FB82400843D}"/>
              </a:ext>
            </a:extLst>
          </p:cNvPr>
          <p:cNvSpPr>
            <a:spLocks noGrp="1"/>
          </p:cNvSpPr>
          <p:nvPr>
            <p:ph type="sldNum" sz="quarter" idx="12"/>
          </p:nvPr>
        </p:nvSpPr>
        <p:spPr/>
        <p:txBody>
          <a:bodyPr/>
          <a:lstStyle/>
          <a:p>
            <a:fld id="{7BFEAAF6-83A4-400B-8CE3-FE68D0825917}" type="slidenum">
              <a:rPr lang="en-US" smtClean="0"/>
              <a:t>‹#›</a:t>
            </a:fld>
            <a:endParaRPr lang="en-US"/>
          </a:p>
        </p:txBody>
      </p:sp>
    </p:spTree>
    <p:extLst>
      <p:ext uri="{BB962C8B-B14F-4D97-AF65-F5344CB8AC3E}">
        <p14:creationId xmlns:p14="http://schemas.microsoft.com/office/powerpoint/2010/main" val="3281938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774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4422909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5172195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533012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298329650"/>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14820645"/>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1087052618"/>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28010862"/>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endParaRPr lang="en-US" dirty="0"/>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94156827"/>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7173981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05428485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003466"/>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964212746"/>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000802468"/>
      </p:ext>
    </p:extLst>
  </p:cSld>
  <p:clrMapOvr>
    <a:masterClrMapping/>
  </p:clrMapOvr>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endParaRPr lang="en-US" dirty="0"/>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62349464"/>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259826894"/>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25040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9002055"/>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68842" y="1081907"/>
            <a:ext cx="8823157"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373189"/>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281198"/>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9361274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21579207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68842" y="1081907"/>
            <a:ext cx="8823157"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670037"/>
      </p:ext>
    </p:extLst>
  </p:cSld>
  <p:clrMapOvr>
    <a:masterClrMapping/>
  </p:clrMapOvr>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89"/>
            <a:ext cx="3383279" cy="5044579"/>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Text Placeholder 3">
            <a:extLst>
              <a:ext uri="{FF2B5EF4-FFF2-40B4-BE49-F238E27FC236}">
                <a16:creationId xmlns:a16="http://schemas.microsoft.com/office/drawing/2014/main" id="{EFE21ECE-359D-9947-90D5-809C1F7659C6}"/>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2193633443"/>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DA772A9-6EA4-6A46-8469-8A3932BE86A5}"/>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59075596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8601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093568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56587663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89"/>
            <a:ext cx="3383279" cy="5044579"/>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3">
            <a:extLst>
              <a:ext uri="{FF2B5EF4-FFF2-40B4-BE49-F238E27FC236}">
                <a16:creationId xmlns:a16="http://schemas.microsoft.com/office/drawing/2014/main" id="{EFE21ECE-359D-9947-90D5-809C1F7659C6}"/>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41179144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woosh with Color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6ACF67-DED5-792B-3732-39F81BEB0546}"/>
              </a:ext>
            </a:extLst>
          </p:cNvPr>
          <p:cNvSpPr/>
          <p:nvPr userDrawn="1"/>
        </p:nvSpPr>
        <p:spPr>
          <a:xfrm rot="10800000">
            <a:off x="0" y="0"/>
            <a:ext cx="12192000" cy="5092700"/>
          </a:xfrm>
          <a:prstGeom prst="rect">
            <a:avLst/>
          </a:prstGeom>
          <a:gradFill>
            <a:gsLst>
              <a:gs pos="0">
                <a:schemeClr val="accent1">
                  <a:lumMod val="5000"/>
                  <a:lumOff val="95000"/>
                  <a:alpha val="0"/>
                </a:schemeClr>
              </a:gs>
              <a:gs pos="100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Tree>
    <p:extLst>
      <p:ext uri="{BB962C8B-B14F-4D97-AF65-F5344CB8AC3E}">
        <p14:creationId xmlns:p14="http://schemas.microsoft.com/office/powerpoint/2010/main" val="246212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DA772A9-6EA4-6A46-8469-8A3932BE86A5}"/>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03701224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rt+CARDIO Cover with Swoo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EA6A6-8565-AEE8-6EC4-00D271FED4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11573" b="22001"/>
          <a:stretch/>
        </p:blipFill>
        <p:spPr>
          <a:xfrm>
            <a:off x="0" y="0"/>
            <a:ext cx="12192000" cy="4701217"/>
          </a:xfrm>
          <a:prstGeom prst="rect">
            <a:avLst/>
          </a:prstGeom>
        </p:spPr>
      </p:pic>
      <p:pic>
        <p:nvPicPr>
          <p:cNvPr id="23" name="Picture 22">
            <a:extLst>
              <a:ext uri="{FF2B5EF4-FFF2-40B4-BE49-F238E27FC236}">
                <a16:creationId xmlns:a16="http://schemas.microsoft.com/office/drawing/2014/main" id="{09E49359-7834-DC49-8046-2EC2ADF26B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6057" y="655368"/>
            <a:ext cx="1688098" cy="410272"/>
          </a:xfrm>
          <a:prstGeom prst="rect">
            <a:avLst/>
          </a:prstGeom>
        </p:spPr>
      </p:pic>
      <p:sp>
        <p:nvSpPr>
          <p:cNvPr id="24" name="TextBox 23">
            <a:extLst>
              <a:ext uri="{FF2B5EF4-FFF2-40B4-BE49-F238E27FC236}">
                <a16:creationId xmlns:a16="http://schemas.microsoft.com/office/drawing/2014/main" id="{4DC4F43F-BB5A-2A4C-A517-BE280D1237A5}"/>
              </a:ext>
            </a:extLst>
          </p:cNvPr>
          <p:cNvSpPr txBox="1"/>
          <p:nvPr userDrawn="1"/>
        </p:nvSpPr>
        <p:spPr>
          <a:xfrm>
            <a:off x="10724181" y="684185"/>
            <a:ext cx="1347694" cy="369332"/>
          </a:xfrm>
          <a:prstGeom prst="rect">
            <a:avLst/>
          </a:prstGeom>
          <a:noFill/>
        </p:spPr>
        <p:txBody>
          <a:bodyPr wrap="square" rtlCol="0">
            <a:spAutoFit/>
          </a:bodyPr>
          <a:lstStyle/>
          <a:p>
            <a:pPr algn="ctr"/>
            <a:r>
              <a:rPr lang="en-US" sz="1800" b="1" i="0">
                <a:solidFill>
                  <a:srgbClr val="82110C"/>
                </a:solidFill>
                <a:latin typeface="Arial" panose="020B0604020202020204" pitchFamily="34" charset="0"/>
              </a:rPr>
              <a:t>CME/CE</a:t>
            </a:r>
          </a:p>
        </p:txBody>
      </p:sp>
      <p:sp>
        <p:nvSpPr>
          <p:cNvPr id="25" name="Logo Bar">
            <a:extLst>
              <a:ext uri="{FF2B5EF4-FFF2-40B4-BE49-F238E27FC236}">
                <a16:creationId xmlns:a16="http://schemas.microsoft.com/office/drawing/2014/main" id="{CB356E51-9AA5-F849-975A-BACE4E8C924A}"/>
              </a:ext>
            </a:extLst>
          </p:cNvPr>
          <p:cNvSpPr/>
          <p:nvPr userDrawn="1"/>
        </p:nvSpPr>
        <p:spPr>
          <a:xfrm>
            <a:off x="-7620" y="-17219"/>
            <a:ext cx="12225528" cy="6858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a:extLst>
              <a:ext uri="{FF2B5EF4-FFF2-40B4-BE49-F238E27FC236}">
                <a16:creationId xmlns:a16="http://schemas.microsoft.com/office/drawing/2014/main" id="{7F08F950-4302-2F4B-8BB9-D05B9806502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pic>
        <p:nvPicPr>
          <p:cNvPr id="16" name="Conference Logo" hidden="1">
            <a:extLst>
              <a:ext uri="{FF2B5EF4-FFF2-40B4-BE49-F238E27FC236}">
                <a16:creationId xmlns:a16="http://schemas.microsoft.com/office/drawing/2014/main" id="{64865EA3-7751-5944-BD20-751AC033CB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59405" y="163659"/>
            <a:ext cx="3772634" cy="309851"/>
          </a:xfrm>
          <a:prstGeom prst="rect">
            <a:avLst/>
          </a:prstGeom>
        </p:spPr>
      </p:pic>
      <p:grpSp>
        <p:nvGrpSpPr>
          <p:cNvPr id="10" name="Group 9">
            <a:extLst>
              <a:ext uri="{FF2B5EF4-FFF2-40B4-BE49-F238E27FC236}">
                <a16:creationId xmlns:a16="http://schemas.microsoft.com/office/drawing/2014/main" id="{BAB381C2-00BB-7C48-A53E-9789EA217111}"/>
              </a:ext>
            </a:extLst>
          </p:cNvPr>
          <p:cNvGrpSpPr/>
          <p:nvPr userDrawn="1"/>
        </p:nvGrpSpPr>
        <p:grpSpPr>
          <a:xfrm>
            <a:off x="8969105" y="6162339"/>
            <a:ext cx="2975348" cy="532066"/>
            <a:chOff x="8969105" y="6162339"/>
            <a:chExt cx="2975348" cy="532066"/>
          </a:xfrm>
        </p:grpSpPr>
        <p:pic>
          <p:nvPicPr>
            <p:cNvPr id="19" name="Picture 18">
              <a:extLst>
                <a:ext uri="{FF2B5EF4-FFF2-40B4-BE49-F238E27FC236}">
                  <a16:creationId xmlns:a16="http://schemas.microsoft.com/office/drawing/2014/main" id="{71CA9E71-931B-E04C-AFE3-D9582503145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20" name="Straight Connector 19">
              <a:extLst>
                <a:ext uri="{FF2B5EF4-FFF2-40B4-BE49-F238E27FC236}">
                  <a16:creationId xmlns:a16="http://schemas.microsoft.com/office/drawing/2014/main" id="{8D6946C6-98C7-6146-A210-6890E9EA2D35}"/>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77741E-6DB0-0941-BD7D-E39A5BC5DE2D}"/>
                </a:ext>
              </a:extLst>
            </p:cNvPr>
            <p:cNvGrpSpPr/>
            <p:nvPr userDrawn="1"/>
          </p:nvGrpSpPr>
          <p:grpSpPr>
            <a:xfrm>
              <a:off x="10574683" y="6162339"/>
              <a:ext cx="1369770" cy="532066"/>
              <a:chOff x="10660411" y="6233779"/>
              <a:chExt cx="1369770" cy="532066"/>
            </a:xfrm>
          </p:grpSpPr>
          <p:pic>
            <p:nvPicPr>
              <p:cNvPr id="28" name="Picture 27">
                <a:extLst>
                  <a:ext uri="{FF2B5EF4-FFF2-40B4-BE49-F238E27FC236}">
                    <a16:creationId xmlns:a16="http://schemas.microsoft.com/office/drawing/2014/main" id="{7549AC9C-D5F2-4D4B-9998-B798FAB338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9" name="Picture 28">
                <a:extLst>
                  <a:ext uri="{FF2B5EF4-FFF2-40B4-BE49-F238E27FC236}">
                    <a16:creationId xmlns:a16="http://schemas.microsoft.com/office/drawing/2014/main" id="{EFDD04C1-90C1-4248-B367-D075DB018E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
        <p:nvSpPr>
          <p:cNvPr id="2" name="Rectangle 1">
            <a:extLst>
              <a:ext uri="{FF2B5EF4-FFF2-40B4-BE49-F238E27FC236}">
                <a16:creationId xmlns:a16="http://schemas.microsoft.com/office/drawing/2014/main" id="{B3474061-C3D7-B7C2-AB1D-AC0B6127B0AA}"/>
              </a:ext>
            </a:extLst>
          </p:cNvPr>
          <p:cNvSpPr/>
          <p:nvPr userDrawn="1"/>
        </p:nvSpPr>
        <p:spPr>
          <a:xfrm>
            <a:off x="0" y="2991678"/>
            <a:ext cx="12192000" cy="3866322"/>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427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art+CARDIO Cover Full Image">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6383E14D-2200-2542-4B2A-F839694AF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grpSp>
        <p:nvGrpSpPr>
          <p:cNvPr id="16" name="Group 15">
            <a:extLst>
              <a:ext uri="{FF2B5EF4-FFF2-40B4-BE49-F238E27FC236}">
                <a16:creationId xmlns:a16="http://schemas.microsoft.com/office/drawing/2014/main" id="{DAC45355-2ECB-EA4E-8F4F-18941BC9533A}"/>
              </a:ext>
            </a:extLst>
          </p:cNvPr>
          <p:cNvGrpSpPr/>
          <p:nvPr userDrawn="1"/>
        </p:nvGrpSpPr>
        <p:grpSpPr>
          <a:xfrm>
            <a:off x="4608326" y="6162339"/>
            <a:ext cx="2975348" cy="532066"/>
            <a:chOff x="8969105" y="6162339"/>
            <a:chExt cx="2975348" cy="532066"/>
          </a:xfrm>
        </p:grpSpPr>
        <p:pic>
          <p:nvPicPr>
            <p:cNvPr id="17" name="Picture 16">
              <a:extLst>
                <a:ext uri="{FF2B5EF4-FFF2-40B4-BE49-F238E27FC236}">
                  <a16:creationId xmlns:a16="http://schemas.microsoft.com/office/drawing/2014/main" id="{B724D47B-07D1-0F4B-9D2E-2359E7763DA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18" name="Straight Connector 17">
              <a:extLst>
                <a:ext uri="{FF2B5EF4-FFF2-40B4-BE49-F238E27FC236}">
                  <a16:creationId xmlns:a16="http://schemas.microsoft.com/office/drawing/2014/main" id="{B69E4C2C-7E56-9047-84B1-797957FA3081}"/>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2BBCD77-3EA8-4147-8BB6-336FC9A1D95C}"/>
                </a:ext>
              </a:extLst>
            </p:cNvPr>
            <p:cNvGrpSpPr/>
            <p:nvPr userDrawn="1"/>
          </p:nvGrpSpPr>
          <p:grpSpPr>
            <a:xfrm>
              <a:off x="10574683" y="6162339"/>
              <a:ext cx="1369770" cy="532066"/>
              <a:chOff x="10660411" y="6233779"/>
              <a:chExt cx="1369770" cy="532066"/>
            </a:xfrm>
          </p:grpSpPr>
          <p:pic>
            <p:nvPicPr>
              <p:cNvPr id="20" name="Picture 19">
                <a:extLst>
                  <a:ext uri="{FF2B5EF4-FFF2-40B4-BE49-F238E27FC236}">
                    <a16:creationId xmlns:a16="http://schemas.microsoft.com/office/drawing/2014/main" id="{CA25B6B8-6C02-944A-8478-AA282A87B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1" name="Picture 20">
                <a:extLst>
                  <a:ext uri="{FF2B5EF4-FFF2-40B4-BE49-F238E27FC236}">
                    <a16:creationId xmlns:a16="http://schemas.microsoft.com/office/drawing/2014/main" id="{721C94BE-99D4-4F42-96DE-20947FB3ED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Tree>
    <p:extLst>
      <p:ext uri="{BB962C8B-B14F-4D97-AF65-F5344CB8AC3E}">
        <p14:creationId xmlns:p14="http://schemas.microsoft.com/office/powerpoint/2010/main" val="183636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rt+CARDIO Presentation-Title+Facult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EAE76-AC36-A2F3-B105-16E33BCCE1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3" name="Rectangle 2">
            <a:extLst>
              <a:ext uri="{FF2B5EF4-FFF2-40B4-BE49-F238E27FC236}">
                <a16:creationId xmlns:a16="http://schemas.microsoft.com/office/drawing/2014/main" id="{5F18A7B7-D8E9-FF74-CEC9-5D83F699BB8B}"/>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1986F40-48DC-EF42-A87E-64859685E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15" name="Text Placeholder 21">
            <a:extLst>
              <a:ext uri="{FF2B5EF4-FFF2-40B4-BE49-F238E27FC236}">
                <a16:creationId xmlns:a16="http://schemas.microsoft.com/office/drawing/2014/main" id="{878C1A6F-BF4E-BC43-BDE7-7E074C8DE0D6}"/>
              </a:ext>
            </a:extLst>
          </p:cNvPr>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rgbClr val="F9DB7A"/>
                </a:solidFill>
                <a:latin typeface="+mj-lt"/>
              </a:defRPr>
            </a:lvl1pPr>
          </a:lstStyle>
          <a:p>
            <a:pPr lvl="0"/>
            <a:r>
              <a:rPr lang="en-GB"/>
              <a:t>Moderator</a:t>
            </a:r>
            <a:endParaRPr lang="en-US"/>
          </a:p>
        </p:txBody>
      </p:sp>
      <p:sp>
        <p:nvSpPr>
          <p:cNvPr id="16" name="Text Placeholder 21">
            <a:extLst>
              <a:ext uri="{FF2B5EF4-FFF2-40B4-BE49-F238E27FC236}">
                <a16:creationId xmlns:a16="http://schemas.microsoft.com/office/drawing/2014/main" id="{EA6E23AE-49A5-724C-80AD-6267600BDA40}"/>
              </a:ext>
            </a:extLst>
          </p:cNvPr>
          <p:cNvSpPr>
            <a:spLocks noGrp="1"/>
          </p:cNvSpPr>
          <p:nvPr>
            <p:ph type="body" sz="quarter" idx="20" hasCustomPrompt="1"/>
          </p:nvPr>
        </p:nvSpPr>
        <p:spPr>
          <a:xfrm>
            <a:off x="508863" y="4549988"/>
            <a:ext cx="3726195" cy="246221"/>
          </a:xfrm>
        </p:spPr>
        <p:txBody>
          <a:bodyPr wrap="square">
            <a:spAutoFit/>
          </a:bodyPr>
          <a:lstStyle>
            <a:lvl1pPr>
              <a:lnSpc>
                <a:spcPct val="100000"/>
              </a:lnSpc>
              <a:spcAft>
                <a:spcPts val="0"/>
              </a:spcAft>
              <a:defRPr sz="1600" b="0" i="0" cap="none" baseline="0">
                <a:solidFill>
                  <a:schemeClr val="bg1"/>
                </a:solidFill>
                <a:latin typeface="Arial" panose="020B0604020202020204" pitchFamily="34" charset="0"/>
              </a:defRPr>
            </a:lvl1pPr>
          </a:lstStyle>
          <a:p>
            <a:pPr lvl="0"/>
            <a:r>
              <a:rPr lang="en-US"/>
              <a:t>Moderator</a:t>
            </a:r>
          </a:p>
        </p:txBody>
      </p:sp>
      <p:sp>
        <p:nvSpPr>
          <p:cNvPr id="18" name="Title 1">
            <a:extLst>
              <a:ext uri="{FF2B5EF4-FFF2-40B4-BE49-F238E27FC236}">
                <a16:creationId xmlns:a16="http://schemas.microsoft.com/office/drawing/2014/main" id="{0C8BD59D-2CDE-1940-AB84-C1DF114AE0D9}"/>
              </a:ext>
            </a:extLst>
          </p:cNvPr>
          <p:cNvSpPr>
            <a:spLocks noGrp="1"/>
          </p:cNvSpPr>
          <p:nvPr>
            <p:ph type="ctrTitle" hasCustomPrompt="1"/>
          </p:nvPr>
        </p:nvSpPr>
        <p:spPr>
          <a:xfrm>
            <a:off x="508864" y="1329907"/>
            <a:ext cx="6687066"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Presentation Title </a:t>
            </a:r>
            <a:endParaRPr lang="en-US"/>
          </a:p>
        </p:txBody>
      </p:sp>
      <p:grpSp>
        <p:nvGrpSpPr>
          <p:cNvPr id="19" name="Group 18">
            <a:extLst>
              <a:ext uri="{FF2B5EF4-FFF2-40B4-BE49-F238E27FC236}">
                <a16:creationId xmlns:a16="http://schemas.microsoft.com/office/drawing/2014/main" id="{DCB5142E-EC3A-D54F-9A00-D520BF72DC59}"/>
              </a:ext>
            </a:extLst>
          </p:cNvPr>
          <p:cNvGrpSpPr/>
          <p:nvPr userDrawn="1"/>
        </p:nvGrpSpPr>
        <p:grpSpPr>
          <a:xfrm>
            <a:off x="3875707" y="6162339"/>
            <a:ext cx="2975348" cy="532066"/>
            <a:chOff x="8969105" y="6162339"/>
            <a:chExt cx="2975348" cy="532066"/>
          </a:xfrm>
        </p:grpSpPr>
        <p:pic>
          <p:nvPicPr>
            <p:cNvPr id="20" name="Picture 19">
              <a:extLst>
                <a:ext uri="{FF2B5EF4-FFF2-40B4-BE49-F238E27FC236}">
                  <a16:creationId xmlns:a16="http://schemas.microsoft.com/office/drawing/2014/main" id="{2D8C033F-3684-934A-83A2-2C97F669D29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21" name="Straight Connector 20">
              <a:extLst>
                <a:ext uri="{FF2B5EF4-FFF2-40B4-BE49-F238E27FC236}">
                  <a16:creationId xmlns:a16="http://schemas.microsoft.com/office/drawing/2014/main" id="{14BA783C-DD09-D543-A654-BF711E60366B}"/>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48E99EC-6E77-6A4F-8126-BD57F25110F1}"/>
                </a:ext>
              </a:extLst>
            </p:cNvPr>
            <p:cNvGrpSpPr/>
            <p:nvPr userDrawn="1"/>
          </p:nvGrpSpPr>
          <p:grpSpPr>
            <a:xfrm>
              <a:off x="10574683" y="6162339"/>
              <a:ext cx="1369770" cy="532066"/>
              <a:chOff x="10660411" y="6233779"/>
              <a:chExt cx="1369770" cy="532066"/>
            </a:xfrm>
          </p:grpSpPr>
          <p:pic>
            <p:nvPicPr>
              <p:cNvPr id="26" name="Picture 25">
                <a:extLst>
                  <a:ext uri="{FF2B5EF4-FFF2-40B4-BE49-F238E27FC236}">
                    <a16:creationId xmlns:a16="http://schemas.microsoft.com/office/drawing/2014/main" id="{02075FA1-7215-7F4D-A77D-38C659832D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7" name="Picture 26">
                <a:extLst>
                  <a:ext uri="{FF2B5EF4-FFF2-40B4-BE49-F238E27FC236}">
                    <a16:creationId xmlns:a16="http://schemas.microsoft.com/office/drawing/2014/main" id="{FE37E068-832F-7D4A-B3CC-E9B42FA27A7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Tree>
    <p:extLst>
      <p:ext uri="{BB962C8B-B14F-4D97-AF65-F5344CB8AC3E}">
        <p14:creationId xmlns:p14="http://schemas.microsoft.com/office/powerpoint/2010/main" val="1371889127"/>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rt+CARDIO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grpSp>
        <p:nvGrpSpPr>
          <p:cNvPr id="10" name="Group 9">
            <a:extLst>
              <a:ext uri="{FF2B5EF4-FFF2-40B4-BE49-F238E27FC236}">
                <a16:creationId xmlns:a16="http://schemas.microsoft.com/office/drawing/2014/main" id="{2F1124D7-3C1D-D343-8DF3-25D9E55F1329}"/>
              </a:ext>
            </a:extLst>
          </p:cNvPr>
          <p:cNvGrpSpPr/>
          <p:nvPr userDrawn="1"/>
        </p:nvGrpSpPr>
        <p:grpSpPr>
          <a:xfrm>
            <a:off x="519023" y="251013"/>
            <a:ext cx="2801833" cy="522371"/>
            <a:chOff x="9126273" y="6220454"/>
            <a:chExt cx="2801833" cy="522371"/>
          </a:xfrm>
        </p:grpSpPr>
        <p:pic>
          <p:nvPicPr>
            <p:cNvPr id="13" name="Picture 12">
              <a:extLst>
                <a:ext uri="{FF2B5EF4-FFF2-40B4-BE49-F238E27FC236}">
                  <a16:creationId xmlns:a16="http://schemas.microsoft.com/office/drawing/2014/main" id="{18739EE5-0073-2249-976B-DDF5CF011CCA}"/>
                </a:ext>
              </a:extLst>
            </p:cNvPr>
            <p:cNvPicPr>
              <a:picLocks noChangeAspect="1"/>
            </p:cNvPicPr>
            <p:nvPr userDrawn="1"/>
          </p:nvPicPr>
          <p:blipFill>
            <a:blip r:embed="rId2"/>
            <a:stretch>
              <a:fillRect/>
            </a:stretch>
          </p:blipFill>
          <p:spPr>
            <a:xfrm>
              <a:off x="10704491" y="6267838"/>
              <a:ext cx="1223615" cy="474987"/>
            </a:xfrm>
            <a:prstGeom prst="rect">
              <a:avLst/>
            </a:prstGeom>
          </p:spPr>
        </p:pic>
        <p:pic>
          <p:nvPicPr>
            <p:cNvPr id="14" name="Picture 13">
              <a:extLst>
                <a:ext uri="{FF2B5EF4-FFF2-40B4-BE49-F238E27FC236}">
                  <a16:creationId xmlns:a16="http://schemas.microsoft.com/office/drawing/2014/main" id="{614C47CC-E700-8E4A-A52B-A021349D66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26273" y="6267838"/>
              <a:ext cx="1289326" cy="374189"/>
            </a:xfrm>
            <a:prstGeom prst="rect">
              <a:avLst/>
            </a:prstGeom>
          </p:spPr>
        </p:pic>
        <p:cxnSp>
          <p:nvCxnSpPr>
            <p:cNvPr id="15" name="Straight Connector 14">
              <a:extLst>
                <a:ext uri="{FF2B5EF4-FFF2-40B4-BE49-F238E27FC236}">
                  <a16:creationId xmlns:a16="http://schemas.microsoft.com/office/drawing/2014/main" id="{716B3D95-A7A0-2C49-85BE-F7EC04FF6668}"/>
                </a:ext>
              </a:extLst>
            </p:cNvPr>
            <p:cNvCxnSpPr/>
            <p:nvPr userDrawn="1"/>
          </p:nvCxnSpPr>
          <p:spPr>
            <a:xfrm>
              <a:off x="10536377" y="6220454"/>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200459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rt+CARDIO Section breaker w head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388333"/>
            <a:ext cx="11135268"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sp>
        <p:nvSpPr>
          <p:cNvPr id="3" name="Text Placeholder 2"/>
          <p:cNvSpPr>
            <a:spLocks noGrp="1"/>
          </p:cNvSpPr>
          <p:nvPr>
            <p:ph type="body" sz="quarter" idx="10" hasCustomPrompt="1"/>
          </p:nvPr>
        </p:nvSpPr>
        <p:spPr>
          <a:xfrm>
            <a:off x="508864" y="3133534"/>
            <a:ext cx="11135268" cy="545790"/>
          </a:xfrm>
        </p:spPr>
        <p:txBody>
          <a:bodyPr wrap="square">
            <a:spAutoFit/>
          </a:bodyPr>
          <a:lstStyle>
            <a:lvl1pPr>
              <a:defRPr sz="3200">
                <a:solidFill>
                  <a:srgbClr val="F9DB7A"/>
                </a:solidFill>
                <a:latin typeface="+mj-lt"/>
              </a:defRPr>
            </a:lvl1pPr>
          </a:lstStyle>
          <a:p>
            <a:pPr lvl="0"/>
            <a:r>
              <a:rPr lang="en-US"/>
              <a:t>Section Breaker Heading</a:t>
            </a:r>
          </a:p>
        </p:txBody>
      </p:sp>
      <p:grpSp>
        <p:nvGrpSpPr>
          <p:cNvPr id="10" name="Group 9">
            <a:extLst>
              <a:ext uri="{FF2B5EF4-FFF2-40B4-BE49-F238E27FC236}">
                <a16:creationId xmlns:a16="http://schemas.microsoft.com/office/drawing/2014/main" id="{8CC9B3AF-40A5-FF4E-AA88-1E8E4934E009}"/>
              </a:ext>
            </a:extLst>
          </p:cNvPr>
          <p:cNvGrpSpPr/>
          <p:nvPr userDrawn="1"/>
        </p:nvGrpSpPr>
        <p:grpSpPr>
          <a:xfrm>
            <a:off x="519023" y="251013"/>
            <a:ext cx="2801833" cy="522371"/>
            <a:chOff x="9126273" y="6220454"/>
            <a:chExt cx="2801833" cy="522371"/>
          </a:xfrm>
        </p:grpSpPr>
        <p:pic>
          <p:nvPicPr>
            <p:cNvPr id="11" name="Picture 10">
              <a:extLst>
                <a:ext uri="{FF2B5EF4-FFF2-40B4-BE49-F238E27FC236}">
                  <a16:creationId xmlns:a16="http://schemas.microsoft.com/office/drawing/2014/main" id="{567E1592-A1C5-9B4A-A4E3-153B0DC01AFD}"/>
                </a:ext>
              </a:extLst>
            </p:cNvPr>
            <p:cNvPicPr>
              <a:picLocks noChangeAspect="1"/>
            </p:cNvPicPr>
            <p:nvPr userDrawn="1"/>
          </p:nvPicPr>
          <p:blipFill>
            <a:blip r:embed="rId2"/>
            <a:stretch>
              <a:fillRect/>
            </a:stretch>
          </p:blipFill>
          <p:spPr>
            <a:xfrm>
              <a:off x="10704491" y="6267838"/>
              <a:ext cx="1223615" cy="474987"/>
            </a:xfrm>
            <a:prstGeom prst="rect">
              <a:avLst/>
            </a:prstGeom>
          </p:spPr>
        </p:pic>
        <p:pic>
          <p:nvPicPr>
            <p:cNvPr id="14" name="Picture 13">
              <a:extLst>
                <a:ext uri="{FF2B5EF4-FFF2-40B4-BE49-F238E27FC236}">
                  <a16:creationId xmlns:a16="http://schemas.microsoft.com/office/drawing/2014/main" id="{1397D368-EDAC-4F44-B364-F32503AC480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26273" y="6267838"/>
              <a:ext cx="1289326" cy="374189"/>
            </a:xfrm>
            <a:prstGeom prst="rect">
              <a:avLst/>
            </a:prstGeom>
          </p:spPr>
        </p:pic>
        <p:cxnSp>
          <p:nvCxnSpPr>
            <p:cNvPr id="15" name="Straight Connector 14">
              <a:extLst>
                <a:ext uri="{FF2B5EF4-FFF2-40B4-BE49-F238E27FC236}">
                  <a16:creationId xmlns:a16="http://schemas.microsoft.com/office/drawing/2014/main" id="{DA8B3A3C-E4A0-4143-A723-22AF9633E0CE}"/>
                </a:ext>
              </a:extLst>
            </p:cNvPr>
            <p:cNvCxnSpPr/>
            <p:nvPr userDrawn="1"/>
          </p:nvCxnSpPr>
          <p:spPr>
            <a:xfrm>
              <a:off x="10536377" y="6220454"/>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9843062"/>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A262C-A460-B5FE-E3CA-24428C80D6BC}"/>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BC0822E-3DD1-4C76-9779-D099FF159BA3}" type="datetimeFigureOut">
              <a:rPr kumimoji="0" lang="en-US" sz="1800" b="0" i="0" u="none" strike="noStrike" kern="1200" cap="none" spc="0" normalizeH="0" baseline="0" noProof="0" smtClean="0">
                <a:ln>
                  <a:noFill/>
                </a:ln>
                <a:solidFill>
                  <a:srgbClr val="42424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2/27/2025</a:t>
            </a:fld>
            <a:endParaRPr kumimoji="0" lang="en-US" sz="1800" b="0" i="0" u="none" strike="noStrike" kern="1200" cap="none" spc="0" normalizeH="0" baseline="0" noProof="0">
              <a:ln>
                <a:noFill/>
              </a:ln>
              <a:solidFill>
                <a:srgbClr val="424244"/>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31C79798-23BE-878F-9B77-5B252222CB0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4244"/>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CDC6F095-CDD4-08E9-A814-A3784C3F067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872812-37FB-429C-9C53-DC8EAAC2055F}" type="slidenum">
              <a:rPr kumimoji="0" lang="en-US" sz="1800" b="0" i="0" u="none" strike="noStrike" kern="1200" cap="none" spc="0" normalizeH="0" baseline="0" noProof="0" smtClean="0">
                <a:ln>
                  <a:noFill/>
                </a:ln>
                <a:solidFill>
                  <a:srgbClr val="42424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2424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194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32" name="Slide Number"/>
          <p:cNvSpPr txBox="1">
            <a:spLocks noGrp="1"/>
          </p:cNvSpPr>
          <p:nvPr>
            <p:ph type="sldNum" sz="quarter" idx="2"/>
          </p:nvPr>
        </p:nvSpPr>
        <p:spPr>
          <a:xfrm>
            <a:off x="5979516" y="6540500"/>
            <a:ext cx="226619" cy="230530"/>
          </a:xfrm>
          <a:prstGeom prst="rect">
            <a:avLst/>
          </a:prstGeom>
        </p:spPr>
        <p:txBody>
          <a:bodyPr anchor="t">
            <a:normAutofit/>
          </a:bodyPr>
          <a:lstStyle>
            <a:lvl1pPr>
              <a:defRPr>
                <a:solidFill>
                  <a:srgbClr val="000000"/>
                </a:solidFill>
                <a:latin typeface="Helvetica Neue Light"/>
                <a:ea typeface="Helvetica Neue Light"/>
                <a:cs typeface="Helvetica Neue Light"/>
                <a:sym typeface="Helvetica Neue Ligh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sz="1800" b="0" i="0" u="none" strike="noStrike" kern="1200" cap="none" spc="0" normalizeH="0" baseline="0" noProof="0">
                <a:ln>
                  <a:noFill/>
                </a:ln>
                <a:solidFill>
                  <a:srgbClr val="000000"/>
                </a:solidFill>
                <a:effectLst/>
                <a:uLnTx/>
                <a:uFillTx/>
                <a:latin typeface="Helvetica Neue Light"/>
                <a:sym typeface="Helvetica Neue Light"/>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000000"/>
              </a:solidFill>
              <a:effectLst/>
              <a:uLnTx/>
              <a:uFillTx/>
              <a:latin typeface="Helvetica Neue Light"/>
              <a:sym typeface="Helvetica Neue Light"/>
            </a:endParaRPr>
          </a:p>
        </p:txBody>
      </p:sp>
    </p:spTree>
    <p:extLst>
      <p:ext uri="{BB962C8B-B14F-4D97-AF65-F5344CB8AC3E}">
        <p14:creationId xmlns:p14="http://schemas.microsoft.com/office/powerpoint/2010/main" val="17808128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8E48-C40B-9651-A1D2-E846CFB2AB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2E115B-1B72-17C7-7499-384B35218EDD}"/>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BC0822E-3DD1-4C76-9779-D099FF159BA3}" type="datetimeFigureOut">
              <a:rPr kumimoji="0" lang="en-US" sz="1800" b="0" i="0" u="none" strike="noStrike" kern="1200" cap="none" spc="0" normalizeH="0" baseline="0" noProof="0" smtClean="0">
                <a:ln>
                  <a:noFill/>
                </a:ln>
                <a:solidFill>
                  <a:srgbClr val="42424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2/27/2025</a:t>
            </a:fld>
            <a:endParaRPr kumimoji="0" lang="en-US" sz="1800" b="0" i="0" u="none" strike="noStrike" kern="1200" cap="none" spc="0" normalizeH="0" baseline="0" noProof="0">
              <a:ln>
                <a:noFill/>
              </a:ln>
              <a:solidFill>
                <a:srgbClr val="424244"/>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2AEAA74E-D637-52D9-BCF0-3C03B5385C2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4244"/>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F46B957B-15BC-B428-D607-627F9026647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F872812-37FB-429C-9C53-DC8EAAC2055F}" type="slidenum">
              <a:rPr kumimoji="0" lang="en-US" sz="1800" b="0" i="0" u="none" strike="noStrike" kern="1200" cap="none" spc="0" normalizeH="0" baseline="0" noProof="0" smtClean="0">
                <a:ln>
                  <a:noFill/>
                </a:ln>
                <a:solidFill>
                  <a:srgbClr val="424244"/>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24244"/>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0532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AMLC, with overlay">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6EBD7C0B-244D-855C-A5E0-1CE416062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a:t>Click To Edit Master Title Style</a:t>
            </a: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205662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ert Swoo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04C6D-6391-17F0-B5DE-A07AF7436F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4" name="Rectangle 3">
            <a:extLst>
              <a:ext uri="{FF2B5EF4-FFF2-40B4-BE49-F238E27FC236}">
                <a16:creationId xmlns:a16="http://schemas.microsoft.com/office/drawing/2014/main" id="{EA068316-D9AC-5145-3DED-8DFAB4979E22}"/>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F78036-EEA3-D049-BA80-7A27F8BB2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Tree>
    <p:extLst>
      <p:ext uri="{BB962C8B-B14F-4D97-AF65-F5344CB8AC3E}">
        <p14:creationId xmlns:p14="http://schemas.microsoft.com/office/powerpoint/2010/main" val="54213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Image, ML, with overlay">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8C911DA7-0372-FDB7-123B-C83CA123C0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a:t>Click To Edit Master Title Style</a:t>
            </a:r>
          </a:p>
        </p:txBody>
      </p:sp>
      <p:pic>
        <p:nvPicPr>
          <p:cNvPr id="6" name="Picture 5">
            <a:extLst>
              <a:ext uri="{FF2B5EF4-FFF2-40B4-BE49-F238E27FC236}">
                <a16:creationId xmlns:a16="http://schemas.microsoft.com/office/drawing/2014/main" id="{BB4332AA-7199-BE40-92EA-D7019B56AD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cxnSp>
        <p:nvCxnSpPr>
          <p:cNvPr id="7" name="Straight Connector 6">
            <a:extLst>
              <a:ext uri="{FF2B5EF4-FFF2-40B4-BE49-F238E27FC236}">
                <a16:creationId xmlns:a16="http://schemas.microsoft.com/office/drawing/2014/main" id="{768CB39E-DF51-0342-8B9C-81C12AFFA42C}"/>
              </a:ext>
            </a:extLst>
          </p:cNvPr>
          <p:cNvCxnSpPr>
            <a:cxnSpLocks/>
          </p:cNvCxnSpPr>
          <p:nvPr userDrawn="1"/>
        </p:nvCxnSpPr>
        <p:spPr>
          <a:xfrm>
            <a:off x="5055145" y="632832"/>
            <a:ext cx="2081711" cy="0"/>
          </a:xfrm>
          <a:prstGeom prst="line">
            <a:avLst/>
          </a:prstGeom>
          <a:ln w="222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37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woosh with Color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6ACF67-DED5-792B-3732-39F81BEB0546}"/>
              </a:ext>
            </a:extLst>
          </p:cNvPr>
          <p:cNvSpPr/>
          <p:nvPr userDrawn="1"/>
        </p:nvSpPr>
        <p:spPr>
          <a:xfrm rot="10800000">
            <a:off x="0" y="0"/>
            <a:ext cx="12192000" cy="5092700"/>
          </a:xfrm>
          <a:prstGeom prst="rect">
            <a:avLst/>
          </a:prstGeom>
          <a:gradFill>
            <a:gsLst>
              <a:gs pos="0">
                <a:schemeClr val="accent1">
                  <a:lumMod val="5000"/>
                  <a:lumOff val="95000"/>
                  <a:alpha val="0"/>
                </a:schemeClr>
              </a:gs>
              <a:gs pos="100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Tree>
    <p:extLst>
      <p:ext uri="{BB962C8B-B14F-4D97-AF65-F5344CB8AC3E}">
        <p14:creationId xmlns:p14="http://schemas.microsoft.com/office/powerpoint/2010/main" val="66090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ert Swoo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04C6D-6391-17F0-B5DE-A07AF7436F39}"/>
              </a:ext>
            </a:extLst>
          </p:cNvPr>
          <p:cNvPicPr>
            <a:picLocks noChangeAspect="1"/>
          </p:cNvPicPr>
          <p:nvPr userDrawn="1"/>
        </p:nvPicPr>
        <p:blipFill>
          <a:blip r:embed="rId2">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4" name="Rectangle 3">
            <a:extLst>
              <a:ext uri="{FF2B5EF4-FFF2-40B4-BE49-F238E27FC236}">
                <a16:creationId xmlns:a16="http://schemas.microsoft.com/office/drawing/2014/main" id="{EA068316-D9AC-5145-3DED-8DFAB4979E22}"/>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F78036-EEA3-D049-BA80-7A27F8BB2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Tree>
    <p:extLst>
      <p:ext uri="{BB962C8B-B14F-4D97-AF65-F5344CB8AC3E}">
        <p14:creationId xmlns:p14="http://schemas.microsoft.com/office/powerpoint/2010/main" val="4024636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Hor Swoosh">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679AA5-A1D3-FCA5-6988-7B71DB8D5A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45" t="11838" b="22001"/>
          <a:stretch/>
        </p:blipFill>
        <p:spPr>
          <a:xfrm>
            <a:off x="0" y="0"/>
            <a:ext cx="12192000" cy="4682500"/>
          </a:xfrm>
          <a:prstGeom prst="rect">
            <a:avLst/>
          </a:prstGeom>
        </p:spPr>
      </p:pic>
      <p:sp>
        <p:nvSpPr>
          <p:cNvPr id="14" name="Logo Bar">
            <a:extLst>
              <a:ext uri="{FF2B5EF4-FFF2-40B4-BE49-F238E27FC236}">
                <a16:creationId xmlns:a16="http://schemas.microsoft.com/office/drawing/2014/main" id="{B07687A6-1F6C-5949-90F6-E50EAACD689A}"/>
              </a:ext>
            </a:extLst>
          </p:cNvPr>
          <p:cNvSpPr/>
          <p:nvPr userDrawn="1"/>
        </p:nvSpPr>
        <p:spPr>
          <a:xfrm>
            <a:off x="-16764" y="-13648"/>
            <a:ext cx="12225528" cy="667512"/>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60DCDBB7-1049-9D46-8D75-23E28362FF3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
        <p:nvSpPr>
          <p:cNvPr id="3" name="Rectangle 2">
            <a:extLst>
              <a:ext uri="{FF2B5EF4-FFF2-40B4-BE49-F238E27FC236}">
                <a16:creationId xmlns:a16="http://schemas.microsoft.com/office/drawing/2014/main" id="{83EE6833-FBCB-FA02-9E4D-899626C36DD1}"/>
              </a:ext>
            </a:extLst>
          </p:cNvPr>
          <p:cNvSpPr/>
          <p:nvPr userDrawn="1"/>
        </p:nvSpPr>
        <p:spPr>
          <a:xfrm>
            <a:off x="0" y="2781300"/>
            <a:ext cx="12192000" cy="4076700"/>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465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or Swoosh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F5CB9-F721-F66E-5FD2-197142E5E9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45" t="6970" b="22001"/>
          <a:stretch/>
        </p:blipFill>
        <p:spPr>
          <a:xfrm>
            <a:off x="0" y="11111"/>
            <a:ext cx="12192000" cy="5026989"/>
          </a:xfrm>
          <a:prstGeom prst="rect">
            <a:avLst/>
          </a:prstGeom>
        </p:spPr>
      </p:pic>
      <p:sp>
        <p:nvSpPr>
          <p:cNvPr id="3" name="Rectangle 2">
            <a:extLst>
              <a:ext uri="{FF2B5EF4-FFF2-40B4-BE49-F238E27FC236}">
                <a16:creationId xmlns:a16="http://schemas.microsoft.com/office/drawing/2014/main" id="{F84303EC-7B85-979C-44FA-3EB20F1D98CE}"/>
              </a:ext>
            </a:extLst>
          </p:cNvPr>
          <p:cNvSpPr/>
          <p:nvPr userDrawn="1"/>
        </p:nvSpPr>
        <p:spPr>
          <a:xfrm>
            <a:off x="0" y="3644900"/>
            <a:ext cx="12192000" cy="3213100"/>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4994296"/>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a:t>Click To Edit Master Title Style</a:t>
            </a:r>
          </a:p>
        </p:txBody>
      </p:sp>
      <p:sp>
        <p:nvSpPr>
          <p:cNvPr id="14" name="Logo Bar">
            <a:extLst>
              <a:ext uri="{FF2B5EF4-FFF2-40B4-BE49-F238E27FC236}">
                <a16:creationId xmlns:a16="http://schemas.microsoft.com/office/drawing/2014/main" id="{77526311-4067-2240-849A-FE1F3A0F058B}"/>
              </a:ext>
            </a:extLst>
          </p:cNvPr>
          <p:cNvSpPr/>
          <p:nvPr userDrawn="1"/>
        </p:nvSpPr>
        <p:spPr>
          <a:xfrm>
            <a:off x="-16764" y="-13648"/>
            <a:ext cx="12225528" cy="667512"/>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877885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ert Swoosh With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DDE28-85B2-B222-2B42-17AC28CD8F75}"/>
              </a:ext>
            </a:extLst>
          </p:cNvPr>
          <p:cNvPicPr>
            <a:picLocks noChangeAspect="1"/>
          </p:cNvPicPr>
          <p:nvPr userDrawn="1"/>
        </p:nvPicPr>
        <p:blipFill>
          <a:blip r:embed="rId2">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4" name="Rectangle 3">
            <a:extLst>
              <a:ext uri="{FF2B5EF4-FFF2-40B4-BE49-F238E27FC236}">
                <a16:creationId xmlns:a16="http://schemas.microsoft.com/office/drawing/2014/main" id="{1EF8D58F-88FA-65A8-2B67-3EAA73A88D0E}"/>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F78036-EEA3-D049-BA80-7A27F8BB2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9" name="Title 1">
            <a:extLst>
              <a:ext uri="{FF2B5EF4-FFF2-40B4-BE49-F238E27FC236}">
                <a16:creationId xmlns:a16="http://schemas.microsoft.com/office/drawing/2014/main" id="{110D8875-7243-464A-AE9D-02F77575077A}"/>
              </a:ext>
            </a:extLst>
          </p:cNvPr>
          <p:cNvSpPr>
            <a:spLocks noGrp="1"/>
          </p:cNvSpPr>
          <p:nvPr>
            <p:ph type="ctrTitle" hasCustomPrompt="1"/>
          </p:nvPr>
        </p:nvSpPr>
        <p:spPr>
          <a:xfrm>
            <a:off x="508863" y="1745170"/>
            <a:ext cx="5107771" cy="1333882"/>
          </a:xfrm>
          <a:prstGeom prst="rect">
            <a:avLst/>
          </a:prstGeom>
        </p:spPr>
        <p:txBody>
          <a:bodyPr anchor="t">
            <a:noAutofit/>
          </a:bodyPr>
          <a:lstStyle>
            <a:lvl1pPr algn="l">
              <a:lnSpc>
                <a:spcPct val="100000"/>
              </a:lnSpc>
              <a:spcBef>
                <a:spcPts val="0"/>
              </a:spcBef>
              <a:defRPr sz="4800" b="1" i="0" cap="none" baseline="0">
                <a:solidFill>
                  <a:schemeClr val="bg1"/>
                </a:solidFill>
                <a:latin typeface="+mj-lt"/>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435355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ousekeeping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9BCFC-B437-D8F7-25BF-5F206E4EFF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721" r="36822"/>
          <a:stretch/>
        </p:blipFill>
        <p:spPr>
          <a:xfrm>
            <a:off x="7936508" y="0"/>
            <a:ext cx="4255492" cy="6858000"/>
          </a:xfrm>
          <a:prstGeom prst="rect">
            <a:avLst/>
          </a:prstGeom>
        </p:spPr>
      </p:pic>
      <p:sp>
        <p:nvSpPr>
          <p:cNvPr id="4" name="Rectangle 3">
            <a:extLst>
              <a:ext uri="{FF2B5EF4-FFF2-40B4-BE49-F238E27FC236}">
                <a16:creationId xmlns:a16="http://schemas.microsoft.com/office/drawing/2014/main" id="{91D4C584-3985-42C1-CA61-59F723EBB8EE}"/>
              </a:ext>
            </a:extLst>
          </p:cNvPr>
          <p:cNvSpPr/>
          <p:nvPr userDrawn="1"/>
        </p:nvSpPr>
        <p:spPr>
          <a:xfrm rot="5400000">
            <a:off x="2219823" y="-2219826"/>
            <a:ext cx="6858003" cy="11297655"/>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ctrTitle" hasCustomPrompt="1"/>
          </p:nvPr>
        </p:nvSpPr>
        <p:spPr>
          <a:xfrm>
            <a:off x="508863" y="1352168"/>
            <a:ext cx="8897503" cy="849977"/>
          </a:xfrm>
          <a:prstGeom prst="rect">
            <a:avLst/>
          </a:prstGeom>
        </p:spPr>
        <p:txBody>
          <a:bodyPr anchor="t">
            <a:noAutofit/>
          </a:bodyPr>
          <a:lstStyle>
            <a:lvl1pPr algn="l">
              <a:lnSpc>
                <a:spcPct val="100000"/>
              </a:lnSpc>
              <a:spcBef>
                <a:spcPts val="0"/>
              </a:spcBef>
              <a:defRPr sz="4800" b="1" i="0" cap="none" baseline="0">
                <a:solidFill>
                  <a:schemeClr val="bg1"/>
                </a:solidFill>
                <a:latin typeface="+mj-lt"/>
                <a:cs typeface="Calibri" panose="020F0502020204030204" pitchFamily="34" charset="0"/>
              </a:defRPr>
            </a:lvl1pPr>
          </a:lstStyle>
          <a:p>
            <a:r>
              <a:rPr lang="en-US"/>
              <a:t>Click To Edit Master Title Style</a:t>
            </a:r>
          </a:p>
        </p:txBody>
      </p:sp>
      <p:sp>
        <p:nvSpPr>
          <p:cNvPr id="10" name="Text Placeholder 30">
            <a:extLst>
              <a:ext uri="{FF2B5EF4-FFF2-40B4-BE49-F238E27FC236}">
                <a16:creationId xmlns:a16="http://schemas.microsoft.com/office/drawing/2014/main" id="{F538D335-9ADE-484A-89C9-99DBAE883190}"/>
              </a:ext>
            </a:extLst>
          </p:cNvPr>
          <p:cNvSpPr>
            <a:spLocks noGrp="1"/>
          </p:cNvSpPr>
          <p:nvPr>
            <p:ph type="body" sz="quarter" idx="24" hasCustomPrompt="1"/>
          </p:nvPr>
        </p:nvSpPr>
        <p:spPr>
          <a:xfrm>
            <a:off x="508863" y="2259891"/>
            <a:ext cx="6104079" cy="396647"/>
          </a:xfrm>
        </p:spPr>
        <p:txBody>
          <a:bodyPr wrap="square">
            <a:spAutoFit/>
          </a:bodyPr>
          <a:lstStyle>
            <a:lvl1pPr>
              <a:lnSpc>
                <a:spcPct val="80000"/>
              </a:lnSpc>
              <a:spcAft>
                <a:spcPts val="0"/>
              </a:spcAft>
              <a:defRPr sz="3200">
                <a:solidFill>
                  <a:schemeClr val="bg1"/>
                </a:solidFill>
                <a:latin typeface="+mj-lt"/>
              </a:defRPr>
            </a:lvl1pPr>
          </a:lstStyle>
          <a:p>
            <a:pPr lvl="0"/>
            <a:r>
              <a:rPr lang="en-US"/>
              <a:t>Click to add text</a:t>
            </a:r>
          </a:p>
        </p:txBody>
      </p:sp>
      <p:pic>
        <p:nvPicPr>
          <p:cNvPr id="11" name="Picture 10">
            <a:extLst>
              <a:ext uri="{FF2B5EF4-FFF2-40B4-BE49-F238E27FC236}">
                <a16:creationId xmlns:a16="http://schemas.microsoft.com/office/drawing/2014/main" id="{78A74CE5-8FA2-9341-AF2B-87DF0A0427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Tree>
    <p:extLst>
      <p:ext uri="{BB962C8B-B14F-4D97-AF65-F5344CB8AC3E}">
        <p14:creationId xmlns:p14="http://schemas.microsoft.com/office/powerpoint/2010/main" val="373880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AMLC, with overlay">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6EBD7C0B-244D-855C-A5E0-1CE4160626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dirty="0"/>
              <a:t>Click To Edit Master Title Style</a:t>
            </a: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1372799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ML, with overlay">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8C911DA7-0372-FDB7-123B-C83CA123C0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dirty="0"/>
              <a:t>Click To Edit Master Title Style</a:t>
            </a:r>
          </a:p>
        </p:txBody>
      </p:sp>
      <p:pic>
        <p:nvPicPr>
          <p:cNvPr id="6" name="Picture 5">
            <a:extLst>
              <a:ext uri="{FF2B5EF4-FFF2-40B4-BE49-F238E27FC236}">
                <a16:creationId xmlns:a16="http://schemas.microsoft.com/office/drawing/2014/main" id="{BB4332AA-7199-BE40-92EA-D7019B56AD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cxnSp>
        <p:nvCxnSpPr>
          <p:cNvPr id="7" name="Straight Connector 6">
            <a:extLst>
              <a:ext uri="{FF2B5EF4-FFF2-40B4-BE49-F238E27FC236}">
                <a16:creationId xmlns:a16="http://schemas.microsoft.com/office/drawing/2014/main" id="{768CB39E-DF51-0342-8B9C-81C12AFFA42C}"/>
              </a:ext>
            </a:extLst>
          </p:cNvPr>
          <p:cNvCxnSpPr>
            <a:cxnSpLocks/>
          </p:cNvCxnSpPr>
          <p:nvPr userDrawn="1"/>
        </p:nvCxnSpPr>
        <p:spPr>
          <a:xfrm>
            <a:off x="5055145" y="632832"/>
            <a:ext cx="2081711" cy="0"/>
          </a:xfrm>
          <a:prstGeom prst="line">
            <a:avLst/>
          </a:prstGeom>
          <a:ln w="22225">
            <a:solidFill>
              <a:schemeClr val="bg1">
                <a:alpha val="2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670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woosh with Color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6ACF67-DED5-792B-3732-39F81BEB0546}"/>
              </a:ext>
            </a:extLst>
          </p:cNvPr>
          <p:cNvSpPr/>
          <p:nvPr userDrawn="1"/>
        </p:nvSpPr>
        <p:spPr>
          <a:xfrm rot="10800000">
            <a:off x="0" y="0"/>
            <a:ext cx="12192000" cy="5092700"/>
          </a:xfrm>
          <a:prstGeom prst="rect">
            <a:avLst/>
          </a:prstGeom>
          <a:gradFill>
            <a:gsLst>
              <a:gs pos="0">
                <a:schemeClr val="accent1">
                  <a:lumMod val="5000"/>
                  <a:lumOff val="95000"/>
                  <a:alpha val="0"/>
                </a:schemeClr>
              </a:gs>
              <a:gs pos="100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Tree>
    <p:extLst>
      <p:ext uri="{BB962C8B-B14F-4D97-AF65-F5344CB8AC3E}">
        <p14:creationId xmlns:p14="http://schemas.microsoft.com/office/powerpoint/2010/main" val="328538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or Swoosh">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679AA5-A1D3-FCA5-6988-7B71DB8D5A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11838" b="22001"/>
          <a:stretch/>
        </p:blipFill>
        <p:spPr>
          <a:xfrm>
            <a:off x="0" y="0"/>
            <a:ext cx="12192000" cy="4682500"/>
          </a:xfrm>
          <a:prstGeom prst="rect">
            <a:avLst/>
          </a:prstGeom>
        </p:spPr>
      </p:pic>
      <p:sp>
        <p:nvSpPr>
          <p:cNvPr id="14" name="Logo Bar">
            <a:extLst>
              <a:ext uri="{FF2B5EF4-FFF2-40B4-BE49-F238E27FC236}">
                <a16:creationId xmlns:a16="http://schemas.microsoft.com/office/drawing/2014/main" id="{B07687A6-1F6C-5949-90F6-E50EAACD689A}"/>
              </a:ext>
            </a:extLst>
          </p:cNvPr>
          <p:cNvSpPr/>
          <p:nvPr userDrawn="1"/>
        </p:nvSpPr>
        <p:spPr>
          <a:xfrm>
            <a:off x="-16764" y="-13648"/>
            <a:ext cx="12225528" cy="667512"/>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60DCDBB7-1049-9D46-8D75-23E28362FF3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
        <p:nvSpPr>
          <p:cNvPr id="3" name="Rectangle 2">
            <a:extLst>
              <a:ext uri="{FF2B5EF4-FFF2-40B4-BE49-F238E27FC236}">
                <a16:creationId xmlns:a16="http://schemas.microsoft.com/office/drawing/2014/main" id="{83EE6833-FBCB-FA02-9E4D-899626C36DD1}"/>
              </a:ext>
            </a:extLst>
          </p:cNvPr>
          <p:cNvSpPr/>
          <p:nvPr userDrawn="1"/>
        </p:nvSpPr>
        <p:spPr>
          <a:xfrm>
            <a:off x="0" y="2781300"/>
            <a:ext cx="12192000" cy="4076700"/>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804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ert Swoo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04C6D-6391-17F0-B5DE-A07AF7436F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4" name="Rectangle 3">
            <a:extLst>
              <a:ext uri="{FF2B5EF4-FFF2-40B4-BE49-F238E27FC236}">
                <a16:creationId xmlns:a16="http://schemas.microsoft.com/office/drawing/2014/main" id="{EA068316-D9AC-5145-3DED-8DFAB4979E22}"/>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F78036-EEA3-D049-BA80-7A27F8BB2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Tree>
    <p:extLst>
      <p:ext uri="{BB962C8B-B14F-4D97-AF65-F5344CB8AC3E}">
        <p14:creationId xmlns:p14="http://schemas.microsoft.com/office/powerpoint/2010/main" val="674524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or Swoosh">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679AA5-A1D3-FCA5-6988-7B71DB8D5A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11838" b="22001"/>
          <a:stretch/>
        </p:blipFill>
        <p:spPr>
          <a:xfrm>
            <a:off x="0" y="0"/>
            <a:ext cx="12192000" cy="4682500"/>
          </a:xfrm>
          <a:prstGeom prst="rect">
            <a:avLst/>
          </a:prstGeom>
        </p:spPr>
      </p:pic>
      <p:sp>
        <p:nvSpPr>
          <p:cNvPr id="14" name="Logo Bar">
            <a:extLst>
              <a:ext uri="{FF2B5EF4-FFF2-40B4-BE49-F238E27FC236}">
                <a16:creationId xmlns:a16="http://schemas.microsoft.com/office/drawing/2014/main" id="{B07687A6-1F6C-5949-90F6-E50EAACD689A}"/>
              </a:ext>
            </a:extLst>
          </p:cNvPr>
          <p:cNvSpPr/>
          <p:nvPr userDrawn="1"/>
        </p:nvSpPr>
        <p:spPr>
          <a:xfrm>
            <a:off x="-16764" y="-13648"/>
            <a:ext cx="12225528" cy="667512"/>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9" name="Picture 8">
            <a:extLst>
              <a:ext uri="{FF2B5EF4-FFF2-40B4-BE49-F238E27FC236}">
                <a16:creationId xmlns:a16="http://schemas.microsoft.com/office/drawing/2014/main" id="{60DCDBB7-1049-9D46-8D75-23E28362FF3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
        <p:nvSpPr>
          <p:cNvPr id="3" name="Rectangle 2">
            <a:extLst>
              <a:ext uri="{FF2B5EF4-FFF2-40B4-BE49-F238E27FC236}">
                <a16:creationId xmlns:a16="http://schemas.microsoft.com/office/drawing/2014/main" id="{83EE6833-FBCB-FA02-9E4D-899626C36DD1}"/>
              </a:ext>
            </a:extLst>
          </p:cNvPr>
          <p:cNvSpPr/>
          <p:nvPr userDrawn="1"/>
        </p:nvSpPr>
        <p:spPr>
          <a:xfrm>
            <a:off x="0" y="2781300"/>
            <a:ext cx="12192000" cy="4076700"/>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703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Hor Swoosh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F5CB9-F721-F66E-5FD2-197142E5E9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6970" b="22001"/>
          <a:stretch/>
        </p:blipFill>
        <p:spPr>
          <a:xfrm>
            <a:off x="0" y="11111"/>
            <a:ext cx="12192000" cy="5026989"/>
          </a:xfrm>
          <a:prstGeom prst="rect">
            <a:avLst/>
          </a:prstGeom>
        </p:spPr>
      </p:pic>
      <p:sp>
        <p:nvSpPr>
          <p:cNvPr id="3" name="Rectangle 2">
            <a:extLst>
              <a:ext uri="{FF2B5EF4-FFF2-40B4-BE49-F238E27FC236}">
                <a16:creationId xmlns:a16="http://schemas.microsoft.com/office/drawing/2014/main" id="{F84303EC-7B85-979C-44FA-3EB20F1D98CE}"/>
              </a:ext>
            </a:extLst>
          </p:cNvPr>
          <p:cNvSpPr/>
          <p:nvPr userDrawn="1"/>
        </p:nvSpPr>
        <p:spPr>
          <a:xfrm>
            <a:off x="0" y="3644900"/>
            <a:ext cx="12192000" cy="3213100"/>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4994296"/>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dirty="0"/>
              <a:t>Click To Edit Master Title Style</a:t>
            </a:r>
          </a:p>
        </p:txBody>
      </p:sp>
      <p:sp>
        <p:nvSpPr>
          <p:cNvPr id="14" name="Logo Bar">
            <a:extLst>
              <a:ext uri="{FF2B5EF4-FFF2-40B4-BE49-F238E27FC236}">
                <a16:creationId xmlns:a16="http://schemas.microsoft.com/office/drawing/2014/main" id="{77526311-4067-2240-849A-FE1F3A0F058B}"/>
              </a:ext>
            </a:extLst>
          </p:cNvPr>
          <p:cNvSpPr/>
          <p:nvPr userDrawn="1"/>
        </p:nvSpPr>
        <p:spPr>
          <a:xfrm>
            <a:off x="-16764" y="-13648"/>
            <a:ext cx="12225528" cy="667512"/>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82732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ert Swoosh With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DDE28-85B2-B222-2B42-17AC28CD8F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4" name="Rectangle 3">
            <a:extLst>
              <a:ext uri="{FF2B5EF4-FFF2-40B4-BE49-F238E27FC236}">
                <a16:creationId xmlns:a16="http://schemas.microsoft.com/office/drawing/2014/main" id="{1EF8D58F-88FA-65A8-2B67-3EAA73A88D0E}"/>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F78036-EEA3-D049-BA80-7A27F8BB2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9" name="Title 1">
            <a:extLst>
              <a:ext uri="{FF2B5EF4-FFF2-40B4-BE49-F238E27FC236}">
                <a16:creationId xmlns:a16="http://schemas.microsoft.com/office/drawing/2014/main" id="{110D8875-7243-464A-AE9D-02F77575077A}"/>
              </a:ext>
            </a:extLst>
          </p:cNvPr>
          <p:cNvSpPr>
            <a:spLocks noGrp="1"/>
          </p:cNvSpPr>
          <p:nvPr>
            <p:ph type="ctrTitle" hasCustomPrompt="1"/>
          </p:nvPr>
        </p:nvSpPr>
        <p:spPr>
          <a:xfrm>
            <a:off x="508863" y="1745170"/>
            <a:ext cx="5107771" cy="1333882"/>
          </a:xfrm>
          <a:prstGeom prst="rect">
            <a:avLst/>
          </a:prstGeom>
        </p:spPr>
        <p:txBody>
          <a:bodyPr anchor="t">
            <a:noAutofit/>
          </a:bodyPr>
          <a:lstStyle>
            <a:lvl1pPr algn="l">
              <a:lnSpc>
                <a:spcPct val="100000"/>
              </a:lnSpc>
              <a:spcBef>
                <a:spcPts val="0"/>
              </a:spcBef>
              <a:defRPr sz="4800" b="1" i="0" cap="none" baseline="0">
                <a:solidFill>
                  <a:schemeClr val="bg1"/>
                </a:solidFill>
                <a:latin typeface="+mj-lt"/>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1347164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ousekeeping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9BCFC-B437-D8F7-25BF-5F206E4EFF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721" r="36822"/>
          <a:stretch/>
        </p:blipFill>
        <p:spPr>
          <a:xfrm>
            <a:off x="7936508" y="0"/>
            <a:ext cx="4255492" cy="6858000"/>
          </a:xfrm>
          <a:prstGeom prst="rect">
            <a:avLst/>
          </a:prstGeom>
        </p:spPr>
      </p:pic>
      <p:sp>
        <p:nvSpPr>
          <p:cNvPr id="4" name="Rectangle 3">
            <a:extLst>
              <a:ext uri="{FF2B5EF4-FFF2-40B4-BE49-F238E27FC236}">
                <a16:creationId xmlns:a16="http://schemas.microsoft.com/office/drawing/2014/main" id="{91D4C584-3985-42C1-CA61-59F723EBB8EE}"/>
              </a:ext>
            </a:extLst>
          </p:cNvPr>
          <p:cNvSpPr/>
          <p:nvPr userDrawn="1"/>
        </p:nvSpPr>
        <p:spPr>
          <a:xfrm rot="5400000">
            <a:off x="2219823" y="-2219826"/>
            <a:ext cx="6858003" cy="11297655"/>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ctrTitle" hasCustomPrompt="1"/>
          </p:nvPr>
        </p:nvSpPr>
        <p:spPr>
          <a:xfrm>
            <a:off x="508863" y="1352168"/>
            <a:ext cx="8897503" cy="849977"/>
          </a:xfrm>
          <a:prstGeom prst="rect">
            <a:avLst/>
          </a:prstGeom>
        </p:spPr>
        <p:txBody>
          <a:bodyPr anchor="t">
            <a:noAutofit/>
          </a:bodyPr>
          <a:lstStyle>
            <a:lvl1pPr algn="l">
              <a:lnSpc>
                <a:spcPct val="100000"/>
              </a:lnSpc>
              <a:spcBef>
                <a:spcPts val="0"/>
              </a:spcBef>
              <a:defRPr sz="4800" b="1" i="0" cap="none" baseline="0">
                <a:solidFill>
                  <a:schemeClr val="bg1"/>
                </a:solidFill>
                <a:latin typeface="+mj-lt"/>
                <a:cs typeface="Calibri" panose="020F0502020204030204" pitchFamily="34" charset="0"/>
              </a:defRPr>
            </a:lvl1pPr>
          </a:lstStyle>
          <a:p>
            <a:r>
              <a:rPr lang="en-US" dirty="0"/>
              <a:t>Click To Edit Master Title Style</a:t>
            </a:r>
          </a:p>
        </p:txBody>
      </p:sp>
      <p:sp>
        <p:nvSpPr>
          <p:cNvPr id="10" name="Text Placeholder 30">
            <a:extLst>
              <a:ext uri="{FF2B5EF4-FFF2-40B4-BE49-F238E27FC236}">
                <a16:creationId xmlns:a16="http://schemas.microsoft.com/office/drawing/2014/main" id="{F538D335-9ADE-484A-89C9-99DBAE883190}"/>
              </a:ext>
            </a:extLst>
          </p:cNvPr>
          <p:cNvSpPr>
            <a:spLocks noGrp="1"/>
          </p:cNvSpPr>
          <p:nvPr>
            <p:ph type="body" sz="quarter" idx="24" hasCustomPrompt="1"/>
          </p:nvPr>
        </p:nvSpPr>
        <p:spPr>
          <a:xfrm>
            <a:off x="508863" y="2259891"/>
            <a:ext cx="6104079" cy="396647"/>
          </a:xfrm>
        </p:spPr>
        <p:txBody>
          <a:bodyPr wrap="square">
            <a:spAutoFit/>
          </a:bodyPr>
          <a:lstStyle>
            <a:lvl1pPr>
              <a:lnSpc>
                <a:spcPct val="80000"/>
              </a:lnSpc>
              <a:spcAft>
                <a:spcPts val="0"/>
              </a:spcAft>
              <a:defRPr sz="3200">
                <a:solidFill>
                  <a:schemeClr val="bg1"/>
                </a:solidFill>
                <a:latin typeface="+mj-lt"/>
              </a:defRPr>
            </a:lvl1pPr>
          </a:lstStyle>
          <a:p>
            <a:pPr lvl="0"/>
            <a:r>
              <a:rPr lang="en-US" dirty="0"/>
              <a:t>Click to add text</a:t>
            </a:r>
          </a:p>
        </p:txBody>
      </p:sp>
      <p:pic>
        <p:nvPicPr>
          <p:cNvPr id="11" name="Picture 10">
            <a:extLst>
              <a:ext uri="{FF2B5EF4-FFF2-40B4-BE49-F238E27FC236}">
                <a16:creationId xmlns:a16="http://schemas.microsoft.com/office/drawing/2014/main" id="{78A74CE5-8FA2-9341-AF2B-87DF0A0427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Tree>
    <p:extLst>
      <p:ext uri="{BB962C8B-B14F-4D97-AF65-F5344CB8AC3E}">
        <p14:creationId xmlns:p14="http://schemas.microsoft.com/office/powerpoint/2010/main" val="303913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eart+CARDIO Cover with Swoos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EA6A6-8565-AEE8-6EC4-00D271FED4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11573" b="22001"/>
          <a:stretch/>
        </p:blipFill>
        <p:spPr>
          <a:xfrm>
            <a:off x="0" y="0"/>
            <a:ext cx="12192000" cy="4701217"/>
          </a:xfrm>
          <a:prstGeom prst="rect">
            <a:avLst/>
          </a:prstGeom>
        </p:spPr>
      </p:pic>
      <p:pic>
        <p:nvPicPr>
          <p:cNvPr id="23" name="Picture 22">
            <a:extLst>
              <a:ext uri="{FF2B5EF4-FFF2-40B4-BE49-F238E27FC236}">
                <a16:creationId xmlns:a16="http://schemas.microsoft.com/office/drawing/2014/main" id="{09E49359-7834-DC49-8046-2EC2ADF26B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16057" y="655368"/>
            <a:ext cx="1688098" cy="410272"/>
          </a:xfrm>
          <a:prstGeom prst="rect">
            <a:avLst/>
          </a:prstGeom>
        </p:spPr>
      </p:pic>
      <p:sp>
        <p:nvSpPr>
          <p:cNvPr id="24" name="TextBox 23">
            <a:extLst>
              <a:ext uri="{FF2B5EF4-FFF2-40B4-BE49-F238E27FC236}">
                <a16:creationId xmlns:a16="http://schemas.microsoft.com/office/drawing/2014/main" id="{4DC4F43F-BB5A-2A4C-A517-BE280D1237A5}"/>
              </a:ext>
            </a:extLst>
          </p:cNvPr>
          <p:cNvSpPr txBox="1"/>
          <p:nvPr userDrawn="1"/>
        </p:nvSpPr>
        <p:spPr>
          <a:xfrm>
            <a:off x="10724181" y="684185"/>
            <a:ext cx="1347694" cy="369332"/>
          </a:xfrm>
          <a:prstGeom prst="rect">
            <a:avLst/>
          </a:prstGeom>
          <a:noFill/>
        </p:spPr>
        <p:txBody>
          <a:bodyPr wrap="square" rtlCol="0">
            <a:spAutoFit/>
          </a:bodyPr>
          <a:lstStyle/>
          <a:p>
            <a:pPr algn="ctr"/>
            <a:r>
              <a:rPr lang="en-US" sz="1800" b="1" i="0" dirty="0">
                <a:solidFill>
                  <a:srgbClr val="82110C"/>
                </a:solidFill>
                <a:latin typeface="Arial" panose="020B0604020202020204" pitchFamily="34" charset="0"/>
              </a:rPr>
              <a:t>CME/CE</a:t>
            </a:r>
          </a:p>
        </p:txBody>
      </p:sp>
      <p:sp>
        <p:nvSpPr>
          <p:cNvPr id="25" name="Logo Bar">
            <a:extLst>
              <a:ext uri="{FF2B5EF4-FFF2-40B4-BE49-F238E27FC236}">
                <a16:creationId xmlns:a16="http://schemas.microsoft.com/office/drawing/2014/main" id="{CB356E51-9AA5-F849-975A-BACE4E8C924A}"/>
              </a:ext>
            </a:extLst>
          </p:cNvPr>
          <p:cNvSpPr/>
          <p:nvPr userDrawn="1"/>
        </p:nvSpPr>
        <p:spPr>
          <a:xfrm>
            <a:off x="-7620" y="-17219"/>
            <a:ext cx="12225528" cy="6858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6" name="Picture 25">
            <a:extLst>
              <a:ext uri="{FF2B5EF4-FFF2-40B4-BE49-F238E27FC236}">
                <a16:creationId xmlns:a16="http://schemas.microsoft.com/office/drawing/2014/main" id="{7F08F950-4302-2F4B-8BB9-D05B9806502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pic>
        <p:nvPicPr>
          <p:cNvPr id="16" name="Conference Logo" hidden="1">
            <a:extLst>
              <a:ext uri="{FF2B5EF4-FFF2-40B4-BE49-F238E27FC236}">
                <a16:creationId xmlns:a16="http://schemas.microsoft.com/office/drawing/2014/main" id="{64865EA3-7751-5944-BD20-751AC033CB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59405" y="163659"/>
            <a:ext cx="3772634" cy="309851"/>
          </a:xfrm>
          <a:prstGeom prst="rect">
            <a:avLst/>
          </a:prstGeom>
        </p:spPr>
      </p:pic>
      <p:grpSp>
        <p:nvGrpSpPr>
          <p:cNvPr id="10" name="Group 9">
            <a:extLst>
              <a:ext uri="{FF2B5EF4-FFF2-40B4-BE49-F238E27FC236}">
                <a16:creationId xmlns:a16="http://schemas.microsoft.com/office/drawing/2014/main" id="{BAB381C2-00BB-7C48-A53E-9789EA217111}"/>
              </a:ext>
            </a:extLst>
          </p:cNvPr>
          <p:cNvGrpSpPr/>
          <p:nvPr userDrawn="1"/>
        </p:nvGrpSpPr>
        <p:grpSpPr>
          <a:xfrm>
            <a:off x="8969105" y="6162339"/>
            <a:ext cx="2975348" cy="532066"/>
            <a:chOff x="8969105" y="6162339"/>
            <a:chExt cx="2975348" cy="532066"/>
          </a:xfrm>
        </p:grpSpPr>
        <p:pic>
          <p:nvPicPr>
            <p:cNvPr id="19" name="Picture 18">
              <a:extLst>
                <a:ext uri="{FF2B5EF4-FFF2-40B4-BE49-F238E27FC236}">
                  <a16:creationId xmlns:a16="http://schemas.microsoft.com/office/drawing/2014/main" id="{71CA9E71-931B-E04C-AFE3-D9582503145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20" name="Straight Connector 19">
              <a:extLst>
                <a:ext uri="{FF2B5EF4-FFF2-40B4-BE49-F238E27FC236}">
                  <a16:creationId xmlns:a16="http://schemas.microsoft.com/office/drawing/2014/main" id="{8D6946C6-98C7-6146-A210-6890E9EA2D35}"/>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77741E-6DB0-0941-BD7D-E39A5BC5DE2D}"/>
                </a:ext>
              </a:extLst>
            </p:cNvPr>
            <p:cNvGrpSpPr/>
            <p:nvPr userDrawn="1"/>
          </p:nvGrpSpPr>
          <p:grpSpPr>
            <a:xfrm>
              <a:off x="10574683" y="6162339"/>
              <a:ext cx="1369770" cy="532066"/>
              <a:chOff x="10660411" y="6233779"/>
              <a:chExt cx="1369770" cy="532066"/>
            </a:xfrm>
          </p:grpSpPr>
          <p:pic>
            <p:nvPicPr>
              <p:cNvPr id="28" name="Picture 27">
                <a:extLst>
                  <a:ext uri="{FF2B5EF4-FFF2-40B4-BE49-F238E27FC236}">
                    <a16:creationId xmlns:a16="http://schemas.microsoft.com/office/drawing/2014/main" id="{7549AC9C-D5F2-4D4B-9998-B798FAB338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9" name="Picture 28">
                <a:extLst>
                  <a:ext uri="{FF2B5EF4-FFF2-40B4-BE49-F238E27FC236}">
                    <a16:creationId xmlns:a16="http://schemas.microsoft.com/office/drawing/2014/main" id="{EFDD04C1-90C1-4248-B367-D075DB018E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
        <p:nvSpPr>
          <p:cNvPr id="2" name="Rectangle 1">
            <a:extLst>
              <a:ext uri="{FF2B5EF4-FFF2-40B4-BE49-F238E27FC236}">
                <a16:creationId xmlns:a16="http://schemas.microsoft.com/office/drawing/2014/main" id="{B3474061-C3D7-B7C2-AB1D-AC0B6127B0AA}"/>
              </a:ext>
            </a:extLst>
          </p:cNvPr>
          <p:cNvSpPr/>
          <p:nvPr userDrawn="1"/>
        </p:nvSpPr>
        <p:spPr>
          <a:xfrm>
            <a:off x="0" y="2991678"/>
            <a:ext cx="12192000" cy="3866322"/>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512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eart+CARDIO Cover Full Image">
    <p:spTree>
      <p:nvGrpSpPr>
        <p:cNvPr id="1" name=""/>
        <p:cNvGrpSpPr/>
        <p:nvPr/>
      </p:nvGrpSpPr>
      <p:grpSpPr>
        <a:xfrm>
          <a:off x="0" y="0"/>
          <a:ext cx="0" cy="0"/>
          <a:chOff x="0" y="0"/>
          <a:chExt cx="0" cy="0"/>
        </a:xfrm>
      </p:grpSpPr>
      <p:pic>
        <p:nvPicPr>
          <p:cNvPr id="3" name="Picture 2" descr="A drawing of a heart and a heartbeat line&#10;&#10;Description automatically generated">
            <a:extLst>
              <a:ext uri="{FF2B5EF4-FFF2-40B4-BE49-F238E27FC236}">
                <a16:creationId xmlns:a16="http://schemas.microsoft.com/office/drawing/2014/main" id="{6383E14D-2200-2542-4B2A-F839694AFC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428"/>
            <a:ext cx="12192000" cy="6966856"/>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8398" y="0"/>
            <a:ext cx="12208796" cy="6858000"/>
          </a:xfrm>
          <a:prstGeom prst="rect">
            <a:avLst/>
          </a:prstGeom>
          <a:solidFill>
            <a:srgbClr val="82110C">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grpSp>
        <p:nvGrpSpPr>
          <p:cNvPr id="16" name="Group 15">
            <a:extLst>
              <a:ext uri="{FF2B5EF4-FFF2-40B4-BE49-F238E27FC236}">
                <a16:creationId xmlns:a16="http://schemas.microsoft.com/office/drawing/2014/main" id="{DAC45355-2ECB-EA4E-8F4F-18941BC9533A}"/>
              </a:ext>
            </a:extLst>
          </p:cNvPr>
          <p:cNvGrpSpPr/>
          <p:nvPr userDrawn="1"/>
        </p:nvGrpSpPr>
        <p:grpSpPr>
          <a:xfrm>
            <a:off x="4608326" y="6162339"/>
            <a:ext cx="2975348" cy="532066"/>
            <a:chOff x="8969105" y="6162339"/>
            <a:chExt cx="2975348" cy="532066"/>
          </a:xfrm>
        </p:grpSpPr>
        <p:pic>
          <p:nvPicPr>
            <p:cNvPr id="17" name="Picture 16">
              <a:extLst>
                <a:ext uri="{FF2B5EF4-FFF2-40B4-BE49-F238E27FC236}">
                  <a16:creationId xmlns:a16="http://schemas.microsoft.com/office/drawing/2014/main" id="{B724D47B-07D1-0F4B-9D2E-2359E7763DA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18" name="Straight Connector 17">
              <a:extLst>
                <a:ext uri="{FF2B5EF4-FFF2-40B4-BE49-F238E27FC236}">
                  <a16:creationId xmlns:a16="http://schemas.microsoft.com/office/drawing/2014/main" id="{B69E4C2C-7E56-9047-84B1-797957FA3081}"/>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2BBCD77-3EA8-4147-8BB6-336FC9A1D95C}"/>
                </a:ext>
              </a:extLst>
            </p:cNvPr>
            <p:cNvGrpSpPr/>
            <p:nvPr userDrawn="1"/>
          </p:nvGrpSpPr>
          <p:grpSpPr>
            <a:xfrm>
              <a:off x="10574683" y="6162339"/>
              <a:ext cx="1369770" cy="532066"/>
              <a:chOff x="10660411" y="6233779"/>
              <a:chExt cx="1369770" cy="532066"/>
            </a:xfrm>
          </p:grpSpPr>
          <p:pic>
            <p:nvPicPr>
              <p:cNvPr id="20" name="Picture 19">
                <a:extLst>
                  <a:ext uri="{FF2B5EF4-FFF2-40B4-BE49-F238E27FC236}">
                    <a16:creationId xmlns:a16="http://schemas.microsoft.com/office/drawing/2014/main" id="{CA25B6B8-6C02-944A-8478-AA282A87B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1" name="Picture 20">
                <a:extLst>
                  <a:ext uri="{FF2B5EF4-FFF2-40B4-BE49-F238E27FC236}">
                    <a16:creationId xmlns:a16="http://schemas.microsoft.com/office/drawing/2014/main" id="{721C94BE-99D4-4F42-96DE-20947FB3ED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Tree>
    <p:extLst>
      <p:ext uri="{BB962C8B-B14F-4D97-AF65-F5344CB8AC3E}">
        <p14:creationId xmlns:p14="http://schemas.microsoft.com/office/powerpoint/2010/main" val="248008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rt+CARDIO Presentation-Title+Facult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EAE76-AC36-A2F3-B105-16E33BCCE1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3" name="Rectangle 2">
            <a:extLst>
              <a:ext uri="{FF2B5EF4-FFF2-40B4-BE49-F238E27FC236}">
                <a16:creationId xmlns:a16="http://schemas.microsoft.com/office/drawing/2014/main" id="{5F18A7B7-D8E9-FF74-CEC9-5D83F699BB8B}"/>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1986F40-48DC-EF42-A87E-64859685E4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15" name="Text Placeholder 21">
            <a:extLst>
              <a:ext uri="{FF2B5EF4-FFF2-40B4-BE49-F238E27FC236}">
                <a16:creationId xmlns:a16="http://schemas.microsoft.com/office/drawing/2014/main" id="{878C1A6F-BF4E-BC43-BDE7-7E074C8DE0D6}"/>
              </a:ext>
            </a:extLst>
          </p:cNvPr>
          <p:cNvSpPr>
            <a:spLocks noGrp="1"/>
          </p:cNvSpPr>
          <p:nvPr>
            <p:ph type="body" sz="quarter" idx="18" hasCustomPrompt="1"/>
          </p:nvPr>
        </p:nvSpPr>
        <p:spPr>
          <a:xfrm>
            <a:off x="508864" y="4114851"/>
            <a:ext cx="3726194" cy="369332"/>
          </a:xfrm>
        </p:spPr>
        <p:txBody>
          <a:bodyPr wrap="square">
            <a:spAutoFit/>
          </a:bodyPr>
          <a:lstStyle>
            <a:lvl1pPr>
              <a:lnSpc>
                <a:spcPct val="100000"/>
              </a:lnSpc>
              <a:spcAft>
                <a:spcPts val="0"/>
              </a:spcAft>
              <a:defRPr sz="2400" cap="all" baseline="0">
                <a:solidFill>
                  <a:srgbClr val="F9DB7A"/>
                </a:solidFill>
                <a:latin typeface="+mj-lt"/>
              </a:defRPr>
            </a:lvl1pPr>
          </a:lstStyle>
          <a:p>
            <a:pPr lvl="0"/>
            <a:r>
              <a:rPr lang="en-GB" dirty="0"/>
              <a:t>Moderator</a:t>
            </a:r>
            <a:endParaRPr lang="en-US" dirty="0"/>
          </a:p>
        </p:txBody>
      </p:sp>
      <p:sp>
        <p:nvSpPr>
          <p:cNvPr id="16" name="Text Placeholder 21">
            <a:extLst>
              <a:ext uri="{FF2B5EF4-FFF2-40B4-BE49-F238E27FC236}">
                <a16:creationId xmlns:a16="http://schemas.microsoft.com/office/drawing/2014/main" id="{EA6E23AE-49A5-724C-80AD-6267600BDA40}"/>
              </a:ext>
            </a:extLst>
          </p:cNvPr>
          <p:cNvSpPr>
            <a:spLocks noGrp="1"/>
          </p:cNvSpPr>
          <p:nvPr>
            <p:ph type="body" sz="quarter" idx="20" hasCustomPrompt="1"/>
          </p:nvPr>
        </p:nvSpPr>
        <p:spPr>
          <a:xfrm>
            <a:off x="508863" y="4549988"/>
            <a:ext cx="3726195" cy="246221"/>
          </a:xfrm>
        </p:spPr>
        <p:txBody>
          <a:bodyPr wrap="square">
            <a:spAutoFit/>
          </a:bodyPr>
          <a:lstStyle>
            <a:lvl1pPr>
              <a:lnSpc>
                <a:spcPct val="100000"/>
              </a:lnSpc>
              <a:spcAft>
                <a:spcPts val="0"/>
              </a:spcAft>
              <a:defRPr sz="1600" b="0" i="0" cap="none" baseline="0">
                <a:solidFill>
                  <a:schemeClr val="bg1"/>
                </a:solidFill>
                <a:latin typeface="Arial" panose="020B0604020202020204" pitchFamily="34" charset="0"/>
              </a:defRPr>
            </a:lvl1pPr>
          </a:lstStyle>
          <a:p>
            <a:pPr lvl="0"/>
            <a:r>
              <a:rPr lang="en-US" dirty="0"/>
              <a:t>Moderator</a:t>
            </a:r>
          </a:p>
        </p:txBody>
      </p:sp>
      <p:sp>
        <p:nvSpPr>
          <p:cNvPr id="18" name="Title 1">
            <a:extLst>
              <a:ext uri="{FF2B5EF4-FFF2-40B4-BE49-F238E27FC236}">
                <a16:creationId xmlns:a16="http://schemas.microsoft.com/office/drawing/2014/main" id="{0C8BD59D-2CDE-1940-AB84-C1DF114AE0D9}"/>
              </a:ext>
            </a:extLst>
          </p:cNvPr>
          <p:cNvSpPr>
            <a:spLocks noGrp="1"/>
          </p:cNvSpPr>
          <p:nvPr>
            <p:ph type="ctrTitle" hasCustomPrompt="1"/>
          </p:nvPr>
        </p:nvSpPr>
        <p:spPr>
          <a:xfrm>
            <a:off x="508864" y="1329907"/>
            <a:ext cx="6687066"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dirty="0"/>
              <a:t>Presentation Title </a:t>
            </a:r>
            <a:endParaRPr lang="en-US" dirty="0"/>
          </a:p>
        </p:txBody>
      </p:sp>
      <p:grpSp>
        <p:nvGrpSpPr>
          <p:cNvPr id="19" name="Group 18">
            <a:extLst>
              <a:ext uri="{FF2B5EF4-FFF2-40B4-BE49-F238E27FC236}">
                <a16:creationId xmlns:a16="http://schemas.microsoft.com/office/drawing/2014/main" id="{DCB5142E-EC3A-D54F-9A00-D520BF72DC59}"/>
              </a:ext>
            </a:extLst>
          </p:cNvPr>
          <p:cNvGrpSpPr/>
          <p:nvPr userDrawn="1"/>
        </p:nvGrpSpPr>
        <p:grpSpPr>
          <a:xfrm>
            <a:off x="3875707" y="6162339"/>
            <a:ext cx="2975348" cy="532066"/>
            <a:chOff x="8969105" y="6162339"/>
            <a:chExt cx="2975348" cy="532066"/>
          </a:xfrm>
        </p:grpSpPr>
        <p:pic>
          <p:nvPicPr>
            <p:cNvPr id="20" name="Picture 19">
              <a:extLst>
                <a:ext uri="{FF2B5EF4-FFF2-40B4-BE49-F238E27FC236}">
                  <a16:creationId xmlns:a16="http://schemas.microsoft.com/office/drawing/2014/main" id="{2D8C033F-3684-934A-83A2-2C97F669D29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969105" y="6210686"/>
              <a:ext cx="1289326" cy="374189"/>
            </a:xfrm>
            <a:prstGeom prst="rect">
              <a:avLst/>
            </a:prstGeom>
          </p:spPr>
        </p:pic>
        <p:cxnSp>
          <p:nvCxnSpPr>
            <p:cNvPr id="21" name="Straight Connector 20">
              <a:extLst>
                <a:ext uri="{FF2B5EF4-FFF2-40B4-BE49-F238E27FC236}">
                  <a16:creationId xmlns:a16="http://schemas.microsoft.com/office/drawing/2014/main" id="{14BA783C-DD09-D543-A654-BF711E60366B}"/>
                </a:ext>
              </a:extLst>
            </p:cNvPr>
            <p:cNvCxnSpPr/>
            <p:nvPr userDrawn="1"/>
          </p:nvCxnSpPr>
          <p:spPr>
            <a:xfrm>
              <a:off x="10379209" y="6163302"/>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48E99EC-6E77-6A4F-8126-BD57F25110F1}"/>
                </a:ext>
              </a:extLst>
            </p:cNvPr>
            <p:cNvGrpSpPr/>
            <p:nvPr userDrawn="1"/>
          </p:nvGrpSpPr>
          <p:grpSpPr>
            <a:xfrm>
              <a:off x="10574683" y="6162339"/>
              <a:ext cx="1369770" cy="532066"/>
              <a:chOff x="10660411" y="6233779"/>
              <a:chExt cx="1369770" cy="532066"/>
            </a:xfrm>
          </p:grpSpPr>
          <p:pic>
            <p:nvPicPr>
              <p:cNvPr id="26" name="Picture 25">
                <a:extLst>
                  <a:ext uri="{FF2B5EF4-FFF2-40B4-BE49-F238E27FC236}">
                    <a16:creationId xmlns:a16="http://schemas.microsoft.com/office/drawing/2014/main" id="{02075FA1-7215-7F4D-A77D-38C659832D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pic>
            <p:nvPicPr>
              <p:cNvPr id="27" name="Picture 26">
                <a:extLst>
                  <a:ext uri="{FF2B5EF4-FFF2-40B4-BE49-F238E27FC236}">
                    <a16:creationId xmlns:a16="http://schemas.microsoft.com/office/drawing/2014/main" id="{FE37E068-832F-7D4A-B3CC-E9B42FA27A7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0411" y="6233779"/>
                <a:ext cx="1369770" cy="532066"/>
              </a:xfrm>
              <a:prstGeom prst="rect">
                <a:avLst/>
              </a:prstGeom>
            </p:spPr>
          </p:pic>
        </p:grpSp>
      </p:grpSp>
    </p:spTree>
    <p:extLst>
      <p:ext uri="{BB962C8B-B14F-4D97-AF65-F5344CB8AC3E}">
        <p14:creationId xmlns:p14="http://schemas.microsoft.com/office/powerpoint/2010/main" val="2918846034"/>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rt+CARDIO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grpSp>
        <p:nvGrpSpPr>
          <p:cNvPr id="10" name="Group 9">
            <a:extLst>
              <a:ext uri="{FF2B5EF4-FFF2-40B4-BE49-F238E27FC236}">
                <a16:creationId xmlns:a16="http://schemas.microsoft.com/office/drawing/2014/main" id="{2F1124D7-3C1D-D343-8DF3-25D9E55F1329}"/>
              </a:ext>
            </a:extLst>
          </p:cNvPr>
          <p:cNvGrpSpPr/>
          <p:nvPr userDrawn="1"/>
        </p:nvGrpSpPr>
        <p:grpSpPr>
          <a:xfrm>
            <a:off x="519023" y="251013"/>
            <a:ext cx="2801833" cy="522371"/>
            <a:chOff x="9126273" y="6220454"/>
            <a:chExt cx="2801833" cy="522371"/>
          </a:xfrm>
        </p:grpSpPr>
        <p:pic>
          <p:nvPicPr>
            <p:cNvPr id="13" name="Picture 12">
              <a:extLst>
                <a:ext uri="{FF2B5EF4-FFF2-40B4-BE49-F238E27FC236}">
                  <a16:creationId xmlns:a16="http://schemas.microsoft.com/office/drawing/2014/main" id="{18739EE5-0073-2249-976B-DDF5CF011CCA}"/>
                </a:ext>
              </a:extLst>
            </p:cNvPr>
            <p:cNvPicPr>
              <a:picLocks noChangeAspect="1"/>
            </p:cNvPicPr>
            <p:nvPr userDrawn="1"/>
          </p:nvPicPr>
          <p:blipFill>
            <a:blip r:embed="rId2"/>
            <a:stretch>
              <a:fillRect/>
            </a:stretch>
          </p:blipFill>
          <p:spPr>
            <a:xfrm>
              <a:off x="10704491" y="6267838"/>
              <a:ext cx="1223615" cy="474987"/>
            </a:xfrm>
            <a:prstGeom prst="rect">
              <a:avLst/>
            </a:prstGeom>
          </p:spPr>
        </p:pic>
        <p:pic>
          <p:nvPicPr>
            <p:cNvPr id="14" name="Picture 13">
              <a:extLst>
                <a:ext uri="{FF2B5EF4-FFF2-40B4-BE49-F238E27FC236}">
                  <a16:creationId xmlns:a16="http://schemas.microsoft.com/office/drawing/2014/main" id="{614C47CC-E700-8E4A-A52B-A021349D66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26273" y="6267838"/>
              <a:ext cx="1289326" cy="374189"/>
            </a:xfrm>
            <a:prstGeom prst="rect">
              <a:avLst/>
            </a:prstGeom>
          </p:spPr>
        </p:pic>
        <p:cxnSp>
          <p:nvCxnSpPr>
            <p:cNvPr id="15" name="Straight Connector 14">
              <a:extLst>
                <a:ext uri="{FF2B5EF4-FFF2-40B4-BE49-F238E27FC236}">
                  <a16:creationId xmlns:a16="http://schemas.microsoft.com/office/drawing/2014/main" id="{716B3D95-A7A0-2C49-85BE-F7EC04FF6668}"/>
                </a:ext>
              </a:extLst>
            </p:cNvPr>
            <p:cNvCxnSpPr/>
            <p:nvPr userDrawn="1"/>
          </p:nvCxnSpPr>
          <p:spPr>
            <a:xfrm>
              <a:off x="10536377" y="6220454"/>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209244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rt+CARDIO Section breaker w headin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388333"/>
            <a:ext cx="11135268"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sp>
        <p:nvSpPr>
          <p:cNvPr id="3" name="Text Placeholder 2"/>
          <p:cNvSpPr>
            <a:spLocks noGrp="1"/>
          </p:cNvSpPr>
          <p:nvPr>
            <p:ph type="body" sz="quarter" idx="10" hasCustomPrompt="1"/>
          </p:nvPr>
        </p:nvSpPr>
        <p:spPr>
          <a:xfrm>
            <a:off x="508864" y="3133534"/>
            <a:ext cx="11135268" cy="545790"/>
          </a:xfrm>
        </p:spPr>
        <p:txBody>
          <a:bodyPr wrap="square">
            <a:spAutoFit/>
          </a:bodyPr>
          <a:lstStyle>
            <a:lvl1pPr>
              <a:defRPr sz="3200">
                <a:solidFill>
                  <a:srgbClr val="F9DB7A"/>
                </a:solidFill>
                <a:latin typeface="+mj-lt"/>
              </a:defRPr>
            </a:lvl1pPr>
          </a:lstStyle>
          <a:p>
            <a:pPr lvl="0"/>
            <a:r>
              <a:rPr lang="en-US" dirty="0"/>
              <a:t>Section Breaker Heading</a:t>
            </a:r>
          </a:p>
        </p:txBody>
      </p:sp>
      <p:grpSp>
        <p:nvGrpSpPr>
          <p:cNvPr id="10" name="Group 9">
            <a:extLst>
              <a:ext uri="{FF2B5EF4-FFF2-40B4-BE49-F238E27FC236}">
                <a16:creationId xmlns:a16="http://schemas.microsoft.com/office/drawing/2014/main" id="{8CC9B3AF-40A5-FF4E-AA88-1E8E4934E009}"/>
              </a:ext>
            </a:extLst>
          </p:cNvPr>
          <p:cNvGrpSpPr/>
          <p:nvPr userDrawn="1"/>
        </p:nvGrpSpPr>
        <p:grpSpPr>
          <a:xfrm>
            <a:off x="519023" y="251013"/>
            <a:ext cx="2801833" cy="522371"/>
            <a:chOff x="9126273" y="6220454"/>
            <a:chExt cx="2801833" cy="522371"/>
          </a:xfrm>
        </p:grpSpPr>
        <p:pic>
          <p:nvPicPr>
            <p:cNvPr id="11" name="Picture 10">
              <a:extLst>
                <a:ext uri="{FF2B5EF4-FFF2-40B4-BE49-F238E27FC236}">
                  <a16:creationId xmlns:a16="http://schemas.microsoft.com/office/drawing/2014/main" id="{567E1592-A1C5-9B4A-A4E3-153B0DC01AFD}"/>
                </a:ext>
              </a:extLst>
            </p:cNvPr>
            <p:cNvPicPr>
              <a:picLocks noChangeAspect="1"/>
            </p:cNvPicPr>
            <p:nvPr userDrawn="1"/>
          </p:nvPicPr>
          <p:blipFill>
            <a:blip r:embed="rId2"/>
            <a:stretch>
              <a:fillRect/>
            </a:stretch>
          </p:blipFill>
          <p:spPr>
            <a:xfrm>
              <a:off x="10704491" y="6267838"/>
              <a:ext cx="1223615" cy="474987"/>
            </a:xfrm>
            <a:prstGeom prst="rect">
              <a:avLst/>
            </a:prstGeom>
          </p:spPr>
        </p:pic>
        <p:pic>
          <p:nvPicPr>
            <p:cNvPr id="14" name="Picture 13">
              <a:extLst>
                <a:ext uri="{FF2B5EF4-FFF2-40B4-BE49-F238E27FC236}">
                  <a16:creationId xmlns:a16="http://schemas.microsoft.com/office/drawing/2014/main" id="{1397D368-EDAC-4F44-B364-F32503AC480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126273" y="6267838"/>
              <a:ext cx="1289326" cy="374189"/>
            </a:xfrm>
            <a:prstGeom prst="rect">
              <a:avLst/>
            </a:prstGeom>
          </p:spPr>
        </p:pic>
        <p:cxnSp>
          <p:nvCxnSpPr>
            <p:cNvPr id="15" name="Straight Connector 14">
              <a:extLst>
                <a:ext uri="{FF2B5EF4-FFF2-40B4-BE49-F238E27FC236}">
                  <a16:creationId xmlns:a16="http://schemas.microsoft.com/office/drawing/2014/main" id="{DA8B3A3C-E4A0-4143-A723-22AF9633E0CE}"/>
                </a:ext>
              </a:extLst>
            </p:cNvPr>
            <p:cNvCxnSpPr/>
            <p:nvPr userDrawn="1"/>
          </p:nvCxnSpPr>
          <p:spPr>
            <a:xfrm>
              <a:off x="10536377" y="6220454"/>
              <a:ext cx="0" cy="4818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65838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or Swoosh with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F5CB9-F721-F66E-5FD2-197142E5E9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5" t="6970" b="22001"/>
          <a:stretch/>
        </p:blipFill>
        <p:spPr>
          <a:xfrm>
            <a:off x="0" y="11111"/>
            <a:ext cx="12192000" cy="5026989"/>
          </a:xfrm>
          <a:prstGeom prst="rect">
            <a:avLst/>
          </a:prstGeom>
        </p:spPr>
      </p:pic>
      <p:sp>
        <p:nvSpPr>
          <p:cNvPr id="3" name="Rectangle 2">
            <a:extLst>
              <a:ext uri="{FF2B5EF4-FFF2-40B4-BE49-F238E27FC236}">
                <a16:creationId xmlns:a16="http://schemas.microsoft.com/office/drawing/2014/main" id="{F84303EC-7B85-979C-44FA-3EB20F1D98CE}"/>
              </a:ext>
            </a:extLst>
          </p:cNvPr>
          <p:cNvSpPr/>
          <p:nvPr userDrawn="1"/>
        </p:nvSpPr>
        <p:spPr>
          <a:xfrm>
            <a:off x="0" y="3644900"/>
            <a:ext cx="12192000" cy="3213100"/>
          </a:xfrm>
          <a:prstGeom prst="rect">
            <a:avLst/>
          </a:prstGeom>
          <a:gradFill>
            <a:gsLst>
              <a:gs pos="0">
                <a:schemeClr val="accent1">
                  <a:lumMod val="5000"/>
                  <a:lumOff val="95000"/>
                  <a:alpha val="0"/>
                </a:schemeClr>
              </a:gs>
              <a:gs pos="43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4994296"/>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a:t>Click To Edit Master Title Style</a:t>
            </a:r>
          </a:p>
        </p:txBody>
      </p:sp>
      <p:sp>
        <p:nvSpPr>
          <p:cNvPr id="14" name="Logo Bar">
            <a:extLst>
              <a:ext uri="{FF2B5EF4-FFF2-40B4-BE49-F238E27FC236}">
                <a16:creationId xmlns:a16="http://schemas.microsoft.com/office/drawing/2014/main" id="{77526311-4067-2240-849A-FE1F3A0F058B}"/>
              </a:ext>
            </a:extLst>
          </p:cNvPr>
          <p:cNvSpPr/>
          <p:nvPr userDrawn="1"/>
        </p:nvSpPr>
        <p:spPr>
          <a:xfrm>
            <a:off x="-16764" y="-13648"/>
            <a:ext cx="12225528" cy="667512"/>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2258814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350383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576858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atin typeface="+mn-lt"/>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817913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2" name="Text Placeholder 3">
            <a:extLst>
              <a:ext uri="{FF2B5EF4-FFF2-40B4-BE49-F238E27FC236}">
                <a16:creationId xmlns:a16="http://schemas.microsoft.com/office/drawing/2014/main" id="{A53E4AA7-466D-F64F-67A9-EA13D52EDC44}"/>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11913377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2" name="Text Placeholder 3">
            <a:extLst>
              <a:ext uri="{FF2B5EF4-FFF2-40B4-BE49-F238E27FC236}">
                <a16:creationId xmlns:a16="http://schemas.microsoft.com/office/drawing/2014/main" id="{06D63055-36BB-6F77-A082-6FC0D653A20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43311527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3">
            <a:extLst>
              <a:ext uri="{FF2B5EF4-FFF2-40B4-BE49-F238E27FC236}">
                <a16:creationId xmlns:a16="http://schemas.microsoft.com/office/drawing/2014/main" id="{5CFDBD08-79FB-8D86-58DD-D724E3FED30E}"/>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666080878"/>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3">
            <a:extLst>
              <a:ext uri="{FF2B5EF4-FFF2-40B4-BE49-F238E27FC236}">
                <a16:creationId xmlns:a16="http://schemas.microsoft.com/office/drawing/2014/main" id="{A3270E3E-7881-EFF6-51F0-859732FEA4A4}"/>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84516865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3">
            <a:extLst>
              <a:ext uri="{FF2B5EF4-FFF2-40B4-BE49-F238E27FC236}">
                <a16:creationId xmlns:a16="http://schemas.microsoft.com/office/drawing/2014/main" id="{1A0C8988-5B4B-2E09-49A0-BB73DDB07024}"/>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25788440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2709307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0623422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ert Swoosh With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DDE28-85B2-B222-2B42-17AC28CD8F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7721" r="27721"/>
          <a:stretch/>
        </p:blipFill>
        <p:spPr>
          <a:xfrm>
            <a:off x="6844308" y="0"/>
            <a:ext cx="5347692" cy="6858000"/>
          </a:xfrm>
          <a:prstGeom prst="rect">
            <a:avLst/>
          </a:prstGeom>
        </p:spPr>
      </p:pic>
      <p:sp>
        <p:nvSpPr>
          <p:cNvPr id="4" name="Rectangle 3">
            <a:extLst>
              <a:ext uri="{FF2B5EF4-FFF2-40B4-BE49-F238E27FC236}">
                <a16:creationId xmlns:a16="http://schemas.microsoft.com/office/drawing/2014/main" id="{1EF8D58F-88FA-65A8-2B67-3EAA73A88D0E}"/>
              </a:ext>
            </a:extLst>
          </p:cNvPr>
          <p:cNvSpPr/>
          <p:nvPr userDrawn="1"/>
        </p:nvSpPr>
        <p:spPr>
          <a:xfrm rot="5400000">
            <a:off x="1395660" y="-1395662"/>
            <a:ext cx="6858003" cy="9649327"/>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F78036-EEA3-D049-BA80-7A27F8BB2A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9" name="Title 1">
            <a:extLst>
              <a:ext uri="{FF2B5EF4-FFF2-40B4-BE49-F238E27FC236}">
                <a16:creationId xmlns:a16="http://schemas.microsoft.com/office/drawing/2014/main" id="{110D8875-7243-464A-AE9D-02F77575077A}"/>
              </a:ext>
            </a:extLst>
          </p:cNvPr>
          <p:cNvSpPr>
            <a:spLocks noGrp="1"/>
          </p:cNvSpPr>
          <p:nvPr>
            <p:ph type="ctrTitle" hasCustomPrompt="1"/>
          </p:nvPr>
        </p:nvSpPr>
        <p:spPr>
          <a:xfrm>
            <a:off x="508863" y="1745170"/>
            <a:ext cx="5107771" cy="1333882"/>
          </a:xfrm>
          <a:prstGeom prst="rect">
            <a:avLst/>
          </a:prstGeom>
        </p:spPr>
        <p:txBody>
          <a:bodyPr anchor="t">
            <a:noAutofit/>
          </a:bodyPr>
          <a:lstStyle>
            <a:lvl1pPr algn="l">
              <a:lnSpc>
                <a:spcPct val="100000"/>
              </a:lnSpc>
              <a:spcBef>
                <a:spcPts val="0"/>
              </a:spcBef>
              <a:defRPr sz="4800" b="1" i="0" cap="none" baseline="0">
                <a:solidFill>
                  <a:schemeClr val="bg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520365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52552900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9797542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667851779"/>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86044559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2024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953908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68842" y="1081907"/>
            <a:ext cx="8823157"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566377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9586244"/>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7368872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85725390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usekeeping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9BCFC-B437-D8F7-25BF-5F206E4EFF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721" r="36822"/>
          <a:stretch/>
        </p:blipFill>
        <p:spPr>
          <a:xfrm>
            <a:off x="7936508" y="0"/>
            <a:ext cx="4255492" cy="6858000"/>
          </a:xfrm>
          <a:prstGeom prst="rect">
            <a:avLst/>
          </a:prstGeom>
        </p:spPr>
      </p:pic>
      <p:sp>
        <p:nvSpPr>
          <p:cNvPr id="4" name="Rectangle 3">
            <a:extLst>
              <a:ext uri="{FF2B5EF4-FFF2-40B4-BE49-F238E27FC236}">
                <a16:creationId xmlns:a16="http://schemas.microsoft.com/office/drawing/2014/main" id="{91D4C584-3985-42C1-CA61-59F723EBB8EE}"/>
              </a:ext>
            </a:extLst>
          </p:cNvPr>
          <p:cNvSpPr/>
          <p:nvPr userDrawn="1"/>
        </p:nvSpPr>
        <p:spPr>
          <a:xfrm rot="5400000">
            <a:off x="2219823" y="-2219826"/>
            <a:ext cx="6858003" cy="11297655"/>
          </a:xfrm>
          <a:prstGeom prst="rect">
            <a:avLst/>
          </a:prstGeom>
          <a:gradFill>
            <a:gsLst>
              <a:gs pos="0">
                <a:schemeClr val="accent1">
                  <a:lumMod val="5000"/>
                  <a:lumOff val="95000"/>
                  <a:alpha val="0"/>
                </a:schemeClr>
              </a:gs>
              <a:gs pos="24000">
                <a:srgbClr val="82110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ctrTitle" hasCustomPrompt="1"/>
          </p:nvPr>
        </p:nvSpPr>
        <p:spPr>
          <a:xfrm>
            <a:off x="508863" y="1352168"/>
            <a:ext cx="8897503" cy="849977"/>
          </a:xfrm>
          <a:prstGeom prst="rect">
            <a:avLst/>
          </a:prstGeom>
        </p:spPr>
        <p:txBody>
          <a:bodyPr anchor="t">
            <a:noAutofit/>
          </a:bodyPr>
          <a:lstStyle>
            <a:lvl1pPr algn="l">
              <a:lnSpc>
                <a:spcPct val="100000"/>
              </a:lnSpc>
              <a:spcBef>
                <a:spcPts val="0"/>
              </a:spcBef>
              <a:defRPr sz="4800" b="1" i="0" cap="none" baseline="0">
                <a:solidFill>
                  <a:schemeClr val="bg1"/>
                </a:solidFill>
                <a:latin typeface="+mj-lt"/>
                <a:cs typeface="Arial" panose="020B0604020202020204" pitchFamily="34" charset="0"/>
              </a:defRPr>
            </a:lvl1pPr>
          </a:lstStyle>
          <a:p>
            <a:r>
              <a:rPr lang="en-US"/>
              <a:t>Click To Edit Master Title Style</a:t>
            </a:r>
          </a:p>
        </p:txBody>
      </p:sp>
      <p:sp>
        <p:nvSpPr>
          <p:cNvPr id="10" name="Text Placeholder 30">
            <a:extLst>
              <a:ext uri="{FF2B5EF4-FFF2-40B4-BE49-F238E27FC236}">
                <a16:creationId xmlns:a16="http://schemas.microsoft.com/office/drawing/2014/main" id="{F538D335-9ADE-484A-89C9-99DBAE883190}"/>
              </a:ext>
            </a:extLst>
          </p:cNvPr>
          <p:cNvSpPr>
            <a:spLocks noGrp="1"/>
          </p:cNvSpPr>
          <p:nvPr>
            <p:ph type="body" sz="quarter" idx="24" hasCustomPrompt="1"/>
          </p:nvPr>
        </p:nvSpPr>
        <p:spPr>
          <a:xfrm>
            <a:off x="508863" y="2259891"/>
            <a:ext cx="6104079" cy="396647"/>
          </a:xfrm>
        </p:spPr>
        <p:txBody>
          <a:bodyPr wrap="square">
            <a:spAutoFit/>
          </a:bodyPr>
          <a:lstStyle>
            <a:lvl1pPr>
              <a:lnSpc>
                <a:spcPct val="80000"/>
              </a:lnSpc>
              <a:spcAft>
                <a:spcPts val="0"/>
              </a:spcAft>
              <a:defRPr sz="3200">
                <a:solidFill>
                  <a:schemeClr val="bg1"/>
                </a:solidFill>
                <a:latin typeface="+mj-lt"/>
              </a:defRPr>
            </a:lvl1pPr>
          </a:lstStyle>
          <a:p>
            <a:pPr lvl="0"/>
            <a:r>
              <a:rPr lang="en-US"/>
              <a:t>Click to add text</a:t>
            </a:r>
          </a:p>
        </p:txBody>
      </p:sp>
      <p:pic>
        <p:nvPicPr>
          <p:cNvPr id="11" name="Picture 10">
            <a:extLst>
              <a:ext uri="{FF2B5EF4-FFF2-40B4-BE49-F238E27FC236}">
                <a16:creationId xmlns:a16="http://schemas.microsoft.com/office/drawing/2014/main" id="{78A74CE5-8FA2-9341-AF2B-87DF0A0427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Tree>
    <p:extLst>
      <p:ext uri="{BB962C8B-B14F-4D97-AF65-F5344CB8AC3E}">
        <p14:creationId xmlns:p14="http://schemas.microsoft.com/office/powerpoint/2010/main" val="2248671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535089"/>
            <a:ext cx="3383279" cy="5044579"/>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Text Placeholder 3">
            <a:extLst>
              <a:ext uri="{FF2B5EF4-FFF2-40B4-BE49-F238E27FC236}">
                <a16:creationId xmlns:a16="http://schemas.microsoft.com/office/drawing/2014/main" id="{EFE21ECE-359D-9947-90D5-809C1F7659C6}"/>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14044177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11" name="Text Placeholder 3"/>
          <p:cNvSpPr>
            <a:spLocks noGrp="1"/>
          </p:cNvSpPr>
          <p:nvPr>
            <p:ph type="body" sz="quarter" idx="13" hasCustomPrompt="1"/>
          </p:nvPr>
        </p:nvSpPr>
        <p:spPr>
          <a:xfrm>
            <a:off x="8808720" y="1081907"/>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DA772A9-6EA4-6A46-8469-8A3932BE86A5}"/>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79344448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1107-2207-4090-8F3E-8E114937F00C}"/>
              </a:ext>
            </a:extLst>
          </p:cNvPr>
          <p:cNvSpPr>
            <a:spLocks noGrp="1"/>
          </p:cNvSpPr>
          <p:nvPr>
            <p:ph type="title"/>
          </p:nvPr>
        </p:nvSpPr>
        <p:spPr/>
        <p:txBody>
          <a:bodyPr/>
          <a:lstStyle>
            <a:lvl1pPr>
              <a:defRPr sz="30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E3387AD-7DC7-4A18-AA4E-9B6F78AD046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5E0EF8F4-385F-41BB-8644-485740BB50B3}"/>
              </a:ext>
            </a:extLst>
          </p:cNvPr>
          <p:cNvSpPr>
            <a:spLocks noGrp="1"/>
          </p:cNvSpPr>
          <p:nvPr>
            <p:ph type="body" sz="quarter" idx="10" hasCustomPrompt="1"/>
          </p:nvPr>
        </p:nvSpPr>
        <p:spPr>
          <a:xfrm>
            <a:off x="74614" y="6354765"/>
            <a:ext cx="11501535" cy="428625"/>
          </a:xfrm>
        </p:spPr>
        <p:txBody>
          <a:bodyPr anchor="b"/>
          <a:lstStyle>
            <a:lvl1pPr marL="0" indent="0">
              <a:lnSpc>
                <a:spcPct val="100000"/>
              </a:lnSpc>
              <a:spcBef>
                <a:spcPts val="0"/>
              </a:spcBef>
              <a:buNone/>
              <a:defRPr sz="1000"/>
            </a:lvl1pPr>
          </a:lstStyle>
          <a:p>
            <a:pPr lvl="0"/>
            <a:r>
              <a:rPr lang="en-US" dirty="0"/>
              <a:t>References</a:t>
            </a:r>
            <a:endParaRPr lang="en-GB" dirty="0"/>
          </a:p>
        </p:txBody>
      </p:sp>
    </p:spTree>
    <p:extLst>
      <p:ext uri="{BB962C8B-B14F-4D97-AF65-F5344CB8AC3E}">
        <p14:creationId xmlns:p14="http://schemas.microsoft.com/office/powerpoint/2010/main" val="1208322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333" baseline="0"/>
            </a:lvl1pPr>
          </a:lstStyle>
          <a:p>
            <a:r>
              <a:rPr lang="en-US"/>
              <a:t>Click to edit Master title style</a:t>
            </a:r>
          </a:p>
        </p:txBody>
      </p:sp>
      <p:sp>
        <p:nvSpPr>
          <p:cNvPr id="3" name="Content Placeholder 2"/>
          <p:cNvSpPr>
            <a:spLocks noGrp="1"/>
          </p:cNvSpPr>
          <p:nvPr>
            <p:ph idx="1"/>
          </p:nvPr>
        </p:nvSpPr>
        <p:spPr/>
        <p:txBody>
          <a:bodyPr/>
          <a:lstStyle>
            <a:lvl1pPr>
              <a:defRPr sz="2800" baseline="0"/>
            </a:lvl1pPr>
            <a:lvl2pPr>
              <a:defRPr sz="2400" baseline="0"/>
            </a:lvl2pPr>
            <a:lvl3pPr>
              <a:defRPr sz="2133" baseline="0"/>
            </a:lvl3pPr>
            <a:lvl4pPr>
              <a:defRPr sz="1867"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839298"/>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pic>
        <p:nvPicPr>
          <p:cNvPr id="4" name="Bold Hearts Logo" descr="A red heart with a fire and text&#10;&#10;Description automatically generated">
            <a:extLst>
              <a:ext uri="{FF2B5EF4-FFF2-40B4-BE49-F238E27FC236}">
                <a16:creationId xmlns:a16="http://schemas.microsoft.com/office/drawing/2014/main" id="{C0D333BE-9223-8CC0-F33B-41FA75E1B796}"/>
              </a:ext>
            </a:extLst>
          </p:cNvPr>
          <p:cNvPicPr>
            <a:picLocks noChangeAspect="1"/>
          </p:cNvPicPr>
          <p:nvPr userDrawn="1"/>
        </p:nvPicPr>
        <p:blipFill>
          <a:blip r:embed="rId2"/>
          <a:stretch>
            <a:fillRect/>
          </a:stretch>
        </p:blipFill>
        <p:spPr>
          <a:xfrm>
            <a:off x="11458317" y="152810"/>
            <a:ext cx="545249" cy="515077"/>
          </a:xfrm>
          <a:prstGeom prst="rect">
            <a:avLst/>
          </a:prstGeom>
        </p:spPr>
      </p:pic>
      <p:sp>
        <p:nvSpPr>
          <p:cNvPr id="2" name="Headline"/>
          <p:cNvSpPr>
            <a:spLocks noGrp="1"/>
          </p:cNvSpPr>
          <p:nvPr>
            <p:ph type="title" hasCustomPrompt="1"/>
          </p:nvPr>
        </p:nvSpPr>
        <p:spPr>
          <a:xfrm>
            <a:off x="583987" y="819631"/>
            <a:ext cx="9169613" cy="1302680"/>
          </a:xfrm>
        </p:spPr>
        <p:txBody>
          <a:bodyPr/>
          <a:lstStyle/>
          <a:p>
            <a:r>
              <a:rPr lang="en-US"/>
              <a:t>TITLE IS ALL CAPS AT 25-30PTS</a:t>
            </a:r>
          </a:p>
        </p:txBody>
      </p:sp>
      <p:sp>
        <p:nvSpPr>
          <p:cNvPr id="10" name="Subhead">
            <a:extLst>
              <a:ext uri="{FF2B5EF4-FFF2-40B4-BE49-F238E27FC236}">
                <a16:creationId xmlns:a16="http://schemas.microsoft.com/office/drawing/2014/main" id="{CF097492-6E69-214B-BD02-CA15B4A9F8F5}"/>
              </a:ext>
            </a:extLst>
          </p:cNvPr>
          <p:cNvSpPr>
            <a:spLocks noGrp="1"/>
          </p:cNvSpPr>
          <p:nvPr>
            <p:ph type="body" sz="quarter" idx="23" hasCustomPrompt="1"/>
          </p:nvPr>
        </p:nvSpPr>
        <p:spPr>
          <a:xfrm>
            <a:off x="592836" y="1440874"/>
            <a:ext cx="9096109" cy="428813"/>
          </a:xfrm>
        </p:spPr>
        <p:txBody>
          <a:bodyPr>
            <a:normAutofit/>
          </a:bodyPr>
          <a:lstStyle>
            <a:lvl1pPr>
              <a:defRPr sz="2133" b="1"/>
            </a:lvl1pPr>
          </a:lstStyle>
          <a:p>
            <a:pPr lvl="0"/>
            <a:r>
              <a:rPr lang="en-US"/>
              <a:t>Subtitle is Arial Bold at 16pt</a:t>
            </a:r>
          </a:p>
        </p:txBody>
      </p:sp>
      <p:sp>
        <p:nvSpPr>
          <p:cNvPr id="7" name="Caption">
            <a:extLst>
              <a:ext uri="{FF2B5EF4-FFF2-40B4-BE49-F238E27FC236}">
                <a16:creationId xmlns:a16="http://schemas.microsoft.com/office/drawing/2014/main" id="{92B44ECE-86B5-1546-90EE-B76F644328B6}"/>
              </a:ext>
            </a:extLst>
          </p:cNvPr>
          <p:cNvSpPr>
            <a:spLocks noGrp="1"/>
          </p:cNvSpPr>
          <p:nvPr>
            <p:ph type="body" sz="quarter" idx="13" hasCustomPrompt="1"/>
          </p:nvPr>
        </p:nvSpPr>
        <p:spPr>
          <a:xfrm>
            <a:off x="583987" y="5425947"/>
            <a:ext cx="7340813" cy="365127"/>
          </a:xfrm>
        </p:spPr>
        <p:txBody>
          <a:bodyPr/>
          <a:lstStyle>
            <a:lvl1pPr>
              <a:defRPr b="1">
                <a:solidFill>
                  <a:schemeClr val="accent4"/>
                </a:solidFill>
              </a:defRPr>
            </a:lvl1pPr>
          </a:lstStyle>
          <a:p>
            <a:pPr lvl="0"/>
            <a:r>
              <a:rPr lang="en-US"/>
              <a:t>Caption is </a:t>
            </a:r>
            <a:r>
              <a:rPr lang="en-US" err="1"/>
              <a:t>Arizl</a:t>
            </a:r>
            <a:r>
              <a:rPr lang="en-US"/>
              <a:t> bold at 12pts </a:t>
            </a:r>
          </a:p>
        </p:txBody>
      </p:sp>
      <p:sp>
        <p:nvSpPr>
          <p:cNvPr id="16" name="Bottom Red Bar in Footer">
            <a:extLst>
              <a:ext uri="{FF2B5EF4-FFF2-40B4-BE49-F238E27FC236}">
                <a16:creationId xmlns:a16="http://schemas.microsoft.com/office/drawing/2014/main" id="{9E9AED67-7B86-D945-92A3-1DFD0097E806}"/>
              </a:ext>
            </a:extLst>
          </p:cNvPr>
          <p:cNvSpPr/>
          <p:nvPr userDrawn="1"/>
        </p:nvSpPr>
        <p:spPr>
          <a:xfrm>
            <a:off x="1" y="6271848"/>
            <a:ext cx="12191111" cy="586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ooter Text 1">
            <a:extLst>
              <a:ext uri="{FF2B5EF4-FFF2-40B4-BE49-F238E27FC236}">
                <a16:creationId xmlns:a16="http://schemas.microsoft.com/office/drawing/2014/main" id="{0F4EB02C-6FE6-1A47-8022-01232D33629A}"/>
              </a:ext>
            </a:extLst>
          </p:cNvPr>
          <p:cNvSpPr>
            <a:spLocks noGrp="1"/>
          </p:cNvSpPr>
          <p:nvPr>
            <p:ph type="ftr" sz="quarter" idx="3"/>
          </p:nvPr>
        </p:nvSpPr>
        <p:spPr>
          <a:xfrm>
            <a:off x="583986" y="6356351"/>
            <a:ext cx="7340815" cy="365125"/>
          </a:xfrm>
          <a:prstGeom prst="rect">
            <a:avLst/>
          </a:prstGeom>
        </p:spPr>
        <p:txBody>
          <a:bodyPr vert="horz" lIns="91440" tIns="45720" rIns="91440" bIns="45720" rtlCol="0" anchor="ctr"/>
          <a:lstStyle>
            <a:lvl1pPr algn="l">
              <a:defRPr sz="1067">
                <a:solidFill>
                  <a:schemeClr val="bg1"/>
                </a:solidFill>
                <a:latin typeface="+mn-lt"/>
              </a:defRPr>
            </a:lvl1pPr>
          </a:lstStyle>
          <a:p>
            <a:endParaRPr lang="en-US"/>
          </a:p>
        </p:txBody>
      </p:sp>
      <p:sp>
        <p:nvSpPr>
          <p:cNvPr id="21" name="Footer Text 2">
            <a:extLst>
              <a:ext uri="{FF2B5EF4-FFF2-40B4-BE49-F238E27FC236}">
                <a16:creationId xmlns:a16="http://schemas.microsoft.com/office/drawing/2014/main" id="{3C09F44B-8C8C-DA42-8499-36D5643DD84E}"/>
              </a:ext>
            </a:extLst>
          </p:cNvPr>
          <p:cNvSpPr>
            <a:spLocks noGrp="1"/>
          </p:cNvSpPr>
          <p:nvPr>
            <p:ph type="body" sz="quarter" idx="24" hasCustomPrompt="1"/>
          </p:nvPr>
        </p:nvSpPr>
        <p:spPr>
          <a:xfrm>
            <a:off x="8248155" y="6356352"/>
            <a:ext cx="1600861" cy="365125"/>
          </a:xfrm>
        </p:spPr>
        <p:txBody>
          <a:bodyPr anchor="ctr">
            <a:normAutofit/>
          </a:bodyPr>
          <a:lstStyle>
            <a:lvl1pPr algn="r">
              <a:defRPr sz="1067">
                <a:solidFill>
                  <a:schemeClr val="bg1"/>
                </a:solidFill>
              </a:defRPr>
            </a:lvl1pPr>
          </a:lstStyle>
          <a:p>
            <a:pPr lvl="0"/>
            <a:r>
              <a:rPr lang="en-US"/>
              <a:t>Sponsored by:</a:t>
            </a:r>
          </a:p>
        </p:txBody>
      </p:sp>
      <p:sp>
        <p:nvSpPr>
          <p:cNvPr id="20" name="Logo">
            <a:extLst>
              <a:ext uri="{FF2B5EF4-FFF2-40B4-BE49-F238E27FC236}">
                <a16:creationId xmlns:a16="http://schemas.microsoft.com/office/drawing/2014/main" id="{F9DE25A6-E189-8944-8155-DBC98DE156C5}"/>
              </a:ext>
            </a:extLst>
          </p:cNvPr>
          <p:cNvSpPr>
            <a:spLocks noGrp="1"/>
          </p:cNvSpPr>
          <p:nvPr>
            <p:ph type="pic" sz="quarter" idx="12" hasCustomPrompt="1"/>
          </p:nvPr>
        </p:nvSpPr>
        <p:spPr>
          <a:xfrm>
            <a:off x="9902027" y="6356351"/>
            <a:ext cx="1326984" cy="365125"/>
          </a:xfrm>
        </p:spPr>
        <p:txBody>
          <a:bodyPr/>
          <a:lstStyle>
            <a:lvl1pPr>
              <a:defRPr>
                <a:solidFill>
                  <a:schemeClr val="bg1"/>
                </a:solidFill>
              </a:defRPr>
            </a:lvl1pPr>
          </a:lstStyle>
          <a:p>
            <a:r>
              <a:rPr lang="en-US"/>
              <a:t>Logo</a:t>
            </a:r>
          </a:p>
        </p:txBody>
      </p:sp>
      <p:cxnSp>
        <p:nvCxnSpPr>
          <p:cNvPr id="19" name="Vertical Line Connector">
            <a:extLst>
              <a:ext uri="{FF2B5EF4-FFF2-40B4-BE49-F238E27FC236}">
                <a16:creationId xmlns:a16="http://schemas.microsoft.com/office/drawing/2014/main" id="{E09C871F-FF2C-6445-9A92-4B74224E91E9}"/>
              </a:ext>
            </a:extLst>
          </p:cNvPr>
          <p:cNvCxnSpPr>
            <a:cxnSpLocks/>
          </p:cNvCxnSpPr>
          <p:nvPr userDrawn="1"/>
        </p:nvCxnSpPr>
        <p:spPr>
          <a:xfrm>
            <a:off x="11367911" y="6356351"/>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6C8ED1C2-16C7-D946-9CE1-ADDDF3A5E0AA}"/>
              </a:ext>
            </a:extLst>
          </p:cNvPr>
          <p:cNvSpPr>
            <a:spLocks noGrp="1"/>
          </p:cNvSpPr>
          <p:nvPr>
            <p:ph type="sldNum" sz="quarter" idx="4"/>
          </p:nvPr>
        </p:nvSpPr>
        <p:spPr>
          <a:xfrm>
            <a:off x="11420922" y="6356351"/>
            <a:ext cx="770189" cy="365125"/>
          </a:xfrm>
          <a:prstGeom prst="rect">
            <a:avLst/>
          </a:prstGeom>
        </p:spPr>
        <p:txBody>
          <a:bodyPr vert="horz" lIns="91440" tIns="45720" rIns="91440" bIns="45720" rtlCol="0" anchor="ctr"/>
          <a:lstStyle>
            <a:lvl1pPr algn="l">
              <a:defRPr sz="1067">
                <a:solidFill>
                  <a:schemeClr val="bg1"/>
                </a:solidFill>
                <a:latin typeface="+mn-lt"/>
              </a:defRPr>
            </a:lvl1pPr>
          </a:lstStyle>
          <a:p>
            <a:fld id="{0E35BBB0-73A1-954D-9854-C6F827AED934}" type="slidenum">
              <a:rPr lang="en-US" smtClean="0"/>
              <a:pPr/>
              <a:t>‹#›</a:t>
            </a:fld>
            <a:endParaRPr lang="en-US"/>
          </a:p>
        </p:txBody>
      </p:sp>
    </p:spTree>
    <p:extLst>
      <p:ext uri="{BB962C8B-B14F-4D97-AF65-F5344CB8AC3E}">
        <p14:creationId xmlns:p14="http://schemas.microsoft.com/office/powerpoint/2010/main" val="3652951357"/>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42890470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596413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572381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1386395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077310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627174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501065550"/>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208045675"/>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054559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10378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1288069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7850199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19667256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65641076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9DB7A"/>
          </a:solidFill>
        </p:spPr>
        <p:txBody>
          <a:bodyPr wrap="square" lIns="360000" tIns="72000" rIns="360000" bIns="72000">
            <a:spAutoFit/>
          </a:bodyPr>
          <a:lstStyle>
            <a:lvl1pPr algn="ctr">
              <a:lnSpc>
                <a:spcPct val="100000"/>
              </a:lnSpc>
              <a:defRPr sz="2000" b="0" i="0" cap="none" baseline="0">
                <a:solidFill>
                  <a:srgbClr val="82110C"/>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51070296"/>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68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10" Type="http://schemas.openxmlformats.org/officeDocument/2006/relationships/theme" Target="../theme/theme11.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2.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10" Type="http://schemas.openxmlformats.org/officeDocument/2006/relationships/theme" Target="../theme/theme13.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4.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2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23.tiff"/><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22.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theme" Target="../theme/theme1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theme" Target="../theme/theme18.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6.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theme" Target="../theme/theme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theme" Target="../theme/theme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theme" Target="../theme/theme9.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248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l" defTabSz="914400" rtl="0" eaLnBrk="1" latinLnBrk="0" hangingPunct="1">
        <a:lnSpc>
          <a:spcPct val="90000"/>
        </a:lnSpc>
        <a:spcBef>
          <a:spcPct val="0"/>
        </a:spcBef>
        <a:buNone/>
        <a:defRPr sz="2000" b="1" i="0" kern="0" cap="all" baseline="0">
          <a:solidFill>
            <a:srgbClr val="82110C"/>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06318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hf sldNum="0" hdr="0" ftr="0" dt="0"/>
  <p:txStyles>
    <p:titleStyle>
      <a:lvl1pPr algn="l" defTabSz="914400" rtl="0" eaLnBrk="1" latinLnBrk="0" hangingPunct="1">
        <a:lnSpc>
          <a:spcPct val="90000"/>
        </a:lnSpc>
        <a:spcBef>
          <a:spcPct val="0"/>
        </a:spcBef>
        <a:buNone/>
        <a:defRPr sz="2000" b="1" i="0" kern="0" cap="all" baseline="0">
          <a:solidFill>
            <a:srgbClr val="82110C"/>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31DBCB0-2365-4C1F-8400-2AAB8B64751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437B7A-1ED8-489E-B68A-2ECA5FC6099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DABCA4AD-932C-4489-B4CE-B1CFF0BA96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1">
                <a:solidFill>
                  <a:schemeClr val="tx1">
                    <a:tint val="75000"/>
                  </a:schemeClr>
                </a:solidFill>
                <a:latin typeface="Arial" panose="020B0604020202020204" pitchFamily="34" charset="0"/>
                <a:cs typeface="Arial" panose="020B0604020202020204" pitchFamily="34" charset="0"/>
              </a:defRPr>
            </a:lvl1pPr>
          </a:lstStyle>
          <a:p>
            <a:pPr>
              <a:defRPr/>
            </a:pPr>
            <a:fld id="{9A98FA3D-895F-49A1-BA5A-863A4C30B3E1}" type="datetimeFigureOut">
              <a:rPr lang="en-US" smtClean="0"/>
              <a:pPr>
                <a:defRPr/>
              </a:pPr>
              <a:t>2/27/2025</a:t>
            </a:fld>
            <a:endParaRPr lang="en-US" dirty="0"/>
          </a:p>
        </p:txBody>
      </p:sp>
      <p:sp>
        <p:nvSpPr>
          <p:cNvPr id="5" name="Footer Placeholder 4">
            <a:extLst>
              <a:ext uri="{FF2B5EF4-FFF2-40B4-BE49-F238E27FC236}">
                <a16:creationId xmlns:a16="http://schemas.microsoft.com/office/drawing/2014/main" id="{B7329675-CE00-4DA7-BFBE-739613E5E2E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schemeClr val="tx1">
                    <a:tint val="75000"/>
                  </a:schemeClr>
                </a:solidFill>
                <a:latin typeface="Arial" panose="020B0604020202020204" pitchFamily="34" charset="0"/>
                <a:cs typeface="Arial" panose="020B0604020202020204" pitchFamily="34" charset="0"/>
              </a:defRPr>
            </a:lvl1pPr>
          </a:lstStyle>
          <a:p>
            <a:pPr>
              <a:defRPr/>
            </a:pPr>
            <a:endParaRPr lang="en-US" dirty="0"/>
          </a:p>
        </p:txBody>
      </p:sp>
      <p:sp>
        <p:nvSpPr>
          <p:cNvPr id="6" name="Slide Number Placeholder 5">
            <a:extLst>
              <a:ext uri="{FF2B5EF4-FFF2-40B4-BE49-F238E27FC236}">
                <a16:creationId xmlns:a16="http://schemas.microsoft.com/office/drawing/2014/main" id="{1CE2E023-A74B-47B6-BD7C-88E958AA7D05}"/>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1">
                <a:solidFill>
                  <a:schemeClr val="tx1">
                    <a:tint val="75000"/>
                  </a:schemeClr>
                </a:solidFill>
                <a:latin typeface="Arial" panose="020B0604020202020204" pitchFamily="34" charset="0"/>
                <a:cs typeface="Arial" panose="020B0604020202020204" pitchFamily="34" charset="0"/>
              </a:defRPr>
            </a:lvl1pPr>
          </a:lstStyle>
          <a:p>
            <a:pPr>
              <a:defRPr/>
            </a:pPr>
            <a:fld id="{585DE9D8-352F-4405-8C48-248736225760}" type="slidenum">
              <a:rPr lang="en-US" smtClean="0"/>
              <a:pPr>
                <a:defRPr/>
              </a:pPr>
              <a:t>‹#›</a:t>
            </a:fld>
            <a:endParaRPr lang="en-US" dirty="0"/>
          </a:p>
        </p:txBody>
      </p:sp>
    </p:spTree>
    <p:extLst>
      <p:ext uri="{BB962C8B-B14F-4D97-AF65-F5344CB8AC3E}">
        <p14:creationId xmlns:p14="http://schemas.microsoft.com/office/powerpoint/2010/main" val="233830046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xStyles>
    <p:titleStyle>
      <a:lvl1pPr algn="ctr" rtl="0" eaLnBrk="0" fontAlgn="base" hangingPunct="0">
        <a:spcBef>
          <a:spcPct val="0"/>
        </a:spcBef>
        <a:spcAft>
          <a:spcPct val="0"/>
        </a:spcAft>
        <a:defRPr sz="44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dirty="0"/>
          </a:p>
        </p:txBody>
      </p:sp>
    </p:spTree>
    <p:extLst>
      <p:ext uri="{BB962C8B-B14F-4D97-AF65-F5344CB8AC3E}">
        <p14:creationId xmlns:p14="http://schemas.microsoft.com/office/powerpoint/2010/main" val="416250384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6929" y="1480132"/>
            <a:ext cx="11267871" cy="461586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E8B7A2FD-A39A-484F-87DA-77710E99BDA7}"/>
              </a:ext>
            </a:extLst>
          </p:cNvPr>
          <p:cNvSpPr>
            <a:spLocks noGrp="1"/>
          </p:cNvSpPr>
          <p:nvPr>
            <p:ph type="title"/>
          </p:nvPr>
        </p:nvSpPr>
        <p:spPr>
          <a:xfrm>
            <a:off x="457200" y="188105"/>
            <a:ext cx="11277600" cy="944437"/>
          </a:xfrm>
          <a:prstGeom prst="rect">
            <a:avLst/>
          </a:prstGeom>
        </p:spPr>
        <p:txBody>
          <a:bodyPr vert="horz" lIns="91440" tIns="45720" rIns="91440" bIns="45720" rtlCol="0" anchor="b">
            <a:noAutofit/>
          </a:bodyPr>
          <a:lstStyle/>
          <a:p>
            <a:r>
              <a:rPr lang="en-US" dirty="0"/>
              <a:t>Click to edit Master title style</a:t>
            </a:r>
          </a:p>
        </p:txBody>
      </p:sp>
      <p:sp>
        <p:nvSpPr>
          <p:cNvPr id="7" name="Rectangle 6">
            <a:extLst>
              <a:ext uri="{FF2B5EF4-FFF2-40B4-BE49-F238E27FC236}">
                <a16:creationId xmlns:a16="http://schemas.microsoft.com/office/drawing/2014/main" id="{021D0A50-65F2-4B35-A559-87E2A26B4361}"/>
              </a:ext>
            </a:extLst>
          </p:cNvPr>
          <p:cNvSpPr/>
          <p:nvPr userDrawn="1"/>
        </p:nvSpPr>
        <p:spPr>
          <a:xfrm>
            <a:off x="460248" y="1168598"/>
            <a:ext cx="11338560" cy="76200"/>
          </a:xfrm>
          <a:prstGeom prst="rect">
            <a:avLst/>
          </a:prstGeom>
          <a:gradFill flip="none" rotWithShape="1">
            <a:gsLst>
              <a:gs pos="0">
                <a:srgbClr val="ABABAB">
                  <a:alpha val="14902"/>
                </a:srgb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Slide Number Placeholder 3">
            <a:extLst>
              <a:ext uri="{FF2B5EF4-FFF2-40B4-BE49-F238E27FC236}">
                <a16:creationId xmlns:a16="http://schemas.microsoft.com/office/drawing/2014/main" id="{87190A14-D78A-474B-8B54-EF4615FF5E93}"/>
              </a:ext>
            </a:extLst>
          </p:cNvPr>
          <p:cNvSpPr txBox="1">
            <a:spLocks/>
          </p:cNvSpPr>
          <p:nvPr userDrawn="1"/>
        </p:nvSpPr>
        <p:spPr>
          <a:xfrm>
            <a:off x="11126709" y="6535959"/>
            <a:ext cx="1065291" cy="311408"/>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CC-</a:t>
            </a:r>
            <a:fld id="{3C4EC3EE-57F8-4F6C-A5A4-758A3B9865A5}" type="slidenum">
              <a:rPr kumimoji="0" lang="en-US" sz="14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307045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txStyles>
    <p:titleStyle>
      <a:lvl1pPr algn="l" defTabSz="914400" rtl="0" eaLnBrk="1" latinLnBrk="0" hangingPunct="1">
        <a:lnSpc>
          <a:spcPct val="95000"/>
        </a:lnSpc>
        <a:spcBef>
          <a:spcPct val="0"/>
        </a:spcBef>
        <a:buNone/>
        <a:defRPr sz="3400" b="1" strike="noStrike" kern="1200">
          <a:solidFill>
            <a:schemeClr val="tx1"/>
          </a:solidFill>
          <a:effectLst/>
          <a:latin typeface="+mj-lt"/>
          <a:ea typeface="+mj-ea"/>
          <a:cs typeface="+mj-cs"/>
        </a:defRPr>
      </a:lvl1pPr>
    </p:titleStyle>
    <p:bodyStyle>
      <a:lvl1pPr marL="342900" indent="-342900" algn="l" defTabSz="914400" rtl="0" eaLnBrk="1" latinLnBrk="0" hangingPunct="1">
        <a:lnSpc>
          <a:spcPct val="95000"/>
        </a:lnSpc>
        <a:spcBef>
          <a:spcPts val="600"/>
        </a:spcBef>
        <a:spcAft>
          <a:spcPts val="0"/>
        </a:spcAft>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lnSpc>
          <a:spcPct val="95000"/>
        </a:lnSpc>
        <a:spcBef>
          <a:spcPts val="300"/>
        </a:spcBef>
        <a:spcAft>
          <a:spcPts val="0"/>
        </a:spcAft>
        <a:buFont typeface="Arial" pitchFamily="34" charset="0"/>
        <a:buChar char="–"/>
        <a:defRPr sz="2600" b="0" kern="1200">
          <a:solidFill>
            <a:schemeClr val="tx1"/>
          </a:solidFill>
          <a:latin typeface="+mn-lt"/>
          <a:ea typeface="+mn-ea"/>
          <a:cs typeface="+mn-cs"/>
        </a:defRPr>
      </a:lvl2pPr>
      <a:lvl3pPr marL="1143000" indent="-228600" algn="l" defTabSz="914400" rtl="0" eaLnBrk="1" latinLnBrk="0" hangingPunct="1">
        <a:lnSpc>
          <a:spcPct val="95000"/>
        </a:lnSpc>
        <a:spcBef>
          <a:spcPts val="600"/>
        </a:spcBef>
        <a:spcAft>
          <a:spcPts val="0"/>
        </a:spcAft>
        <a:buFont typeface="Arial" pitchFamily="34" charset="0"/>
        <a:buChar char="•"/>
        <a:defRPr sz="2200" b="0" kern="1200">
          <a:solidFill>
            <a:schemeClr val="tx1"/>
          </a:solidFill>
          <a:latin typeface="+mn-lt"/>
          <a:ea typeface="+mn-ea"/>
          <a:cs typeface="+mn-cs"/>
        </a:defRPr>
      </a:lvl3pPr>
      <a:lvl4pPr marL="1600200" indent="-228600" algn="l" defTabSz="914400" rtl="0" eaLnBrk="1" latinLnBrk="0" hangingPunct="1">
        <a:lnSpc>
          <a:spcPct val="95000"/>
        </a:lnSpc>
        <a:spcBef>
          <a:spcPts val="600"/>
        </a:spcBef>
        <a:spcAft>
          <a:spcPts val="0"/>
        </a:spcAft>
        <a:buFont typeface="Arial" pitchFamily="34" charset="0"/>
        <a:buChar char="–"/>
        <a:defRPr sz="2200" b="0" kern="1200">
          <a:solidFill>
            <a:schemeClr val="tx1"/>
          </a:solidFill>
          <a:latin typeface="+mn-lt"/>
          <a:ea typeface="+mn-ea"/>
          <a:cs typeface="+mn-cs"/>
        </a:defRPr>
      </a:lvl4pPr>
      <a:lvl5pPr marL="2057400" indent="-228600" algn="l" defTabSz="914400" rtl="0" eaLnBrk="1" latinLnBrk="0" hangingPunct="1">
        <a:lnSpc>
          <a:spcPct val="95000"/>
        </a:lnSpc>
        <a:spcBef>
          <a:spcPts val="600"/>
        </a:spcBef>
        <a:spcAft>
          <a:spcPts val="600"/>
        </a:spcAft>
        <a:buFont typeface="Arial" pitchFamily="34" charset="0"/>
        <a:buChar char="»"/>
        <a:defRPr sz="22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288">
          <p15:clr>
            <a:srgbClr val="F26B43"/>
          </p15:clr>
        </p15:guide>
        <p15:guide id="6" pos="7392">
          <p15:clr>
            <a:srgbClr val="F26B43"/>
          </p15:clr>
        </p15:guide>
        <p15:guide id="7" orient="horz" pos="936">
          <p15:clr>
            <a:srgbClr val="F26B43"/>
          </p15:clr>
        </p15:guide>
        <p15:guide id="9" orient="horz" pos="408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ustomShape 1"/>
          <p:cNvSpPr/>
          <p:nvPr/>
        </p:nvSpPr>
        <p:spPr>
          <a:xfrm>
            <a:off x="0" y="0"/>
            <a:ext cx="192000" cy="6858000"/>
          </a:xfrm>
          <a:prstGeom prst="rect">
            <a:avLst/>
          </a:prstGeom>
          <a:solidFill>
            <a:srgbClr val="0054A6"/>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92000" cy="1198440"/>
          </a:xfrm>
          <a:prstGeom prst="rect">
            <a:avLst/>
          </a:prstGeom>
          <a:solidFill>
            <a:srgbClr val="FFCE34"/>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355453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016000" y="76200"/>
            <a:ext cx="10566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371601"/>
            <a:ext cx="109728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4165600" y="6477000"/>
            <a:ext cx="3860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b="1"/>
            </a:lvl1pPr>
          </a:lstStyle>
          <a:p>
            <a:pPr fontAlgn="base">
              <a:spcBef>
                <a:spcPct val="0"/>
              </a:spcBef>
              <a:spcAft>
                <a:spcPct val="0"/>
              </a:spcAft>
              <a:defRPr/>
            </a:pPr>
            <a:r>
              <a:rPr lang="en-US">
                <a:solidFill>
                  <a:srgbClr val="000000"/>
                </a:solidFill>
              </a:rPr>
              <a:t>Confidential</a:t>
            </a:r>
          </a:p>
        </p:txBody>
      </p:sp>
      <p:sp>
        <p:nvSpPr>
          <p:cNvPr id="1030" name="Rectangle 6"/>
          <p:cNvSpPr>
            <a:spLocks noGrp="1" noChangeArrowheads="1"/>
          </p:cNvSpPr>
          <p:nvPr>
            <p:ph type="sldNum" sz="quarter" idx="4"/>
          </p:nvPr>
        </p:nvSpPr>
        <p:spPr bwMode="auto">
          <a:xfrm>
            <a:off x="8737600" y="6457957"/>
            <a:ext cx="2844800" cy="258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defRPr/>
            </a:pPr>
            <a:fld id="{5CCDD44D-BDA3-414C-9B43-F484C907453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3" name="Text Box 9"/>
          <p:cNvSpPr txBox="1">
            <a:spLocks noChangeArrowheads="1"/>
          </p:cNvSpPr>
          <p:nvPr/>
        </p:nvSpPr>
        <p:spPr bwMode="auto">
          <a:xfrm>
            <a:off x="897467" y="6454775"/>
            <a:ext cx="5283200" cy="30480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700" b="1">
                <a:solidFill>
                  <a:srgbClr val="990000"/>
                </a:solidFill>
              </a:rPr>
              <a:t>An Academic Research Organization of </a:t>
            </a:r>
          </a:p>
          <a:p>
            <a:pPr fontAlgn="base">
              <a:spcBef>
                <a:spcPct val="0"/>
              </a:spcBef>
              <a:spcAft>
                <a:spcPct val="0"/>
              </a:spcAft>
              <a:defRPr/>
            </a:pPr>
            <a:r>
              <a:rPr lang="en-US" sz="700" b="1">
                <a:solidFill>
                  <a:srgbClr val="990000"/>
                </a:solidFill>
              </a:rPr>
              <a:t>Brigham and Women’s Hospital and Harvard Medical School</a:t>
            </a:r>
          </a:p>
        </p:txBody>
      </p:sp>
      <p:sp>
        <p:nvSpPr>
          <p:cNvPr id="1034" name="Line 10"/>
          <p:cNvSpPr>
            <a:spLocks noChangeShapeType="1"/>
          </p:cNvSpPr>
          <p:nvPr/>
        </p:nvSpPr>
        <p:spPr bwMode="auto">
          <a:xfrm>
            <a:off x="300572" y="1219200"/>
            <a:ext cx="11281833" cy="0"/>
          </a:xfrm>
          <a:prstGeom prst="line">
            <a:avLst/>
          </a:prstGeom>
          <a:noFill/>
          <a:ln w="38100">
            <a:solidFill>
              <a:srgbClr val="A50021"/>
            </a:solidFill>
            <a:round/>
            <a:headEnd/>
            <a:tailEnd/>
          </a:ln>
          <a:effectLst/>
        </p:spPr>
        <p:txBody>
          <a:bodyPr/>
          <a:lstStyle/>
          <a:p>
            <a:pPr fontAlgn="base">
              <a:spcBef>
                <a:spcPct val="0"/>
              </a:spcBef>
              <a:spcAft>
                <a:spcPct val="0"/>
              </a:spcAft>
              <a:defRPr/>
            </a:pPr>
            <a:endParaRPr lang="en-US" sz="1800">
              <a:solidFill>
                <a:srgbClr val="000000"/>
              </a:solidFill>
            </a:endParaRPr>
          </a:p>
        </p:txBody>
      </p:sp>
      <p:sp>
        <p:nvSpPr>
          <p:cNvPr id="1035" name="Line 11"/>
          <p:cNvSpPr>
            <a:spLocks noChangeShapeType="1"/>
          </p:cNvSpPr>
          <p:nvPr/>
        </p:nvSpPr>
        <p:spPr bwMode="auto">
          <a:xfrm>
            <a:off x="300572" y="1271588"/>
            <a:ext cx="11281833" cy="0"/>
          </a:xfrm>
          <a:prstGeom prst="line">
            <a:avLst/>
          </a:prstGeom>
          <a:noFill/>
          <a:ln w="19050">
            <a:solidFill>
              <a:srgbClr val="A50021"/>
            </a:solidFill>
            <a:round/>
            <a:headEnd/>
            <a:tailEnd/>
          </a:ln>
          <a:effectLst/>
        </p:spPr>
        <p:txBody>
          <a:bodyPr/>
          <a:lstStyle/>
          <a:p>
            <a:pPr fontAlgn="base">
              <a:spcBef>
                <a:spcPct val="0"/>
              </a:spcBef>
              <a:spcAft>
                <a:spcPct val="0"/>
              </a:spcAft>
              <a:defRPr/>
            </a:pPr>
            <a:endParaRPr lang="en-US" sz="1800">
              <a:solidFill>
                <a:srgbClr val="000000"/>
              </a:solidFill>
            </a:endParaRPr>
          </a:p>
        </p:txBody>
      </p:sp>
      <p:pic>
        <p:nvPicPr>
          <p:cNvPr id="12" name="Picture 2"/>
          <p:cNvPicPr>
            <a:picLocks noChangeAspect="1" noChangeArrowheads="1"/>
          </p:cNvPicPr>
          <p:nvPr/>
        </p:nvPicPr>
        <p:blipFill>
          <a:blip r:embed="rId13" cstate="print"/>
          <a:srcRect l="2838" t="5727" r="83394" b="33792"/>
          <a:stretch>
            <a:fillRect/>
          </a:stretch>
        </p:blipFill>
        <p:spPr bwMode="auto">
          <a:xfrm>
            <a:off x="283646" y="6494462"/>
            <a:ext cx="273765" cy="237744"/>
          </a:xfrm>
          <a:prstGeom prst="rect">
            <a:avLst/>
          </a:prstGeom>
          <a:noFill/>
          <a:ln w="9525">
            <a:noFill/>
            <a:miter lim="800000"/>
            <a:headEnd/>
            <a:tailEnd/>
          </a:ln>
        </p:spPr>
      </p:pic>
      <p:pic>
        <p:nvPicPr>
          <p:cNvPr id="13" name="Picture 1" descr="HMS_Affiliate_NEW_8.eps"/>
          <p:cNvPicPr>
            <a:picLocks noChangeAspect="1"/>
          </p:cNvPicPr>
          <p:nvPr/>
        </p:nvPicPr>
        <p:blipFill>
          <a:blip r:embed="rId14" cstate="print"/>
          <a:srcRect r="85854"/>
          <a:stretch>
            <a:fillRect/>
          </a:stretch>
        </p:blipFill>
        <p:spPr bwMode="auto">
          <a:xfrm>
            <a:off x="606152" y="6500812"/>
            <a:ext cx="252413" cy="228600"/>
          </a:xfrm>
          <a:prstGeom prst="rect">
            <a:avLst/>
          </a:prstGeom>
          <a:noFill/>
          <a:ln w="9525">
            <a:noFill/>
            <a:miter lim="800000"/>
            <a:headEnd/>
            <a:tailEnd/>
          </a:ln>
        </p:spPr>
      </p:pic>
      <p:pic>
        <p:nvPicPr>
          <p:cNvPr id="14" name="Picture 13" descr="TIMI heart_type inside_F.tif"/>
          <p:cNvPicPr>
            <a:picLocks noChangeAspect="1"/>
          </p:cNvPicPr>
          <p:nvPr/>
        </p:nvPicPr>
        <p:blipFill>
          <a:blip r:embed="rId15" cstate="print"/>
          <a:srcRect b="34756"/>
          <a:stretch>
            <a:fillRect/>
          </a:stretch>
        </p:blipFill>
        <p:spPr>
          <a:xfrm>
            <a:off x="302685" y="269875"/>
            <a:ext cx="565553" cy="686272"/>
          </a:xfrm>
          <a:prstGeom prst="rect">
            <a:avLst/>
          </a:prstGeom>
        </p:spPr>
      </p:pic>
    </p:spTree>
    <p:extLst>
      <p:ext uri="{BB962C8B-B14F-4D97-AF65-F5344CB8AC3E}">
        <p14:creationId xmlns:p14="http://schemas.microsoft.com/office/powerpoint/2010/main" val="428038408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sldNum="0" hdr="0" dt="0"/>
  <p:txStyles>
    <p:titleStyle>
      <a:lvl1pPr algn="ctr" rtl="0" eaLnBrk="0" fontAlgn="base" hangingPunct="0">
        <a:spcBef>
          <a:spcPct val="0"/>
        </a:spcBef>
        <a:spcAft>
          <a:spcPct val="0"/>
        </a:spcAft>
        <a:defRPr sz="4400" b="1">
          <a:solidFill>
            <a:srgbClr val="A50021"/>
          </a:solidFill>
          <a:latin typeface="+mj-lt"/>
          <a:ea typeface="+mj-ea"/>
          <a:cs typeface="+mj-cs"/>
        </a:defRPr>
      </a:lvl1pPr>
      <a:lvl2pPr algn="ctr" rtl="0" eaLnBrk="0" fontAlgn="base" hangingPunct="0">
        <a:spcBef>
          <a:spcPct val="0"/>
        </a:spcBef>
        <a:spcAft>
          <a:spcPct val="0"/>
        </a:spcAft>
        <a:defRPr sz="4400" b="1">
          <a:solidFill>
            <a:srgbClr val="A50021"/>
          </a:solidFill>
          <a:latin typeface="Arial" charset="0"/>
        </a:defRPr>
      </a:lvl2pPr>
      <a:lvl3pPr algn="ctr" rtl="0" eaLnBrk="0" fontAlgn="base" hangingPunct="0">
        <a:spcBef>
          <a:spcPct val="0"/>
        </a:spcBef>
        <a:spcAft>
          <a:spcPct val="0"/>
        </a:spcAft>
        <a:defRPr sz="4400" b="1">
          <a:solidFill>
            <a:srgbClr val="A50021"/>
          </a:solidFill>
          <a:latin typeface="Arial" charset="0"/>
        </a:defRPr>
      </a:lvl3pPr>
      <a:lvl4pPr algn="ctr" rtl="0" eaLnBrk="0" fontAlgn="base" hangingPunct="0">
        <a:spcBef>
          <a:spcPct val="0"/>
        </a:spcBef>
        <a:spcAft>
          <a:spcPct val="0"/>
        </a:spcAft>
        <a:defRPr sz="4400" b="1">
          <a:solidFill>
            <a:srgbClr val="A50021"/>
          </a:solidFill>
          <a:latin typeface="Arial" charset="0"/>
        </a:defRPr>
      </a:lvl4pPr>
      <a:lvl5pPr algn="ctr" rtl="0" eaLnBrk="0" fontAlgn="base" hangingPunct="0">
        <a:spcBef>
          <a:spcPct val="0"/>
        </a:spcBef>
        <a:spcAft>
          <a:spcPct val="0"/>
        </a:spcAft>
        <a:defRPr sz="4400" b="1">
          <a:solidFill>
            <a:srgbClr val="A50021"/>
          </a:solidFill>
          <a:latin typeface="Arial" charset="0"/>
        </a:defRPr>
      </a:lvl5pPr>
      <a:lvl6pPr marL="457200" algn="ctr" rtl="0" fontAlgn="base">
        <a:spcBef>
          <a:spcPct val="0"/>
        </a:spcBef>
        <a:spcAft>
          <a:spcPct val="0"/>
        </a:spcAft>
        <a:defRPr sz="4400" b="1">
          <a:solidFill>
            <a:srgbClr val="A50021"/>
          </a:solidFill>
          <a:latin typeface="Arial" charset="0"/>
        </a:defRPr>
      </a:lvl6pPr>
      <a:lvl7pPr marL="914400" algn="ctr" rtl="0" fontAlgn="base">
        <a:spcBef>
          <a:spcPct val="0"/>
        </a:spcBef>
        <a:spcAft>
          <a:spcPct val="0"/>
        </a:spcAft>
        <a:defRPr sz="4400" b="1">
          <a:solidFill>
            <a:srgbClr val="A50021"/>
          </a:solidFill>
          <a:latin typeface="Arial" charset="0"/>
        </a:defRPr>
      </a:lvl7pPr>
      <a:lvl8pPr marL="1371600" algn="ctr" rtl="0" fontAlgn="base">
        <a:spcBef>
          <a:spcPct val="0"/>
        </a:spcBef>
        <a:spcAft>
          <a:spcPct val="0"/>
        </a:spcAft>
        <a:defRPr sz="4400" b="1">
          <a:solidFill>
            <a:srgbClr val="A50021"/>
          </a:solidFill>
          <a:latin typeface="Arial" charset="0"/>
        </a:defRPr>
      </a:lvl8pPr>
      <a:lvl9pPr marL="1828800" algn="ctr" rtl="0" fontAlgn="base">
        <a:spcBef>
          <a:spcPct val="0"/>
        </a:spcBef>
        <a:spcAft>
          <a:spcPct val="0"/>
        </a:spcAft>
        <a:defRPr sz="4400" b="1">
          <a:solidFill>
            <a:srgbClr val="A5002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987" y="819632"/>
            <a:ext cx="11024027" cy="1075761"/>
          </a:xfrm>
          <a:prstGeom prst="rect">
            <a:avLst/>
          </a:prstGeom>
        </p:spPr>
        <p:txBody>
          <a:bodyPr vert="horz" lIns="91440" tIns="45720" rIns="91440" bIns="45720" rtlCol="0" anchor="t">
            <a:normAutofit/>
          </a:bodyPr>
          <a:lstStyle/>
          <a:p>
            <a:r>
              <a:rPr lang="en-US"/>
              <a:t>TITLE IS ALL CAPS AT 20-25PTS</a:t>
            </a:r>
          </a:p>
        </p:txBody>
      </p:sp>
      <p:sp>
        <p:nvSpPr>
          <p:cNvPr id="3" name="Text Placeholder 2"/>
          <p:cNvSpPr>
            <a:spLocks noGrp="1"/>
          </p:cNvSpPr>
          <p:nvPr>
            <p:ph type="body" idx="1"/>
          </p:nvPr>
        </p:nvSpPr>
        <p:spPr>
          <a:xfrm>
            <a:off x="583987" y="2049077"/>
            <a:ext cx="11024027" cy="4127887"/>
          </a:xfrm>
          <a:prstGeom prst="rect">
            <a:avLst/>
          </a:prstGeom>
        </p:spPr>
        <p:txBody>
          <a:bodyPr vert="horz" lIns="91440" tIns="45720" rIns="91440" bIns="45720" rtlCol="0">
            <a:normAutofit/>
          </a:bodyPr>
          <a:lstStyle/>
          <a:p>
            <a:pPr lvl="0"/>
            <a:r>
              <a:rPr lang="en-US"/>
              <a:t>Body copy is Arial at 12pts</a:t>
            </a:r>
            <a:br>
              <a:rPr lang="en-US"/>
            </a:br>
            <a:endParaRPr lang="en-US">
              <a:latin typeface="+mn-lt"/>
            </a:endParaRPr>
          </a:p>
          <a:p>
            <a:pPr lvl="6"/>
            <a:endParaRPr lang="en-US"/>
          </a:p>
        </p:txBody>
      </p:sp>
    </p:spTree>
    <p:extLst>
      <p:ext uri="{BB962C8B-B14F-4D97-AF65-F5344CB8AC3E}">
        <p14:creationId xmlns:p14="http://schemas.microsoft.com/office/powerpoint/2010/main" val="206717037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Lst>
  <p:hf hdr="0" dt="0"/>
  <p:txStyles>
    <p:titleStyle>
      <a:lvl1pPr algn="l" defTabSz="914377" rtl="0" eaLnBrk="1" latinLnBrk="0" hangingPunct="1">
        <a:lnSpc>
          <a:spcPct val="100000"/>
        </a:lnSpc>
        <a:spcBef>
          <a:spcPct val="0"/>
        </a:spcBef>
        <a:buNone/>
        <a:defRPr sz="3333" b="1" i="0" kern="1200" cap="all" baseline="0">
          <a:solidFill>
            <a:schemeClr val="tx1"/>
          </a:solidFill>
          <a:latin typeface="+mj-lt"/>
          <a:ea typeface="+mj-ea"/>
          <a:cs typeface="+mj-cs"/>
        </a:defRPr>
      </a:lvl1pPr>
    </p:titleStyle>
    <p:bodyStyle>
      <a:lvl1pPr marL="0" indent="0" algn="l" defTabSz="914377" rtl="0" eaLnBrk="1" latinLnBrk="0" hangingPunct="1">
        <a:lnSpc>
          <a:spcPct val="110000"/>
        </a:lnSpc>
        <a:spcBef>
          <a:spcPts val="1000"/>
        </a:spcBef>
        <a:buFontTx/>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Tx/>
        <a:buNone/>
        <a:defRPr sz="16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Tx/>
        <a:buNone/>
        <a:defRPr sz="16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Tx/>
        <a:buNone/>
        <a:defRPr sz="16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Tx/>
        <a:buNone/>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750965-8006-8C2F-6744-19C7822C0E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3A766-EA01-B7C3-43C9-63915278BF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D881C-4E3F-11DA-B4F6-4234925CDB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74A22-A4FA-4C0C-ACCC-F520CC7146E5}" type="datetimeFigureOut">
              <a:rPr lang="en-US" smtClean="0"/>
              <a:t>2/27/2025</a:t>
            </a:fld>
            <a:endParaRPr lang="en-US"/>
          </a:p>
        </p:txBody>
      </p:sp>
      <p:sp>
        <p:nvSpPr>
          <p:cNvPr id="5" name="Footer Placeholder 4">
            <a:extLst>
              <a:ext uri="{FF2B5EF4-FFF2-40B4-BE49-F238E27FC236}">
                <a16:creationId xmlns:a16="http://schemas.microsoft.com/office/drawing/2014/main" id="{DE88D2C5-0E42-F60B-59CF-6909B940C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F6523-F9B2-54FD-4CBB-FA6C80AF1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EAAF6-83A4-400B-8CE3-FE68D0825917}" type="slidenum">
              <a:rPr lang="en-US" smtClean="0"/>
              <a:t>‹#›</a:t>
            </a:fld>
            <a:endParaRPr lang="en-US"/>
          </a:p>
        </p:txBody>
      </p:sp>
    </p:spTree>
    <p:extLst>
      <p:ext uri="{BB962C8B-B14F-4D97-AF65-F5344CB8AC3E}">
        <p14:creationId xmlns:p14="http://schemas.microsoft.com/office/powerpoint/2010/main" val="1201730968"/>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1085088"/>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902FF0C5-A667-5144-84A0-151212437B98}"/>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8295267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20970136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2769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796" r:id="rId6"/>
    <p:sldLayoutId id="2147483797" r:id="rId7"/>
    <p:sldLayoutId id="2147483798" r:id="rId8"/>
  </p:sldLayoutIdLst>
  <p:hf sldNum="0" hdr="0" ftr="0" dt="0"/>
  <p:txStyles>
    <p:titleStyle>
      <a:lvl1pPr algn="l" defTabSz="914400" rtl="0" eaLnBrk="1" latinLnBrk="0" hangingPunct="1">
        <a:lnSpc>
          <a:spcPct val="90000"/>
        </a:lnSpc>
        <a:spcBef>
          <a:spcPct val="0"/>
        </a:spcBef>
        <a:buNone/>
        <a:defRPr sz="2000" b="1" i="0" kern="0" cap="all" baseline="0">
          <a:solidFill>
            <a:srgbClr val="82110C"/>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218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sldNum="0" hdr="0" ftr="0" dt="0"/>
  <p:txStyles>
    <p:titleStyle>
      <a:lvl1pPr algn="l" defTabSz="914400" rtl="0" eaLnBrk="1" latinLnBrk="0" hangingPunct="1">
        <a:lnSpc>
          <a:spcPct val="90000"/>
        </a:lnSpc>
        <a:spcBef>
          <a:spcPct val="0"/>
        </a:spcBef>
        <a:buNone/>
        <a:defRPr sz="2000" b="1" i="0" kern="0" cap="all" baseline="0">
          <a:solidFill>
            <a:srgbClr val="82110C"/>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dirty="0"/>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77338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sldNum="0" hdr="0" ftr="0" dt="0"/>
  <p:txStyles>
    <p:titleStyle>
      <a:lvl1pPr algn="l" defTabSz="914400" rtl="0" eaLnBrk="1" latinLnBrk="0" hangingPunct="1">
        <a:lnSpc>
          <a:spcPct val="90000"/>
        </a:lnSpc>
        <a:spcBef>
          <a:spcPct val="0"/>
        </a:spcBef>
        <a:buNone/>
        <a:defRPr sz="2000" b="1" i="0" kern="0" cap="all" baseline="0">
          <a:solidFill>
            <a:srgbClr val="82110C"/>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dirty="0"/>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2716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hf sldNum="0" hdr="0" ftr="0" dt="0"/>
  <p:txStyles>
    <p:titleStyle>
      <a:lvl1pPr algn="l" defTabSz="914400" rtl="0" eaLnBrk="1" latinLnBrk="0" hangingPunct="1">
        <a:lnSpc>
          <a:spcPct val="90000"/>
        </a:lnSpc>
        <a:spcBef>
          <a:spcPct val="0"/>
        </a:spcBef>
        <a:buNone/>
        <a:defRPr sz="2000" b="1" i="0" kern="0" cap="all" baseline="0">
          <a:solidFill>
            <a:srgbClr val="82110C"/>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32300757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5326585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40234649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9.png"/><Relationship Id="rId7" Type="http://schemas.openxmlformats.org/officeDocument/2006/relationships/diagramColors" Target="../diagrams/colors1.xml"/><Relationship Id="rId2" Type="http://schemas.openxmlformats.org/officeDocument/2006/relationships/notesSlide" Target="../notesSlides/notesSlide81.xml"/><Relationship Id="rId1" Type="http://schemas.openxmlformats.org/officeDocument/2006/relationships/slideLayout" Target="../slideLayouts/slideLayout3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37.png"/><Relationship Id="rId4" Type="http://schemas.openxmlformats.org/officeDocument/2006/relationships/diagramData" Target="../diagrams/data1.xml"/><Relationship Id="rId9" Type="http://schemas.openxmlformats.org/officeDocument/2006/relationships/image" Target="../media/image146.png"/></Relationships>
</file>

<file path=ppt/slides/_rels/slide10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3.png"/><Relationship Id="rId2" Type="http://schemas.openxmlformats.org/officeDocument/2006/relationships/notesSlide" Target="../notesSlides/notesSlide82.xml"/><Relationship Id="rId1" Type="http://schemas.openxmlformats.org/officeDocument/2006/relationships/slideLayout" Target="../slideLayouts/slideLayout3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37.png"/></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74.png"/><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75.jpeg"/><Relationship Id="rId7" Type="http://schemas.openxmlformats.org/officeDocument/2006/relationships/image" Target="../media/image178.png"/><Relationship Id="rId2" Type="http://schemas.openxmlformats.org/officeDocument/2006/relationships/notesSlide" Target="../notesSlides/notesSlide83.xml"/><Relationship Id="rId1" Type="http://schemas.openxmlformats.org/officeDocument/2006/relationships/slideLayout" Target="../slideLayouts/slideLayout36.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4.xml"/><Relationship Id="rId1" Type="http://schemas.openxmlformats.org/officeDocument/2006/relationships/slideLayout" Target="../slideLayouts/slideLayout36.xml"/><Relationship Id="rId5" Type="http://schemas.openxmlformats.org/officeDocument/2006/relationships/image" Target="../media/image180.png"/><Relationship Id="rId4" Type="http://schemas.openxmlformats.org/officeDocument/2006/relationships/image" Target="../media/image179.png"/></Relationships>
</file>

<file path=ppt/slides/_rels/slide10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5.xml"/><Relationship Id="rId1" Type="http://schemas.openxmlformats.org/officeDocument/2006/relationships/slideLayout" Target="../slideLayouts/slideLayout37.xml"/><Relationship Id="rId5" Type="http://schemas.openxmlformats.org/officeDocument/2006/relationships/image" Target="../media/image137.png"/><Relationship Id="rId4" Type="http://schemas.openxmlformats.org/officeDocument/2006/relationships/image" Target="../media/image182.png"/></Relationships>
</file>

<file path=ppt/slides/_rels/slide10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6.xml"/><Relationship Id="rId1" Type="http://schemas.openxmlformats.org/officeDocument/2006/relationships/slideLayout" Target="../slideLayouts/slideLayout37.xml"/><Relationship Id="rId4" Type="http://schemas.openxmlformats.org/officeDocument/2006/relationships/image" Target="../media/image137.png"/></Relationships>
</file>

<file path=ppt/slides/_rels/slide10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7.xml"/><Relationship Id="rId1" Type="http://schemas.openxmlformats.org/officeDocument/2006/relationships/slideLayout" Target="../slideLayouts/slideLayout36.xml"/><Relationship Id="rId4" Type="http://schemas.openxmlformats.org/officeDocument/2006/relationships/image" Target="../media/image137.png"/></Relationships>
</file>

<file path=ppt/slides/_rels/slide1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8.xml"/><Relationship Id="rId1" Type="http://schemas.openxmlformats.org/officeDocument/2006/relationships/slideLayout" Target="../slideLayouts/slideLayout36.xml"/><Relationship Id="rId5" Type="http://schemas.openxmlformats.org/officeDocument/2006/relationships/image" Target="../media/image185.png"/><Relationship Id="rId4" Type="http://schemas.openxmlformats.org/officeDocument/2006/relationships/image" Target="../media/image1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8" Type="http://schemas.openxmlformats.org/officeDocument/2006/relationships/image" Target="../media/image189.png"/><Relationship Id="rId3" Type="http://schemas.microsoft.com/office/2018/10/relationships/comments" Target="../comments/modernComment_2A26_A74CCD33.xml"/><Relationship Id="rId7" Type="http://schemas.openxmlformats.org/officeDocument/2006/relationships/image" Target="../media/image188.png"/><Relationship Id="rId2" Type="http://schemas.openxmlformats.org/officeDocument/2006/relationships/notesSlide" Target="../notesSlides/notesSlide89.xml"/><Relationship Id="rId1" Type="http://schemas.openxmlformats.org/officeDocument/2006/relationships/slideLayout" Target="../slideLayouts/slideLayout37.xml"/><Relationship Id="rId6" Type="http://schemas.openxmlformats.org/officeDocument/2006/relationships/image" Target="../media/image187.png"/><Relationship Id="rId5" Type="http://schemas.openxmlformats.org/officeDocument/2006/relationships/image" Target="../media/image146.png"/><Relationship Id="rId4" Type="http://schemas.openxmlformats.org/officeDocument/2006/relationships/image" Target="../media/image186.png"/><Relationship Id="rId9" Type="http://schemas.openxmlformats.org/officeDocument/2006/relationships/image" Target="../media/image137.png"/></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0.xml"/><Relationship Id="rId1" Type="http://schemas.openxmlformats.org/officeDocument/2006/relationships/slideLayout" Target="../slideLayouts/slideLayout36.xml"/><Relationship Id="rId4" Type="http://schemas.openxmlformats.org/officeDocument/2006/relationships/image" Target="../media/image190.png"/></Relationships>
</file>

<file path=ppt/slides/_rels/slide11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1.xml"/><Relationship Id="rId1" Type="http://schemas.openxmlformats.org/officeDocument/2006/relationships/slideLayout" Target="../slideLayouts/slideLayout38.xml"/><Relationship Id="rId5" Type="http://schemas.openxmlformats.org/officeDocument/2006/relationships/image" Target="../media/image192.png"/><Relationship Id="rId4" Type="http://schemas.openxmlformats.org/officeDocument/2006/relationships/image" Target="../media/image137.png"/></Relationships>
</file>

<file path=ppt/slides/_rels/slide1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3.xml"/><Relationship Id="rId1" Type="http://schemas.openxmlformats.org/officeDocument/2006/relationships/slideLayout" Target="../slideLayouts/slideLayout137.xml"/><Relationship Id="rId5" Type="http://schemas.openxmlformats.org/officeDocument/2006/relationships/image" Target="../media/image194.png"/><Relationship Id="rId4" Type="http://schemas.openxmlformats.org/officeDocument/2006/relationships/image" Target="../media/image193.png"/></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4.xml"/><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3" Type="http://schemas.microsoft.com/office/2018/10/relationships/comments" Target="../comments/modernComment_7FFE60EB_8BB39DA5.xml"/><Relationship Id="rId2" Type="http://schemas.openxmlformats.org/officeDocument/2006/relationships/notesSlide" Target="../notesSlides/notesSlide95.xml"/><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5.png"/><Relationship Id="rId3" Type="http://schemas.openxmlformats.org/officeDocument/2006/relationships/image" Target="../media/image195.png"/><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notesSlide" Target="../notesSlides/notesSlide96.xml"/><Relationship Id="rId1" Type="http://schemas.openxmlformats.org/officeDocument/2006/relationships/slideLayout" Target="../slideLayouts/slideLayout87.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pn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png"/></Relationships>
</file>

<file path=ppt/slides/_rels/slide121.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97.xml"/><Relationship Id="rId1" Type="http://schemas.openxmlformats.org/officeDocument/2006/relationships/slideLayout" Target="../slideLayouts/slideLayout153.xml"/></Relationships>
</file>

<file path=ppt/slides/_rels/slide12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98.xml"/><Relationship Id="rId1" Type="http://schemas.openxmlformats.org/officeDocument/2006/relationships/slideLayout" Target="../slideLayouts/slideLayout87.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7.xml"/></Relationships>
</file>

<file path=ppt/slides/_rels/slide12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01.xml"/><Relationship Id="rId1" Type="http://schemas.openxmlformats.org/officeDocument/2006/relationships/slideLayout" Target="../slideLayouts/slideLayout167.xml"/></Relationships>
</file>

<file path=ppt/slides/_rels/slide12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02.xml"/><Relationship Id="rId1" Type="http://schemas.openxmlformats.org/officeDocument/2006/relationships/slideLayout" Target="../slideLayouts/slideLayout169.xml"/><Relationship Id="rId4" Type="http://schemas.openxmlformats.org/officeDocument/2006/relationships/image" Target="../media/image215.png"/></Relationships>
</file>

<file path=ppt/slides/_rels/slide12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3.xml"/><Relationship Id="rId1" Type="http://schemas.openxmlformats.org/officeDocument/2006/relationships/slideLayout" Target="../slideLayouts/slideLayout167.xml"/><Relationship Id="rId4" Type="http://schemas.openxmlformats.org/officeDocument/2006/relationships/image" Target="../media/image217.jpeg"/></Relationships>
</file>

<file path=ppt/slides/_rels/slide1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61.xml"/><Relationship Id="rId5" Type="http://schemas.openxmlformats.org/officeDocument/2006/relationships/image" Target="../media/image221.png"/><Relationship Id="rId4" Type="http://schemas.openxmlformats.org/officeDocument/2006/relationships/image" Target="../media/image220.png"/></Relationships>
</file>

<file path=ppt/slides/_rels/slide12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emf"/><Relationship Id="rId1" Type="http://schemas.openxmlformats.org/officeDocument/2006/relationships/slideLayout" Target="../slideLayouts/slideLayout18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emf"/><Relationship Id="rId1" Type="http://schemas.openxmlformats.org/officeDocument/2006/relationships/slideLayout" Target="../slideLayouts/slideLayout141.xml"/></Relationships>
</file>

<file path=ppt/slides/_rels/slide131.xml.rels><?xml version="1.0" encoding="UTF-8" standalone="yes"?>
<Relationships xmlns="http://schemas.openxmlformats.org/package/2006/relationships"><Relationship Id="rId3" Type="http://schemas.openxmlformats.org/officeDocument/2006/relationships/image" Target="../media/image227.svg"/><Relationship Id="rId2" Type="http://schemas.openxmlformats.org/officeDocument/2006/relationships/image" Target="../media/image226.png"/><Relationship Id="rId1" Type="http://schemas.openxmlformats.org/officeDocument/2006/relationships/slideLayout" Target="../slideLayouts/slideLayout215.xml"/></Relationships>
</file>

<file path=ppt/slides/_rels/slide13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42.xml"/><Relationship Id="rId4" Type="http://schemas.openxmlformats.org/officeDocument/2006/relationships/image" Target="../media/image230.jpg"/></Relationships>
</file>

<file path=ppt/slides/_rels/slide133.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1.png"/><Relationship Id="rId7" Type="http://schemas.openxmlformats.org/officeDocument/2006/relationships/image" Target="../media/image234.png"/><Relationship Id="rId2" Type="http://schemas.openxmlformats.org/officeDocument/2006/relationships/notesSlide" Target="../notesSlides/notesSlide104.xml"/><Relationship Id="rId1" Type="http://schemas.openxmlformats.org/officeDocument/2006/relationships/slideLayout" Target="../slideLayouts/slideLayout87.xml"/><Relationship Id="rId6" Type="http://schemas.openxmlformats.org/officeDocument/2006/relationships/image" Target="../media/image233.png"/><Relationship Id="rId5" Type="http://schemas.microsoft.com/office/2007/relationships/hdphoto" Target="../media/hdphoto8.wdp"/><Relationship Id="rId4" Type="http://schemas.openxmlformats.org/officeDocument/2006/relationships/image" Target="../media/image232.png"/></Relationships>
</file>

<file path=ppt/slides/_rels/slide13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41.xml"/></Relationships>
</file>

<file path=ppt/slides/_rels/slide13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25.xml"/></Relationships>
</file>

<file path=ppt/slides/_rels/slide1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41.png"/><Relationship Id="rId1" Type="http://schemas.openxmlformats.org/officeDocument/2006/relationships/slideLayout" Target="../slideLayouts/slideLayout142.xml"/><Relationship Id="rId4" Type="http://schemas.openxmlformats.org/officeDocument/2006/relationships/chart" Target="../charts/char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42.xml"/><Relationship Id="rId4" Type="http://schemas.openxmlformats.org/officeDocument/2006/relationships/image" Target="../media/image244.png"/></Relationships>
</file>

<file path=ppt/slides/_rels/slide1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05.xml"/><Relationship Id="rId1" Type="http://schemas.openxmlformats.org/officeDocument/2006/relationships/slideLayout" Target="../slideLayouts/slideLayout167.xml"/><Relationship Id="rId5" Type="http://schemas.openxmlformats.org/officeDocument/2006/relationships/image" Target="../media/image249.png"/><Relationship Id="rId4" Type="http://schemas.openxmlformats.org/officeDocument/2006/relationships/image" Target="../media/image248.png"/></Relationships>
</file>

<file path=ppt/slides/_rels/slide14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06.xml"/><Relationship Id="rId1" Type="http://schemas.openxmlformats.org/officeDocument/2006/relationships/slideLayout" Target="../slideLayouts/slideLayout167.xml"/></Relationships>
</file>

<file path=ppt/slides/_rels/slide142.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notesSlide" Target="../notesSlides/notesSlide107.xml"/><Relationship Id="rId1" Type="http://schemas.openxmlformats.org/officeDocument/2006/relationships/slideLayout" Target="../slideLayouts/slideLayout87.xml"/><Relationship Id="rId4" Type="http://schemas.openxmlformats.org/officeDocument/2006/relationships/image" Target="../media/image252.ti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3.xml"/><Relationship Id="rId1" Type="http://schemas.openxmlformats.org/officeDocument/2006/relationships/tags" Target="../tags/tag25.xml"/></Relationships>
</file>

<file path=ppt/slides/_rels/slide14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slideLayout" Target="../slideLayouts/slideLayout90.xml"/><Relationship Id="rId1" Type="http://schemas.openxmlformats.org/officeDocument/2006/relationships/tags" Target="../tags/tag26.xml"/></Relationships>
</file>

<file path=ppt/slides/_rels/slide145.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tags" Target="../tags/tag29.xml"/><Relationship Id="rId7" Type="http://schemas.openxmlformats.org/officeDocument/2006/relationships/notesSlide" Target="../notesSlides/notesSlide10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87.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255.tiff"/></Relationships>
</file>

<file path=ppt/slides/_rels/slide146.xml.rels><?xml version="1.0" encoding="UTF-8" standalone="yes"?>
<Relationships xmlns="http://schemas.openxmlformats.org/package/2006/relationships"><Relationship Id="rId8" Type="http://schemas.openxmlformats.org/officeDocument/2006/relationships/notesSlide" Target="../notesSlides/notesSlide110.xml"/><Relationship Id="rId3" Type="http://schemas.openxmlformats.org/officeDocument/2006/relationships/tags" Target="../tags/tag34.xml"/><Relationship Id="rId7" Type="http://schemas.openxmlformats.org/officeDocument/2006/relationships/slideLayout" Target="../slideLayouts/slideLayout87.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255.tiff"/><Relationship Id="rId4" Type="http://schemas.openxmlformats.org/officeDocument/2006/relationships/tags" Target="../tags/tag35.xml"/><Relationship Id="rId9" Type="http://schemas.openxmlformats.org/officeDocument/2006/relationships/image" Target="../media/image254.png"/></Relationships>
</file>

<file path=ppt/slides/_rels/slide14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slideLayout" Target="../slideLayouts/slideLayout87.xml"/><Relationship Id="rId1" Type="http://schemas.openxmlformats.org/officeDocument/2006/relationships/tags" Target="../tags/tag38.xml"/><Relationship Id="rId5" Type="http://schemas.openxmlformats.org/officeDocument/2006/relationships/image" Target="../media/image258.png"/><Relationship Id="rId4" Type="http://schemas.openxmlformats.org/officeDocument/2006/relationships/image" Target="../media/image257.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87.xml"/><Relationship Id="rId1" Type="http://schemas.openxmlformats.org/officeDocument/2006/relationships/tags" Target="../tags/tag39.xml"/><Relationship Id="rId5" Type="http://schemas.openxmlformats.org/officeDocument/2006/relationships/image" Target="../media/image260.jpeg"/><Relationship Id="rId4" Type="http://schemas.openxmlformats.org/officeDocument/2006/relationships/image" Target="../media/image259.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87.xml"/><Relationship Id="rId1" Type="http://schemas.openxmlformats.org/officeDocument/2006/relationships/tags" Target="../tags/tag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87.xml"/><Relationship Id="rId1" Type="http://schemas.openxmlformats.org/officeDocument/2006/relationships/tags" Target="../tags/tag41.xml"/><Relationship Id="rId5" Type="http://schemas.openxmlformats.org/officeDocument/2006/relationships/image" Target="../media/image262.png"/><Relationship Id="rId4" Type="http://schemas.openxmlformats.org/officeDocument/2006/relationships/image" Target="../media/image261.png"/></Relationships>
</file>

<file path=ppt/slides/_rels/slide15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87.xml"/><Relationship Id="rId1" Type="http://schemas.openxmlformats.org/officeDocument/2006/relationships/tags" Target="../tags/tag42.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87.xml"/><Relationship Id="rId1" Type="http://schemas.openxmlformats.org/officeDocument/2006/relationships/tags" Target="../tags/tag4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90.xml"/><Relationship Id="rId1" Type="http://schemas.openxmlformats.org/officeDocument/2006/relationships/tags" Target="../tags/tag44.xml"/></Relationships>
</file>

<file path=ppt/slides/_rels/slide15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90.xml"/><Relationship Id="rId1" Type="http://schemas.openxmlformats.org/officeDocument/2006/relationships/tags" Target="../tags/tag45.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87.xml"/><Relationship Id="rId1" Type="http://schemas.openxmlformats.org/officeDocument/2006/relationships/tags" Target="../tags/tag46.xml"/><Relationship Id="rId5" Type="http://schemas.openxmlformats.org/officeDocument/2006/relationships/image" Target="../media/image266.png"/><Relationship Id="rId4" Type="http://schemas.openxmlformats.org/officeDocument/2006/relationships/image" Target="../media/image265.pn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ags" Target="../tags/tag47.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87.xml"/><Relationship Id="rId1" Type="http://schemas.openxmlformats.org/officeDocument/2006/relationships/tags" Target="../tags/tag48.xml"/><Relationship Id="rId4" Type="http://schemas.openxmlformats.org/officeDocument/2006/relationships/image" Target="../media/image267.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87.xml"/><Relationship Id="rId1" Type="http://schemas.openxmlformats.org/officeDocument/2006/relationships/tags" Target="../tags/tag49.xml"/><Relationship Id="rId5" Type="http://schemas.microsoft.com/office/2007/relationships/hdphoto" Target="../media/hdphoto9.wdp"/><Relationship Id="rId4" Type="http://schemas.openxmlformats.org/officeDocument/2006/relationships/image" Target="../media/image268.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87.xml"/><Relationship Id="rId1" Type="http://schemas.openxmlformats.org/officeDocument/2006/relationships/tags" Target="../tags/tag50.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ags" Target="../tags/tag5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63.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35.xml"/></Relationships>
</file>

<file path=ppt/slides/_rels/slide164.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35.xml"/></Relationships>
</file>

<file path=ppt/slides/_rels/slide165.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35.xml"/></Relationships>
</file>

<file path=ppt/slides/_rels/slide166.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35.xml"/></Relationships>
</file>

<file path=ppt/slides/_rels/slide16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35.xml"/></Relationships>
</file>

<file path=ppt/slides/_rels/slide168.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3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7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48.xml"/></Relationships>
</file>

<file path=ppt/slides/_rels/slide17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48.xml"/></Relationships>
</file>

<file path=ppt/slides/_rels/slide17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41.xml"/></Relationships>
</file>

<file path=ppt/slides/_rels/slide17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35.xml"/></Relationships>
</file>

<file path=ppt/slides/_rels/slide17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E5EF9_CFC8F203.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E4_6E6067DF.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wdp"/><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tags" Target="../tags/tag3.xml"/><Relationship Id="rId7" Type="http://schemas.openxmlformats.org/officeDocument/2006/relationships/notesSlide" Target="../notesSlides/notesSlide3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62.xml"/><Relationship Id="rId5" Type="http://schemas.openxmlformats.org/officeDocument/2006/relationships/tags" Target="../tags/tag5.xml"/><Relationship Id="rId4"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60.xml"/><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8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7FFE58CB_97A54CFB.xml"/><Relationship Id="rId2" Type="http://schemas.openxmlformats.org/officeDocument/2006/relationships/notesSlide" Target="../notesSlides/notesSlide34.xml"/><Relationship Id="rId1" Type="http://schemas.openxmlformats.org/officeDocument/2006/relationships/slideLayout" Target="../slideLayouts/slideLayout83.xml"/><Relationship Id="rId4" Type="http://schemas.openxmlformats.org/officeDocument/2006/relationships/image" Target="../media/image75.emf"/></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6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61.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6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2.xml"/><Relationship Id="rId1" Type="http://schemas.openxmlformats.org/officeDocument/2006/relationships/tags" Target="../tags/tag6.xml"/><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2.xml"/><Relationship Id="rId1" Type="http://schemas.openxmlformats.org/officeDocument/2006/relationships/tags" Target="../tags/tag7.xml"/><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40.xml"/><Relationship Id="rId7" Type="http://schemas.openxmlformats.org/officeDocument/2006/relationships/image" Target="../media/image87.png"/><Relationship Id="rId2" Type="http://schemas.openxmlformats.org/officeDocument/2006/relationships/slideLayout" Target="../slideLayouts/slideLayout62.xml"/><Relationship Id="rId1" Type="http://schemas.openxmlformats.org/officeDocument/2006/relationships/tags" Target="../tags/tag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41.xml"/><Relationship Id="rId7" Type="http://schemas.openxmlformats.org/officeDocument/2006/relationships/image" Target="../media/image91.emf"/><Relationship Id="rId2" Type="http://schemas.openxmlformats.org/officeDocument/2006/relationships/slideLayout" Target="../slideLayouts/slideLayout62.xml"/><Relationship Id="rId1" Type="http://schemas.openxmlformats.org/officeDocument/2006/relationships/tags" Target="../tags/tag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notesSlide" Target="../notesSlides/notesSlide42.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Layout" Target="../slideLayouts/slideLayout6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hyperlink" Target="https://scienceofparkinsons.com/2020/02/20/msa-2/" TargetMode="Externa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94.jp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62.xml"/><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2.xml"/><Relationship Id="rId1" Type="http://schemas.openxmlformats.org/officeDocument/2006/relationships/tags" Target="../tags/tag21.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7.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01.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62.xml"/><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4.png"/><Relationship Id="rId5" Type="http://schemas.openxmlformats.org/officeDocument/2006/relationships/slideLayout" Target="../slideLayouts/slideLayout87.xml"/><Relationship Id="rId4" Type="http://schemas.openxmlformats.org/officeDocument/2006/relationships/video" Target="../media/media2.mp4"/></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2.xml"/><Relationship Id="rId1" Type="http://schemas.openxmlformats.org/officeDocument/2006/relationships/slideLayout" Target="../slideLayouts/slideLayout87.xm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87.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110.xml"/><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103.xml"/></Relationships>
</file>

<file path=ppt/slides/_rels/slide6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6.xml"/><Relationship Id="rId1" Type="http://schemas.openxmlformats.org/officeDocument/2006/relationships/slideLayout" Target="../slideLayouts/slideLayout103.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255_448E904.xml"/><Relationship Id="rId2" Type="http://schemas.openxmlformats.org/officeDocument/2006/relationships/notesSlide" Target="../notesSlides/notesSlide59.xml"/><Relationship Id="rId1" Type="http://schemas.openxmlformats.org/officeDocument/2006/relationships/slideLayout" Target="../slideLayouts/slideLayout87.xml"/><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110.xm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87.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2.xml"/><Relationship Id="rId1" Type="http://schemas.openxmlformats.org/officeDocument/2006/relationships/slideLayout" Target="../slideLayouts/slideLayout87.xml"/><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7.xml"/><Relationship Id="rId1" Type="http://schemas.openxmlformats.org/officeDocument/2006/relationships/tags" Target="../tags/tag24.xml"/><Relationship Id="rId5" Type="http://schemas.openxmlformats.org/officeDocument/2006/relationships/image" Target="../media/image122.png"/><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8/10/relationships/comments" Target="../comments/modernComment_247_692AFAB7.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269_E5945C7A.xml"/><Relationship Id="rId2" Type="http://schemas.openxmlformats.org/officeDocument/2006/relationships/notesSlide" Target="../notesSlides/notesSlide64.xml"/><Relationship Id="rId1" Type="http://schemas.openxmlformats.org/officeDocument/2006/relationships/slideLayout" Target="../slideLayouts/slideLayout87.xml"/><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13.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6.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7.xml"/><Relationship Id="rId1" Type="http://schemas.openxmlformats.org/officeDocument/2006/relationships/slideLayout" Target="../slideLayouts/slideLayout36.xml"/><Relationship Id="rId4" Type="http://schemas.openxmlformats.org/officeDocument/2006/relationships/chart" Target="../charts/chart8.xml"/></Relationships>
</file>

<file path=ppt/slides/_rels/slide8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emf"/><Relationship Id="rId7"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36.xml"/><Relationship Id="rId6" Type="http://schemas.openxmlformats.org/officeDocument/2006/relationships/image" Target="../media/image141.png"/><Relationship Id="rId11" Type="http://schemas.openxmlformats.org/officeDocument/2006/relationships/image" Target="../media/image145.png"/><Relationship Id="rId5" Type="http://schemas.openxmlformats.org/officeDocument/2006/relationships/image" Target="../media/image140.png"/><Relationship Id="rId10" Type="http://schemas.openxmlformats.org/officeDocument/2006/relationships/image" Target="../media/image137.png"/><Relationship Id="rId4" Type="http://schemas.openxmlformats.org/officeDocument/2006/relationships/image" Target="../media/image139.png"/><Relationship Id="rId9" Type="http://schemas.openxmlformats.org/officeDocument/2006/relationships/image" Target="../media/image144.emf"/></Relationships>
</file>

<file path=ppt/slides/_rels/slide88.xml.rels><?xml version="1.0" encoding="UTF-8" standalone="yes"?>
<Relationships xmlns="http://schemas.openxmlformats.org/package/2006/relationships"><Relationship Id="rId3" Type="http://schemas.microsoft.com/office/2018/10/relationships/comments" Target="../comments/modernComment_29FA_A6B3615A.xml"/><Relationship Id="rId2" Type="http://schemas.openxmlformats.org/officeDocument/2006/relationships/notesSlide" Target="../notesSlides/notesSlide69.xml"/><Relationship Id="rId1" Type="http://schemas.openxmlformats.org/officeDocument/2006/relationships/slideLayout" Target="../slideLayouts/slideLayout37.xml"/><Relationship Id="rId6" Type="http://schemas.openxmlformats.org/officeDocument/2006/relationships/image" Target="../media/image137.png"/><Relationship Id="rId5" Type="http://schemas.openxmlformats.org/officeDocument/2006/relationships/image" Target="../media/image147.png"/><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0.xml"/><Relationship Id="rId1" Type="http://schemas.openxmlformats.org/officeDocument/2006/relationships/slideLayout" Target="../slideLayouts/slideLayout37.xml"/><Relationship Id="rId5" Type="http://schemas.openxmlformats.org/officeDocument/2006/relationships/image" Target="../media/image149.pn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37.xml"/><Relationship Id="rId4" Type="http://schemas.openxmlformats.org/officeDocument/2006/relationships/image" Target="../media/image150.png"/></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2.xml"/><Relationship Id="rId1" Type="http://schemas.openxmlformats.org/officeDocument/2006/relationships/slideLayout" Target="../slideLayouts/slideLayout3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3.xml"/><Relationship Id="rId1" Type="http://schemas.openxmlformats.org/officeDocument/2006/relationships/slideLayout" Target="../slideLayouts/slideLayout3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4.xml"/><Relationship Id="rId1" Type="http://schemas.openxmlformats.org/officeDocument/2006/relationships/slideLayout" Target="../slideLayouts/slideLayout36.xml"/><Relationship Id="rId5" Type="http://schemas.openxmlformats.org/officeDocument/2006/relationships/image" Target="../media/image155.png"/><Relationship Id="rId4" Type="http://schemas.openxmlformats.org/officeDocument/2006/relationships/image" Target="../media/image154.png"/></Relationships>
</file>

<file path=ppt/slides/_rels/slide9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jpeg"/><Relationship Id="rId2" Type="http://schemas.openxmlformats.org/officeDocument/2006/relationships/notesSlide" Target="../notesSlides/notesSlide75.xml"/><Relationship Id="rId1" Type="http://schemas.openxmlformats.org/officeDocument/2006/relationships/slideLayout" Target="../slideLayouts/slideLayout3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37.png"/></Relationships>
</file>

<file path=ppt/slides/_rels/slide9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6.xml"/><Relationship Id="rId1" Type="http://schemas.openxmlformats.org/officeDocument/2006/relationships/slideLayout" Target="../slideLayouts/slideLayout36.xml"/><Relationship Id="rId6" Type="http://schemas.openxmlformats.org/officeDocument/2006/relationships/image" Target="../media/image137.png"/><Relationship Id="rId5" Type="http://schemas.openxmlformats.org/officeDocument/2006/relationships/image" Target="../media/image163.png"/><Relationship Id="rId4" Type="http://schemas.openxmlformats.org/officeDocument/2006/relationships/image" Target="../media/image162.png"/></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7.xml"/><Relationship Id="rId1" Type="http://schemas.openxmlformats.org/officeDocument/2006/relationships/slideLayout" Target="../slideLayouts/slideLayout37.xml"/><Relationship Id="rId5" Type="http://schemas.openxmlformats.org/officeDocument/2006/relationships/image" Target="../media/image137.png"/><Relationship Id="rId4" Type="http://schemas.openxmlformats.org/officeDocument/2006/relationships/image" Target="../media/image165.png"/></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36.xml"/><Relationship Id="rId5" Type="http://schemas.openxmlformats.org/officeDocument/2006/relationships/image" Target="../media/image167.png"/><Relationship Id="rId4" Type="http://schemas.openxmlformats.org/officeDocument/2006/relationships/image" Target="../media/image166.png"/></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9.xml"/><Relationship Id="rId1" Type="http://schemas.openxmlformats.org/officeDocument/2006/relationships/slideLayout" Target="../slideLayouts/slideLayout36.xml"/><Relationship Id="rId4" Type="http://schemas.openxmlformats.org/officeDocument/2006/relationships/image" Target="../media/image137.png"/></Relationships>
</file>

<file path=ppt/slides/_rels/slide99.xml.rels><?xml version="1.0" encoding="UTF-8" standalone="yes"?>
<Relationships xmlns="http://schemas.openxmlformats.org/package/2006/relationships"><Relationship Id="rId3" Type="http://schemas.microsoft.com/office/2018/10/relationships/comments" Target="../comments/modernComment_235_ECFB0711.xml"/><Relationship Id="rId2" Type="http://schemas.openxmlformats.org/officeDocument/2006/relationships/notesSlide" Target="../notesSlides/notesSlide80.xml"/><Relationship Id="rId1" Type="http://schemas.openxmlformats.org/officeDocument/2006/relationships/slideLayout" Target="../slideLayouts/slideLayout36.xml"/><Relationship Id="rId5" Type="http://schemas.openxmlformats.org/officeDocument/2006/relationships/image" Target="../media/image137.png"/><Relationship Id="rId4" Type="http://schemas.openxmlformats.org/officeDocument/2006/relationships/image" Target="../media/image1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162942"/>
            <a:ext cx="7296788" cy="1538883"/>
          </a:xfrm>
        </p:spPr>
        <p:txBody>
          <a:bodyPr/>
          <a:lstStyle/>
          <a:p>
            <a:r>
              <a:rPr lang="en-GB" sz="2000" b="1"/>
              <a:t>James L. </a:t>
            </a:r>
            <a:r>
              <a:rPr lang="en-GB" sz="2000" b="1" err="1"/>
              <a:t>Januzzi</a:t>
            </a:r>
            <a:r>
              <a:rPr lang="en-GB" sz="2000" b="1"/>
              <a:t> Jr, MD, FACC, FESC</a:t>
            </a:r>
          </a:p>
          <a:p>
            <a:r>
              <a:rPr lang="en-GB" err="1"/>
              <a:t>Hutter</a:t>
            </a:r>
            <a:r>
              <a:rPr lang="en-GB"/>
              <a:t> Family Professor of Medicine, Harvard Medical School</a:t>
            </a:r>
          </a:p>
          <a:p>
            <a:r>
              <a:rPr lang="en-GB"/>
              <a:t>Director GDMT Clinic, Massachusetts General Hospital</a:t>
            </a:r>
          </a:p>
          <a:p>
            <a:r>
              <a:rPr lang="en-GB"/>
              <a:t>Chief Scientific Officer and Gibson Chair, </a:t>
            </a:r>
            <a:r>
              <a:rPr lang="en-GB" err="1"/>
              <a:t>Baim</a:t>
            </a:r>
            <a:r>
              <a:rPr lang="en-GB"/>
              <a:t> Institute for Clinical Research</a:t>
            </a:r>
          </a:p>
          <a:p>
            <a:r>
              <a:rPr lang="en-GB"/>
              <a:t>Deputy Editor, Journal of the American College of Cardiology</a:t>
            </a:r>
          </a:p>
          <a:p>
            <a:r>
              <a:rPr lang="en-GB"/>
              <a:t>Boston, </a:t>
            </a:r>
            <a:r>
              <a:rPr lang="en-GB" err="1"/>
              <a:t>Massachussetts</a:t>
            </a:r>
            <a:endParaRPr lang="en-GB"/>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1542190"/>
            <a:ext cx="6687066" cy="1846659"/>
          </a:xfrm>
        </p:spPr>
        <p:txBody>
          <a:bodyPr/>
          <a:lstStyle/>
          <a:p>
            <a:r>
              <a:rPr lang="en-US" sz="4000"/>
              <a:t>Diagnosing Myocardial Infarction in the Era of Ultrasensitive Troponins</a:t>
            </a: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094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noAutofit/>
          </a:bodyPr>
          <a:lstStyle/>
          <a:p>
            <a:r>
              <a:rPr lang="en-US" sz="3200"/>
              <a:t>High-Sensitivity Troponin and Acute Myocardial Injury</a:t>
            </a:r>
          </a:p>
        </p:txBody>
      </p:sp>
      <p:sp>
        <p:nvSpPr>
          <p:cNvPr id="3" name="Content Placeholder 2"/>
          <p:cNvSpPr>
            <a:spLocks noGrp="1"/>
          </p:cNvSpPr>
          <p:nvPr>
            <p:ph sz="quarter" idx="11"/>
          </p:nvPr>
        </p:nvSpPr>
        <p:spPr>
          <a:xfrm>
            <a:off x="719668" y="1274618"/>
            <a:ext cx="10752667" cy="5065222"/>
          </a:xfrm>
        </p:spPr>
        <p:txBody>
          <a:bodyPr>
            <a:normAutofit/>
          </a:bodyPr>
          <a:lstStyle/>
          <a:p>
            <a:r>
              <a:rPr lang="en-US" altLang="en-US" sz="3200" b="1"/>
              <a:t>What will clinicians notice when they convert?</a:t>
            </a:r>
          </a:p>
          <a:p>
            <a:pPr lvl="1">
              <a:lnSpc>
                <a:spcPct val="100000"/>
              </a:lnSpc>
              <a:spcAft>
                <a:spcPts val="1800"/>
              </a:spcAft>
              <a:buClr>
                <a:srgbClr val="C00000"/>
              </a:buClr>
            </a:pPr>
            <a:r>
              <a:rPr lang="en-US" altLang="en-US" sz="2800"/>
              <a:t>More/most people will “have a number”</a:t>
            </a:r>
          </a:p>
          <a:p>
            <a:pPr lvl="1">
              <a:lnSpc>
                <a:spcPct val="100000"/>
              </a:lnSpc>
              <a:spcAft>
                <a:spcPts val="1800"/>
              </a:spcAft>
              <a:buClr>
                <a:srgbClr val="C00000"/>
              </a:buClr>
            </a:pPr>
            <a:r>
              <a:rPr lang="en-US" altLang="en-US" sz="2800"/>
              <a:t>“Larger numbers” due to conversion to ng/L</a:t>
            </a:r>
          </a:p>
          <a:p>
            <a:pPr lvl="1">
              <a:lnSpc>
                <a:spcPct val="100000"/>
              </a:lnSpc>
              <a:spcAft>
                <a:spcPts val="1800"/>
              </a:spcAft>
              <a:buClr>
                <a:srgbClr val="C00000"/>
              </a:buClr>
            </a:pPr>
            <a:r>
              <a:rPr lang="en-US" altLang="en-US" sz="2800"/>
              <a:t>Faster recognition of acute myocardial injury/necrosis—</a:t>
            </a:r>
            <a:r>
              <a:rPr lang="en-US" altLang="en-US" sz="2800" err="1"/>
              <a:t>hs-cTn</a:t>
            </a:r>
            <a:r>
              <a:rPr lang="en-US" altLang="en-US" sz="2800"/>
              <a:t> concentrations change much faster than prior assays</a:t>
            </a:r>
            <a:endParaRPr lang="en-US" sz="2800"/>
          </a:p>
          <a:p>
            <a:pPr lvl="1">
              <a:lnSpc>
                <a:spcPct val="100000"/>
              </a:lnSpc>
              <a:spcAft>
                <a:spcPts val="1800"/>
              </a:spcAft>
              <a:buClr>
                <a:srgbClr val="C00000"/>
              </a:buClr>
            </a:pPr>
            <a:r>
              <a:rPr lang="en-US" altLang="en-US" sz="2800"/>
              <a:t>Detection of more patients with myocardial injury/necrosis—not all will have an MI</a:t>
            </a:r>
          </a:p>
        </p:txBody>
      </p:sp>
      <p:sp>
        <p:nvSpPr>
          <p:cNvPr id="6" name="Text Placeholder 5">
            <a:extLst>
              <a:ext uri="{FF2B5EF4-FFF2-40B4-BE49-F238E27FC236}">
                <a16:creationId xmlns:a16="http://schemas.microsoft.com/office/drawing/2014/main" id="{BFC3540A-89D1-9E64-B917-98B38E84125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336444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012C-970C-9411-434B-604A94D0265F}"/>
              </a:ext>
            </a:extLst>
          </p:cNvPr>
          <p:cNvPicPr>
            <a:picLocks noChangeAspect="1"/>
          </p:cNvPicPr>
          <p:nvPr/>
        </p:nvPicPr>
        <p:blipFill rotWithShape="1">
          <a:blip r:embed="rId3">
            <a:duotone>
              <a:schemeClr val="bg2">
                <a:shade val="45000"/>
                <a:satMod val="135000"/>
              </a:schemeClr>
              <a:prstClr val="white"/>
            </a:duotone>
          </a:blip>
          <a:srcRect r="21994" b="4354"/>
          <a:stretch/>
        </p:blipFill>
        <p:spPr>
          <a:xfrm>
            <a:off x="2288580" y="731884"/>
            <a:ext cx="7614839" cy="5394232"/>
          </a:xfrm>
          <a:prstGeom prst="rect">
            <a:avLst/>
          </a:prstGeom>
        </p:spPr>
      </p:pic>
      <p:graphicFrame>
        <p:nvGraphicFramePr>
          <p:cNvPr id="2" name="Diagram 1">
            <a:extLst>
              <a:ext uri="{FF2B5EF4-FFF2-40B4-BE49-F238E27FC236}">
                <a16:creationId xmlns:a16="http://schemas.microsoft.com/office/drawing/2014/main" id="{507B6A4B-F9D2-20BD-7A71-90DF18DAE9FF}"/>
              </a:ext>
            </a:extLst>
          </p:cNvPr>
          <p:cNvGraphicFramePr/>
          <p:nvPr/>
        </p:nvGraphicFramePr>
        <p:xfrm>
          <a:off x="0" y="449285"/>
          <a:ext cx="12214420" cy="5959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F5FEBEAB-FF4B-AE4F-7C49-AD8E091311E5}"/>
              </a:ext>
            </a:extLst>
          </p:cNvPr>
          <p:cNvPicPr>
            <a:picLocks noChangeAspect="1"/>
          </p:cNvPicPr>
          <p:nvPr/>
        </p:nvPicPr>
        <p:blipFill rotWithShape="1">
          <a:blip r:embed="rId9"/>
          <a:srcRect l="1658" t="54085" r="553" b="31698"/>
          <a:stretch/>
        </p:blipFill>
        <p:spPr>
          <a:xfrm>
            <a:off x="635181" y="4558146"/>
            <a:ext cx="10899531" cy="651164"/>
          </a:xfrm>
          <a:prstGeom prst="rect">
            <a:avLst/>
          </a:prstGeom>
        </p:spPr>
      </p:pic>
      <p:pic>
        <p:nvPicPr>
          <p:cNvPr id="7" name="Picture 6">
            <a:extLst>
              <a:ext uri="{FF2B5EF4-FFF2-40B4-BE49-F238E27FC236}">
                <a16:creationId xmlns:a16="http://schemas.microsoft.com/office/drawing/2014/main" id="{F88BD6C3-1422-673A-1E28-9812D54F7A4E}"/>
              </a:ext>
            </a:extLst>
          </p:cNvPr>
          <p:cNvPicPr>
            <a:picLocks noChangeAspect="1"/>
          </p:cNvPicPr>
          <p:nvPr/>
        </p:nvPicPr>
        <p:blipFill rotWithShape="1">
          <a:blip r:embed="rId9"/>
          <a:srcRect l="1658" t="85783" r="553" b="2863"/>
          <a:stretch/>
        </p:blipFill>
        <p:spPr>
          <a:xfrm>
            <a:off x="635180" y="5191900"/>
            <a:ext cx="10899531" cy="520046"/>
          </a:xfrm>
          <a:prstGeom prst="rect">
            <a:avLst/>
          </a:prstGeom>
        </p:spPr>
      </p:pic>
      <p:pic>
        <p:nvPicPr>
          <p:cNvPr id="8" name="Picture 7">
            <a:extLst>
              <a:ext uri="{FF2B5EF4-FFF2-40B4-BE49-F238E27FC236}">
                <a16:creationId xmlns:a16="http://schemas.microsoft.com/office/drawing/2014/main" id="{95E4E297-CEFC-B1E4-B4CD-460254745CE2}"/>
              </a:ext>
            </a:extLst>
          </p:cNvPr>
          <p:cNvPicPr>
            <a:picLocks noChangeAspect="1"/>
          </p:cNvPicPr>
          <p:nvPr/>
        </p:nvPicPr>
        <p:blipFill rotWithShape="1">
          <a:blip r:embed="rId10"/>
          <a:srcRect t="70659"/>
          <a:stretch/>
        </p:blipFill>
        <p:spPr>
          <a:xfrm>
            <a:off x="-13347" y="0"/>
            <a:ext cx="12223635" cy="369984"/>
          </a:xfrm>
          <a:prstGeom prst="rect">
            <a:avLst/>
          </a:prstGeom>
        </p:spPr>
      </p:pic>
      <p:sp>
        <p:nvSpPr>
          <p:cNvPr id="11" name="TextBox 10">
            <a:extLst>
              <a:ext uri="{FF2B5EF4-FFF2-40B4-BE49-F238E27FC236}">
                <a16:creationId xmlns:a16="http://schemas.microsoft.com/office/drawing/2014/main" id="{43534A00-23FC-BD93-2B3D-4688B682DD9C}"/>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Cardiogenic Shock Teams</a:t>
            </a:r>
          </a:p>
        </p:txBody>
      </p:sp>
      <p:sp>
        <p:nvSpPr>
          <p:cNvPr id="4" name="TextBox 3">
            <a:extLst>
              <a:ext uri="{FF2B5EF4-FFF2-40B4-BE49-F238E27FC236}">
                <a16:creationId xmlns:a16="http://schemas.microsoft.com/office/drawing/2014/main" id="{019E9489-E10A-36FE-925F-87C9D45E63DD}"/>
              </a:ext>
            </a:extLst>
          </p:cNvPr>
          <p:cNvSpPr txBox="1"/>
          <p:nvPr/>
        </p:nvSpPr>
        <p:spPr>
          <a:xfrm>
            <a:off x="0" y="6475072"/>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Creative Commons Attribution License 4.0. Mehta A, et al. Front Cardiovasc Med. 2024:11:1354158. </a:t>
            </a:r>
          </a:p>
        </p:txBody>
      </p:sp>
      <p:sp>
        <p:nvSpPr>
          <p:cNvPr id="6" name="TextBox 5">
            <a:extLst>
              <a:ext uri="{FF2B5EF4-FFF2-40B4-BE49-F238E27FC236}">
                <a16:creationId xmlns:a16="http://schemas.microsoft.com/office/drawing/2014/main" id="{2C07A0AF-2E35-B1F6-66EE-B32722305806}"/>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0558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70B72-24B9-719C-E411-978C149F61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FAC325F-AB87-72CF-2733-EBA37BC516DA}"/>
              </a:ext>
            </a:extLst>
          </p:cNvPr>
          <p:cNvPicPr>
            <a:picLocks noChangeAspect="1"/>
          </p:cNvPicPr>
          <p:nvPr/>
        </p:nvPicPr>
        <p:blipFill rotWithShape="1">
          <a:blip r:embed="rId2"/>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654A8630-28F5-BC1C-0DA0-DAD0A13AD2AC}"/>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Risk Stratification</a:t>
            </a:r>
          </a:p>
        </p:txBody>
      </p:sp>
      <p:sp>
        <p:nvSpPr>
          <p:cNvPr id="4" name="TextBox 3">
            <a:extLst>
              <a:ext uri="{FF2B5EF4-FFF2-40B4-BE49-F238E27FC236}">
                <a16:creationId xmlns:a16="http://schemas.microsoft.com/office/drawing/2014/main" id="{5253DAAB-7F57-B850-3549-C6AE5D2F3C57}"/>
              </a:ext>
            </a:extLst>
          </p:cNvPr>
          <p:cNvSpPr txBox="1"/>
          <p:nvPr/>
        </p:nvSpPr>
        <p:spPr>
          <a:xfrm>
            <a:off x="26074" y="879264"/>
            <a:ext cx="7324158" cy="369332"/>
          </a:xfrm>
          <a:prstGeom prst="rect">
            <a:avLst/>
          </a:prstGeom>
          <a:noFill/>
        </p:spPr>
        <p:txBody>
          <a:bodyPr wrap="square" rtlCol="0">
            <a:spAutoFit/>
          </a:bodyPr>
          <a:lstStyle>
            <a:defPPr>
              <a:defRPr lang="en-US"/>
            </a:defPPr>
            <a:lvl1pPr>
              <a:defRPr b="1">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Tools for Severity Assessment</a:t>
            </a:r>
          </a:p>
        </p:txBody>
      </p:sp>
      <p:sp>
        <p:nvSpPr>
          <p:cNvPr id="79" name="Flowchart: Data 78">
            <a:extLst>
              <a:ext uri="{FF2B5EF4-FFF2-40B4-BE49-F238E27FC236}">
                <a16:creationId xmlns:a16="http://schemas.microsoft.com/office/drawing/2014/main" id="{62B73477-4132-F36D-CCE6-CDE24037AA2B}"/>
              </a:ext>
            </a:extLst>
          </p:cNvPr>
          <p:cNvSpPr/>
          <p:nvPr/>
        </p:nvSpPr>
        <p:spPr>
          <a:xfrm>
            <a:off x="98164" y="2653693"/>
            <a:ext cx="1466307" cy="344510"/>
          </a:xfrm>
          <a:prstGeom prst="flowChartInputOutput">
            <a:avLst/>
          </a:prstGeom>
          <a:solidFill>
            <a:srgbClr val="F3D56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lowchart: Data 79">
            <a:extLst>
              <a:ext uri="{FF2B5EF4-FFF2-40B4-BE49-F238E27FC236}">
                <a16:creationId xmlns:a16="http://schemas.microsoft.com/office/drawing/2014/main" id="{8F2D19A6-5C16-CA5E-F147-33FDC66BDEA2}"/>
              </a:ext>
            </a:extLst>
          </p:cNvPr>
          <p:cNvSpPr/>
          <p:nvPr/>
        </p:nvSpPr>
        <p:spPr>
          <a:xfrm>
            <a:off x="1403578" y="2653695"/>
            <a:ext cx="1466307" cy="344510"/>
          </a:xfrm>
          <a:prstGeom prst="flowChartInputOutpu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Flowchart: Data 80">
            <a:extLst>
              <a:ext uri="{FF2B5EF4-FFF2-40B4-BE49-F238E27FC236}">
                <a16:creationId xmlns:a16="http://schemas.microsoft.com/office/drawing/2014/main" id="{E9829612-6A14-03B7-9A37-23B9A3D365B8}"/>
              </a:ext>
            </a:extLst>
          </p:cNvPr>
          <p:cNvSpPr/>
          <p:nvPr/>
        </p:nvSpPr>
        <p:spPr>
          <a:xfrm>
            <a:off x="2708992" y="2653695"/>
            <a:ext cx="1466307" cy="344510"/>
          </a:xfrm>
          <a:prstGeom prst="flowChartInputOutput">
            <a:avLst/>
          </a:prstGeom>
          <a:solidFill>
            <a:srgbClr val="F3D56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Flowchart: Data 81">
            <a:extLst>
              <a:ext uri="{FF2B5EF4-FFF2-40B4-BE49-F238E27FC236}">
                <a16:creationId xmlns:a16="http://schemas.microsoft.com/office/drawing/2014/main" id="{67F36238-F737-98F8-91F3-91115103F16B}"/>
              </a:ext>
            </a:extLst>
          </p:cNvPr>
          <p:cNvSpPr/>
          <p:nvPr/>
        </p:nvSpPr>
        <p:spPr>
          <a:xfrm>
            <a:off x="5319820" y="2653695"/>
            <a:ext cx="1466307" cy="344510"/>
          </a:xfrm>
          <a:prstGeom prst="flowChartInputOutput">
            <a:avLst/>
          </a:prstGeom>
          <a:solidFill>
            <a:srgbClr val="F3D56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Flowchart: Data 82">
            <a:extLst>
              <a:ext uri="{FF2B5EF4-FFF2-40B4-BE49-F238E27FC236}">
                <a16:creationId xmlns:a16="http://schemas.microsoft.com/office/drawing/2014/main" id="{40E0131D-BD98-2624-B493-722E73BF020E}"/>
              </a:ext>
            </a:extLst>
          </p:cNvPr>
          <p:cNvSpPr/>
          <p:nvPr/>
        </p:nvSpPr>
        <p:spPr>
          <a:xfrm>
            <a:off x="6625234" y="2653693"/>
            <a:ext cx="1466307" cy="344510"/>
          </a:xfrm>
          <a:prstGeom prst="flowChartInputOutpu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Flowchart: Data 83">
            <a:extLst>
              <a:ext uri="{FF2B5EF4-FFF2-40B4-BE49-F238E27FC236}">
                <a16:creationId xmlns:a16="http://schemas.microsoft.com/office/drawing/2014/main" id="{601ED577-44DC-3C42-91ED-809530EA9D8C}"/>
              </a:ext>
            </a:extLst>
          </p:cNvPr>
          <p:cNvSpPr/>
          <p:nvPr/>
        </p:nvSpPr>
        <p:spPr>
          <a:xfrm>
            <a:off x="7930648" y="2653693"/>
            <a:ext cx="1466307" cy="344510"/>
          </a:xfrm>
          <a:prstGeom prst="flowChartInputOutput">
            <a:avLst/>
          </a:prstGeom>
          <a:solidFill>
            <a:srgbClr val="F3D56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Flowchart: Data 84">
            <a:extLst>
              <a:ext uri="{FF2B5EF4-FFF2-40B4-BE49-F238E27FC236}">
                <a16:creationId xmlns:a16="http://schemas.microsoft.com/office/drawing/2014/main" id="{B29AB44C-2E78-BB71-89CD-B3F07B7333AC}"/>
              </a:ext>
            </a:extLst>
          </p:cNvPr>
          <p:cNvSpPr/>
          <p:nvPr/>
        </p:nvSpPr>
        <p:spPr>
          <a:xfrm>
            <a:off x="4014406" y="2653695"/>
            <a:ext cx="1466307" cy="344510"/>
          </a:xfrm>
          <a:prstGeom prst="flowChartInputOutpu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Flowchart: Data 85">
            <a:extLst>
              <a:ext uri="{FF2B5EF4-FFF2-40B4-BE49-F238E27FC236}">
                <a16:creationId xmlns:a16="http://schemas.microsoft.com/office/drawing/2014/main" id="{28BF34F9-EB80-88F5-00F7-9B3D3765929D}"/>
              </a:ext>
            </a:extLst>
          </p:cNvPr>
          <p:cNvSpPr/>
          <p:nvPr/>
        </p:nvSpPr>
        <p:spPr>
          <a:xfrm>
            <a:off x="9236062" y="2653693"/>
            <a:ext cx="1466307" cy="344510"/>
          </a:xfrm>
          <a:prstGeom prst="flowChartInputOutpu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F20A5F9D-D488-AC06-711A-26A69DEE6A0E}"/>
              </a:ext>
            </a:extLst>
          </p:cNvPr>
          <p:cNvSpPr txBox="1"/>
          <p:nvPr/>
        </p:nvSpPr>
        <p:spPr>
          <a:xfrm>
            <a:off x="294599" y="2687445"/>
            <a:ext cx="10832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to 1980</a:t>
            </a:r>
          </a:p>
        </p:txBody>
      </p:sp>
      <p:sp>
        <p:nvSpPr>
          <p:cNvPr id="88" name="TextBox 87">
            <a:extLst>
              <a:ext uri="{FF2B5EF4-FFF2-40B4-BE49-F238E27FC236}">
                <a16:creationId xmlns:a16="http://schemas.microsoft.com/office/drawing/2014/main" id="{0B541D5E-87A6-8EEE-07BA-441B9DEEF61B}"/>
              </a:ext>
            </a:extLst>
          </p:cNvPr>
          <p:cNvSpPr txBox="1"/>
          <p:nvPr/>
        </p:nvSpPr>
        <p:spPr>
          <a:xfrm>
            <a:off x="1656710" y="2676226"/>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1985</a:t>
            </a:r>
          </a:p>
        </p:txBody>
      </p:sp>
      <p:sp>
        <p:nvSpPr>
          <p:cNvPr id="89" name="TextBox 88">
            <a:extLst>
              <a:ext uri="{FF2B5EF4-FFF2-40B4-BE49-F238E27FC236}">
                <a16:creationId xmlns:a16="http://schemas.microsoft.com/office/drawing/2014/main" id="{14710A56-E5FA-BFB4-FAE2-1F07D7495B8F}"/>
              </a:ext>
            </a:extLst>
          </p:cNvPr>
          <p:cNvSpPr txBox="1"/>
          <p:nvPr/>
        </p:nvSpPr>
        <p:spPr>
          <a:xfrm>
            <a:off x="2962124" y="2676226"/>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1990</a:t>
            </a:r>
          </a:p>
        </p:txBody>
      </p:sp>
      <p:sp>
        <p:nvSpPr>
          <p:cNvPr id="90" name="TextBox 89">
            <a:extLst>
              <a:ext uri="{FF2B5EF4-FFF2-40B4-BE49-F238E27FC236}">
                <a16:creationId xmlns:a16="http://schemas.microsoft.com/office/drawing/2014/main" id="{1F757E04-235A-9D5F-99C3-E6D141E56D92}"/>
              </a:ext>
            </a:extLst>
          </p:cNvPr>
          <p:cNvSpPr txBox="1"/>
          <p:nvPr/>
        </p:nvSpPr>
        <p:spPr>
          <a:xfrm>
            <a:off x="4267538" y="2687445"/>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1995</a:t>
            </a:r>
          </a:p>
        </p:txBody>
      </p:sp>
      <p:sp>
        <p:nvSpPr>
          <p:cNvPr id="91" name="TextBox 90">
            <a:extLst>
              <a:ext uri="{FF2B5EF4-FFF2-40B4-BE49-F238E27FC236}">
                <a16:creationId xmlns:a16="http://schemas.microsoft.com/office/drawing/2014/main" id="{08E51FC8-603E-506F-0315-EE6B82BA6078}"/>
              </a:ext>
            </a:extLst>
          </p:cNvPr>
          <p:cNvSpPr txBox="1"/>
          <p:nvPr/>
        </p:nvSpPr>
        <p:spPr>
          <a:xfrm>
            <a:off x="5569034" y="2687445"/>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2000</a:t>
            </a:r>
          </a:p>
        </p:txBody>
      </p:sp>
      <p:sp>
        <p:nvSpPr>
          <p:cNvPr id="92" name="TextBox 91">
            <a:extLst>
              <a:ext uri="{FF2B5EF4-FFF2-40B4-BE49-F238E27FC236}">
                <a16:creationId xmlns:a16="http://schemas.microsoft.com/office/drawing/2014/main" id="{778A7FD6-5714-1809-2530-6E222F6DC92F}"/>
              </a:ext>
            </a:extLst>
          </p:cNvPr>
          <p:cNvSpPr txBox="1"/>
          <p:nvPr/>
        </p:nvSpPr>
        <p:spPr>
          <a:xfrm>
            <a:off x="6876406" y="2687445"/>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2005</a:t>
            </a:r>
          </a:p>
        </p:txBody>
      </p:sp>
      <p:sp>
        <p:nvSpPr>
          <p:cNvPr id="93" name="TextBox 92">
            <a:extLst>
              <a:ext uri="{FF2B5EF4-FFF2-40B4-BE49-F238E27FC236}">
                <a16:creationId xmlns:a16="http://schemas.microsoft.com/office/drawing/2014/main" id="{D0E08A46-2D53-6F3D-6354-7D35432B2596}"/>
              </a:ext>
            </a:extLst>
          </p:cNvPr>
          <p:cNvSpPr txBox="1"/>
          <p:nvPr/>
        </p:nvSpPr>
        <p:spPr>
          <a:xfrm>
            <a:off x="8181820" y="2687445"/>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2010</a:t>
            </a:r>
          </a:p>
        </p:txBody>
      </p:sp>
      <p:sp>
        <p:nvSpPr>
          <p:cNvPr id="94" name="TextBox 93">
            <a:extLst>
              <a:ext uri="{FF2B5EF4-FFF2-40B4-BE49-F238E27FC236}">
                <a16:creationId xmlns:a16="http://schemas.microsoft.com/office/drawing/2014/main" id="{9FD9A573-D216-4F46-34BF-7D4E21426BDD}"/>
              </a:ext>
            </a:extLst>
          </p:cNvPr>
          <p:cNvSpPr txBox="1"/>
          <p:nvPr/>
        </p:nvSpPr>
        <p:spPr>
          <a:xfrm>
            <a:off x="9487234" y="2676218"/>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2015</a:t>
            </a:r>
          </a:p>
        </p:txBody>
      </p:sp>
      <p:sp>
        <p:nvSpPr>
          <p:cNvPr id="95" name="Flowchart: Data 94">
            <a:extLst>
              <a:ext uri="{FF2B5EF4-FFF2-40B4-BE49-F238E27FC236}">
                <a16:creationId xmlns:a16="http://schemas.microsoft.com/office/drawing/2014/main" id="{C164DAD2-5014-B938-3C74-407E35790638}"/>
              </a:ext>
            </a:extLst>
          </p:cNvPr>
          <p:cNvSpPr/>
          <p:nvPr/>
        </p:nvSpPr>
        <p:spPr>
          <a:xfrm>
            <a:off x="10541476" y="2655345"/>
            <a:ext cx="1466307" cy="344510"/>
          </a:xfrm>
          <a:prstGeom prst="flowChartInputOutput">
            <a:avLst/>
          </a:prstGeom>
          <a:solidFill>
            <a:srgbClr val="F3D56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E636B30C-D840-03E0-065C-D303969C2D79}"/>
              </a:ext>
            </a:extLst>
          </p:cNvPr>
          <p:cNvSpPr txBox="1"/>
          <p:nvPr/>
        </p:nvSpPr>
        <p:spPr>
          <a:xfrm>
            <a:off x="10792648" y="2676218"/>
            <a:ext cx="9639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2020</a:t>
            </a:r>
          </a:p>
        </p:txBody>
      </p:sp>
      <p:cxnSp>
        <p:nvCxnSpPr>
          <p:cNvPr id="97" name="Straight Connector 96">
            <a:extLst>
              <a:ext uri="{FF2B5EF4-FFF2-40B4-BE49-F238E27FC236}">
                <a16:creationId xmlns:a16="http://schemas.microsoft.com/office/drawing/2014/main" id="{CE15911F-C9A6-63FB-7CCB-34202DBC424C}"/>
              </a:ext>
            </a:extLst>
          </p:cNvPr>
          <p:cNvCxnSpPr>
            <a:cxnSpLocks/>
          </p:cNvCxnSpPr>
          <p:nvPr/>
        </p:nvCxnSpPr>
        <p:spPr>
          <a:xfrm>
            <a:off x="236483" y="3013826"/>
            <a:ext cx="0" cy="578360"/>
          </a:xfrm>
          <a:prstGeom prst="line">
            <a:avLst/>
          </a:prstGeom>
          <a:noFill/>
          <a:ln w="28575" cap="flat" cmpd="sng" algn="ctr">
            <a:solidFill>
              <a:srgbClr val="A5A5A5"/>
            </a:solidFill>
            <a:prstDash val="solid"/>
            <a:miter lim="800000"/>
            <a:tailEnd type="oval"/>
          </a:ln>
          <a:effectLst/>
        </p:spPr>
      </p:cxnSp>
      <p:cxnSp>
        <p:nvCxnSpPr>
          <p:cNvPr id="98" name="Straight Connector 97">
            <a:extLst>
              <a:ext uri="{FF2B5EF4-FFF2-40B4-BE49-F238E27FC236}">
                <a16:creationId xmlns:a16="http://schemas.microsoft.com/office/drawing/2014/main" id="{A31F804E-C5CB-57B4-E1A4-295BEA581673}"/>
              </a:ext>
            </a:extLst>
          </p:cNvPr>
          <p:cNvCxnSpPr>
            <a:cxnSpLocks/>
          </p:cNvCxnSpPr>
          <p:nvPr/>
        </p:nvCxnSpPr>
        <p:spPr>
          <a:xfrm>
            <a:off x="1032350" y="3013826"/>
            <a:ext cx="0" cy="578360"/>
          </a:xfrm>
          <a:prstGeom prst="line">
            <a:avLst/>
          </a:prstGeom>
          <a:noFill/>
          <a:ln w="28575" cap="flat" cmpd="sng" algn="ctr">
            <a:solidFill>
              <a:srgbClr val="A5A5A5"/>
            </a:solidFill>
            <a:prstDash val="solid"/>
            <a:miter lim="800000"/>
            <a:tailEnd type="oval"/>
          </a:ln>
          <a:effectLst/>
        </p:spPr>
      </p:cxnSp>
      <p:cxnSp>
        <p:nvCxnSpPr>
          <p:cNvPr id="99" name="Straight Connector 98">
            <a:extLst>
              <a:ext uri="{FF2B5EF4-FFF2-40B4-BE49-F238E27FC236}">
                <a16:creationId xmlns:a16="http://schemas.microsoft.com/office/drawing/2014/main" id="{30C53BD1-E93F-BA5B-1B98-33290AADFB38}"/>
              </a:ext>
            </a:extLst>
          </p:cNvPr>
          <p:cNvCxnSpPr>
            <a:cxnSpLocks/>
          </p:cNvCxnSpPr>
          <p:nvPr/>
        </p:nvCxnSpPr>
        <p:spPr>
          <a:xfrm>
            <a:off x="2102865" y="3013826"/>
            <a:ext cx="0" cy="578360"/>
          </a:xfrm>
          <a:prstGeom prst="line">
            <a:avLst/>
          </a:prstGeom>
          <a:noFill/>
          <a:ln w="28575" cap="flat" cmpd="sng" algn="ctr">
            <a:solidFill>
              <a:srgbClr val="A5A5A5"/>
            </a:solidFill>
            <a:prstDash val="solid"/>
            <a:miter lim="800000"/>
            <a:tailEnd type="oval"/>
          </a:ln>
          <a:effectLst/>
        </p:spPr>
      </p:cxnSp>
      <p:cxnSp>
        <p:nvCxnSpPr>
          <p:cNvPr id="100" name="Straight Connector 99">
            <a:extLst>
              <a:ext uri="{FF2B5EF4-FFF2-40B4-BE49-F238E27FC236}">
                <a16:creationId xmlns:a16="http://schemas.microsoft.com/office/drawing/2014/main" id="{0CEF5C34-F08D-AA71-0B84-FE7CB9EB774B}"/>
              </a:ext>
            </a:extLst>
          </p:cNvPr>
          <p:cNvCxnSpPr>
            <a:cxnSpLocks/>
          </p:cNvCxnSpPr>
          <p:nvPr/>
        </p:nvCxnSpPr>
        <p:spPr>
          <a:xfrm>
            <a:off x="3560316" y="3013826"/>
            <a:ext cx="0" cy="578360"/>
          </a:xfrm>
          <a:prstGeom prst="line">
            <a:avLst/>
          </a:prstGeom>
          <a:noFill/>
          <a:ln w="28575" cap="flat" cmpd="sng" algn="ctr">
            <a:solidFill>
              <a:srgbClr val="A5A5A5"/>
            </a:solidFill>
            <a:prstDash val="solid"/>
            <a:miter lim="800000"/>
            <a:tailEnd type="oval"/>
          </a:ln>
          <a:effectLst/>
        </p:spPr>
      </p:cxnSp>
      <p:cxnSp>
        <p:nvCxnSpPr>
          <p:cNvPr id="101" name="Straight Connector 100">
            <a:extLst>
              <a:ext uri="{FF2B5EF4-FFF2-40B4-BE49-F238E27FC236}">
                <a16:creationId xmlns:a16="http://schemas.microsoft.com/office/drawing/2014/main" id="{12FF60B1-0F3C-19C1-82C1-FC1ACC87ED32}"/>
              </a:ext>
            </a:extLst>
          </p:cNvPr>
          <p:cNvCxnSpPr>
            <a:cxnSpLocks/>
          </p:cNvCxnSpPr>
          <p:nvPr/>
        </p:nvCxnSpPr>
        <p:spPr>
          <a:xfrm>
            <a:off x="4200989" y="3013826"/>
            <a:ext cx="0" cy="578360"/>
          </a:xfrm>
          <a:prstGeom prst="line">
            <a:avLst/>
          </a:prstGeom>
          <a:noFill/>
          <a:ln w="28575" cap="flat" cmpd="sng" algn="ctr">
            <a:solidFill>
              <a:srgbClr val="A5A5A5"/>
            </a:solidFill>
            <a:prstDash val="solid"/>
            <a:miter lim="800000"/>
            <a:tailEnd type="oval"/>
          </a:ln>
          <a:effectLst/>
        </p:spPr>
      </p:cxnSp>
      <p:cxnSp>
        <p:nvCxnSpPr>
          <p:cNvPr id="102" name="Straight Connector 101">
            <a:extLst>
              <a:ext uri="{FF2B5EF4-FFF2-40B4-BE49-F238E27FC236}">
                <a16:creationId xmlns:a16="http://schemas.microsoft.com/office/drawing/2014/main" id="{DBA7FF51-B7E7-0060-5DA9-FDD422619AE1}"/>
              </a:ext>
            </a:extLst>
          </p:cNvPr>
          <p:cNvCxnSpPr>
            <a:cxnSpLocks/>
          </p:cNvCxnSpPr>
          <p:nvPr/>
        </p:nvCxnSpPr>
        <p:spPr>
          <a:xfrm>
            <a:off x="4610333" y="3013826"/>
            <a:ext cx="0" cy="578360"/>
          </a:xfrm>
          <a:prstGeom prst="line">
            <a:avLst/>
          </a:prstGeom>
          <a:noFill/>
          <a:ln w="28575" cap="flat" cmpd="sng" algn="ctr">
            <a:solidFill>
              <a:srgbClr val="A5A5A5"/>
            </a:solidFill>
            <a:prstDash val="solid"/>
            <a:miter lim="800000"/>
            <a:tailEnd type="oval"/>
          </a:ln>
          <a:effectLst/>
        </p:spPr>
      </p:cxnSp>
      <p:cxnSp>
        <p:nvCxnSpPr>
          <p:cNvPr id="103" name="Straight Connector 102">
            <a:extLst>
              <a:ext uri="{FF2B5EF4-FFF2-40B4-BE49-F238E27FC236}">
                <a16:creationId xmlns:a16="http://schemas.microsoft.com/office/drawing/2014/main" id="{8C9FE21B-3597-A005-B9AD-3025CB904E1F}"/>
              </a:ext>
            </a:extLst>
          </p:cNvPr>
          <p:cNvCxnSpPr>
            <a:cxnSpLocks/>
          </p:cNvCxnSpPr>
          <p:nvPr/>
        </p:nvCxnSpPr>
        <p:spPr>
          <a:xfrm>
            <a:off x="5019677" y="3013826"/>
            <a:ext cx="0" cy="578360"/>
          </a:xfrm>
          <a:prstGeom prst="line">
            <a:avLst/>
          </a:prstGeom>
          <a:noFill/>
          <a:ln w="28575" cap="flat" cmpd="sng" algn="ctr">
            <a:solidFill>
              <a:srgbClr val="A5A5A5"/>
            </a:solidFill>
            <a:prstDash val="solid"/>
            <a:miter lim="800000"/>
            <a:tailEnd type="oval"/>
          </a:ln>
          <a:effectLst/>
        </p:spPr>
      </p:cxnSp>
      <p:cxnSp>
        <p:nvCxnSpPr>
          <p:cNvPr id="104" name="Straight Connector 103">
            <a:extLst>
              <a:ext uri="{FF2B5EF4-FFF2-40B4-BE49-F238E27FC236}">
                <a16:creationId xmlns:a16="http://schemas.microsoft.com/office/drawing/2014/main" id="{1360E28D-F152-1952-3EA5-E80E378912F3}"/>
              </a:ext>
            </a:extLst>
          </p:cNvPr>
          <p:cNvCxnSpPr>
            <a:cxnSpLocks/>
          </p:cNvCxnSpPr>
          <p:nvPr/>
        </p:nvCxnSpPr>
        <p:spPr>
          <a:xfrm>
            <a:off x="5665318" y="3013826"/>
            <a:ext cx="0" cy="578360"/>
          </a:xfrm>
          <a:prstGeom prst="line">
            <a:avLst/>
          </a:prstGeom>
          <a:noFill/>
          <a:ln w="28575" cap="flat" cmpd="sng" algn="ctr">
            <a:solidFill>
              <a:srgbClr val="A5A5A5"/>
            </a:solidFill>
            <a:prstDash val="solid"/>
            <a:miter lim="800000"/>
            <a:tailEnd type="oval"/>
          </a:ln>
          <a:effectLst/>
        </p:spPr>
      </p:cxnSp>
      <p:cxnSp>
        <p:nvCxnSpPr>
          <p:cNvPr id="105" name="Straight Connector 104">
            <a:extLst>
              <a:ext uri="{FF2B5EF4-FFF2-40B4-BE49-F238E27FC236}">
                <a16:creationId xmlns:a16="http://schemas.microsoft.com/office/drawing/2014/main" id="{751A2FCB-2A0D-153E-D57E-2C64DC98B651}"/>
              </a:ext>
            </a:extLst>
          </p:cNvPr>
          <p:cNvCxnSpPr>
            <a:cxnSpLocks/>
          </p:cNvCxnSpPr>
          <p:nvPr/>
        </p:nvCxnSpPr>
        <p:spPr>
          <a:xfrm>
            <a:off x="6237693" y="3013826"/>
            <a:ext cx="0" cy="578360"/>
          </a:xfrm>
          <a:prstGeom prst="line">
            <a:avLst/>
          </a:prstGeom>
          <a:noFill/>
          <a:ln w="28575" cap="flat" cmpd="sng" algn="ctr">
            <a:solidFill>
              <a:srgbClr val="A5A5A5"/>
            </a:solidFill>
            <a:prstDash val="solid"/>
            <a:miter lim="800000"/>
            <a:tailEnd type="oval"/>
          </a:ln>
          <a:effectLst/>
        </p:spPr>
      </p:cxnSp>
      <p:cxnSp>
        <p:nvCxnSpPr>
          <p:cNvPr id="106" name="Straight Connector 105">
            <a:extLst>
              <a:ext uri="{FF2B5EF4-FFF2-40B4-BE49-F238E27FC236}">
                <a16:creationId xmlns:a16="http://schemas.microsoft.com/office/drawing/2014/main" id="{EDF311A8-6147-E005-5B73-21F8473450CB}"/>
              </a:ext>
            </a:extLst>
          </p:cNvPr>
          <p:cNvCxnSpPr>
            <a:cxnSpLocks/>
          </p:cNvCxnSpPr>
          <p:nvPr/>
        </p:nvCxnSpPr>
        <p:spPr>
          <a:xfrm>
            <a:off x="7643160" y="3013826"/>
            <a:ext cx="0" cy="578360"/>
          </a:xfrm>
          <a:prstGeom prst="line">
            <a:avLst/>
          </a:prstGeom>
          <a:noFill/>
          <a:ln w="28575" cap="flat" cmpd="sng" algn="ctr">
            <a:solidFill>
              <a:srgbClr val="A5A5A5"/>
            </a:solidFill>
            <a:prstDash val="solid"/>
            <a:miter lim="800000"/>
            <a:tailEnd type="oval"/>
          </a:ln>
          <a:effectLst/>
        </p:spPr>
      </p:cxnSp>
      <p:cxnSp>
        <p:nvCxnSpPr>
          <p:cNvPr id="107" name="Straight Connector 106">
            <a:extLst>
              <a:ext uri="{FF2B5EF4-FFF2-40B4-BE49-F238E27FC236}">
                <a16:creationId xmlns:a16="http://schemas.microsoft.com/office/drawing/2014/main" id="{82B150AF-741B-2438-2E45-BA4B83E0536B}"/>
              </a:ext>
            </a:extLst>
          </p:cNvPr>
          <p:cNvCxnSpPr>
            <a:cxnSpLocks/>
          </p:cNvCxnSpPr>
          <p:nvPr/>
        </p:nvCxnSpPr>
        <p:spPr>
          <a:xfrm>
            <a:off x="8091541" y="3013826"/>
            <a:ext cx="0" cy="578360"/>
          </a:xfrm>
          <a:prstGeom prst="line">
            <a:avLst/>
          </a:prstGeom>
          <a:noFill/>
          <a:ln w="28575" cap="flat" cmpd="sng" algn="ctr">
            <a:solidFill>
              <a:srgbClr val="A5A5A5"/>
            </a:solidFill>
            <a:prstDash val="solid"/>
            <a:miter lim="800000"/>
            <a:tailEnd type="oval"/>
          </a:ln>
          <a:effectLst/>
        </p:spPr>
      </p:cxnSp>
      <p:cxnSp>
        <p:nvCxnSpPr>
          <p:cNvPr id="108" name="Straight Connector 107">
            <a:extLst>
              <a:ext uri="{FF2B5EF4-FFF2-40B4-BE49-F238E27FC236}">
                <a16:creationId xmlns:a16="http://schemas.microsoft.com/office/drawing/2014/main" id="{7524F398-2828-F4EB-F9BE-6128319383E8}"/>
              </a:ext>
            </a:extLst>
          </p:cNvPr>
          <p:cNvCxnSpPr>
            <a:cxnSpLocks/>
          </p:cNvCxnSpPr>
          <p:nvPr/>
        </p:nvCxnSpPr>
        <p:spPr>
          <a:xfrm>
            <a:off x="8477829" y="3013826"/>
            <a:ext cx="0" cy="578360"/>
          </a:xfrm>
          <a:prstGeom prst="line">
            <a:avLst/>
          </a:prstGeom>
          <a:noFill/>
          <a:ln w="28575" cap="flat" cmpd="sng" algn="ctr">
            <a:solidFill>
              <a:srgbClr val="A5A5A5"/>
            </a:solidFill>
            <a:prstDash val="solid"/>
            <a:miter lim="800000"/>
            <a:tailEnd type="oval"/>
          </a:ln>
          <a:effectLst/>
        </p:spPr>
      </p:cxnSp>
      <p:cxnSp>
        <p:nvCxnSpPr>
          <p:cNvPr id="109" name="Straight Connector 108">
            <a:extLst>
              <a:ext uri="{FF2B5EF4-FFF2-40B4-BE49-F238E27FC236}">
                <a16:creationId xmlns:a16="http://schemas.microsoft.com/office/drawing/2014/main" id="{85820306-D7C2-3CE7-81B7-F39643C56551}"/>
              </a:ext>
            </a:extLst>
          </p:cNvPr>
          <p:cNvCxnSpPr>
            <a:cxnSpLocks/>
          </p:cNvCxnSpPr>
          <p:nvPr/>
        </p:nvCxnSpPr>
        <p:spPr>
          <a:xfrm>
            <a:off x="8755159" y="3013826"/>
            <a:ext cx="0" cy="578360"/>
          </a:xfrm>
          <a:prstGeom prst="line">
            <a:avLst/>
          </a:prstGeom>
          <a:noFill/>
          <a:ln w="28575" cap="flat" cmpd="sng" algn="ctr">
            <a:solidFill>
              <a:srgbClr val="A5A5A5"/>
            </a:solidFill>
            <a:prstDash val="solid"/>
            <a:miter lim="800000"/>
            <a:tailEnd type="oval"/>
          </a:ln>
          <a:effectLst/>
        </p:spPr>
      </p:cxnSp>
      <p:cxnSp>
        <p:nvCxnSpPr>
          <p:cNvPr id="110" name="Straight Connector 109">
            <a:extLst>
              <a:ext uri="{FF2B5EF4-FFF2-40B4-BE49-F238E27FC236}">
                <a16:creationId xmlns:a16="http://schemas.microsoft.com/office/drawing/2014/main" id="{0514F4B6-A8C4-E6D3-1439-38A5E19ECB88}"/>
              </a:ext>
            </a:extLst>
          </p:cNvPr>
          <p:cNvCxnSpPr>
            <a:cxnSpLocks/>
          </p:cNvCxnSpPr>
          <p:nvPr/>
        </p:nvCxnSpPr>
        <p:spPr>
          <a:xfrm>
            <a:off x="9807683" y="3013826"/>
            <a:ext cx="0" cy="578360"/>
          </a:xfrm>
          <a:prstGeom prst="line">
            <a:avLst/>
          </a:prstGeom>
          <a:noFill/>
          <a:ln w="28575" cap="flat" cmpd="sng" algn="ctr">
            <a:solidFill>
              <a:srgbClr val="A5A5A5"/>
            </a:solidFill>
            <a:prstDash val="solid"/>
            <a:miter lim="800000"/>
            <a:tailEnd type="oval"/>
          </a:ln>
          <a:effectLst/>
        </p:spPr>
      </p:cxnSp>
      <p:cxnSp>
        <p:nvCxnSpPr>
          <p:cNvPr id="111" name="Straight Connector 110">
            <a:extLst>
              <a:ext uri="{FF2B5EF4-FFF2-40B4-BE49-F238E27FC236}">
                <a16:creationId xmlns:a16="http://schemas.microsoft.com/office/drawing/2014/main" id="{F739DA4F-AAD3-D7D9-72DF-B1ACE14421DB}"/>
              </a:ext>
            </a:extLst>
          </p:cNvPr>
          <p:cNvCxnSpPr>
            <a:cxnSpLocks/>
          </p:cNvCxnSpPr>
          <p:nvPr/>
        </p:nvCxnSpPr>
        <p:spPr>
          <a:xfrm>
            <a:off x="10217027" y="3013826"/>
            <a:ext cx="0" cy="578360"/>
          </a:xfrm>
          <a:prstGeom prst="line">
            <a:avLst/>
          </a:prstGeom>
          <a:noFill/>
          <a:ln w="28575" cap="flat" cmpd="sng" algn="ctr">
            <a:solidFill>
              <a:srgbClr val="A5A5A5"/>
            </a:solidFill>
            <a:prstDash val="solid"/>
            <a:miter lim="800000"/>
            <a:tailEnd type="oval"/>
          </a:ln>
          <a:effectLst/>
        </p:spPr>
      </p:cxnSp>
      <p:cxnSp>
        <p:nvCxnSpPr>
          <p:cNvPr id="112" name="Straight Connector 111">
            <a:extLst>
              <a:ext uri="{FF2B5EF4-FFF2-40B4-BE49-F238E27FC236}">
                <a16:creationId xmlns:a16="http://schemas.microsoft.com/office/drawing/2014/main" id="{DC228858-46D1-7374-BBD3-F75BE52926F7}"/>
              </a:ext>
            </a:extLst>
          </p:cNvPr>
          <p:cNvCxnSpPr>
            <a:cxnSpLocks/>
          </p:cNvCxnSpPr>
          <p:nvPr/>
        </p:nvCxnSpPr>
        <p:spPr>
          <a:xfrm>
            <a:off x="10786872" y="3013826"/>
            <a:ext cx="0" cy="578360"/>
          </a:xfrm>
          <a:prstGeom prst="line">
            <a:avLst/>
          </a:prstGeom>
          <a:noFill/>
          <a:ln w="28575" cap="flat" cmpd="sng" algn="ctr">
            <a:solidFill>
              <a:srgbClr val="A5A5A5"/>
            </a:solidFill>
            <a:prstDash val="solid"/>
            <a:miter lim="800000"/>
            <a:tailEnd type="oval"/>
          </a:ln>
          <a:effectLst/>
        </p:spPr>
      </p:cxnSp>
      <p:cxnSp>
        <p:nvCxnSpPr>
          <p:cNvPr id="113" name="Straight Connector 112">
            <a:extLst>
              <a:ext uri="{FF2B5EF4-FFF2-40B4-BE49-F238E27FC236}">
                <a16:creationId xmlns:a16="http://schemas.microsoft.com/office/drawing/2014/main" id="{21579AED-E0DA-F5BC-2664-82FED7B6A1A8}"/>
              </a:ext>
            </a:extLst>
          </p:cNvPr>
          <p:cNvCxnSpPr>
            <a:cxnSpLocks/>
          </p:cNvCxnSpPr>
          <p:nvPr/>
        </p:nvCxnSpPr>
        <p:spPr>
          <a:xfrm>
            <a:off x="11196216" y="3013826"/>
            <a:ext cx="0" cy="578360"/>
          </a:xfrm>
          <a:prstGeom prst="line">
            <a:avLst/>
          </a:prstGeom>
          <a:noFill/>
          <a:ln w="28575" cap="flat" cmpd="sng" algn="ctr">
            <a:solidFill>
              <a:srgbClr val="A5A5A5"/>
            </a:solidFill>
            <a:prstDash val="solid"/>
            <a:miter lim="800000"/>
            <a:tailEnd type="oval"/>
          </a:ln>
          <a:effectLst/>
        </p:spPr>
      </p:cxnSp>
      <p:cxnSp>
        <p:nvCxnSpPr>
          <p:cNvPr id="114" name="Straight Connector 113">
            <a:extLst>
              <a:ext uri="{FF2B5EF4-FFF2-40B4-BE49-F238E27FC236}">
                <a16:creationId xmlns:a16="http://schemas.microsoft.com/office/drawing/2014/main" id="{41EE927A-D9A4-EF50-E414-F06F6383BA24}"/>
              </a:ext>
            </a:extLst>
          </p:cNvPr>
          <p:cNvCxnSpPr>
            <a:cxnSpLocks/>
          </p:cNvCxnSpPr>
          <p:nvPr/>
        </p:nvCxnSpPr>
        <p:spPr>
          <a:xfrm>
            <a:off x="11605560" y="3013826"/>
            <a:ext cx="0" cy="578360"/>
          </a:xfrm>
          <a:prstGeom prst="line">
            <a:avLst/>
          </a:prstGeom>
          <a:noFill/>
          <a:ln w="28575" cap="flat" cmpd="sng" algn="ctr">
            <a:solidFill>
              <a:srgbClr val="A5A5A5"/>
            </a:solidFill>
            <a:prstDash val="solid"/>
            <a:miter lim="800000"/>
            <a:tailEnd type="oval"/>
          </a:ln>
          <a:effectLst/>
        </p:spPr>
      </p:cxnSp>
      <p:sp>
        <p:nvSpPr>
          <p:cNvPr id="115" name="TextBox 114">
            <a:extLst>
              <a:ext uri="{FF2B5EF4-FFF2-40B4-BE49-F238E27FC236}">
                <a16:creationId xmlns:a16="http://schemas.microsoft.com/office/drawing/2014/main" id="{5C53B6AA-67F4-0096-6D6E-5CBB28B61DC7}"/>
              </a:ext>
            </a:extLst>
          </p:cNvPr>
          <p:cNvSpPr txBox="1"/>
          <p:nvPr/>
        </p:nvSpPr>
        <p:spPr>
          <a:xfrm rot="16200000">
            <a:off x="-153131" y="3907190"/>
            <a:ext cx="77922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Killip</a:t>
            </a:r>
          </a:p>
        </p:txBody>
      </p:sp>
      <p:sp>
        <p:nvSpPr>
          <p:cNvPr id="116" name="TextBox 115">
            <a:extLst>
              <a:ext uri="{FF2B5EF4-FFF2-40B4-BE49-F238E27FC236}">
                <a16:creationId xmlns:a16="http://schemas.microsoft.com/office/drawing/2014/main" id="{73BB2F77-0441-EF57-1099-76AD0D5AB945}"/>
              </a:ext>
            </a:extLst>
          </p:cNvPr>
          <p:cNvSpPr txBox="1"/>
          <p:nvPr/>
        </p:nvSpPr>
        <p:spPr>
          <a:xfrm rot="16200000">
            <a:off x="107494" y="4426065"/>
            <a:ext cx="1816978" cy="369332"/>
          </a:xfrm>
          <a:prstGeom prst="rect">
            <a:avLst/>
          </a:prstGeom>
          <a:noFill/>
          <a:ln>
            <a:noFill/>
          </a:ln>
        </p:spPr>
        <p:txBody>
          <a:bodyPr wrap="square" rtlCol="0">
            <a:spAutoFit/>
          </a:bodyPr>
          <a:lstStyle>
            <a:defPPr>
              <a:defRPr lang="en-US"/>
            </a:defPPr>
            <a:lvl1pPr algn="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7030A0"/>
                </a:solidFill>
                <a:effectLst/>
                <a:uLnTx/>
                <a:uFillTx/>
                <a:latin typeface="Calibri" panose="020F0502020204030204"/>
                <a:ea typeface="+mn-ea"/>
                <a:cs typeface="+mn-cs"/>
              </a:rPr>
              <a:t>Elebute</a:t>
            </a: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-Stoner</a:t>
            </a:r>
          </a:p>
        </p:txBody>
      </p:sp>
      <p:sp>
        <p:nvSpPr>
          <p:cNvPr id="117" name="TextBox 116">
            <a:extLst>
              <a:ext uri="{FF2B5EF4-FFF2-40B4-BE49-F238E27FC236}">
                <a16:creationId xmlns:a16="http://schemas.microsoft.com/office/drawing/2014/main" id="{46887EE9-76BD-058D-A92F-06ACD6B1D900}"/>
              </a:ext>
            </a:extLst>
          </p:cNvPr>
          <p:cNvSpPr txBox="1"/>
          <p:nvPr/>
        </p:nvSpPr>
        <p:spPr>
          <a:xfrm rot="16200000">
            <a:off x="1519650" y="4100792"/>
            <a:ext cx="1166431"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APACHE II</a:t>
            </a:r>
          </a:p>
        </p:txBody>
      </p:sp>
      <p:sp>
        <p:nvSpPr>
          <p:cNvPr id="118" name="TextBox 117">
            <a:extLst>
              <a:ext uri="{FF2B5EF4-FFF2-40B4-BE49-F238E27FC236}">
                <a16:creationId xmlns:a16="http://schemas.microsoft.com/office/drawing/2014/main" id="{1D2C8EC5-7115-46B2-0665-5C3B44DED79A}"/>
              </a:ext>
            </a:extLst>
          </p:cNvPr>
          <p:cNvSpPr txBox="1"/>
          <p:nvPr/>
        </p:nvSpPr>
        <p:spPr>
          <a:xfrm rot="16200000">
            <a:off x="2977101" y="4100792"/>
            <a:ext cx="1166431"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APACHE III</a:t>
            </a:r>
          </a:p>
        </p:txBody>
      </p:sp>
      <p:sp>
        <p:nvSpPr>
          <p:cNvPr id="119" name="TextBox 118">
            <a:extLst>
              <a:ext uri="{FF2B5EF4-FFF2-40B4-BE49-F238E27FC236}">
                <a16:creationId xmlns:a16="http://schemas.microsoft.com/office/drawing/2014/main" id="{AC98F873-570D-0A84-EBAE-D38767179694}"/>
              </a:ext>
            </a:extLst>
          </p:cNvPr>
          <p:cNvSpPr txBox="1"/>
          <p:nvPr/>
        </p:nvSpPr>
        <p:spPr>
          <a:xfrm rot="16200000">
            <a:off x="3617774" y="4100792"/>
            <a:ext cx="1166431"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SAPS II</a:t>
            </a:r>
          </a:p>
        </p:txBody>
      </p:sp>
      <p:sp>
        <p:nvSpPr>
          <p:cNvPr id="120" name="TextBox 119">
            <a:extLst>
              <a:ext uri="{FF2B5EF4-FFF2-40B4-BE49-F238E27FC236}">
                <a16:creationId xmlns:a16="http://schemas.microsoft.com/office/drawing/2014/main" id="{24348E18-0E5C-2C75-B182-75A639434B06}"/>
              </a:ext>
            </a:extLst>
          </p:cNvPr>
          <p:cNvSpPr txBox="1"/>
          <p:nvPr/>
        </p:nvSpPr>
        <p:spPr>
          <a:xfrm rot="16200000">
            <a:off x="4027118" y="4100792"/>
            <a:ext cx="11664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GUSTO 1</a:t>
            </a:r>
          </a:p>
        </p:txBody>
      </p:sp>
      <p:sp>
        <p:nvSpPr>
          <p:cNvPr id="121" name="TextBox 120">
            <a:extLst>
              <a:ext uri="{FF2B5EF4-FFF2-40B4-BE49-F238E27FC236}">
                <a16:creationId xmlns:a16="http://schemas.microsoft.com/office/drawing/2014/main" id="{ECCD750F-CDF9-625A-CEC9-687B26BCAB5F}"/>
              </a:ext>
            </a:extLst>
          </p:cNvPr>
          <p:cNvSpPr txBox="1"/>
          <p:nvPr/>
        </p:nvSpPr>
        <p:spPr>
          <a:xfrm rot="16200000">
            <a:off x="4417781" y="4100792"/>
            <a:ext cx="1166431"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SOFA</a:t>
            </a:r>
          </a:p>
        </p:txBody>
      </p:sp>
      <p:sp>
        <p:nvSpPr>
          <p:cNvPr id="122" name="TextBox 121">
            <a:extLst>
              <a:ext uri="{FF2B5EF4-FFF2-40B4-BE49-F238E27FC236}">
                <a16:creationId xmlns:a16="http://schemas.microsoft.com/office/drawing/2014/main" id="{0857DE74-7CBA-61D4-32E5-595F78F58923}"/>
              </a:ext>
            </a:extLst>
          </p:cNvPr>
          <p:cNvSpPr txBox="1"/>
          <p:nvPr/>
        </p:nvSpPr>
        <p:spPr>
          <a:xfrm rot="16200000">
            <a:off x="4756324" y="4149066"/>
            <a:ext cx="1816976"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Hasdai</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et 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TIMI-NSTEMI, TMI-STEMI</a:t>
            </a:r>
          </a:p>
        </p:txBody>
      </p:sp>
      <p:sp>
        <p:nvSpPr>
          <p:cNvPr id="123" name="TextBox 122">
            <a:extLst>
              <a:ext uri="{FF2B5EF4-FFF2-40B4-BE49-F238E27FC236}">
                <a16:creationId xmlns:a16="http://schemas.microsoft.com/office/drawing/2014/main" id="{57BAF2F7-A851-B061-A6E2-754F8E43DB55}"/>
              </a:ext>
            </a:extLst>
          </p:cNvPr>
          <p:cNvSpPr txBox="1"/>
          <p:nvPr/>
        </p:nvSpPr>
        <p:spPr>
          <a:xfrm rot="16200000">
            <a:off x="5434388" y="4336353"/>
            <a:ext cx="163755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Morrow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et 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24" name="TextBox 123">
            <a:extLst>
              <a:ext uri="{FF2B5EF4-FFF2-40B4-BE49-F238E27FC236}">
                <a16:creationId xmlns:a16="http://schemas.microsoft.com/office/drawing/2014/main" id="{BA58B6A0-C0DE-6228-F787-466E20E5CBFD}"/>
              </a:ext>
            </a:extLst>
          </p:cNvPr>
          <p:cNvSpPr txBox="1"/>
          <p:nvPr/>
        </p:nvSpPr>
        <p:spPr>
          <a:xfrm rot="16200000">
            <a:off x="5739121" y="4602167"/>
            <a:ext cx="216918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GRACE, Zwolle, PAMI</a:t>
            </a:r>
          </a:p>
        </p:txBody>
      </p:sp>
      <p:sp>
        <p:nvSpPr>
          <p:cNvPr id="125" name="TextBox 124">
            <a:extLst>
              <a:ext uri="{FF2B5EF4-FFF2-40B4-BE49-F238E27FC236}">
                <a16:creationId xmlns:a16="http://schemas.microsoft.com/office/drawing/2014/main" id="{3E4338CC-2502-09D4-54A5-D73486A8D9C8}"/>
              </a:ext>
            </a:extLst>
          </p:cNvPr>
          <p:cNvSpPr txBox="1"/>
          <p:nvPr/>
        </p:nvSpPr>
        <p:spPr>
          <a:xfrm rot="16200000">
            <a:off x="7059945" y="4100792"/>
            <a:ext cx="1166431"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APACHE IV</a:t>
            </a:r>
          </a:p>
        </p:txBody>
      </p:sp>
      <p:sp>
        <p:nvSpPr>
          <p:cNvPr id="126" name="TextBox 125">
            <a:extLst>
              <a:ext uri="{FF2B5EF4-FFF2-40B4-BE49-F238E27FC236}">
                <a16:creationId xmlns:a16="http://schemas.microsoft.com/office/drawing/2014/main" id="{D36BAB9A-0BF3-BC9E-EF0A-B5BBBF921D88}"/>
              </a:ext>
            </a:extLst>
          </p:cNvPr>
          <p:cNvSpPr txBox="1"/>
          <p:nvPr/>
        </p:nvSpPr>
        <p:spPr>
          <a:xfrm rot="16200000">
            <a:off x="6126525" y="4463667"/>
            <a:ext cx="216918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ACC-NCDR, Klein et al., CADILLAC</a:t>
            </a:r>
          </a:p>
        </p:txBody>
      </p:sp>
      <p:sp>
        <p:nvSpPr>
          <p:cNvPr id="127" name="Left Bracket 126">
            <a:extLst>
              <a:ext uri="{FF2B5EF4-FFF2-40B4-BE49-F238E27FC236}">
                <a16:creationId xmlns:a16="http://schemas.microsoft.com/office/drawing/2014/main" id="{886FF9F6-DE00-9B69-D882-E0E362214308}"/>
              </a:ext>
            </a:extLst>
          </p:cNvPr>
          <p:cNvSpPr/>
          <p:nvPr/>
        </p:nvSpPr>
        <p:spPr>
          <a:xfrm rot="16200000">
            <a:off x="6937893" y="2855866"/>
            <a:ext cx="344509" cy="696685"/>
          </a:xfrm>
          <a:prstGeom prst="leftBracket">
            <a:avLst/>
          </a:prstGeom>
          <a:noFill/>
          <a:ln w="19050" cap="flat" cmpd="sng" algn="ctr">
            <a:solidFill>
              <a:srgbClr val="A5A5A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8" name="TextBox 127">
            <a:extLst>
              <a:ext uri="{FF2B5EF4-FFF2-40B4-BE49-F238E27FC236}">
                <a16:creationId xmlns:a16="http://schemas.microsoft.com/office/drawing/2014/main" id="{26E07818-E6F4-DCFC-46E4-9DD5C7BF6EB5}"/>
              </a:ext>
            </a:extLst>
          </p:cNvPr>
          <p:cNvSpPr txBox="1"/>
          <p:nvPr/>
        </p:nvSpPr>
        <p:spPr>
          <a:xfrm rot="16200000">
            <a:off x="7508326" y="4100792"/>
            <a:ext cx="11664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MINAP</a:t>
            </a:r>
          </a:p>
        </p:txBody>
      </p:sp>
      <p:sp>
        <p:nvSpPr>
          <p:cNvPr id="129" name="TextBox 128">
            <a:extLst>
              <a:ext uri="{FF2B5EF4-FFF2-40B4-BE49-F238E27FC236}">
                <a16:creationId xmlns:a16="http://schemas.microsoft.com/office/drawing/2014/main" id="{7AEC05C8-7D50-E134-E8D5-8798AE2EC15C}"/>
              </a:ext>
            </a:extLst>
          </p:cNvPr>
          <p:cNvSpPr txBox="1"/>
          <p:nvPr/>
        </p:nvSpPr>
        <p:spPr>
          <a:xfrm rot="16200000">
            <a:off x="7894613" y="4100792"/>
            <a:ext cx="11664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TRIUMPH</a:t>
            </a:r>
          </a:p>
        </p:txBody>
      </p:sp>
      <p:sp>
        <p:nvSpPr>
          <p:cNvPr id="130" name="TextBox 129">
            <a:extLst>
              <a:ext uri="{FF2B5EF4-FFF2-40B4-BE49-F238E27FC236}">
                <a16:creationId xmlns:a16="http://schemas.microsoft.com/office/drawing/2014/main" id="{A9E8C7B7-9F83-2BBE-32D2-3B3C13E7347C}"/>
              </a:ext>
            </a:extLst>
          </p:cNvPr>
          <p:cNvSpPr txBox="1"/>
          <p:nvPr/>
        </p:nvSpPr>
        <p:spPr>
          <a:xfrm rot="16200000">
            <a:off x="8171944" y="4100792"/>
            <a:ext cx="11664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APEX-AMI</a:t>
            </a:r>
          </a:p>
        </p:txBody>
      </p:sp>
      <p:cxnSp>
        <p:nvCxnSpPr>
          <p:cNvPr id="131" name="Straight Connector 130">
            <a:extLst>
              <a:ext uri="{FF2B5EF4-FFF2-40B4-BE49-F238E27FC236}">
                <a16:creationId xmlns:a16="http://schemas.microsoft.com/office/drawing/2014/main" id="{98A4A514-3F40-B351-C3A7-636E1F14B982}"/>
              </a:ext>
            </a:extLst>
          </p:cNvPr>
          <p:cNvCxnSpPr>
            <a:cxnSpLocks/>
          </p:cNvCxnSpPr>
          <p:nvPr/>
        </p:nvCxnSpPr>
        <p:spPr>
          <a:xfrm>
            <a:off x="9032489" y="3013826"/>
            <a:ext cx="0" cy="578360"/>
          </a:xfrm>
          <a:prstGeom prst="line">
            <a:avLst/>
          </a:prstGeom>
          <a:noFill/>
          <a:ln w="28575" cap="flat" cmpd="sng" algn="ctr">
            <a:solidFill>
              <a:srgbClr val="A5A5A5"/>
            </a:solidFill>
            <a:prstDash val="solid"/>
            <a:miter lim="800000"/>
            <a:tailEnd type="oval"/>
          </a:ln>
          <a:effectLst/>
        </p:spPr>
      </p:cxnSp>
      <p:sp>
        <p:nvSpPr>
          <p:cNvPr id="132" name="TextBox 131">
            <a:extLst>
              <a:ext uri="{FF2B5EF4-FFF2-40B4-BE49-F238E27FC236}">
                <a16:creationId xmlns:a16="http://schemas.microsoft.com/office/drawing/2014/main" id="{90D56808-D1EB-2802-C001-A11DCBCBA157}"/>
              </a:ext>
            </a:extLst>
          </p:cNvPr>
          <p:cNvSpPr txBox="1"/>
          <p:nvPr/>
        </p:nvSpPr>
        <p:spPr>
          <a:xfrm rot="16200000">
            <a:off x="7904290" y="4645778"/>
            <a:ext cx="2256403" cy="369332"/>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Modified Shock Index</a:t>
            </a:r>
          </a:p>
        </p:txBody>
      </p:sp>
      <p:sp>
        <p:nvSpPr>
          <p:cNvPr id="133" name="TextBox 132">
            <a:extLst>
              <a:ext uri="{FF2B5EF4-FFF2-40B4-BE49-F238E27FC236}">
                <a16:creationId xmlns:a16="http://schemas.microsoft.com/office/drawing/2014/main" id="{C30CA071-DDFD-8713-817B-139DDBF04BC8}"/>
              </a:ext>
            </a:extLst>
          </p:cNvPr>
          <p:cNvSpPr txBox="1"/>
          <p:nvPr/>
        </p:nvSpPr>
        <p:spPr>
          <a:xfrm rot="16200000">
            <a:off x="8746821" y="4578439"/>
            <a:ext cx="212172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CARD-SHOCK, SAVE</a:t>
            </a:r>
          </a:p>
        </p:txBody>
      </p:sp>
      <p:sp>
        <p:nvSpPr>
          <p:cNvPr id="134" name="TextBox 133">
            <a:extLst>
              <a:ext uri="{FF2B5EF4-FFF2-40B4-BE49-F238E27FC236}">
                <a16:creationId xmlns:a16="http://schemas.microsoft.com/office/drawing/2014/main" id="{6AF69C5A-71FF-C827-2F16-6B344274940F}"/>
              </a:ext>
            </a:extLst>
          </p:cNvPr>
          <p:cNvSpPr txBox="1"/>
          <p:nvPr/>
        </p:nvSpPr>
        <p:spPr>
          <a:xfrm rot="16200000">
            <a:off x="9156165" y="4578439"/>
            <a:ext cx="212172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CRASH, ENCOURAGE</a:t>
            </a:r>
          </a:p>
        </p:txBody>
      </p:sp>
      <p:sp>
        <p:nvSpPr>
          <p:cNvPr id="135" name="TextBox 134">
            <a:extLst>
              <a:ext uri="{FF2B5EF4-FFF2-40B4-BE49-F238E27FC236}">
                <a16:creationId xmlns:a16="http://schemas.microsoft.com/office/drawing/2014/main" id="{9C21051A-D6CA-612B-E561-D5817CBECAAC}"/>
              </a:ext>
            </a:extLst>
          </p:cNvPr>
          <p:cNvSpPr txBox="1"/>
          <p:nvPr/>
        </p:nvSpPr>
        <p:spPr>
          <a:xfrm rot="16200000">
            <a:off x="9648338" y="4507278"/>
            <a:ext cx="225640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SHOCK trial,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IABP-SHOCK II</a:t>
            </a:r>
          </a:p>
        </p:txBody>
      </p:sp>
      <p:sp>
        <p:nvSpPr>
          <p:cNvPr id="136" name="TextBox 135">
            <a:extLst>
              <a:ext uri="{FF2B5EF4-FFF2-40B4-BE49-F238E27FC236}">
                <a16:creationId xmlns:a16="http://schemas.microsoft.com/office/drawing/2014/main" id="{B689FF81-431A-ECA5-4842-CD033556FFA1}"/>
              </a:ext>
            </a:extLst>
          </p:cNvPr>
          <p:cNvSpPr txBox="1"/>
          <p:nvPr/>
        </p:nvSpPr>
        <p:spPr>
          <a:xfrm rot="16200000">
            <a:off x="10138179" y="4578439"/>
            <a:ext cx="212172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PREDICT-VA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ECMO</a:t>
            </a:r>
          </a:p>
        </p:txBody>
      </p:sp>
      <p:sp>
        <p:nvSpPr>
          <p:cNvPr id="137" name="TextBox 136">
            <a:extLst>
              <a:ext uri="{FF2B5EF4-FFF2-40B4-BE49-F238E27FC236}">
                <a16:creationId xmlns:a16="http://schemas.microsoft.com/office/drawing/2014/main" id="{5EE85F38-ED96-C214-82AC-B13C5BCDF989}"/>
              </a:ext>
            </a:extLst>
          </p:cNvPr>
          <p:cNvSpPr txBox="1"/>
          <p:nvPr/>
        </p:nvSpPr>
        <p:spPr>
          <a:xfrm rot="16200000">
            <a:off x="10542012" y="4578439"/>
            <a:ext cx="212172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INOVA</a:t>
            </a:r>
          </a:p>
        </p:txBody>
      </p:sp>
      <p:sp>
        <p:nvSpPr>
          <p:cNvPr id="138" name="Right Brace 137">
            <a:extLst>
              <a:ext uri="{FF2B5EF4-FFF2-40B4-BE49-F238E27FC236}">
                <a16:creationId xmlns:a16="http://schemas.microsoft.com/office/drawing/2014/main" id="{F6D8AEC8-147B-8466-61B7-372963D20E47}"/>
              </a:ext>
            </a:extLst>
          </p:cNvPr>
          <p:cNvSpPr/>
          <p:nvPr/>
        </p:nvSpPr>
        <p:spPr>
          <a:xfrm rot="16200000">
            <a:off x="2956615" y="-679925"/>
            <a:ext cx="418819" cy="5957073"/>
          </a:xfrm>
          <a:prstGeom prst="rightBrace">
            <a:avLst/>
          </a:prstGeom>
          <a:no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7D6CADBF-A003-4398-4E77-779D0FCEE638}"/>
              </a:ext>
            </a:extLst>
          </p:cNvPr>
          <p:cNvSpPr txBox="1"/>
          <p:nvPr/>
        </p:nvSpPr>
        <p:spPr>
          <a:xfrm>
            <a:off x="939138" y="1683333"/>
            <a:ext cx="4519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Calibri" panose="020F0502020204030204"/>
                <a:ea typeface="+mn-ea"/>
                <a:cs typeface="+mn-cs"/>
              </a:rPr>
              <a:t>Medical Management of STEMI</a:t>
            </a:r>
          </a:p>
        </p:txBody>
      </p:sp>
      <p:sp>
        <p:nvSpPr>
          <p:cNvPr id="140" name="Right Brace 139">
            <a:extLst>
              <a:ext uri="{FF2B5EF4-FFF2-40B4-BE49-F238E27FC236}">
                <a16:creationId xmlns:a16="http://schemas.microsoft.com/office/drawing/2014/main" id="{0FED6C62-561F-DAAD-DC37-6A1D2E078430}"/>
              </a:ext>
            </a:extLst>
          </p:cNvPr>
          <p:cNvSpPr/>
          <p:nvPr/>
        </p:nvSpPr>
        <p:spPr>
          <a:xfrm rot="16200000">
            <a:off x="7286783" y="526155"/>
            <a:ext cx="418819" cy="2703266"/>
          </a:xfrm>
          <a:prstGeom prst="rightBrace">
            <a:avLst/>
          </a:prstGeom>
          <a:noFill/>
          <a:ln w="381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E46459D9-A53F-2D54-1464-01609E3137E0}"/>
              </a:ext>
            </a:extLst>
          </p:cNvPr>
          <p:cNvSpPr txBox="1"/>
          <p:nvPr/>
        </p:nvSpPr>
        <p:spPr>
          <a:xfrm>
            <a:off x="9032489" y="879264"/>
            <a:ext cx="27032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Calibri" panose="020F0502020204030204"/>
                <a:ea typeface="+mn-ea"/>
                <a:cs typeface="+mn-cs"/>
              </a:rPr>
              <a:t>Contemporary MCS</a:t>
            </a:r>
          </a:p>
        </p:txBody>
      </p:sp>
      <p:sp>
        <p:nvSpPr>
          <p:cNvPr id="142" name="Right Brace 141">
            <a:extLst>
              <a:ext uri="{FF2B5EF4-FFF2-40B4-BE49-F238E27FC236}">
                <a16:creationId xmlns:a16="http://schemas.microsoft.com/office/drawing/2014/main" id="{618582B6-200B-0D39-74F0-1923AC366581}"/>
              </a:ext>
            </a:extLst>
          </p:cNvPr>
          <p:cNvSpPr/>
          <p:nvPr/>
        </p:nvSpPr>
        <p:spPr>
          <a:xfrm rot="16200000">
            <a:off x="10185594" y="-58822"/>
            <a:ext cx="418819" cy="3094357"/>
          </a:xfrm>
          <a:prstGeom prst="rightBrace">
            <a:avLst/>
          </a:prstGeom>
          <a:noFill/>
          <a:ln w="381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97132"/>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9EC8F8F8-E6E8-84C8-0249-E328C44556C6}"/>
              </a:ext>
            </a:extLst>
          </p:cNvPr>
          <p:cNvSpPr txBox="1"/>
          <p:nvPr/>
        </p:nvSpPr>
        <p:spPr>
          <a:xfrm>
            <a:off x="6144559" y="1291235"/>
            <a:ext cx="27032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solidFill>
                <a:effectLst/>
                <a:uLnTx/>
                <a:uFillTx/>
                <a:latin typeface="Calibri" panose="020F0502020204030204"/>
                <a:ea typeface="+mn-ea"/>
                <a:cs typeface="+mn-cs"/>
              </a:rPr>
              <a:t>Primary PCI Era</a:t>
            </a:r>
          </a:p>
        </p:txBody>
      </p:sp>
      <p:sp>
        <p:nvSpPr>
          <p:cNvPr id="144" name="Rectangle 143">
            <a:extLst>
              <a:ext uri="{FF2B5EF4-FFF2-40B4-BE49-F238E27FC236}">
                <a16:creationId xmlns:a16="http://schemas.microsoft.com/office/drawing/2014/main" id="{A4BE9793-D4CC-3141-9343-204368F127A9}"/>
              </a:ext>
            </a:extLst>
          </p:cNvPr>
          <p:cNvSpPr/>
          <p:nvPr/>
        </p:nvSpPr>
        <p:spPr>
          <a:xfrm>
            <a:off x="9623016" y="4296225"/>
            <a:ext cx="369333" cy="1330860"/>
          </a:xfrm>
          <a:prstGeom prst="rect">
            <a:avLst/>
          </a:prstGeom>
          <a:noFill/>
          <a:ln w="57150" cap="flat" cmpd="sng" algn="ctr">
            <a:solidFill>
              <a:srgbClr val="C000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273EC24B-CA56-3AEE-A186-DE62BA25C51C}"/>
              </a:ext>
            </a:extLst>
          </p:cNvPr>
          <p:cNvSpPr/>
          <p:nvPr/>
        </p:nvSpPr>
        <p:spPr>
          <a:xfrm>
            <a:off x="11432536" y="3713349"/>
            <a:ext cx="369333" cy="768121"/>
          </a:xfrm>
          <a:prstGeom prst="rect">
            <a:avLst/>
          </a:prstGeom>
          <a:noFill/>
          <a:ln w="57150" cap="flat" cmpd="sng" algn="ctr">
            <a:solidFill>
              <a:srgbClr val="C000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Right Bracket 145">
            <a:extLst>
              <a:ext uri="{FF2B5EF4-FFF2-40B4-BE49-F238E27FC236}">
                <a16:creationId xmlns:a16="http://schemas.microsoft.com/office/drawing/2014/main" id="{6B2F563D-EEF9-7515-CD16-4D40131AD5D0}"/>
              </a:ext>
            </a:extLst>
          </p:cNvPr>
          <p:cNvSpPr/>
          <p:nvPr/>
        </p:nvSpPr>
        <p:spPr>
          <a:xfrm rot="5400000">
            <a:off x="4512650" y="1655370"/>
            <a:ext cx="220572" cy="9045691"/>
          </a:xfrm>
          <a:prstGeom prst="rightBracket">
            <a:avLst/>
          </a:prstGeom>
          <a:noFill/>
          <a:ln w="381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908EB306-29E3-8208-035C-94C8BA87032B}"/>
              </a:ext>
            </a:extLst>
          </p:cNvPr>
          <p:cNvSpPr txBox="1"/>
          <p:nvPr/>
        </p:nvSpPr>
        <p:spPr>
          <a:xfrm>
            <a:off x="98164" y="5849076"/>
            <a:ext cx="904761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ICU and ED Shock Related Scores</a:t>
            </a:r>
          </a:p>
        </p:txBody>
      </p:sp>
      <p:sp>
        <p:nvSpPr>
          <p:cNvPr id="148" name="TextBox 147">
            <a:extLst>
              <a:ext uri="{FF2B5EF4-FFF2-40B4-BE49-F238E27FC236}">
                <a16:creationId xmlns:a16="http://schemas.microsoft.com/office/drawing/2014/main" id="{635985B3-DB69-4C47-E864-7BC8440986A8}"/>
              </a:ext>
            </a:extLst>
          </p:cNvPr>
          <p:cNvSpPr txBox="1"/>
          <p:nvPr/>
        </p:nvSpPr>
        <p:spPr>
          <a:xfrm>
            <a:off x="9353596" y="6014891"/>
            <a:ext cx="2616804" cy="338554"/>
          </a:xfrm>
          <a:prstGeom prst="rect">
            <a:avLst/>
          </a:prstGeom>
          <a:solidFill>
            <a:sysClr val="window" lastClr="FFFFFF"/>
          </a:solidFill>
          <a:ln w="19050">
            <a:solidFill>
              <a:srgbClr val="C00000"/>
            </a:solidFill>
          </a:ln>
        </p:spPr>
        <p:txBody>
          <a:bodyPr wrap="square" rtlCol="0">
            <a:spAutoFit/>
          </a:bodyPr>
          <a:lstStyle>
            <a:defPPr>
              <a:defRPr lang="en-US"/>
            </a:defPPr>
            <a:lvl1pPr algn="ctr">
              <a:defRPr b="1">
                <a:solidFill>
                  <a:srgbClr val="00B0F0"/>
                </a:solidFill>
                <a:effectLst>
                  <a:outerShdw blurRad="38100" dist="38100" dir="2700000" algn="tl">
                    <a:srgbClr val="000000">
                      <a:alpha val="43137"/>
                    </a:srgb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C00000"/>
                </a:solidFill>
                <a:effectLst/>
                <a:uLnTx/>
                <a:uFillTx/>
                <a:latin typeface="Calibri" panose="020F0502020204030204"/>
                <a:ea typeface="+mn-ea"/>
                <a:cs typeface="+mn-cs"/>
              </a:rPr>
              <a:t>Include non-AMI CS patients</a:t>
            </a:r>
          </a:p>
        </p:txBody>
      </p:sp>
      <p:sp>
        <p:nvSpPr>
          <p:cNvPr id="149" name="TextBox 148">
            <a:extLst>
              <a:ext uri="{FF2B5EF4-FFF2-40B4-BE49-F238E27FC236}">
                <a16:creationId xmlns:a16="http://schemas.microsoft.com/office/drawing/2014/main" id="{42FA840A-BBCF-249B-03C2-E0C912065E25}"/>
              </a:ext>
            </a:extLst>
          </p:cNvPr>
          <p:cNvSpPr txBox="1"/>
          <p:nvPr/>
        </p:nvSpPr>
        <p:spPr>
          <a:xfrm>
            <a:off x="10764572" y="2297972"/>
            <a:ext cx="116643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*SCAI</a:t>
            </a:r>
          </a:p>
        </p:txBody>
      </p:sp>
      <p:sp>
        <p:nvSpPr>
          <p:cNvPr id="8" name="TextBox 7">
            <a:extLst>
              <a:ext uri="{FF2B5EF4-FFF2-40B4-BE49-F238E27FC236}">
                <a16:creationId xmlns:a16="http://schemas.microsoft.com/office/drawing/2014/main" id="{30DD03E1-3AF2-1E67-56C7-F8065D12A813}"/>
              </a:ext>
            </a:extLst>
          </p:cNvPr>
          <p:cNvSpPr txBox="1"/>
          <p:nvPr/>
        </p:nvSpPr>
        <p:spPr>
          <a:xfrm>
            <a:off x="9167" y="6441493"/>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Kalra S, et al. J Card Fail. 2021;27:1099-1110. </a:t>
            </a:r>
          </a:p>
        </p:txBody>
      </p:sp>
      <p:sp>
        <p:nvSpPr>
          <p:cNvPr id="3" name="TextBox 2">
            <a:extLst>
              <a:ext uri="{FF2B5EF4-FFF2-40B4-BE49-F238E27FC236}">
                <a16:creationId xmlns:a16="http://schemas.microsoft.com/office/drawing/2014/main" id="{CF435E57-8FB0-2F82-1335-610DF707786A}"/>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71396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left)">
                                      <p:cBhvr>
                                        <p:cTn id="7" dur="500"/>
                                        <p:tgtEl>
                                          <p:spTgt spid="1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wipe(left)">
                                      <p:cBhvr>
                                        <p:cTn id="10" dur="5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wipe(left)">
                                      <p:cBhvr>
                                        <p:cTn id="15" dur="500"/>
                                        <p:tgtEl>
                                          <p:spTgt spid="14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wipe(left)">
                                      <p:cBhvr>
                                        <p:cTn id="18" dur="500"/>
                                        <p:tgtEl>
                                          <p:spTgt spid="1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2"/>
                                        </p:tgtEl>
                                        <p:attrNameLst>
                                          <p:attrName>style.visibility</p:attrName>
                                        </p:attrNameLst>
                                      </p:cBhvr>
                                      <p:to>
                                        <p:strVal val="visible"/>
                                      </p:to>
                                    </p:set>
                                    <p:animEffect transition="in" filter="wipe(left)">
                                      <p:cBhvr>
                                        <p:cTn id="23" dur="500"/>
                                        <p:tgtEl>
                                          <p:spTgt spid="1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1"/>
                                        </p:tgtEl>
                                        <p:attrNameLst>
                                          <p:attrName>style.visibility</p:attrName>
                                        </p:attrNameLst>
                                      </p:cBhvr>
                                      <p:to>
                                        <p:strVal val="visible"/>
                                      </p:to>
                                    </p:set>
                                    <p:animEffect transition="in" filter="wipe(left)">
                                      <p:cBhvr>
                                        <p:cTn id="26" dur="500"/>
                                        <p:tgtEl>
                                          <p:spTgt spid="14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fade">
                                      <p:cBhvr>
                                        <p:cTn id="37" dur="500"/>
                                        <p:tgtEl>
                                          <p:spTgt spid="1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fade">
                                      <p:cBhvr>
                                        <p:cTn id="40" dur="500"/>
                                        <p:tgtEl>
                                          <p:spTgt spid="1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8"/>
                                        </p:tgtEl>
                                        <p:attrNameLst>
                                          <p:attrName>style.visibility</p:attrName>
                                        </p:attrNameLst>
                                      </p:cBhvr>
                                      <p:to>
                                        <p:strVal val="visible"/>
                                      </p:to>
                                    </p:set>
                                    <p:animEffect transition="in" filter="fade">
                                      <p:cBhvr>
                                        <p:cTn id="43"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p:bldP spid="140" grpId="0" animBg="1"/>
      <p:bldP spid="141" grpId="0"/>
      <p:bldP spid="142" grpId="0" animBg="1"/>
      <p:bldP spid="143" grpId="0"/>
      <p:bldP spid="144" grpId="0" animBg="1"/>
      <p:bldP spid="145" grpId="0" animBg="1"/>
      <p:bldP spid="146" grpId="0" animBg="1"/>
      <p:bldP spid="147" grpId="0"/>
      <p:bldP spid="14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B5AA9F-045D-15C8-E418-AF1606E7B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93" y="1204119"/>
            <a:ext cx="4653201" cy="45415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A5610A-EBBB-5BA5-EDDD-58DA91A880D6}"/>
              </a:ext>
            </a:extLst>
          </p:cNvPr>
          <p:cNvPicPr>
            <a:picLocks noChangeAspect="1"/>
          </p:cNvPicPr>
          <p:nvPr/>
        </p:nvPicPr>
        <p:blipFill rotWithShape="1">
          <a:blip r:embed="rId4"/>
          <a:srcRect t="70659"/>
          <a:stretch/>
        </p:blipFill>
        <p:spPr>
          <a:xfrm>
            <a:off x="-13347" y="0"/>
            <a:ext cx="12223635" cy="369984"/>
          </a:xfrm>
          <a:prstGeom prst="rect">
            <a:avLst/>
          </a:prstGeom>
        </p:spPr>
      </p:pic>
      <p:sp>
        <p:nvSpPr>
          <p:cNvPr id="5" name="TextBox 4">
            <a:extLst>
              <a:ext uri="{FF2B5EF4-FFF2-40B4-BE49-F238E27FC236}">
                <a16:creationId xmlns:a16="http://schemas.microsoft.com/office/drawing/2014/main" id="{ACD1200C-CD32-4934-3B78-EC6B5261151E}"/>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Risk Stratification</a:t>
            </a:r>
          </a:p>
        </p:txBody>
      </p:sp>
      <p:pic>
        <p:nvPicPr>
          <p:cNvPr id="6" name="Picture 5">
            <a:extLst>
              <a:ext uri="{FF2B5EF4-FFF2-40B4-BE49-F238E27FC236}">
                <a16:creationId xmlns:a16="http://schemas.microsoft.com/office/drawing/2014/main" id="{2261E6B3-AE7E-7401-0F9B-82C3B1381CE2}"/>
              </a:ext>
            </a:extLst>
          </p:cNvPr>
          <p:cNvPicPr>
            <a:picLocks noChangeAspect="1"/>
          </p:cNvPicPr>
          <p:nvPr/>
        </p:nvPicPr>
        <p:blipFill>
          <a:blip r:embed="rId5"/>
          <a:stretch>
            <a:fillRect/>
          </a:stretch>
        </p:blipFill>
        <p:spPr>
          <a:xfrm>
            <a:off x="8652759" y="600577"/>
            <a:ext cx="3355176" cy="2517724"/>
          </a:xfrm>
          <a:prstGeom prst="rect">
            <a:avLst/>
          </a:prstGeom>
        </p:spPr>
      </p:pic>
      <p:pic>
        <p:nvPicPr>
          <p:cNvPr id="7" name="Picture 6">
            <a:extLst>
              <a:ext uri="{FF2B5EF4-FFF2-40B4-BE49-F238E27FC236}">
                <a16:creationId xmlns:a16="http://schemas.microsoft.com/office/drawing/2014/main" id="{EDFA8188-463F-68A9-EB01-6E236FA3BDEF}"/>
              </a:ext>
            </a:extLst>
          </p:cNvPr>
          <p:cNvPicPr>
            <a:picLocks noChangeAspect="1"/>
          </p:cNvPicPr>
          <p:nvPr/>
        </p:nvPicPr>
        <p:blipFill>
          <a:blip r:embed="rId6"/>
          <a:stretch>
            <a:fillRect/>
          </a:stretch>
        </p:blipFill>
        <p:spPr>
          <a:xfrm>
            <a:off x="8707513" y="3451695"/>
            <a:ext cx="3245668" cy="2421550"/>
          </a:xfrm>
          <a:prstGeom prst="rect">
            <a:avLst/>
          </a:prstGeom>
        </p:spPr>
      </p:pic>
      <p:pic>
        <p:nvPicPr>
          <p:cNvPr id="8" name="Picture 7">
            <a:extLst>
              <a:ext uri="{FF2B5EF4-FFF2-40B4-BE49-F238E27FC236}">
                <a16:creationId xmlns:a16="http://schemas.microsoft.com/office/drawing/2014/main" id="{A0F04925-E531-9520-1C7C-DED6DC4B96DB}"/>
              </a:ext>
            </a:extLst>
          </p:cNvPr>
          <p:cNvPicPr>
            <a:picLocks noChangeAspect="1"/>
          </p:cNvPicPr>
          <p:nvPr/>
        </p:nvPicPr>
        <p:blipFill rotWithShape="1">
          <a:blip r:embed="rId7"/>
          <a:srcRect t="57080" b="-714"/>
          <a:stretch/>
        </p:blipFill>
        <p:spPr>
          <a:xfrm>
            <a:off x="5426423" y="2728621"/>
            <a:ext cx="3111991" cy="2093240"/>
          </a:xfrm>
          <a:prstGeom prst="rect">
            <a:avLst/>
          </a:prstGeom>
        </p:spPr>
      </p:pic>
      <p:sp>
        <p:nvSpPr>
          <p:cNvPr id="9" name="TextBox 8">
            <a:extLst>
              <a:ext uri="{FF2B5EF4-FFF2-40B4-BE49-F238E27FC236}">
                <a16:creationId xmlns:a16="http://schemas.microsoft.com/office/drawing/2014/main" id="{A6CA68B8-977C-D1A9-E930-3C74F1D84595}"/>
              </a:ext>
            </a:extLst>
          </p:cNvPr>
          <p:cNvSpPr txBox="1"/>
          <p:nvPr/>
        </p:nvSpPr>
        <p:spPr>
          <a:xfrm>
            <a:off x="4899353" y="1687582"/>
            <a:ext cx="4166132" cy="677108"/>
          </a:xfrm>
          <a:prstGeom prst="rect">
            <a:avLst/>
          </a:prstGeom>
          <a:noFill/>
        </p:spPr>
        <p:txBody>
          <a:bodyPr wrap="square">
            <a:spAutoFit/>
          </a:bodyPr>
          <a:lstStyle>
            <a:defPPr>
              <a:defRPr lang="en-US"/>
            </a:defPPr>
            <a:lvl1pPr algn="ctr">
              <a:defRPr sz="1400" i="1">
                <a:solidFill>
                  <a:srgbClr val="00B0F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LACTATE CLEARANCE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286B"/>
                </a:solidFill>
                <a:effectLst/>
                <a:uLnTx/>
                <a:uFillTx/>
                <a:latin typeface="Arial" panose="020B0604020202020204" pitchFamily="34" charset="0"/>
                <a:ea typeface="+mn-ea"/>
                <a:cs typeface="Arial" panose="020B0604020202020204" pitchFamily="34" charset="0"/>
              </a:rPr>
              <a:t>Surrogate for Mortality </a:t>
            </a:r>
          </a:p>
        </p:txBody>
      </p:sp>
      <p:sp>
        <p:nvSpPr>
          <p:cNvPr id="14" name="TextBox 13">
            <a:extLst>
              <a:ext uri="{FF2B5EF4-FFF2-40B4-BE49-F238E27FC236}">
                <a16:creationId xmlns:a16="http://schemas.microsoft.com/office/drawing/2014/main" id="{CE549FEF-918D-A9B7-E0FB-519BB002BCAE}"/>
              </a:ext>
            </a:extLst>
          </p:cNvPr>
          <p:cNvSpPr txBox="1"/>
          <p:nvPr/>
        </p:nvSpPr>
        <p:spPr>
          <a:xfrm>
            <a:off x="115383" y="6344267"/>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Marbach</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JA, et al. J Am Heart Assoc. 2022;11:e023322;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Iborra-Egea</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O, et al.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Eur</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Heart J. 2020;41:3839-3848.  </a:t>
            </a:r>
          </a:p>
        </p:txBody>
      </p:sp>
      <p:sp>
        <p:nvSpPr>
          <p:cNvPr id="3" name="TextBox 2">
            <a:extLst>
              <a:ext uri="{FF2B5EF4-FFF2-40B4-BE49-F238E27FC236}">
                <a16:creationId xmlns:a16="http://schemas.microsoft.com/office/drawing/2014/main" id="{53A98A3F-FEA4-0431-4E11-C2F970AABC58}"/>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457666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496FD-EBB3-24C7-DD85-93E5416D4D6F}"/>
              </a:ext>
            </a:extLst>
          </p:cNvPr>
          <p:cNvPicPr>
            <a:picLocks noChangeAspect="1"/>
          </p:cNvPicPr>
          <p:nvPr/>
        </p:nvPicPr>
        <p:blipFill>
          <a:blip r:embed="rId2"/>
          <a:stretch>
            <a:fillRect/>
          </a:stretch>
        </p:blipFill>
        <p:spPr>
          <a:xfrm>
            <a:off x="1303651" y="906148"/>
            <a:ext cx="9584698" cy="5495334"/>
          </a:xfrm>
          <a:prstGeom prst="rect">
            <a:avLst/>
          </a:prstGeom>
        </p:spPr>
      </p:pic>
      <p:pic>
        <p:nvPicPr>
          <p:cNvPr id="4" name="Picture 3">
            <a:extLst>
              <a:ext uri="{FF2B5EF4-FFF2-40B4-BE49-F238E27FC236}">
                <a16:creationId xmlns:a16="http://schemas.microsoft.com/office/drawing/2014/main" id="{3E15726E-DFBB-7611-6BD7-528A4B057278}"/>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7" name="TextBox 6">
            <a:extLst>
              <a:ext uri="{FF2B5EF4-FFF2-40B4-BE49-F238E27FC236}">
                <a16:creationId xmlns:a16="http://schemas.microsoft.com/office/drawing/2014/main" id="{599AEB54-5483-BF6E-396C-1B24807F5191}"/>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Risk Stratification</a:t>
            </a:r>
          </a:p>
        </p:txBody>
      </p:sp>
      <p:sp>
        <p:nvSpPr>
          <p:cNvPr id="8" name="TextBox 7">
            <a:extLst>
              <a:ext uri="{FF2B5EF4-FFF2-40B4-BE49-F238E27FC236}">
                <a16:creationId xmlns:a16="http://schemas.microsoft.com/office/drawing/2014/main" id="{CD9A19C8-1CE1-C08B-D677-D2508F161CD7}"/>
              </a:ext>
            </a:extLst>
          </p:cNvPr>
          <p:cNvSpPr txBox="1"/>
          <p:nvPr/>
        </p:nvSpPr>
        <p:spPr>
          <a:xfrm>
            <a:off x="6096000" y="6592729"/>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4244"/>
                </a:solidFill>
                <a:effectLst/>
                <a:uLnTx/>
                <a:uFillTx/>
                <a:latin typeface="Arial" panose="020B0604020202020204"/>
                <a:ea typeface="+mn-ea"/>
                <a:cs typeface="+mn-cs"/>
              </a:rPr>
              <a:t>.</a:t>
            </a:r>
          </a:p>
        </p:txBody>
      </p:sp>
      <p:sp>
        <p:nvSpPr>
          <p:cNvPr id="9" name="TextBox 8">
            <a:extLst>
              <a:ext uri="{FF2B5EF4-FFF2-40B4-BE49-F238E27FC236}">
                <a16:creationId xmlns:a16="http://schemas.microsoft.com/office/drawing/2014/main" id="{0A659DE9-214F-9601-2F44-218ED01B9722}"/>
              </a:ext>
            </a:extLst>
          </p:cNvPr>
          <p:cNvSpPr txBox="1"/>
          <p:nvPr/>
        </p:nvSpPr>
        <p:spPr>
          <a:xfrm>
            <a:off x="115383" y="6475072"/>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Narang N, et al. JACC Heart Fail. 2023;11:845-851.</a:t>
            </a:r>
          </a:p>
        </p:txBody>
      </p:sp>
      <p:sp>
        <p:nvSpPr>
          <p:cNvPr id="2" name="TextBox 1">
            <a:extLst>
              <a:ext uri="{FF2B5EF4-FFF2-40B4-BE49-F238E27FC236}">
                <a16:creationId xmlns:a16="http://schemas.microsoft.com/office/drawing/2014/main" id="{25FDA800-EBCB-7E3F-8D5D-43FE29FDA487}"/>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8908204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B520F39-E969-8A57-35A3-C8DC834BA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807" y="817474"/>
            <a:ext cx="4905073" cy="52230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FC3005-D68D-180F-DDBB-847E78AFC2D4}"/>
              </a:ext>
            </a:extLst>
          </p:cNvPr>
          <p:cNvPicPr>
            <a:picLocks noChangeAspect="1"/>
          </p:cNvPicPr>
          <p:nvPr/>
        </p:nvPicPr>
        <p:blipFill rotWithShape="1">
          <a:blip r:embed="rId4"/>
          <a:srcRect l="1658" t="69210" r="553" b="17178"/>
          <a:stretch/>
        </p:blipFill>
        <p:spPr>
          <a:xfrm>
            <a:off x="741236" y="4793615"/>
            <a:ext cx="10899531" cy="623455"/>
          </a:xfrm>
          <a:prstGeom prst="rect">
            <a:avLst/>
          </a:prstGeom>
        </p:spPr>
      </p:pic>
      <p:pic>
        <p:nvPicPr>
          <p:cNvPr id="5" name="Picture 4">
            <a:extLst>
              <a:ext uri="{FF2B5EF4-FFF2-40B4-BE49-F238E27FC236}">
                <a16:creationId xmlns:a16="http://schemas.microsoft.com/office/drawing/2014/main" id="{E417E267-AEDD-CF16-FFBA-E60504EB78D2}"/>
              </a:ext>
            </a:extLst>
          </p:cNvPr>
          <p:cNvPicPr>
            <a:picLocks noChangeAspect="1"/>
          </p:cNvPicPr>
          <p:nvPr/>
        </p:nvPicPr>
        <p:blipFill>
          <a:blip r:embed="rId5"/>
          <a:stretch>
            <a:fillRect/>
          </a:stretch>
        </p:blipFill>
        <p:spPr>
          <a:xfrm>
            <a:off x="646230" y="5307844"/>
            <a:ext cx="11089541" cy="623455"/>
          </a:xfrm>
          <a:prstGeom prst="rect">
            <a:avLst/>
          </a:prstGeom>
        </p:spPr>
      </p:pic>
      <p:pic>
        <p:nvPicPr>
          <p:cNvPr id="10" name="Picture 9">
            <a:extLst>
              <a:ext uri="{FF2B5EF4-FFF2-40B4-BE49-F238E27FC236}">
                <a16:creationId xmlns:a16="http://schemas.microsoft.com/office/drawing/2014/main" id="{2F237A17-77BA-B8C8-3E40-5F74041DA6D3}"/>
              </a:ext>
            </a:extLst>
          </p:cNvPr>
          <p:cNvPicPr>
            <a:picLocks noChangeAspect="1"/>
          </p:cNvPicPr>
          <p:nvPr/>
        </p:nvPicPr>
        <p:blipFill>
          <a:blip r:embed="rId6"/>
          <a:stretch>
            <a:fillRect/>
          </a:stretch>
        </p:blipFill>
        <p:spPr>
          <a:xfrm>
            <a:off x="486283" y="817474"/>
            <a:ext cx="5523634" cy="1694282"/>
          </a:xfrm>
          <a:prstGeom prst="rect">
            <a:avLst/>
          </a:prstGeom>
        </p:spPr>
      </p:pic>
      <p:sp>
        <p:nvSpPr>
          <p:cNvPr id="11" name="TextBox 10">
            <a:extLst>
              <a:ext uri="{FF2B5EF4-FFF2-40B4-BE49-F238E27FC236}">
                <a16:creationId xmlns:a16="http://schemas.microsoft.com/office/drawing/2014/main" id="{212BC19E-8787-3082-C65D-E8BC798E275F}"/>
              </a:ext>
            </a:extLst>
          </p:cNvPr>
          <p:cNvSpPr txBox="1"/>
          <p:nvPr/>
        </p:nvSpPr>
        <p:spPr>
          <a:xfrm>
            <a:off x="708517" y="4344471"/>
            <a:ext cx="2270772" cy="477054"/>
          </a:xfrm>
          <a:prstGeom prst="rect">
            <a:avLst/>
          </a:prstGeom>
          <a:solidFill>
            <a:srgbClr val="FFFF00"/>
          </a:solidFill>
        </p:spPr>
        <p:txBody>
          <a:bodyPr wrap="square" rtlCol="0">
            <a:spAutoFit/>
          </a:bodyPr>
          <a:lstStyle>
            <a:defPPr>
              <a:defRPr lang="en-US"/>
            </a:defPPr>
            <a:lvl1pPr>
              <a:defRPr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F Compact Text Light"/>
                <a:ea typeface="+mn-ea"/>
                <a:cs typeface="Arial" panose="020B0604020202020204" pitchFamily="34" charset="0"/>
              </a:rPr>
              <a:t>2b or not 2b?</a:t>
            </a:r>
          </a:p>
        </p:txBody>
      </p:sp>
      <p:pic>
        <p:nvPicPr>
          <p:cNvPr id="13" name="Picture 12">
            <a:extLst>
              <a:ext uri="{FF2B5EF4-FFF2-40B4-BE49-F238E27FC236}">
                <a16:creationId xmlns:a16="http://schemas.microsoft.com/office/drawing/2014/main" id="{409B8270-82A6-EEEC-7ADF-0494C17D2A93}"/>
              </a:ext>
            </a:extLst>
          </p:cNvPr>
          <p:cNvPicPr>
            <a:picLocks noChangeAspect="1"/>
          </p:cNvPicPr>
          <p:nvPr/>
        </p:nvPicPr>
        <p:blipFill>
          <a:blip r:embed="rId7"/>
          <a:stretch>
            <a:fillRect/>
          </a:stretch>
        </p:blipFill>
        <p:spPr>
          <a:xfrm>
            <a:off x="213385" y="2584974"/>
            <a:ext cx="1886394" cy="1773533"/>
          </a:xfrm>
          <a:prstGeom prst="rect">
            <a:avLst/>
          </a:prstGeom>
        </p:spPr>
      </p:pic>
      <p:sp>
        <p:nvSpPr>
          <p:cNvPr id="15" name="&quot;Not Allowed&quot; Symbol 14">
            <a:extLst>
              <a:ext uri="{FF2B5EF4-FFF2-40B4-BE49-F238E27FC236}">
                <a16:creationId xmlns:a16="http://schemas.microsoft.com/office/drawing/2014/main" id="{7815A399-5301-BEB3-7F04-EEF5090B85E7}"/>
              </a:ext>
            </a:extLst>
          </p:cNvPr>
          <p:cNvSpPr/>
          <p:nvPr/>
        </p:nvSpPr>
        <p:spPr>
          <a:xfrm>
            <a:off x="2679035" y="3115429"/>
            <a:ext cx="871731" cy="824040"/>
          </a:xfrm>
          <a:prstGeom prst="noSmoking">
            <a:avLst>
              <a:gd name="adj" fmla="val 1112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6" name="Picture 15">
            <a:extLst>
              <a:ext uri="{FF2B5EF4-FFF2-40B4-BE49-F238E27FC236}">
                <a16:creationId xmlns:a16="http://schemas.microsoft.com/office/drawing/2014/main" id="{D86A1025-0247-A971-705B-EFFEC6404CB1}"/>
              </a:ext>
            </a:extLst>
          </p:cNvPr>
          <p:cNvPicPr>
            <a:picLocks noChangeAspect="1"/>
          </p:cNvPicPr>
          <p:nvPr/>
        </p:nvPicPr>
        <p:blipFill>
          <a:blip r:embed="rId7"/>
          <a:stretch>
            <a:fillRect/>
          </a:stretch>
        </p:blipFill>
        <p:spPr>
          <a:xfrm flipH="1">
            <a:off x="2504234" y="2608741"/>
            <a:ext cx="2014006" cy="1773533"/>
          </a:xfrm>
          <a:prstGeom prst="rect">
            <a:avLst/>
          </a:prstGeom>
        </p:spPr>
      </p:pic>
      <p:sp>
        <p:nvSpPr>
          <p:cNvPr id="17" name="Title 1">
            <a:extLst>
              <a:ext uri="{FF2B5EF4-FFF2-40B4-BE49-F238E27FC236}">
                <a16:creationId xmlns:a16="http://schemas.microsoft.com/office/drawing/2014/main" id="{2B989587-34EE-4580-FF82-CD08C3A1FBEB}"/>
              </a:ext>
            </a:extLst>
          </p:cNvPr>
          <p:cNvSpPr txBox="1">
            <a:spLocks/>
          </p:cNvSpPr>
          <p:nvPr/>
        </p:nvSpPr>
        <p:spPr>
          <a:xfrm>
            <a:off x="-3449782" y="3117002"/>
            <a:ext cx="11476644" cy="555740"/>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F Compact Text Light"/>
                <a:ea typeface="+mj-ea"/>
                <a:cs typeface="Arial" panose="020B0604020202020204" pitchFamily="34" charset="0"/>
              </a:rPr>
              <a:t>VS.</a:t>
            </a:r>
          </a:p>
        </p:txBody>
      </p:sp>
      <p:pic>
        <p:nvPicPr>
          <p:cNvPr id="4" name="Picture 3">
            <a:extLst>
              <a:ext uri="{FF2B5EF4-FFF2-40B4-BE49-F238E27FC236}">
                <a16:creationId xmlns:a16="http://schemas.microsoft.com/office/drawing/2014/main" id="{58782285-D577-AC50-1E17-84B21405D883}"/>
              </a:ext>
            </a:extLst>
          </p:cNvPr>
          <p:cNvPicPr>
            <a:picLocks noChangeAspect="1"/>
          </p:cNvPicPr>
          <p:nvPr/>
        </p:nvPicPr>
        <p:blipFill rotWithShape="1">
          <a:blip r:embed="rId8"/>
          <a:srcRect t="70659"/>
          <a:stretch/>
        </p:blipFill>
        <p:spPr>
          <a:xfrm>
            <a:off x="-13347" y="0"/>
            <a:ext cx="12223635" cy="369984"/>
          </a:xfrm>
          <a:prstGeom prst="rect">
            <a:avLst/>
          </a:prstGeom>
        </p:spPr>
      </p:pic>
      <p:sp>
        <p:nvSpPr>
          <p:cNvPr id="9" name="TextBox 8">
            <a:extLst>
              <a:ext uri="{FF2B5EF4-FFF2-40B4-BE49-F238E27FC236}">
                <a16:creationId xmlns:a16="http://schemas.microsoft.com/office/drawing/2014/main" id="{1E341B22-F92A-D4BB-C866-A0D2C0E3643B}"/>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Risk Stratification</a:t>
            </a:r>
          </a:p>
        </p:txBody>
      </p:sp>
      <p:sp>
        <p:nvSpPr>
          <p:cNvPr id="8" name="TextBox 7">
            <a:extLst>
              <a:ext uri="{FF2B5EF4-FFF2-40B4-BE49-F238E27FC236}">
                <a16:creationId xmlns:a16="http://schemas.microsoft.com/office/drawing/2014/main" id="{10E9CC08-815E-C001-0965-C1ECE2C53CD6}"/>
              </a:ext>
            </a:extLst>
          </p:cNvPr>
          <p:cNvSpPr txBox="1"/>
          <p:nvPr/>
        </p:nvSpPr>
        <p:spPr>
          <a:xfrm>
            <a:off x="6075218" y="6572553"/>
            <a:ext cx="611678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4244"/>
                </a:solidFill>
                <a:effectLst/>
                <a:uLnTx/>
                <a:uFillTx/>
                <a:latin typeface="Arial" panose="020B0604020202020204"/>
                <a:ea typeface="+mn-ea"/>
                <a:cs typeface="+mn-cs"/>
              </a:rPr>
              <a:t>.</a:t>
            </a:r>
          </a:p>
        </p:txBody>
      </p:sp>
      <p:sp>
        <p:nvSpPr>
          <p:cNvPr id="2" name="TextBox 1">
            <a:extLst>
              <a:ext uri="{FF2B5EF4-FFF2-40B4-BE49-F238E27FC236}">
                <a16:creationId xmlns:a16="http://schemas.microsoft.com/office/drawing/2014/main" id="{23832041-2E00-9B7E-DB11-F67B776A7AD3}"/>
              </a:ext>
            </a:extLst>
          </p:cNvPr>
          <p:cNvSpPr txBox="1"/>
          <p:nvPr/>
        </p:nvSpPr>
        <p:spPr>
          <a:xfrm>
            <a:off x="210383" y="6515222"/>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Kanwar M, et al. J Card Fail. 2023;29:1234-1244.</a:t>
            </a:r>
            <a:endPar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93EB6DA-6912-88F3-E84B-106494991314}"/>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62980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6625-6991-E9D3-05EE-D011FC62B1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3C4FD3F-4D51-C3B8-EF2F-B62A162F2BFE}"/>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450F19E6-549C-E350-53A2-C49086384B71}"/>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Pharmacological Therapy</a:t>
            </a:r>
          </a:p>
        </p:txBody>
      </p:sp>
      <p:pic>
        <p:nvPicPr>
          <p:cNvPr id="21" name="Picture 20">
            <a:extLst>
              <a:ext uri="{FF2B5EF4-FFF2-40B4-BE49-F238E27FC236}">
                <a16:creationId xmlns:a16="http://schemas.microsoft.com/office/drawing/2014/main" id="{801B8E29-BACA-E12D-341D-E964EB0701A1}"/>
              </a:ext>
            </a:extLst>
          </p:cNvPr>
          <p:cNvPicPr>
            <a:picLocks noChangeAspect="1"/>
          </p:cNvPicPr>
          <p:nvPr/>
        </p:nvPicPr>
        <p:blipFill>
          <a:blip r:embed="rId4"/>
          <a:stretch>
            <a:fillRect/>
          </a:stretch>
        </p:blipFill>
        <p:spPr>
          <a:xfrm>
            <a:off x="2624227" y="1159255"/>
            <a:ext cx="6943546" cy="4796820"/>
          </a:xfrm>
          <a:prstGeom prst="rect">
            <a:avLst/>
          </a:prstGeom>
        </p:spPr>
      </p:pic>
      <p:pic>
        <p:nvPicPr>
          <p:cNvPr id="40" name="Picture 39">
            <a:extLst>
              <a:ext uri="{FF2B5EF4-FFF2-40B4-BE49-F238E27FC236}">
                <a16:creationId xmlns:a16="http://schemas.microsoft.com/office/drawing/2014/main" id="{F99D7712-1042-7005-34CD-AD276824BE32}"/>
              </a:ext>
            </a:extLst>
          </p:cNvPr>
          <p:cNvPicPr>
            <a:picLocks noChangeAspect="1"/>
          </p:cNvPicPr>
          <p:nvPr/>
        </p:nvPicPr>
        <p:blipFill>
          <a:blip r:embed="rId5"/>
          <a:stretch>
            <a:fillRect/>
          </a:stretch>
        </p:blipFill>
        <p:spPr>
          <a:xfrm>
            <a:off x="151885" y="901925"/>
            <a:ext cx="11888230" cy="5407621"/>
          </a:xfrm>
          <a:prstGeom prst="rect">
            <a:avLst/>
          </a:prstGeom>
        </p:spPr>
      </p:pic>
      <p:sp>
        <p:nvSpPr>
          <p:cNvPr id="8" name="TextBox 7">
            <a:extLst>
              <a:ext uri="{FF2B5EF4-FFF2-40B4-BE49-F238E27FC236}">
                <a16:creationId xmlns:a16="http://schemas.microsoft.com/office/drawing/2014/main" id="{1BE7E7B3-969E-DFA3-CA59-011FF129AFF9}"/>
              </a:ext>
            </a:extLst>
          </p:cNvPr>
          <p:cNvSpPr txBox="1"/>
          <p:nvPr/>
        </p:nvSpPr>
        <p:spPr>
          <a:xfrm>
            <a:off x="78882" y="6475072"/>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Blumer V, et al. Curr Opin Cardiol. 2022;37:250-260.</a:t>
            </a:r>
          </a:p>
        </p:txBody>
      </p:sp>
      <p:sp>
        <p:nvSpPr>
          <p:cNvPr id="3" name="TextBox 2">
            <a:extLst>
              <a:ext uri="{FF2B5EF4-FFF2-40B4-BE49-F238E27FC236}">
                <a16:creationId xmlns:a16="http://schemas.microsoft.com/office/drawing/2014/main" id="{2C7C0961-6073-C892-1C9D-DABB60BC2DDE}"/>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2031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D8AE62-FB02-B419-7A6B-0C0B070FA6EB}"/>
              </a:ext>
            </a:extLst>
          </p:cNvPr>
          <p:cNvSpPr txBox="1"/>
          <p:nvPr/>
        </p:nvSpPr>
        <p:spPr>
          <a:xfrm>
            <a:off x="94653" y="6403669"/>
            <a:ext cx="119862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Basir</a:t>
            </a:r>
            <a:r>
              <a:rPr kumimoji="0" lang="en-US" sz="12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MB, et al. Accessed January 22, 2025. https://assets.bmctoday.net/citoday/pdfs/cit0120_SF4_O'Neill.pdf</a:t>
            </a:r>
          </a:p>
        </p:txBody>
      </p:sp>
      <p:pic>
        <p:nvPicPr>
          <p:cNvPr id="8" name="Picture 2">
            <a:extLst>
              <a:ext uri="{FF2B5EF4-FFF2-40B4-BE49-F238E27FC236}">
                <a16:creationId xmlns:a16="http://schemas.microsoft.com/office/drawing/2014/main" id="{63CE7B87-1C5E-6E09-95D1-9855A52A7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364" y="1153191"/>
            <a:ext cx="8312610" cy="4744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3BEE367-89F0-D046-2C53-2715517688B6}"/>
              </a:ext>
            </a:extLst>
          </p:cNvPr>
          <p:cNvPicPr>
            <a:picLocks noChangeAspect="1"/>
          </p:cNvPicPr>
          <p:nvPr/>
        </p:nvPicPr>
        <p:blipFill>
          <a:blip r:embed="rId4"/>
          <a:stretch>
            <a:fillRect/>
          </a:stretch>
        </p:blipFill>
        <p:spPr>
          <a:xfrm>
            <a:off x="8355703" y="2934671"/>
            <a:ext cx="1795378" cy="1027253"/>
          </a:xfrm>
          <a:prstGeom prst="rect">
            <a:avLst/>
          </a:prstGeom>
        </p:spPr>
      </p:pic>
      <p:pic>
        <p:nvPicPr>
          <p:cNvPr id="2" name="Picture 1">
            <a:extLst>
              <a:ext uri="{FF2B5EF4-FFF2-40B4-BE49-F238E27FC236}">
                <a16:creationId xmlns:a16="http://schemas.microsoft.com/office/drawing/2014/main" id="{9A9C62E0-E01B-C4BB-DA2F-99B5A653AD8E}"/>
              </a:ext>
            </a:extLst>
          </p:cNvPr>
          <p:cNvPicPr>
            <a:picLocks noChangeAspect="1"/>
          </p:cNvPicPr>
          <p:nvPr/>
        </p:nvPicPr>
        <p:blipFill rotWithShape="1">
          <a:blip r:embed="rId5"/>
          <a:srcRect t="70659"/>
          <a:stretch/>
        </p:blipFill>
        <p:spPr>
          <a:xfrm>
            <a:off x="-13347" y="0"/>
            <a:ext cx="12223635" cy="369984"/>
          </a:xfrm>
          <a:prstGeom prst="rect">
            <a:avLst/>
          </a:prstGeom>
        </p:spPr>
      </p:pic>
      <p:sp>
        <p:nvSpPr>
          <p:cNvPr id="9" name="Title 1">
            <a:extLst>
              <a:ext uri="{FF2B5EF4-FFF2-40B4-BE49-F238E27FC236}">
                <a16:creationId xmlns:a16="http://schemas.microsoft.com/office/drawing/2014/main" id="{B05A9536-C088-EF3F-8B5A-C091854836B8}"/>
              </a:ext>
            </a:extLst>
          </p:cNvPr>
          <p:cNvSpPr txBox="1">
            <a:spLocks/>
          </p:cNvSpPr>
          <p:nvPr/>
        </p:nvSpPr>
        <p:spPr>
          <a:xfrm>
            <a:off x="777459" y="1030852"/>
            <a:ext cx="2759334" cy="520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How Do We Match the </a:t>
            </a:r>
            <a:r>
              <a:rPr kumimoji="0" lang="en-US" sz="25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Right Patient </a:t>
            </a: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to the Right Device at the Right Time?</a:t>
            </a:r>
          </a:p>
        </p:txBody>
      </p:sp>
      <p:sp>
        <p:nvSpPr>
          <p:cNvPr id="11" name="TextBox 10">
            <a:extLst>
              <a:ext uri="{FF2B5EF4-FFF2-40B4-BE49-F238E27FC236}">
                <a16:creationId xmlns:a16="http://schemas.microsoft.com/office/drawing/2014/main" id="{D92F88DC-D854-48D8-9D7A-80B6FDD9DFE4}"/>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Device Therapy</a:t>
            </a:r>
          </a:p>
        </p:txBody>
      </p:sp>
      <p:sp>
        <p:nvSpPr>
          <p:cNvPr id="3" name="TextBox 2">
            <a:extLst>
              <a:ext uri="{FF2B5EF4-FFF2-40B4-BE49-F238E27FC236}">
                <a16:creationId xmlns:a16="http://schemas.microsoft.com/office/drawing/2014/main" id="{3B6B5F6A-1C42-E0D4-E403-60DFEE5EDCC0}"/>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8759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A8E209-C397-2CC0-9875-17E2C00F6F56}"/>
              </a:ext>
            </a:extLst>
          </p:cNvPr>
          <p:cNvPicPr>
            <a:picLocks noChangeAspect="1"/>
          </p:cNvPicPr>
          <p:nvPr/>
        </p:nvPicPr>
        <p:blipFill>
          <a:blip r:embed="rId3"/>
          <a:stretch>
            <a:fillRect/>
          </a:stretch>
        </p:blipFill>
        <p:spPr>
          <a:xfrm>
            <a:off x="193964" y="845140"/>
            <a:ext cx="11513008" cy="5167719"/>
          </a:xfrm>
          <a:prstGeom prst="rect">
            <a:avLst/>
          </a:prstGeom>
        </p:spPr>
      </p:pic>
      <p:sp>
        <p:nvSpPr>
          <p:cNvPr id="6" name="Rectangle: Rounded Corners 5">
            <a:extLst>
              <a:ext uri="{FF2B5EF4-FFF2-40B4-BE49-F238E27FC236}">
                <a16:creationId xmlns:a16="http://schemas.microsoft.com/office/drawing/2014/main" id="{33375823-E522-45A7-4DAC-08C23C330464}"/>
              </a:ext>
            </a:extLst>
          </p:cNvPr>
          <p:cNvSpPr/>
          <p:nvPr/>
        </p:nvSpPr>
        <p:spPr>
          <a:xfrm>
            <a:off x="8562109" y="720436"/>
            <a:ext cx="3435927" cy="5458691"/>
          </a:xfrm>
          <a:prstGeom prst="roundRect">
            <a:avLst/>
          </a:prstGeom>
          <a:noFill/>
          <a:ln w="76200">
            <a:solidFill>
              <a:srgbClr val="FF0000"/>
            </a:solidFill>
            <a:prstDash val="dash"/>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75480742-DAB7-A44D-171C-DB72BB83FC4D}"/>
              </a:ext>
            </a:extLst>
          </p:cNvPr>
          <p:cNvPicPr>
            <a:picLocks noChangeAspect="1"/>
          </p:cNvPicPr>
          <p:nvPr/>
        </p:nvPicPr>
        <p:blipFill rotWithShape="1">
          <a:blip r:embed="rId4"/>
          <a:srcRect t="70659"/>
          <a:stretch/>
        </p:blipFill>
        <p:spPr>
          <a:xfrm>
            <a:off x="-13347" y="0"/>
            <a:ext cx="12223635" cy="369984"/>
          </a:xfrm>
          <a:prstGeom prst="rect">
            <a:avLst/>
          </a:prstGeom>
        </p:spPr>
      </p:pic>
      <p:sp>
        <p:nvSpPr>
          <p:cNvPr id="9" name="Title 1">
            <a:extLst>
              <a:ext uri="{FF2B5EF4-FFF2-40B4-BE49-F238E27FC236}">
                <a16:creationId xmlns:a16="http://schemas.microsoft.com/office/drawing/2014/main" id="{574D9AEC-018B-8D91-1C3E-2E2900DA9F8B}"/>
              </a:ext>
            </a:extLst>
          </p:cNvPr>
          <p:cNvSpPr txBox="1">
            <a:spLocks/>
          </p:cNvSpPr>
          <p:nvPr/>
        </p:nvSpPr>
        <p:spPr>
          <a:xfrm>
            <a:off x="777459" y="1030852"/>
            <a:ext cx="2759334" cy="520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How Do We Match the </a:t>
            </a:r>
            <a:r>
              <a:rPr kumimoji="0" lang="en-US" sz="25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Right Patient </a:t>
            </a: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to the Right Device at the Right Time?</a:t>
            </a:r>
          </a:p>
        </p:txBody>
      </p:sp>
      <p:sp>
        <p:nvSpPr>
          <p:cNvPr id="10" name="TextBox 9">
            <a:extLst>
              <a:ext uri="{FF2B5EF4-FFF2-40B4-BE49-F238E27FC236}">
                <a16:creationId xmlns:a16="http://schemas.microsoft.com/office/drawing/2014/main" id="{E7E43827-2973-11CD-2410-0E92C8F00AB8}"/>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Device Therapy</a:t>
            </a:r>
          </a:p>
        </p:txBody>
      </p:sp>
      <p:sp>
        <p:nvSpPr>
          <p:cNvPr id="3" name="TextBox 2">
            <a:extLst>
              <a:ext uri="{FF2B5EF4-FFF2-40B4-BE49-F238E27FC236}">
                <a16:creationId xmlns:a16="http://schemas.microsoft.com/office/drawing/2014/main" id="{63C26914-733D-B360-359E-D4B92E6B089B}"/>
              </a:ext>
            </a:extLst>
          </p:cNvPr>
          <p:cNvSpPr txBox="1"/>
          <p:nvPr/>
        </p:nvSpPr>
        <p:spPr>
          <a:xfrm>
            <a:off x="174476" y="6357210"/>
            <a:ext cx="709577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Blumer V, et al. Circulation. 2024;149:e1051-e1065.</a:t>
            </a:r>
            <a:endPar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A2C938E-8D8F-474F-4273-A09FDEBB4A0E}"/>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17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316DB-5CC5-573D-71F7-895F22640482}"/>
              </a:ext>
            </a:extLst>
          </p:cNvPr>
          <p:cNvPicPr>
            <a:picLocks noChangeAspect="1"/>
          </p:cNvPicPr>
          <p:nvPr/>
        </p:nvPicPr>
        <p:blipFill rotWithShape="1">
          <a:blip r:embed="rId3"/>
          <a:srcRect l="14100" t="30290" r="18327" b="18115"/>
          <a:stretch/>
        </p:blipFill>
        <p:spPr>
          <a:xfrm>
            <a:off x="3446583" y="1550898"/>
            <a:ext cx="8653531" cy="4129566"/>
          </a:xfrm>
          <a:prstGeom prst="rect">
            <a:avLst/>
          </a:prstGeom>
        </p:spPr>
      </p:pic>
      <p:sp>
        <p:nvSpPr>
          <p:cNvPr id="3" name="Title 1">
            <a:extLst>
              <a:ext uri="{FF2B5EF4-FFF2-40B4-BE49-F238E27FC236}">
                <a16:creationId xmlns:a16="http://schemas.microsoft.com/office/drawing/2014/main" id="{D28390DA-D2FE-B5BE-2BEC-5E4A7FCF9CA2}"/>
              </a:ext>
            </a:extLst>
          </p:cNvPr>
          <p:cNvSpPr txBox="1">
            <a:spLocks/>
          </p:cNvSpPr>
          <p:nvPr/>
        </p:nvSpPr>
        <p:spPr>
          <a:xfrm>
            <a:off x="777459" y="1030852"/>
            <a:ext cx="2759334" cy="520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How Do We Match the Right Patient to the </a:t>
            </a:r>
            <a:r>
              <a:rPr kumimoji="0" lang="en-US" sz="25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Right Device</a:t>
            </a: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 at the Right Time?</a:t>
            </a:r>
          </a:p>
        </p:txBody>
      </p:sp>
      <p:pic>
        <p:nvPicPr>
          <p:cNvPr id="5" name="Picture 4">
            <a:extLst>
              <a:ext uri="{FF2B5EF4-FFF2-40B4-BE49-F238E27FC236}">
                <a16:creationId xmlns:a16="http://schemas.microsoft.com/office/drawing/2014/main" id="{5891127E-3377-6AAA-D026-1E0C9369ADDC}"/>
              </a:ext>
            </a:extLst>
          </p:cNvPr>
          <p:cNvPicPr>
            <a:picLocks noChangeAspect="1"/>
          </p:cNvPicPr>
          <p:nvPr/>
        </p:nvPicPr>
        <p:blipFill rotWithShape="1">
          <a:blip r:embed="rId4"/>
          <a:srcRect t="70659"/>
          <a:stretch/>
        </p:blipFill>
        <p:spPr>
          <a:xfrm>
            <a:off x="-13347" y="0"/>
            <a:ext cx="12223635" cy="369984"/>
          </a:xfrm>
          <a:prstGeom prst="rect">
            <a:avLst/>
          </a:prstGeom>
        </p:spPr>
      </p:pic>
      <p:sp>
        <p:nvSpPr>
          <p:cNvPr id="9" name="TextBox 8">
            <a:extLst>
              <a:ext uri="{FF2B5EF4-FFF2-40B4-BE49-F238E27FC236}">
                <a16:creationId xmlns:a16="http://schemas.microsoft.com/office/drawing/2014/main" id="{677BC1C3-450F-AAFE-64FD-0F1A47E0D602}"/>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Device Therapy</a:t>
            </a:r>
          </a:p>
        </p:txBody>
      </p:sp>
      <p:sp>
        <p:nvSpPr>
          <p:cNvPr id="10" name="TextBox 9">
            <a:extLst>
              <a:ext uri="{FF2B5EF4-FFF2-40B4-BE49-F238E27FC236}">
                <a16:creationId xmlns:a16="http://schemas.microsoft.com/office/drawing/2014/main" id="{75E44775-FD10-0A50-7EAB-AE802EEDFA1F}"/>
              </a:ext>
            </a:extLst>
          </p:cNvPr>
          <p:cNvSpPr txBox="1"/>
          <p:nvPr/>
        </p:nvSpPr>
        <p:spPr>
          <a:xfrm>
            <a:off x="164480" y="6475072"/>
            <a:ext cx="61722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Atkinson TM, et al. JACC Cardiovasc </a:t>
            </a:r>
            <a:r>
              <a:rPr kumimoji="0" lang="en-US" sz="12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Interv</a:t>
            </a: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2016;9:871-83. </a:t>
            </a:r>
          </a:p>
        </p:txBody>
      </p:sp>
      <p:sp>
        <p:nvSpPr>
          <p:cNvPr id="2" name="TextBox 1">
            <a:extLst>
              <a:ext uri="{FF2B5EF4-FFF2-40B4-BE49-F238E27FC236}">
                <a16:creationId xmlns:a16="http://schemas.microsoft.com/office/drawing/2014/main" id="{AEF7A1EB-F0EB-FE1A-4665-8E1F616FDCE6}"/>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7100779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10B9A-56AB-1641-EBBD-C59887F1C7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94CBD54-683B-9A21-020F-61CFB4BD9CA1}"/>
              </a:ext>
            </a:extLst>
          </p:cNvPr>
          <p:cNvPicPr>
            <a:picLocks noChangeAspect="1"/>
          </p:cNvPicPr>
          <p:nvPr/>
        </p:nvPicPr>
        <p:blipFill rotWithShape="1">
          <a:blip r:embed="rId3">
            <a:duotone>
              <a:schemeClr val="bg2">
                <a:shade val="45000"/>
                <a:satMod val="135000"/>
              </a:schemeClr>
              <a:prstClr val="white"/>
            </a:duotone>
          </a:blip>
          <a:srcRect l="14100" t="30290" r="18327" b="18115"/>
          <a:stretch/>
        </p:blipFill>
        <p:spPr>
          <a:xfrm>
            <a:off x="3446583" y="1550898"/>
            <a:ext cx="8653531" cy="4129566"/>
          </a:xfrm>
          <a:prstGeom prst="rect">
            <a:avLst/>
          </a:prstGeom>
        </p:spPr>
      </p:pic>
      <p:pic>
        <p:nvPicPr>
          <p:cNvPr id="5" name="Picture 4">
            <a:extLst>
              <a:ext uri="{FF2B5EF4-FFF2-40B4-BE49-F238E27FC236}">
                <a16:creationId xmlns:a16="http://schemas.microsoft.com/office/drawing/2014/main" id="{2F6E0F57-E51F-B6A7-B92D-093BA99FA727}"/>
              </a:ext>
            </a:extLst>
          </p:cNvPr>
          <p:cNvPicPr>
            <a:picLocks noChangeAspect="1"/>
          </p:cNvPicPr>
          <p:nvPr/>
        </p:nvPicPr>
        <p:blipFill rotWithShape="1">
          <a:blip r:embed="rId4"/>
          <a:srcRect t="70659"/>
          <a:stretch/>
        </p:blipFill>
        <p:spPr>
          <a:xfrm>
            <a:off x="-13347" y="0"/>
            <a:ext cx="12223635" cy="369984"/>
          </a:xfrm>
          <a:prstGeom prst="rect">
            <a:avLst/>
          </a:prstGeom>
        </p:spPr>
      </p:pic>
      <p:pic>
        <p:nvPicPr>
          <p:cNvPr id="2" name="Picture 2">
            <a:extLst>
              <a:ext uri="{FF2B5EF4-FFF2-40B4-BE49-F238E27FC236}">
                <a16:creationId xmlns:a16="http://schemas.microsoft.com/office/drawing/2014/main" id="{3A5FAF94-80BB-5F27-04D0-24EA6A18619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36793" y="1099516"/>
            <a:ext cx="8451757" cy="472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DACF9E-3EE8-0FCF-23E1-ABE81A5C373E}"/>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Device Therapy</a:t>
            </a:r>
          </a:p>
        </p:txBody>
      </p:sp>
      <p:sp>
        <p:nvSpPr>
          <p:cNvPr id="8" name="Title 1">
            <a:extLst>
              <a:ext uri="{FF2B5EF4-FFF2-40B4-BE49-F238E27FC236}">
                <a16:creationId xmlns:a16="http://schemas.microsoft.com/office/drawing/2014/main" id="{DCB0672F-62CE-5579-F383-DF6BECA82607}"/>
              </a:ext>
            </a:extLst>
          </p:cNvPr>
          <p:cNvSpPr txBox="1">
            <a:spLocks/>
          </p:cNvSpPr>
          <p:nvPr/>
        </p:nvSpPr>
        <p:spPr>
          <a:xfrm>
            <a:off x="777459" y="1030852"/>
            <a:ext cx="2759334" cy="520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How Do We Match the Right Patient to the </a:t>
            </a:r>
            <a:r>
              <a:rPr kumimoji="0" lang="en-US" sz="25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Right Device</a:t>
            </a: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 at the Right Time?</a:t>
            </a:r>
          </a:p>
        </p:txBody>
      </p:sp>
      <p:sp>
        <p:nvSpPr>
          <p:cNvPr id="3" name="TextBox 2">
            <a:extLst>
              <a:ext uri="{FF2B5EF4-FFF2-40B4-BE49-F238E27FC236}">
                <a16:creationId xmlns:a16="http://schemas.microsoft.com/office/drawing/2014/main" id="{E431560F-EF0A-6CDF-D221-1D866BD9F5B0}"/>
              </a:ext>
            </a:extLst>
          </p:cNvPr>
          <p:cNvSpPr txBox="1"/>
          <p:nvPr/>
        </p:nvSpPr>
        <p:spPr>
          <a:xfrm>
            <a:off x="164480" y="6475072"/>
            <a:ext cx="61722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Atkinson TM, et al. JACC Cardiovasc </a:t>
            </a:r>
            <a:r>
              <a:rPr kumimoji="0" lang="en-US" sz="12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Interv</a:t>
            </a: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2016;9:871-83. </a:t>
            </a:r>
          </a:p>
        </p:txBody>
      </p:sp>
      <p:sp>
        <p:nvSpPr>
          <p:cNvPr id="6" name="TextBox 5">
            <a:extLst>
              <a:ext uri="{FF2B5EF4-FFF2-40B4-BE49-F238E27FC236}">
                <a16:creationId xmlns:a16="http://schemas.microsoft.com/office/drawing/2014/main" id="{4851F855-BC15-989C-A3BA-CB6D8DE0F2BC}"/>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14803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22BA-4A80-4BF5-D111-D9781077C3F4}"/>
            </a:ext>
          </a:extLst>
        </p:cNvPr>
        <p:cNvGrpSpPr/>
        <p:nvPr/>
      </p:nvGrpSpPr>
      <p:grpSpPr>
        <a:xfrm>
          <a:off x="0" y="0"/>
          <a:ext cx="0" cy="0"/>
          <a:chOff x="0" y="0"/>
          <a:chExt cx="0" cy="0"/>
        </a:xfrm>
      </p:grpSpPr>
      <p:sp>
        <p:nvSpPr>
          <p:cNvPr id="1964034" name="Rectangle 1028">
            <a:extLst>
              <a:ext uri="{FF2B5EF4-FFF2-40B4-BE49-F238E27FC236}">
                <a16:creationId xmlns:a16="http://schemas.microsoft.com/office/drawing/2014/main" id="{1A333EB3-E8AB-B5D2-923E-FF3EEE4E128F}"/>
              </a:ext>
            </a:extLst>
          </p:cNvPr>
          <p:cNvSpPr>
            <a:spLocks noChangeArrowheads="1"/>
          </p:cNvSpPr>
          <p:nvPr/>
        </p:nvSpPr>
        <p:spPr bwMode="auto">
          <a:xfrm>
            <a:off x="2095500" y="18764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A302A3DB-5E5D-1C3A-3C17-C7CDF7F75DC0}"/>
              </a:ext>
            </a:extLst>
          </p:cNvPr>
          <p:cNvSpPr>
            <a:spLocks noGrp="1"/>
          </p:cNvSpPr>
          <p:nvPr>
            <p:ph type="title"/>
          </p:nvPr>
        </p:nvSpPr>
        <p:spPr>
          <a:xfrm>
            <a:off x="719668" y="132515"/>
            <a:ext cx="10752667" cy="828675"/>
          </a:xfrm>
        </p:spPr>
        <p:txBody>
          <a:bodyPr/>
          <a:lstStyle/>
          <a:p>
            <a:r>
              <a:rPr lang="en-US"/>
              <a:t>Speed to Diagnosis in Acute MI</a:t>
            </a:r>
          </a:p>
        </p:txBody>
      </p:sp>
      <p:sp>
        <p:nvSpPr>
          <p:cNvPr id="3" name="Text Placeholder 2">
            <a:extLst>
              <a:ext uri="{FF2B5EF4-FFF2-40B4-BE49-F238E27FC236}">
                <a16:creationId xmlns:a16="http://schemas.microsoft.com/office/drawing/2014/main" id="{A392BAD5-54A6-52AF-6E62-38E7E118B282}"/>
              </a:ext>
            </a:extLst>
          </p:cNvPr>
          <p:cNvSpPr>
            <a:spLocks noGrp="1"/>
          </p:cNvSpPr>
          <p:nvPr>
            <p:ph type="body" sz="quarter" idx="14"/>
          </p:nvPr>
        </p:nvSpPr>
        <p:spPr>
          <a:xfrm>
            <a:off x="0" y="6120023"/>
            <a:ext cx="12191999" cy="601497"/>
          </a:xfrm>
        </p:spPr>
        <p:txBody>
          <a:bodyPr/>
          <a:lstStyle/>
          <a:p>
            <a:r>
              <a:rPr lang="en-GB" dirty="0"/>
              <a:t>Reichlin T, et al. New </a:t>
            </a:r>
            <a:r>
              <a:rPr lang="en-GB" dirty="0" err="1"/>
              <a:t>Engl</a:t>
            </a:r>
            <a:r>
              <a:rPr lang="en-GB" dirty="0"/>
              <a:t> J Medicine. 2009;361:858–867.</a:t>
            </a:r>
          </a:p>
          <a:p>
            <a:r>
              <a:rPr lang="en-US" sz="800" i="1" dirty="0"/>
              <a:t>It is the policy of Medscape Education to avoid the mention of brand names or specific manufacturers in accredited educational activities. However, trade and manufacturer names related to heart failure are provided in this activity in an effort to provide clarity. The use of manufacturer names should not be viewed as an endorsement by Medscape of any specific product or manufacturer.</a:t>
            </a:r>
            <a:r>
              <a:rPr lang="en-GB" sz="800" i="1" dirty="0"/>
              <a:t> </a:t>
            </a:r>
          </a:p>
        </p:txBody>
      </p:sp>
      <p:pic>
        <p:nvPicPr>
          <p:cNvPr id="4" name="Picture 1029">
            <a:extLst>
              <a:ext uri="{FF2B5EF4-FFF2-40B4-BE49-F238E27FC236}">
                <a16:creationId xmlns:a16="http://schemas.microsoft.com/office/drawing/2014/main" id="{B30A2A8B-B0C1-8B2C-527C-D99E0EA84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1" t="2025" r="2385" b="2834"/>
          <a:stretch>
            <a:fillRect/>
          </a:stretch>
        </p:blipFill>
        <p:spPr bwMode="auto">
          <a:xfrm>
            <a:off x="651095" y="1528082"/>
            <a:ext cx="10889807" cy="422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7570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380045-9C06-E9B7-7770-1AB2C4FB3389}"/>
              </a:ext>
            </a:extLst>
          </p:cNvPr>
          <p:cNvPicPr>
            <a:picLocks noChangeAspect="1"/>
          </p:cNvPicPr>
          <p:nvPr/>
        </p:nvPicPr>
        <p:blipFill>
          <a:blip r:embed="rId4"/>
          <a:stretch>
            <a:fillRect/>
          </a:stretch>
        </p:blipFill>
        <p:spPr>
          <a:xfrm>
            <a:off x="278490" y="2990545"/>
            <a:ext cx="7406845" cy="2216647"/>
          </a:xfrm>
          <a:prstGeom prst="rect">
            <a:avLst/>
          </a:prstGeom>
        </p:spPr>
      </p:pic>
      <p:pic>
        <p:nvPicPr>
          <p:cNvPr id="4" name="Picture 3">
            <a:extLst>
              <a:ext uri="{FF2B5EF4-FFF2-40B4-BE49-F238E27FC236}">
                <a16:creationId xmlns:a16="http://schemas.microsoft.com/office/drawing/2014/main" id="{86305380-1763-E284-A0BF-597185BE4A0E}"/>
              </a:ext>
            </a:extLst>
          </p:cNvPr>
          <p:cNvPicPr>
            <a:picLocks noChangeAspect="1"/>
          </p:cNvPicPr>
          <p:nvPr/>
        </p:nvPicPr>
        <p:blipFill rotWithShape="1">
          <a:blip r:embed="rId5"/>
          <a:srcRect l="1658" t="40322" r="553" b="44099"/>
          <a:stretch/>
        </p:blipFill>
        <p:spPr>
          <a:xfrm>
            <a:off x="646234" y="5459998"/>
            <a:ext cx="10899531" cy="713510"/>
          </a:xfrm>
          <a:prstGeom prst="rect">
            <a:avLst/>
          </a:prstGeom>
        </p:spPr>
      </p:pic>
      <p:pic>
        <p:nvPicPr>
          <p:cNvPr id="7" name="Picture 6">
            <a:extLst>
              <a:ext uri="{FF2B5EF4-FFF2-40B4-BE49-F238E27FC236}">
                <a16:creationId xmlns:a16="http://schemas.microsoft.com/office/drawing/2014/main" id="{4A1F8D83-FE4B-7E8D-3E86-265672B4B8CB}"/>
              </a:ext>
            </a:extLst>
          </p:cNvPr>
          <p:cNvPicPr>
            <a:picLocks noChangeAspect="1"/>
          </p:cNvPicPr>
          <p:nvPr/>
        </p:nvPicPr>
        <p:blipFill>
          <a:blip r:embed="rId6"/>
          <a:stretch>
            <a:fillRect/>
          </a:stretch>
        </p:blipFill>
        <p:spPr>
          <a:xfrm>
            <a:off x="8302802" y="544430"/>
            <a:ext cx="3610708" cy="2449709"/>
          </a:xfrm>
          <a:prstGeom prst="rect">
            <a:avLst/>
          </a:prstGeom>
        </p:spPr>
      </p:pic>
      <p:pic>
        <p:nvPicPr>
          <p:cNvPr id="10" name="Picture 9">
            <a:extLst>
              <a:ext uri="{FF2B5EF4-FFF2-40B4-BE49-F238E27FC236}">
                <a16:creationId xmlns:a16="http://schemas.microsoft.com/office/drawing/2014/main" id="{840C36C7-8DF9-C39E-E9CB-3D0D8AEB1175}"/>
              </a:ext>
            </a:extLst>
          </p:cNvPr>
          <p:cNvPicPr>
            <a:picLocks noChangeAspect="1"/>
          </p:cNvPicPr>
          <p:nvPr/>
        </p:nvPicPr>
        <p:blipFill>
          <a:blip r:embed="rId7"/>
          <a:stretch>
            <a:fillRect/>
          </a:stretch>
        </p:blipFill>
        <p:spPr>
          <a:xfrm>
            <a:off x="8210088" y="3174169"/>
            <a:ext cx="3907639" cy="2013977"/>
          </a:xfrm>
          <a:prstGeom prst="rect">
            <a:avLst/>
          </a:prstGeom>
        </p:spPr>
      </p:pic>
      <p:pic>
        <p:nvPicPr>
          <p:cNvPr id="11" name="Picture 10">
            <a:extLst>
              <a:ext uri="{FF2B5EF4-FFF2-40B4-BE49-F238E27FC236}">
                <a16:creationId xmlns:a16="http://schemas.microsoft.com/office/drawing/2014/main" id="{24474403-B1F3-61C8-8A82-D66D000E6410}"/>
              </a:ext>
            </a:extLst>
          </p:cNvPr>
          <p:cNvPicPr>
            <a:picLocks noChangeAspect="1"/>
          </p:cNvPicPr>
          <p:nvPr/>
        </p:nvPicPr>
        <p:blipFill>
          <a:blip r:embed="rId8"/>
          <a:stretch>
            <a:fillRect/>
          </a:stretch>
        </p:blipFill>
        <p:spPr>
          <a:xfrm>
            <a:off x="3536793" y="1307227"/>
            <a:ext cx="4500785" cy="1243580"/>
          </a:xfrm>
          <a:prstGeom prst="rect">
            <a:avLst/>
          </a:prstGeom>
        </p:spPr>
      </p:pic>
      <p:sp>
        <p:nvSpPr>
          <p:cNvPr id="12" name="TextBox 11">
            <a:extLst>
              <a:ext uri="{FF2B5EF4-FFF2-40B4-BE49-F238E27FC236}">
                <a16:creationId xmlns:a16="http://schemas.microsoft.com/office/drawing/2014/main" id="{029584FC-DB7D-15C0-6597-5D0F4E764BDA}"/>
              </a:ext>
            </a:extLst>
          </p:cNvPr>
          <p:cNvSpPr txBox="1"/>
          <p:nvPr/>
        </p:nvSpPr>
        <p:spPr>
          <a:xfrm>
            <a:off x="9088070" y="5207192"/>
            <a:ext cx="2982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Aptos" panose="02110004020202020204"/>
                <a:ea typeface="+mn-ea"/>
                <a:cs typeface="+mn-cs"/>
              </a:rPr>
              <a:t>&lt;75min		  &gt;4hr</a:t>
            </a:r>
          </a:p>
        </p:txBody>
      </p:sp>
      <p:sp>
        <p:nvSpPr>
          <p:cNvPr id="5" name="Title 1">
            <a:extLst>
              <a:ext uri="{FF2B5EF4-FFF2-40B4-BE49-F238E27FC236}">
                <a16:creationId xmlns:a16="http://schemas.microsoft.com/office/drawing/2014/main" id="{16FDAE62-789F-91F4-15FE-0E04F22D7AC7}"/>
              </a:ext>
            </a:extLst>
          </p:cNvPr>
          <p:cNvSpPr txBox="1">
            <a:spLocks/>
          </p:cNvSpPr>
          <p:nvPr/>
        </p:nvSpPr>
        <p:spPr>
          <a:xfrm>
            <a:off x="777459" y="1030852"/>
            <a:ext cx="2759334" cy="520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How Do We Match the Right Patient to the Right Device at the </a:t>
            </a:r>
            <a:r>
              <a:rPr kumimoji="0" lang="en-US" sz="25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Right Time</a:t>
            </a:r>
            <a:r>
              <a:rPr kumimoji="0" lang="en-US" sz="25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110004020202020204"/>
                <a:ea typeface="+mj-ea"/>
                <a:cs typeface="Arial" panose="020B0604020202020204" pitchFamily="34" charset="0"/>
              </a:rPr>
              <a:t>?</a:t>
            </a:r>
          </a:p>
        </p:txBody>
      </p:sp>
      <p:pic>
        <p:nvPicPr>
          <p:cNvPr id="8" name="Picture 7">
            <a:extLst>
              <a:ext uri="{FF2B5EF4-FFF2-40B4-BE49-F238E27FC236}">
                <a16:creationId xmlns:a16="http://schemas.microsoft.com/office/drawing/2014/main" id="{755D0191-4691-95A1-25BC-668337659FDF}"/>
              </a:ext>
            </a:extLst>
          </p:cNvPr>
          <p:cNvPicPr>
            <a:picLocks noChangeAspect="1"/>
          </p:cNvPicPr>
          <p:nvPr/>
        </p:nvPicPr>
        <p:blipFill rotWithShape="1">
          <a:blip r:embed="rId9"/>
          <a:srcRect t="70659"/>
          <a:stretch/>
        </p:blipFill>
        <p:spPr>
          <a:xfrm>
            <a:off x="-13347" y="0"/>
            <a:ext cx="12223635" cy="369984"/>
          </a:xfrm>
          <a:prstGeom prst="rect">
            <a:avLst/>
          </a:prstGeom>
        </p:spPr>
      </p:pic>
      <p:sp>
        <p:nvSpPr>
          <p:cNvPr id="15" name="TextBox 14">
            <a:extLst>
              <a:ext uri="{FF2B5EF4-FFF2-40B4-BE49-F238E27FC236}">
                <a16:creationId xmlns:a16="http://schemas.microsoft.com/office/drawing/2014/main" id="{2DCC67AD-21D9-3281-DD7C-E1FBA05B4F95}"/>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 Device Therapy</a:t>
            </a:r>
          </a:p>
        </p:txBody>
      </p:sp>
      <p:sp>
        <p:nvSpPr>
          <p:cNvPr id="3" name="TextBox 2">
            <a:extLst>
              <a:ext uri="{FF2B5EF4-FFF2-40B4-BE49-F238E27FC236}">
                <a16:creationId xmlns:a16="http://schemas.microsoft.com/office/drawing/2014/main" id="{9D197911-7277-A1C2-D584-FCFC5D93A676}"/>
              </a:ext>
            </a:extLst>
          </p:cNvPr>
          <p:cNvSpPr txBox="1"/>
          <p:nvPr/>
        </p:nvSpPr>
        <p:spPr>
          <a:xfrm>
            <a:off x="133815" y="2843561"/>
            <a:ext cx="22413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424244"/>
                </a:solidFill>
                <a:effectLst/>
                <a:uLnTx/>
                <a:uFillTx/>
                <a:latin typeface="Arial" panose="020B0604020202020204"/>
                <a:ea typeface="+mn-ea"/>
                <a:cs typeface="+mn-cs"/>
              </a:rPr>
              <a:t>Table 1.3, Page e6</a:t>
            </a:r>
          </a:p>
        </p:txBody>
      </p:sp>
      <p:sp>
        <p:nvSpPr>
          <p:cNvPr id="17" name="TextBox 16">
            <a:extLst>
              <a:ext uri="{FF2B5EF4-FFF2-40B4-BE49-F238E27FC236}">
                <a16:creationId xmlns:a16="http://schemas.microsoft.com/office/drawing/2014/main" id="{B4EC6681-1363-9B8F-8240-94FE595137AB}"/>
              </a:ext>
            </a:extLst>
          </p:cNvPr>
          <p:cNvSpPr txBox="1"/>
          <p:nvPr/>
        </p:nvSpPr>
        <p:spPr>
          <a:xfrm>
            <a:off x="278490" y="6414454"/>
            <a:ext cx="61722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Basir</a:t>
            </a: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MB, et al. Am J </a:t>
            </a:r>
            <a:r>
              <a:rPr kumimoji="0" lang="en-US" sz="12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Cardiol</a:t>
            </a: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2017;119:845-851.  </a:t>
            </a:r>
          </a:p>
        </p:txBody>
      </p:sp>
      <p:sp>
        <p:nvSpPr>
          <p:cNvPr id="6" name="TextBox 5">
            <a:extLst>
              <a:ext uri="{FF2B5EF4-FFF2-40B4-BE49-F238E27FC236}">
                <a16:creationId xmlns:a16="http://schemas.microsoft.com/office/drawing/2014/main" id="{05E7E799-49A2-C250-D288-AEB8BF2C80B0}"/>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0682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6950BFC3-D8DA-4A85-94F7-54DA5524770B}">
      <p188:commentRel xmlns:p188="http://schemas.microsoft.com/office/powerpoint/2018/8/main" r:id="rId3"/>
    </p:ext>
  </p:extLs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A775C-6E64-019E-39A6-95730AE8D5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C284A6-F5D1-0521-BA00-D5D087283CD3}"/>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3257E8B9-1964-6E49-3DDC-810EA59B772B}"/>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Management</a:t>
            </a:r>
          </a:p>
        </p:txBody>
      </p:sp>
      <p:pic>
        <p:nvPicPr>
          <p:cNvPr id="7" name="Picture 6">
            <a:extLst>
              <a:ext uri="{FF2B5EF4-FFF2-40B4-BE49-F238E27FC236}">
                <a16:creationId xmlns:a16="http://schemas.microsoft.com/office/drawing/2014/main" id="{DC324E42-BF30-7F27-5755-577082809610}"/>
              </a:ext>
            </a:extLst>
          </p:cNvPr>
          <p:cNvPicPr>
            <a:picLocks noChangeAspect="1"/>
          </p:cNvPicPr>
          <p:nvPr/>
        </p:nvPicPr>
        <p:blipFill>
          <a:blip r:embed="rId4"/>
          <a:stretch>
            <a:fillRect/>
          </a:stretch>
        </p:blipFill>
        <p:spPr>
          <a:xfrm>
            <a:off x="1145582" y="906148"/>
            <a:ext cx="9900836" cy="5498580"/>
          </a:xfrm>
          <a:prstGeom prst="rect">
            <a:avLst/>
          </a:prstGeom>
        </p:spPr>
      </p:pic>
      <p:sp>
        <p:nvSpPr>
          <p:cNvPr id="3" name="TextBox 2">
            <a:extLst>
              <a:ext uri="{FF2B5EF4-FFF2-40B4-BE49-F238E27FC236}">
                <a16:creationId xmlns:a16="http://schemas.microsoft.com/office/drawing/2014/main" id="{16B73DA2-5B7A-46A9-BF47-299AEA14CA64}"/>
              </a:ext>
            </a:extLst>
          </p:cNvPr>
          <p:cNvSpPr txBox="1"/>
          <p:nvPr/>
        </p:nvSpPr>
        <p:spPr>
          <a:xfrm>
            <a:off x="278490" y="6484125"/>
            <a:ext cx="61722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Table courtesy of Vanessa Blumer, MD (publication in progress).</a:t>
            </a:r>
          </a:p>
        </p:txBody>
      </p:sp>
      <p:sp>
        <p:nvSpPr>
          <p:cNvPr id="4" name="TextBox 3">
            <a:extLst>
              <a:ext uri="{FF2B5EF4-FFF2-40B4-BE49-F238E27FC236}">
                <a16:creationId xmlns:a16="http://schemas.microsoft.com/office/drawing/2014/main" id="{3762511F-9AA1-A9BD-521B-934F0136D2D4}"/>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006115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50EE9-C4B0-7EB7-836A-8EF3DD79E262}"/>
            </a:ext>
          </a:extLst>
        </p:cNvPr>
        <p:cNvGrpSpPr/>
        <p:nvPr/>
      </p:nvGrpSpPr>
      <p:grpSpPr>
        <a:xfrm>
          <a:off x="0" y="0"/>
          <a:ext cx="0" cy="0"/>
          <a:chOff x="0" y="0"/>
          <a:chExt cx="0" cy="0"/>
        </a:xfrm>
      </p:grpSpPr>
      <p:sp>
        <p:nvSpPr>
          <p:cNvPr id="47" name="CustomShape 1">
            <a:extLst>
              <a:ext uri="{FF2B5EF4-FFF2-40B4-BE49-F238E27FC236}">
                <a16:creationId xmlns:a16="http://schemas.microsoft.com/office/drawing/2014/main" id="{D219EB38-9C37-C218-45BD-7A9F7631A4D4}"/>
              </a:ext>
            </a:extLst>
          </p:cNvPr>
          <p:cNvSpPr/>
          <p:nvPr/>
        </p:nvSpPr>
        <p:spPr>
          <a:xfrm>
            <a:off x="1603200" y="79200"/>
            <a:ext cx="8985600" cy="15876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8" name="Main graphic">
            <a:extLst>
              <a:ext uri="{FF2B5EF4-FFF2-40B4-BE49-F238E27FC236}">
                <a16:creationId xmlns:a16="http://schemas.microsoft.com/office/drawing/2014/main" id="{9C0EE8A7-67D4-D98D-5A5D-2829CC1E38AD}"/>
              </a:ext>
            </a:extLst>
          </p:cNvPr>
          <p:cNvPicPr/>
          <p:nvPr/>
        </p:nvPicPr>
        <p:blipFill>
          <a:blip r:embed="rId3"/>
          <a:stretch/>
        </p:blipFill>
        <p:spPr>
          <a:xfrm>
            <a:off x="7381189" y="1124748"/>
            <a:ext cx="4675780" cy="4428076"/>
          </a:xfrm>
          <a:prstGeom prst="rect">
            <a:avLst/>
          </a:prstGeom>
          <a:ln>
            <a:noFill/>
          </a:ln>
        </p:spPr>
      </p:pic>
      <p:pic>
        <p:nvPicPr>
          <p:cNvPr id="4" name="Picture 3">
            <a:extLst>
              <a:ext uri="{FF2B5EF4-FFF2-40B4-BE49-F238E27FC236}">
                <a16:creationId xmlns:a16="http://schemas.microsoft.com/office/drawing/2014/main" id="{4ECB83AF-3DB0-1742-C65A-261D82599D3B}"/>
              </a:ext>
            </a:extLst>
          </p:cNvPr>
          <p:cNvPicPr>
            <a:picLocks noChangeAspect="1"/>
          </p:cNvPicPr>
          <p:nvPr/>
        </p:nvPicPr>
        <p:blipFill rotWithShape="1">
          <a:blip r:embed="rId4"/>
          <a:srcRect t="70659"/>
          <a:stretch/>
        </p:blipFill>
        <p:spPr>
          <a:xfrm>
            <a:off x="-13347" y="0"/>
            <a:ext cx="12223635" cy="369984"/>
          </a:xfrm>
          <a:prstGeom prst="rect">
            <a:avLst/>
          </a:prstGeom>
        </p:spPr>
      </p:pic>
      <p:sp>
        <p:nvSpPr>
          <p:cNvPr id="10" name="TextBox 9">
            <a:extLst>
              <a:ext uri="{FF2B5EF4-FFF2-40B4-BE49-F238E27FC236}">
                <a16:creationId xmlns:a16="http://schemas.microsoft.com/office/drawing/2014/main" id="{611E0BE6-212C-F4CA-BAB2-4594F90210D6}"/>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Future Directions</a:t>
            </a:r>
          </a:p>
        </p:txBody>
      </p:sp>
      <p:sp>
        <p:nvSpPr>
          <p:cNvPr id="12" name="TextBox 11">
            <a:extLst>
              <a:ext uri="{FF2B5EF4-FFF2-40B4-BE49-F238E27FC236}">
                <a16:creationId xmlns:a16="http://schemas.microsoft.com/office/drawing/2014/main" id="{AA553AED-BEB3-ADEE-F5AB-EA1E51C15250}"/>
              </a:ext>
            </a:extLst>
          </p:cNvPr>
          <p:cNvSpPr txBox="1"/>
          <p:nvPr/>
        </p:nvSpPr>
        <p:spPr>
          <a:xfrm>
            <a:off x="95617" y="6475072"/>
            <a:ext cx="10386529" cy="261610"/>
          </a:xfrm>
          <a:prstGeom prst="rect">
            <a:avLst/>
          </a:prstGeom>
          <a:noFill/>
        </p:spPr>
        <p:txBody>
          <a:bodyPr wrap="square">
            <a:spAutoFit/>
          </a:bodyPr>
          <a:lstStyle>
            <a:defPPr>
              <a:defRPr lang="en-US"/>
            </a:defPPr>
            <a:lvl1pPr algn="r">
              <a:defRPr sz="900" b="0">
                <a:solidFill>
                  <a:schemeClr val="bg1"/>
                </a:solidFill>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1. Bhardwaj A, et al. JACC Adv. 2023;2:100708; 2.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Jentzer</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JC, et al. J Soc Cardiovasc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Angiogr</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Interv</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2023;2:100586.</a:t>
            </a:r>
          </a:p>
        </p:txBody>
      </p:sp>
      <p:pic>
        <p:nvPicPr>
          <p:cNvPr id="3" name="Picture 2">
            <a:extLst>
              <a:ext uri="{FF2B5EF4-FFF2-40B4-BE49-F238E27FC236}">
                <a16:creationId xmlns:a16="http://schemas.microsoft.com/office/drawing/2014/main" id="{AA90BC16-0227-3F11-9155-346B6961F5A2}"/>
              </a:ext>
            </a:extLst>
          </p:cNvPr>
          <p:cNvPicPr>
            <a:picLocks noChangeAspect="1"/>
          </p:cNvPicPr>
          <p:nvPr/>
        </p:nvPicPr>
        <p:blipFill>
          <a:blip r:embed="rId5"/>
          <a:stretch>
            <a:fillRect/>
          </a:stretch>
        </p:blipFill>
        <p:spPr>
          <a:xfrm>
            <a:off x="229299" y="1479682"/>
            <a:ext cx="6986130" cy="3561656"/>
          </a:xfrm>
          <a:prstGeom prst="rect">
            <a:avLst/>
          </a:prstGeom>
        </p:spPr>
      </p:pic>
      <p:sp>
        <p:nvSpPr>
          <p:cNvPr id="2" name="TextBox 1">
            <a:extLst>
              <a:ext uri="{FF2B5EF4-FFF2-40B4-BE49-F238E27FC236}">
                <a16:creationId xmlns:a16="http://schemas.microsoft.com/office/drawing/2014/main" id="{0ECC7D82-978C-AC27-FBB6-2BCD2650F24E}"/>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643160992"/>
      </p:ext>
    </p:extLst>
  </p:cSld>
  <p:clrMapOvr>
    <a:masterClrMapping/>
  </p:clrMapOvr>
  <p:transition>
    <p:wipe dir="r"/>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B49017-5500-05F4-06E4-A5BD8CEDF59B}"/>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7471A6A1-D7EF-8CF5-1226-DFCFB2EF6746}"/>
              </a:ext>
            </a:extLst>
          </p:cNvPr>
          <p:cNvSpPr txBox="1"/>
          <p:nvPr/>
        </p:nvSpPr>
        <p:spPr>
          <a:xfrm>
            <a:off x="202222" y="1278211"/>
            <a:ext cx="3764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TRADITIONAL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Focused on syndromes</a:t>
            </a:r>
          </a:p>
        </p:txBody>
      </p:sp>
      <p:sp>
        <p:nvSpPr>
          <p:cNvPr id="7" name="TextBox 6">
            <a:extLst>
              <a:ext uri="{FF2B5EF4-FFF2-40B4-BE49-F238E27FC236}">
                <a16:creationId xmlns:a16="http://schemas.microsoft.com/office/drawing/2014/main" id="{FAF8D38D-F81A-CBAB-AAE7-8B9B434AA475}"/>
              </a:ext>
            </a:extLst>
          </p:cNvPr>
          <p:cNvSpPr txBox="1"/>
          <p:nvPr/>
        </p:nvSpPr>
        <p:spPr>
          <a:xfrm>
            <a:off x="8267567" y="1278211"/>
            <a:ext cx="33709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PRECISION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ptos" panose="02110004020202020204"/>
                <a:ea typeface="+mn-ea"/>
                <a:cs typeface="+mn-cs"/>
              </a:rPr>
              <a:t>Focused on a patient</a:t>
            </a:r>
          </a:p>
        </p:txBody>
      </p:sp>
      <p:cxnSp>
        <p:nvCxnSpPr>
          <p:cNvPr id="9" name="Straight Arrow Connector 8">
            <a:extLst>
              <a:ext uri="{FF2B5EF4-FFF2-40B4-BE49-F238E27FC236}">
                <a16:creationId xmlns:a16="http://schemas.microsoft.com/office/drawing/2014/main" id="{BDD7DFAF-1238-8519-E87C-76538576F142}"/>
              </a:ext>
            </a:extLst>
          </p:cNvPr>
          <p:cNvCxnSpPr>
            <a:cxnSpLocks/>
            <a:stCxn id="6" idx="3"/>
            <a:endCxn id="7" idx="1"/>
          </p:cNvCxnSpPr>
          <p:nvPr/>
        </p:nvCxnSpPr>
        <p:spPr>
          <a:xfrm>
            <a:off x="3966247" y="1693710"/>
            <a:ext cx="4301320" cy="0"/>
          </a:xfrm>
          <a:prstGeom prst="straightConnector1">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FE375F5-09F7-CEA1-6B65-1B48997B8735}"/>
              </a:ext>
            </a:extLst>
          </p:cNvPr>
          <p:cNvSpPr/>
          <p:nvPr/>
        </p:nvSpPr>
        <p:spPr>
          <a:xfrm>
            <a:off x="1279839" y="2830105"/>
            <a:ext cx="2907435" cy="2790484"/>
          </a:xfrm>
          <a:prstGeom prst="roundRect">
            <a:avLst/>
          </a:prstGeom>
          <a:solidFill>
            <a:srgbClr val="FFF4D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DISEASE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Diagnostic and clinical criteria met</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Rounded Corners 12">
            <a:extLst>
              <a:ext uri="{FF2B5EF4-FFF2-40B4-BE49-F238E27FC236}">
                <a16:creationId xmlns:a16="http://schemas.microsoft.com/office/drawing/2014/main" id="{0D71085A-DB0F-9FCE-B40F-DF65336BA284}"/>
              </a:ext>
            </a:extLst>
          </p:cNvPr>
          <p:cNvSpPr/>
          <p:nvPr/>
        </p:nvSpPr>
        <p:spPr>
          <a:xfrm>
            <a:off x="4540097" y="2830105"/>
            <a:ext cx="2907435" cy="2790484"/>
          </a:xfrm>
          <a:prstGeom prst="roundRect">
            <a:avLst/>
          </a:prstGeom>
          <a:solidFill>
            <a:srgbClr val="DEEBF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PHENOTYPE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Observable clusters of features: etiology, pathophysiology, severity, etc.</a:t>
            </a:r>
          </a:p>
        </p:txBody>
      </p:sp>
      <p:sp>
        <p:nvSpPr>
          <p:cNvPr id="14" name="Rectangle: Rounded Corners 13">
            <a:extLst>
              <a:ext uri="{FF2B5EF4-FFF2-40B4-BE49-F238E27FC236}">
                <a16:creationId xmlns:a16="http://schemas.microsoft.com/office/drawing/2014/main" id="{E2F98EF0-40CD-356D-A3F4-089CE115D57D}"/>
              </a:ext>
            </a:extLst>
          </p:cNvPr>
          <p:cNvSpPr/>
          <p:nvPr/>
        </p:nvSpPr>
        <p:spPr>
          <a:xfrm>
            <a:off x="7800355" y="2830105"/>
            <a:ext cx="2907435" cy="2790484"/>
          </a:xfrm>
          <a:prstGeom prst="roundRect">
            <a:avLst/>
          </a:prstGeom>
          <a:solidFill>
            <a:srgbClr val="FDF0F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ENDOTYPE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Distinct molecular mechanisms that are biologically linked to clinical features</a:t>
            </a:r>
          </a:p>
        </p:txBody>
      </p:sp>
      <p:sp>
        <p:nvSpPr>
          <p:cNvPr id="10" name="TextBox 9">
            <a:extLst>
              <a:ext uri="{FF2B5EF4-FFF2-40B4-BE49-F238E27FC236}">
                <a16:creationId xmlns:a16="http://schemas.microsoft.com/office/drawing/2014/main" id="{FF6B728E-75C5-C9D1-7DCA-F7FA8E54603A}"/>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Future Directions</a:t>
            </a:r>
          </a:p>
        </p:txBody>
      </p:sp>
      <p:sp>
        <p:nvSpPr>
          <p:cNvPr id="2" name="TextBox 1">
            <a:extLst>
              <a:ext uri="{FF2B5EF4-FFF2-40B4-BE49-F238E27FC236}">
                <a16:creationId xmlns:a16="http://schemas.microsoft.com/office/drawing/2014/main" id="{2E4DF332-B0B5-42B2-2A77-F31A9C22A739}"/>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5148028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75AE-68B6-ECF6-192A-464ACCDCD7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FB48D6A-D3E6-7BE4-712F-734C8F4D2CDD}"/>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4CFA0B2B-BA5F-64F8-8BC5-BFD0233E9C70}"/>
              </a:ext>
            </a:extLst>
          </p:cNvPr>
          <p:cNvSpPr txBox="1"/>
          <p:nvPr/>
        </p:nvSpPr>
        <p:spPr>
          <a:xfrm>
            <a:off x="18288" y="6296036"/>
            <a:ext cx="12192000"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Cheng C, et al. Springer. Accessed January 22, 2025. https://link.springer.com/chapter/10.1007/978-3-030-77211-6_26;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3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US FDA. Accessed January 22, 2025. https://www.fda.gov/regulatory-information/search-fda-guidance-documents/enrichment-strategies-clinical-trials-support-approval-human-drugs-and-biological-products</a:t>
            </a:r>
          </a:p>
        </p:txBody>
      </p:sp>
      <p:grpSp>
        <p:nvGrpSpPr>
          <p:cNvPr id="168" name="Group 167">
            <a:extLst>
              <a:ext uri="{FF2B5EF4-FFF2-40B4-BE49-F238E27FC236}">
                <a16:creationId xmlns:a16="http://schemas.microsoft.com/office/drawing/2014/main" id="{6CA2D2FC-0A05-4A54-C205-A1521658C249}"/>
              </a:ext>
            </a:extLst>
          </p:cNvPr>
          <p:cNvGrpSpPr/>
          <p:nvPr/>
        </p:nvGrpSpPr>
        <p:grpSpPr>
          <a:xfrm>
            <a:off x="-13347" y="377975"/>
            <a:ext cx="12050027" cy="5836195"/>
            <a:chOff x="-13347" y="377975"/>
            <a:chExt cx="12050027" cy="5836195"/>
          </a:xfrm>
        </p:grpSpPr>
        <p:sp>
          <p:nvSpPr>
            <p:cNvPr id="8" name="TextBox 7">
              <a:extLst>
                <a:ext uri="{FF2B5EF4-FFF2-40B4-BE49-F238E27FC236}">
                  <a16:creationId xmlns:a16="http://schemas.microsoft.com/office/drawing/2014/main" id="{C8CA4468-1FC7-5749-909F-582BEF0A71C3}"/>
                </a:ext>
              </a:extLst>
            </p:cNvPr>
            <p:cNvSpPr txBox="1"/>
            <p:nvPr/>
          </p:nvSpPr>
          <p:spPr>
            <a:xfrm>
              <a:off x="51817" y="485422"/>
              <a:ext cx="11984863" cy="461665"/>
            </a:xfrm>
            <a:prstGeom prst="rect">
              <a:avLst/>
            </a:prstGeom>
            <a:noFill/>
          </p:spPr>
          <p:txBody>
            <a:bodyPr wrap="square" rtlCol="0">
              <a:spAutoFit/>
            </a:bodyPr>
            <a:lstStyle>
              <a:defPPr>
                <a:defRPr lang="en-US"/>
              </a:defPPr>
              <a:lvl1pPr>
                <a:defRPr sz="2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is this relevant to clinical trials?</a:t>
              </a:r>
            </a:p>
          </p:txBody>
        </p:sp>
        <p:sp>
          <p:nvSpPr>
            <p:cNvPr id="9" name="TextBox 8">
              <a:extLst>
                <a:ext uri="{FF2B5EF4-FFF2-40B4-BE49-F238E27FC236}">
                  <a16:creationId xmlns:a16="http://schemas.microsoft.com/office/drawing/2014/main" id="{2DF722F6-2032-B266-949D-1B9A30823AB5}"/>
                </a:ext>
              </a:extLst>
            </p:cNvPr>
            <p:cNvSpPr txBox="1"/>
            <p:nvPr/>
          </p:nvSpPr>
          <p:spPr>
            <a:xfrm>
              <a:off x="1284363" y="972825"/>
              <a:ext cx="438920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ENRICHMENT</a:t>
              </a:r>
            </a:p>
          </p:txBody>
        </p:sp>
        <p:pic>
          <p:nvPicPr>
            <p:cNvPr id="11" name="Picture 10">
              <a:extLst>
                <a:ext uri="{FF2B5EF4-FFF2-40B4-BE49-F238E27FC236}">
                  <a16:creationId xmlns:a16="http://schemas.microsoft.com/office/drawing/2014/main" id="{7A13044B-32CF-7DB3-EA8E-8DF431D08CC3}"/>
                </a:ext>
              </a:extLst>
            </p:cNvPr>
            <p:cNvPicPr>
              <a:picLocks noChangeAspect="1"/>
            </p:cNvPicPr>
            <p:nvPr/>
          </p:nvPicPr>
          <p:blipFill>
            <a:blip r:embed="rId4"/>
            <a:stretch>
              <a:fillRect/>
            </a:stretch>
          </p:blipFill>
          <p:spPr>
            <a:xfrm>
              <a:off x="7473836" y="3169293"/>
              <a:ext cx="4320914" cy="3017782"/>
            </a:xfrm>
            <a:prstGeom prst="rect">
              <a:avLst/>
            </a:prstGeom>
          </p:spPr>
        </p:pic>
        <p:pic>
          <p:nvPicPr>
            <p:cNvPr id="13" name="Picture 12">
              <a:extLst>
                <a:ext uri="{FF2B5EF4-FFF2-40B4-BE49-F238E27FC236}">
                  <a16:creationId xmlns:a16="http://schemas.microsoft.com/office/drawing/2014/main" id="{54B2070F-AD1B-6FDA-4058-51A83525D14A}"/>
                </a:ext>
              </a:extLst>
            </p:cNvPr>
            <p:cNvPicPr>
              <a:picLocks noChangeAspect="1"/>
            </p:cNvPicPr>
            <p:nvPr/>
          </p:nvPicPr>
          <p:blipFill>
            <a:blip r:embed="rId5"/>
            <a:stretch>
              <a:fillRect/>
            </a:stretch>
          </p:blipFill>
          <p:spPr>
            <a:xfrm>
              <a:off x="7260458" y="377975"/>
              <a:ext cx="4747671" cy="2712955"/>
            </a:xfrm>
            <a:prstGeom prst="rect">
              <a:avLst/>
            </a:prstGeom>
          </p:spPr>
        </p:pic>
        <p:sp>
          <p:nvSpPr>
            <p:cNvPr id="15" name="TextBox 14">
              <a:extLst>
                <a:ext uri="{FF2B5EF4-FFF2-40B4-BE49-F238E27FC236}">
                  <a16:creationId xmlns:a16="http://schemas.microsoft.com/office/drawing/2014/main" id="{EFD64A8B-655F-BC6F-551D-596847C70B4A}"/>
                </a:ext>
              </a:extLst>
            </p:cNvPr>
            <p:cNvSpPr txBox="1"/>
            <p:nvPr/>
          </p:nvSpPr>
          <p:spPr>
            <a:xfrm>
              <a:off x="-13347" y="4644510"/>
              <a:ext cx="7376670" cy="1569660"/>
            </a:xfrm>
            <a:prstGeom prst="rect">
              <a:avLst/>
            </a:prstGeom>
            <a:solidFill>
              <a:srgbClr val="FC872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The U.S. Food and drug administration (FDA) defines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predictive</a:t>
              </a:r>
              <a:b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enrichment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in clinical research as the </a:t>
              </a:r>
              <a: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t>prospective selection of a</a:t>
              </a:r>
              <a:b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t>study population in which detection of a treatment effect is more</a:t>
              </a:r>
              <a:b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t>likely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than it would be in an unselected population. The aim here is</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increase the efficiency of a treatment and support a</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more precision medicine in heterogeneous populations.</a:t>
              </a:r>
            </a:p>
          </p:txBody>
        </p:sp>
        <p:grpSp>
          <p:nvGrpSpPr>
            <p:cNvPr id="167" name="Group 166">
              <a:extLst>
                <a:ext uri="{FF2B5EF4-FFF2-40B4-BE49-F238E27FC236}">
                  <a16:creationId xmlns:a16="http://schemas.microsoft.com/office/drawing/2014/main" id="{F1FC298F-FC40-9CC1-F787-C358FDC83B37}"/>
                </a:ext>
              </a:extLst>
            </p:cNvPr>
            <p:cNvGrpSpPr/>
            <p:nvPr/>
          </p:nvGrpSpPr>
          <p:grpSpPr>
            <a:xfrm>
              <a:off x="-13347" y="1626831"/>
              <a:ext cx="7421719" cy="2832036"/>
              <a:chOff x="-13347" y="1626831"/>
              <a:chExt cx="7421719" cy="2832036"/>
            </a:xfrm>
          </p:grpSpPr>
          <p:grpSp>
            <p:nvGrpSpPr>
              <p:cNvPr id="86" name="Group 85">
                <a:extLst>
                  <a:ext uri="{FF2B5EF4-FFF2-40B4-BE49-F238E27FC236}">
                    <a16:creationId xmlns:a16="http://schemas.microsoft.com/office/drawing/2014/main" id="{CFB9903A-049A-04B1-5E36-CC62A2F7958C}"/>
                  </a:ext>
                </a:extLst>
              </p:cNvPr>
              <p:cNvGrpSpPr/>
              <p:nvPr/>
            </p:nvGrpSpPr>
            <p:grpSpPr>
              <a:xfrm>
                <a:off x="3020224" y="2206593"/>
                <a:ext cx="882989" cy="647281"/>
                <a:chOff x="2471835" y="1855535"/>
                <a:chExt cx="1022427" cy="749497"/>
              </a:xfrm>
            </p:grpSpPr>
            <p:grpSp>
              <p:nvGrpSpPr>
                <p:cNvPr id="50" name="Group 49">
                  <a:extLst>
                    <a:ext uri="{FF2B5EF4-FFF2-40B4-BE49-F238E27FC236}">
                      <a16:creationId xmlns:a16="http://schemas.microsoft.com/office/drawing/2014/main" id="{D2A606B4-6A34-3547-A684-994777AF2132}"/>
                    </a:ext>
                  </a:extLst>
                </p:cNvPr>
                <p:cNvGrpSpPr/>
                <p:nvPr/>
              </p:nvGrpSpPr>
              <p:grpSpPr>
                <a:xfrm>
                  <a:off x="3225924" y="1855535"/>
                  <a:ext cx="268338" cy="393044"/>
                  <a:chOff x="5735670" y="2184486"/>
                  <a:chExt cx="406567" cy="595514"/>
                </a:xfrm>
              </p:grpSpPr>
              <p:sp>
                <p:nvSpPr>
                  <p:cNvPr id="51" name="Oval 50">
                    <a:extLst>
                      <a:ext uri="{FF2B5EF4-FFF2-40B4-BE49-F238E27FC236}">
                        <a16:creationId xmlns:a16="http://schemas.microsoft.com/office/drawing/2014/main" id="{945C060E-F7E6-1DD0-479A-C2F761C62C91}"/>
                      </a:ext>
                    </a:extLst>
                  </p:cNvPr>
                  <p:cNvSpPr/>
                  <p:nvPr/>
                </p:nvSpPr>
                <p:spPr>
                  <a:xfrm>
                    <a:off x="5811962" y="2184486"/>
                    <a:ext cx="253995" cy="253996"/>
                  </a:xfrm>
                  <a:prstGeom prst="ellipse">
                    <a:avLst/>
                  </a:prstGeom>
                  <a:solidFill>
                    <a:srgbClr val="6286C4"/>
                  </a:solidFill>
                  <a:ln w="19050" cap="flat" cmpd="sng" algn="ctr">
                    <a:solidFill>
                      <a:srgbClr val="0449A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52" name="Freeform 248">
                    <a:extLst>
                      <a:ext uri="{FF2B5EF4-FFF2-40B4-BE49-F238E27FC236}">
                        <a16:creationId xmlns:a16="http://schemas.microsoft.com/office/drawing/2014/main" id="{0422F285-DB3D-517B-3E8F-DCDCA7945719}"/>
                      </a:ext>
                    </a:extLst>
                  </p:cNvPr>
                  <p:cNvSpPr/>
                  <p:nvPr/>
                </p:nvSpPr>
                <p:spPr>
                  <a:xfrm>
                    <a:off x="5735670" y="2447707"/>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286C4"/>
                  </a:solidFill>
                  <a:ln w="19050" cap="flat" cmpd="sng" algn="ctr">
                    <a:solidFill>
                      <a:srgbClr val="0449A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59" name="Group 58">
                  <a:extLst>
                    <a:ext uri="{FF2B5EF4-FFF2-40B4-BE49-F238E27FC236}">
                      <a16:creationId xmlns:a16="http://schemas.microsoft.com/office/drawing/2014/main" id="{B75531B1-B364-95AB-A34A-8ECE188E6446}"/>
                    </a:ext>
                  </a:extLst>
                </p:cNvPr>
                <p:cNvGrpSpPr/>
                <p:nvPr/>
              </p:nvGrpSpPr>
              <p:grpSpPr>
                <a:xfrm>
                  <a:off x="2855059" y="1855535"/>
                  <a:ext cx="268338" cy="393044"/>
                  <a:chOff x="6275993" y="1491570"/>
                  <a:chExt cx="406567" cy="595514"/>
                </a:xfrm>
              </p:grpSpPr>
              <p:sp>
                <p:nvSpPr>
                  <p:cNvPr id="60" name="Oval 59">
                    <a:extLst>
                      <a:ext uri="{FF2B5EF4-FFF2-40B4-BE49-F238E27FC236}">
                        <a16:creationId xmlns:a16="http://schemas.microsoft.com/office/drawing/2014/main" id="{97249CE6-1B5D-F38E-0AAF-58D9E3C929C9}"/>
                      </a:ext>
                    </a:extLst>
                  </p:cNvPr>
                  <p:cNvSpPr/>
                  <p:nvPr/>
                </p:nvSpPr>
                <p:spPr>
                  <a:xfrm>
                    <a:off x="6352285" y="1491570"/>
                    <a:ext cx="253995" cy="253996"/>
                  </a:xfrm>
                  <a:prstGeom prst="ellipse">
                    <a:avLst/>
                  </a:prstGeom>
                  <a:solidFill>
                    <a:srgbClr val="64B280"/>
                  </a:solidFill>
                  <a:ln w="19050" cap="flat" cmpd="sng" algn="ctr">
                    <a:solidFill>
                      <a:srgbClr val="47484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61" name="Freeform 248">
                    <a:extLst>
                      <a:ext uri="{FF2B5EF4-FFF2-40B4-BE49-F238E27FC236}">
                        <a16:creationId xmlns:a16="http://schemas.microsoft.com/office/drawing/2014/main" id="{0393AC12-F2AC-74A6-4C52-08ED1EB0581E}"/>
                      </a:ext>
                    </a:extLst>
                  </p:cNvPr>
                  <p:cNvSpPr/>
                  <p:nvPr/>
                </p:nvSpPr>
                <p:spPr>
                  <a:xfrm>
                    <a:off x="6275993"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4B280"/>
                  </a:solidFill>
                  <a:ln w="19050" cap="flat" cmpd="sng" algn="ctr">
                    <a:solidFill>
                      <a:srgbClr val="47484F"/>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62" name="Group 61">
                  <a:extLst>
                    <a:ext uri="{FF2B5EF4-FFF2-40B4-BE49-F238E27FC236}">
                      <a16:creationId xmlns:a16="http://schemas.microsoft.com/office/drawing/2014/main" id="{7C27127D-2A38-C0AE-900A-9D6B00BF4844}"/>
                    </a:ext>
                  </a:extLst>
                </p:cNvPr>
                <p:cNvGrpSpPr/>
                <p:nvPr/>
              </p:nvGrpSpPr>
              <p:grpSpPr>
                <a:xfrm>
                  <a:off x="2471835" y="1855535"/>
                  <a:ext cx="268338" cy="393044"/>
                  <a:chOff x="5735670" y="2184486"/>
                  <a:chExt cx="406567" cy="595514"/>
                </a:xfrm>
              </p:grpSpPr>
              <p:sp>
                <p:nvSpPr>
                  <p:cNvPr id="63" name="Oval 62">
                    <a:extLst>
                      <a:ext uri="{FF2B5EF4-FFF2-40B4-BE49-F238E27FC236}">
                        <a16:creationId xmlns:a16="http://schemas.microsoft.com/office/drawing/2014/main" id="{0170199F-F6D4-F26D-7558-3830B8D766DE}"/>
                      </a:ext>
                    </a:extLst>
                  </p:cNvPr>
                  <p:cNvSpPr/>
                  <p:nvPr/>
                </p:nvSpPr>
                <p:spPr>
                  <a:xfrm>
                    <a:off x="5811962" y="2184486"/>
                    <a:ext cx="253995" cy="253996"/>
                  </a:xfrm>
                  <a:prstGeom prst="ellipse">
                    <a:avLst/>
                  </a:prstGeom>
                  <a:solidFill>
                    <a:srgbClr val="6286C4"/>
                  </a:solidFill>
                  <a:ln w="19050" cap="flat" cmpd="sng" algn="ctr">
                    <a:solidFill>
                      <a:srgbClr val="0449A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64" name="Freeform 248">
                    <a:extLst>
                      <a:ext uri="{FF2B5EF4-FFF2-40B4-BE49-F238E27FC236}">
                        <a16:creationId xmlns:a16="http://schemas.microsoft.com/office/drawing/2014/main" id="{A7123AD5-AB61-1FA4-03E6-D7C3F52804A8}"/>
                      </a:ext>
                    </a:extLst>
                  </p:cNvPr>
                  <p:cNvSpPr/>
                  <p:nvPr/>
                </p:nvSpPr>
                <p:spPr>
                  <a:xfrm>
                    <a:off x="5735670" y="2447707"/>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286C4"/>
                  </a:solidFill>
                  <a:ln w="19050" cap="flat" cmpd="sng" algn="ctr">
                    <a:solidFill>
                      <a:srgbClr val="0449A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68" name="Group 67">
                  <a:extLst>
                    <a:ext uri="{FF2B5EF4-FFF2-40B4-BE49-F238E27FC236}">
                      <a16:creationId xmlns:a16="http://schemas.microsoft.com/office/drawing/2014/main" id="{48CF14E3-BF2D-E055-98DF-9223AB02C554}"/>
                    </a:ext>
                  </a:extLst>
                </p:cNvPr>
                <p:cNvGrpSpPr/>
                <p:nvPr/>
              </p:nvGrpSpPr>
              <p:grpSpPr>
                <a:xfrm>
                  <a:off x="2855059" y="2211988"/>
                  <a:ext cx="268338" cy="393044"/>
                  <a:chOff x="5735670" y="2184486"/>
                  <a:chExt cx="406567" cy="595514"/>
                </a:xfrm>
              </p:grpSpPr>
              <p:sp>
                <p:nvSpPr>
                  <p:cNvPr id="69" name="Oval 68">
                    <a:extLst>
                      <a:ext uri="{FF2B5EF4-FFF2-40B4-BE49-F238E27FC236}">
                        <a16:creationId xmlns:a16="http://schemas.microsoft.com/office/drawing/2014/main" id="{894A2D18-83C1-4CA9-05A7-82D69D01AE19}"/>
                      </a:ext>
                    </a:extLst>
                  </p:cNvPr>
                  <p:cNvSpPr/>
                  <p:nvPr/>
                </p:nvSpPr>
                <p:spPr>
                  <a:xfrm>
                    <a:off x="5811962" y="2184486"/>
                    <a:ext cx="253995" cy="253996"/>
                  </a:xfrm>
                  <a:prstGeom prst="ellipse">
                    <a:avLst/>
                  </a:prstGeom>
                  <a:solidFill>
                    <a:srgbClr val="6286C4"/>
                  </a:solidFill>
                  <a:ln w="19050" cap="flat" cmpd="sng" algn="ctr">
                    <a:solidFill>
                      <a:srgbClr val="0449A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70" name="Freeform 248">
                    <a:extLst>
                      <a:ext uri="{FF2B5EF4-FFF2-40B4-BE49-F238E27FC236}">
                        <a16:creationId xmlns:a16="http://schemas.microsoft.com/office/drawing/2014/main" id="{5F8F6D8F-57DB-17FD-A202-C5F6480AE308}"/>
                      </a:ext>
                    </a:extLst>
                  </p:cNvPr>
                  <p:cNvSpPr/>
                  <p:nvPr/>
                </p:nvSpPr>
                <p:spPr>
                  <a:xfrm>
                    <a:off x="5735670" y="2447707"/>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286C4"/>
                  </a:solidFill>
                  <a:ln w="19050" cap="flat" cmpd="sng" algn="ctr">
                    <a:solidFill>
                      <a:srgbClr val="0449A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77" name="Group 76">
                  <a:extLst>
                    <a:ext uri="{FF2B5EF4-FFF2-40B4-BE49-F238E27FC236}">
                      <a16:creationId xmlns:a16="http://schemas.microsoft.com/office/drawing/2014/main" id="{9EEF6AD8-518B-D329-4364-265BF30264D0}"/>
                    </a:ext>
                  </a:extLst>
                </p:cNvPr>
                <p:cNvGrpSpPr/>
                <p:nvPr/>
              </p:nvGrpSpPr>
              <p:grpSpPr>
                <a:xfrm>
                  <a:off x="3225924" y="2211988"/>
                  <a:ext cx="268338" cy="393044"/>
                  <a:chOff x="6275993" y="1491570"/>
                  <a:chExt cx="406567" cy="595514"/>
                </a:xfrm>
              </p:grpSpPr>
              <p:sp>
                <p:nvSpPr>
                  <p:cNvPr id="78" name="Oval 77">
                    <a:extLst>
                      <a:ext uri="{FF2B5EF4-FFF2-40B4-BE49-F238E27FC236}">
                        <a16:creationId xmlns:a16="http://schemas.microsoft.com/office/drawing/2014/main" id="{CCD7EB7D-12F6-DFDD-691B-6C3EDA8AAA50}"/>
                      </a:ext>
                    </a:extLst>
                  </p:cNvPr>
                  <p:cNvSpPr/>
                  <p:nvPr/>
                </p:nvSpPr>
                <p:spPr>
                  <a:xfrm>
                    <a:off x="6352285" y="1491570"/>
                    <a:ext cx="253995" cy="253996"/>
                  </a:xfrm>
                  <a:prstGeom prst="ellipse">
                    <a:avLst/>
                  </a:prstGeom>
                  <a:solidFill>
                    <a:srgbClr val="64B280"/>
                  </a:solidFill>
                  <a:ln w="19050" cap="flat" cmpd="sng" algn="ctr">
                    <a:solidFill>
                      <a:srgbClr val="47484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79" name="Freeform 248">
                    <a:extLst>
                      <a:ext uri="{FF2B5EF4-FFF2-40B4-BE49-F238E27FC236}">
                        <a16:creationId xmlns:a16="http://schemas.microsoft.com/office/drawing/2014/main" id="{35B6B3A6-D6BD-A024-6FD6-6BA4859C7328}"/>
                      </a:ext>
                    </a:extLst>
                  </p:cNvPr>
                  <p:cNvSpPr/>
                  <p:nvPr/>
                </p:nvSpPr>
                <p:spPr>
                  <a:xfrm>
                    <a:off x="6275993"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4B280"/>
                  </a:solidFill>
                  <a:ln w="19050" cap="flat" cmpd="sng" algn="ctr">
                    <a:solidFill>
                      <a:srgbClr val="47484F"/>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80" name="Group 79">
                  <a:extLst>
                    <a:ext uri="{FF2B5EF4-FFF2-40B4-BE49-F238E27FC236}">
                      <a16:creationId xmlns:a16="http://schemas.microsoft.com/office/drawing/2014/main" id="{99E45D72-4226-BC1B-128E-2451917E73D0}"/>
                    </a:ext>
                  </a:extLst>
                </p:cNvPr>
                <p:cNvGrpSpPr/>
                <p:nvPr/>
              </p:nvGrpSpPr>
              <p:grpSpPr>
                <a:xfrm>
                  <a:off x="2471835" y="2211988"/>
                  <a:ext cx="268338" cy="393044"/>
                  <a:chOff x="6275993" y="1491570"/>
                  <a:chExt cx="406567" cy="595514"/>
                </a:xfrm>
              </p:grpSpPr>
              <p:sp>
                <p:nvSpPr>
                  <p:cNvPr id="81" name="Oval 80">
                    <a:extLst>
                      <a:ext uri="{FF2B5EF4-FFF2-40B4-BE49-F238E27FC236}">
                        <a16:creationId xmlns:a16="http://schemas.microsoft.com/office/drawing/2014/main" id="{FAB0CFA7-93F9-03AC-9560-185EFBAA0D48}"/>
                      </a:ext>
                    </a:extLst>
                  </p:cNvPr>
                  <p:cNvSpPr/>
                  <p:nvPr/>
                </p:nvSpPr>
                <p:spPr>
                  <a:xfrm>
                    <a:off x="6352285" y="1491570"/>
                    <a:ext cx="253995" cy="253996"/>
                  </a:xfrm>
                  <a:prstGeom prst="ellipse">
                    <a:avLst/>
                  </a:prstGeom>
                  <a:solidFill>
                    <a:srgbClr val="64B280"/>
                  </a:solidFill>
                  <a:ln w="19050" cap="flat" cmpd="sng" algn="ctr">
                    <a:solidFill>
                      <a:srgbClr val="47484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82" name="Freeform 248">
                    <a:extLst>
                      <a:ext uri="{FF2B5EF4-FFF2-40B4-BE49-F238E27FC236}">
                        <a16:creationId xmlns:a16="http://schemas.microsoft.com/office/drawing/2014/main" id="{5C4FC61B-5216-99F1-9DDD-6CEA85E5016D}"/>
                      </a:ext>
                    </a:extLst>
                  </p:cNvPr>
                  <p:cNvSpPr/>
                  <p:nvPr/>
                </p:nvSpPr>
                <p:spPr>
                  <a:xfrm>
                    <a:off x="6275993"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4B280"/>
                  </a:solidFill>
                  <a:ln w="19050" cap="flat" cmpd="sng" algn="ctr">
                    <a:solidFill>
                      <a:srgbClr val="47484F"/>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grpSp>
            <p:nvGrpSpPr>
              <p:cNvPr id="87" name="Group 86">
                <a:extLst>
                  <a:ext uri="{FF2B5EF4-FFF2-40B4-BE49-F238E27FC236}">
                    <a16:creationId xmlns:a16="http://schemas.microsoft.com/office/drawing/2014/main" id="{1DF01FBF-D852-7F86-09B9-78983C097813}"/>
                  </a:ext>
                </a:extLst>
              </p:cNvPr>
              <p:cNvGrpSpPr/>
              <p:nvPr/>
            </p:nvGrpSpPr>
            <p:grpSpPr>
              <a:xfrm>
                <a:off x="3001243" y="3155021"/>
                <a:ext cx="879892" cy="647281"/>
                <a:chOff x="5181347" y="2610415"/>
                <a:chExt cx="1018841" cy="749497"/>
              </a:xfrm>
            </p:grpSpPr>
            <p:grpSp>
              <p:nvGrpSpPr>
                <p:cNvPr id="53" name="Group 52">
                  <a:extLst>
                    <a:ext uri="{FF2B5EF4-FFF2-40B4-BE49-F238E27FC236}">
                      <a16:creationId xmlns:a16="http://schemas.microsoft.com/office/drawing/2014/main" id="{DDFAF1DC-F59A-6782-3787-C1DF67AD683B}"/>
                    </a:ext>
                  </a:extLst>
                </p:cNvPr>
                <p:cNvGrpSpPr/>
                <p:nvPr/>
              </p:nvGrpSpPr>
              <p:grpSpPr>
                <a:xfrm>
                  <a:off x="5931850" y="2610415"/>
                  <a:ext cx="268338" cy="393044"/>
                  <a:chOff x="5793145" y="1491570"/>
                  <a:chExt cx="406567" cy="595514"/>
                </a:xfrm>
              </p:grpSpPr>
              <p:sp>
                <p:nvSpPr>
                  <p:cNvPr id="54" name="Oval 53">
                    <a:extLst>
                      <a:ext uri="{FF2B5EF4-FFF2-40B4-BE49-F238E27FC236}">
                        <a16:creationId xmlns:a16="http://schemas.microsoft.com/office/drawing/2014/main" id="{4C94E65C-63F8-1588-3C5B-6550F98DA95E}"/>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55" name="Freeform 248">
                    <a:extLst>
                      <a:ext uri="{FF2B5EF4-FFF2-40B4-BE49-F238E27FC236}">
                        <a16:creationId xmlns:a16="http://schemas.microsoft.com/office/drawing/2014/main" id="{32732A13-0953-58F2-37B6-1D603078CDA4}"/>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56" name="Group 55">
                  <a:extLst>
                    <a:ext uri="{FF2B5EF4-FFF2-40B4-BE49-F238E27FC236}">
                      <a16:creationId xmlns:a16="http://schemas.microsoft.com/office/drawing/2014/main" id="{6DFCBD73-DC9A-5B3C-3B72-D8FFFF47BC48}"/>
                    </a:ext>
                  </a:extLst>
                </p:cNvPr>
                <p:cNvGrpSpPr/>
                <p:nvPr/>
              </p:nvGrpSpPr>
              <p:grpSpPr>
                <a:xfrm>
                  <a:off x="5181347" y="2610415"/>
                  <a:ext cx="268338" cy="393044"/>
                  <a:chOff x="5793145" y="1491570"/>
                  <a:chExt cx="406567" cy="595514"/>
                </a:xfrm>
              </p:grpSpPr>
              <p:sp>
                <p:nvSpPr>
                  <p:cNvPr id="57" name="Oval 56">
                    <a:extLst>
                      <a:ext uri="{FF2B5EF4-FFF2-40B4-BE49-F238E27FC236}">
                        <a16:creationId xmlns:a16="http://schemas.microsoft.com/office/drawing/2014/main" id="{9FB1B728-3B16-3FB2-81CF-F559CB8CFD38}"/>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58" name="Freeform 248">
                    <a:extLst>
                      <a:ext uri="{FF2B5EF4-FFF2-40B4-BE49-F238E27FC236}">
                        <a16:creationId xmlns:a16="http://schemas.microsoft.com/office/drawing/2014/main" id="{72794AED-9389-9B8B-962A-7C32C0F05F17}"/>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65" name="Group 64">
                  <a:extLst>
                    <a:ext uri="{FF2B5EF4-FFF2-40B4-BE49-F238E27FC236}">
                      <a16:creationId xmlns:a16="http://schemas.microsoft.com/office/drawing/2014/main" id="{B049B7AF-976B-5330-62D7-D2BE22B82CFE}"/>
                    </a:ext>
                  </a:extLst>
                </p:cNvPr>
                <p:cNvGrpSpPr/>
                <p:nvPr/>
              </p:nvGrpSpPr>
              <p:grpSpPr>
                <a:xfrm>
                  <a:off x="5550915" y="2610415"/>
                  <a:ext cx="268338" cy="393044"/>
                  <a:chOff x="6257188" y="2254843"/>
                  <a:chExt cx="406567" cy="595514"/>
                </a:xfrm>
              </p:grpSpPr>
              <p:sp>
                <p:nvSpPr>
                  <p:cNvPr id="66" name="Oval 65">
                    <a:extLst>
                      <a:ext uri="{FF2B5EF4-FFF2-40B4-BE49-F238E27FC236}">
                        <a16:creationId xmlns:a16="http://schemas.microsoft.com/office/drawing/2014/main" id="{627E866F-0F96-F8AB-CBF3-F13AE6A1B091}"/>
                      </a:ext>
                    </a:extLst>
                  </p:cNvPr>
                  <p:cNvSpPr/>
                  <p:nvPr/>
                </p:nvSpPr>
                <p:spPr>
                  <a:xfrm>
                    <a:off x="6333480" y="2254843"/>
                    <a:ext cx="253995" cy="253996"/>
                  </a:xfrm>
                  <a:prstGeom prst="ellipse">
                    <a:avLst/>
                  </a:prstGeom>
                  <a:solidFill>
                    <a:srgbClr val="FC872F"/>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67" name="Freeform 248">
                    <a:extLst>
                      <a:ext uri="{FF2B5EF4-FFF2-40B4-BE49-F238E27FC236}">
                        <a16:creationId xmlns:a16="http://schemas.microsoft.com/office/drawing/2014/main" id="{AD0416DF-E3EF-C723-9E43-7B628B22EBA1}"/>
                      </a:ext>
                    </a:extLst>
                  </p:cNvPr>
                  <p:cNvSpPr/>
                  <p:nvPr/>
                </p:nvSpPr>
                <p:spPr>
                  <a:xfrm>
                    <a:off x="6257188" y="2518064"/>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FC872F"/>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71" name="Group 70">
                  <a:extLst>
                    <a:ext uri="{FF2B5EF4-FFF2-40B4-BE49-F238E27FC236}">
                      <a16:creationId xmlns:a16="http://schemas.microsoft.com/office/drawing/2014/main" id="{B986C876-8AAE-0295-0CAE-C0137B304B78}"/>
                    </a:ext>
                  </a:extLst>
                </p:cNvPr>
                <p:cNvGrpSpPr/>
                <p:nvPr/>
              </p:nvGrpSpPr>
              <p:grpSpPr>
                <a:xfrm>
                  <a:off x="5931850" y="2966868"/>
                  <a:ext cx="268338" cy="393044"/>
                  <a:chOff x="6257188" y="2254843"/>
                  <a:chExt cx="406567" cy="595514"/>
                </a:xfrm>
              </p:grpSpPr>
              <p:sp>
                <p:nvSpPr>
                  <p:cNvPr id="72" name="Oval 71">
                    <a:extLst>
                      <a:ext uri="{FF2B5EF4-FFF2-40B4-BE49-F238E27FC236}">
                        <a16:creationId xmlns:a16="http://schemas.microsoft.com/office/drawing/2014/main" id="{D93EEC0E-2726-F984-A444-846794D3954D}"/>
                      </a:ext>
                    </a:extLst>
                  </p:cNvPr>
                  <p:cNvSpPr/>
                  <p:nvPr/>
                </p:nvSpPr>
                <p:spPr>
                  <a:xfrm>
                    <a:off x="6333480" y="2254843"/>
                    <a:ext cx="253995" cy="253996"/>
                  </a:xfrm>
                  <a:prstGeom prst="ellipse">
                    <a:avLst/>
                  </a:prstGeom>
                  <a:solidFill>
                    <a:srgbClr val="FC872F"/>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73" name="Freeform 248">
                    <a:extLst>
                      <a:ext uri="{FF2B5EF4-FFF2-40B4-BE49-F238E27FC236}">
                        <a16:creationId xmlns:a16="http://schemas.microsoft.com/office/drawing/2014/main" id="{E4C3274A-374B-59E2-381D-30F5727EF403}"/>
                      </a:ext>
                    </a:extLst>
                  </p:cNvPr>
                  <p:cNvSpPr/>
                  <p:nvPr/>
                </p:nvSpPr>
                <p:spPr>
                  <a:xfrm>
                    <a:off x="6257188" y="2518064"/>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FC872F"/>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74" name="Group 73">
                  <a:extLst>
                    <a:ext uri="{FF2B5EF4-FFF2-40B4-BE49-F238E27FC236}">
                      <a16:creationId xmlns:a16="http://schemas.microsoft.com/office/drawing/2014/main" id="{30CA8300-6056-6CF4-5824-9D75DDCCD04C}"/>
                    </a:ext>
                  </a:extLst>
                </p:cNvPr>
                <p:cNvGrpSpPr/>
                <p:nvPr/>
              </p:nvGrpSpPr>
              <p:grpSpPr>
                <a:xfrm>
                  <a:off x="5181347" y="2966868"/>
                  <a:ext cx="268338" cy="393044"/>
                  <a:chOff x="5793145" y="1491570"/>
                  <a:chExt cx="406567" cy="595514"/>
                </a:xfrm>
                <a:solidFill>
                  <a:srgbClr val="FC872F"/>
                </a:solidFill>
              </p:grpSpPr>
              <p:sp>
                <p:nvSpPr>
                  <p:cNvPr id="75" name="Oval 74">
                    <a:extLst>
                      <a:ext uri="{FF2B5EF4-FFF2-40B4-BE49-F238E27FC236}">
                        <a16:creationId xmlns:a16="http://schemas.microsoft.com/office/drawing/2014/main" id="{FE4B6044-0343-556D-DFBF-E7A0A1435E0C}"/>
                      </a:ext>
                    </a:extLst>
                  </p:cNvPr>
                  <p:cNvSpPr/>
                  <p:nvPr/>
                </p:nvSpPr>
                <p:spPr>
                  <a:xfrm>
                    <a:off x="5869437" y="1491570"/>
                    <a:ext cx="253995" cy="253996"/>
                  </a:xfrm>
                  <a:prstGeom prst="ellipse">
                    <a:avLst/>
                  </a:prstGeom>
                  <a:grpFill/>
                  <a:ln w="19050" cap="flat" cmpd="sng" algn="ctr">
                    <a:solidFill>
                      <a:srgbClr val="75360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76" name="Freeform 248">
                    <a:extLst>
                      <a:ext uri="{FF2B5EF4-FFF2-40B4-BE49-F238E27FC236}">
                        <a16:creationId xmlns:a16="http://schemas.microsoft.com/office/drawing/2014/main" id="{F75827DF-DD05-2B4B-E144-7E3264978AA7}"/>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grpFill/>
                  <a:ln w="19050" cap="flat" cmpd="sng" algn="ctr">
                    <a:solidFill>
                      <a:srgbClr val="75360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83" name="Group 82">
                  <a:extLst>
                    <a:ext uri="{FF2B5EF4-FFF2-40B4-BE49-F238E27FC236}">
                      <a16:creationId xmlns:a16="http://schemas.microsoft.com/office/drawing/2014/main" id="{EF49C376-9E4C-40E3-2BE7-EDDA08313774}"/>
                    </a:ext>
                  </a:extLst>
                </p:cNvPr>
                <p:cNvGrpSpPr/>
                <p:nvPr/>
              </p:nvGrpSpPr>
              <p:grpSpPr>
                <a:xfrm>
                  <a:off x="5550915" y="2966868"/>
                  <a:ext cx="268338" cy="393044"/>
                  <a:chOff x="5793145" y="1491570"/>
                  <a:chExt cx="406567" cy="595514"/>
                </a:xfrm>
              </p:grpSpPr>
              <p:sp>
                <p:nvSpPr>
                  <p:cNvPr id="84" name="Oval 83">
                    <a:extLst>
                      <a:ext uri="{FF2B5EF4-FFF2-40B4-BE49-F238E27FC236}">
                        <a16:creationId xmlns:a16="http://schemas.microsoft.com/office/drawing/2014/main" id="{ED7996B9-F5D0-6D56-205C-0F244A156E24}"/>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85" name="Freeform 248">
                    <a:extLst>
                      <a:ext uri="{FF2B5EF4-FFF2-40B4-BE49-F238E27FC236}">
                        <a16:creationId xmlns:a16="http://schemas.microsoft.com/office/drawing/2014/main" id="{EF09DE5D-02D1-31B3-4D2B-A19B0E83A555}"/>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grpSp>
            <p:nvGrpSpPr>
              <p:cNvPr id="107" name="Group 106">
                <a:extLst>
                  <a:ext uri="{FF2B5EF4-FFF2-40B4-BE49-F238E27FC236}">
                    <a16:creationId xmlns:a16="http://schemas.microsoft.com/office/drawing/2014/main" id="{F293924F-6E4E-8BAA-0654-B845718EC400}"/>
                  </a:ext>
                </a:extLst>
              </p:cNvPr>
              <p:cNvGrpSpPr/>
              <p:nvPr/>
            </p:nvGrpSpPr>
            <p:grpSpPr>
              <a:xfrm>
                <a:off x="6022709" y="3462861"/>
                <a:ext cx="879892" cy="342329"/>
                <a:chOff x="4234248" y="2754858"/>
                <a:chExt cx="1018841" cy="396388"/>
              </a:xfrm>
            </p:grpSpPr>
            <p:grpSp>
              <p:nvGrpSpPr>
                <p:cNvPr id="91" name="Group 90">
                  <a:extLst>
                    <a:ext uri="{FF2B5EF4-FFF2-40B4-BE49-F238E27FC236}">
                      <a16:creationId xmlns:a16="http://schemas.microsoft.com/office/drawing/2014/main" id="{70B5471A-942E-711A-5304-D47A85CD8E09}"/>
                    </a:ext>
                  </a:extLst>
                </p:cNvPr>
                <p:cNvGrpSpPr/>
                <p:nvPr/>
              </p:nvGrpSpPr>
              <p:grpSpPr>
                <a:xfrm>
                  <a:off x="4603816" y="2758202"/>
                  <a:ext cx="268338" cy="393044"/>
                  <a:chOff x="6257188" y="2254843"/>
                  <a:chExt cx="406567" cy="595514"/>
                </a:xfrm>
              </p:grpSpPr>
              <p:sp>
                <p:nvSpPr>
                  <p:cNvPr id="101" name="Oval 100">
                    <a:extLst>
                      <a:ext uri="{FF2B5EF4-FFF2-40B4-BE49-F238E27FC236}">
                        <a16:creationId xmlns:a16="http://schemas.microsoft.com/office/drawing/2014/main" id="{794DF87A-30AB-0599-74EE-60C01B42639E}"/>
                      </a:ext>
                    </a:extLst>
                  </p:cNvPr>
                  <p:cNvSpPr/>
                  <p:nvPr/>
                </p:nvSpPr>
                <p:spPr>
                  <a:xfrm>
                    <a:off x="6333480" y="2254843"/>
                    <a:ext cx="253995" cy="253996"/>
                  </a:xfrm>
                  <a:prstGeom prst="ellipse">
                    <a:avLst/>
                  </a:prstGeom>
                  <a:solidFill>
                    <a:srgbClr val="FC872F"/>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102" name="Freeform 248">
                    <a:extLst>
                      <a:ext uri="{FF2B5EF4-FFF2-40B4-BE49-F238E27FC236}">
                        <a16:creationId xmlns:a16="http://schemas.microsoft.com/office/drawing/2014/main" id="{27612900-4D0A-90EC-71DC-2BD2CB8BC0FA}"/>
                      </a:ext>
                    </a:extLst>
                  </p:cNvPr>
                  <p:cNvSpPr/>
                  <p:nvPr/>
                </p:nvSpPr>
                <p:spPr>
                  <a:xfrm>
                    <a:off x="6257188" y="2518064"/>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FC872F"/>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92" name="Group 91">
                  <a:extLst>
                    <a:ext uri="{FF2B5EF4-FFF2-40B4-BE49-F238E27FC236}">
                      <a16:creationId xmlns:a16="http://schemas.microsoft.com/office/drawing/2014/main" id="{A33CBD4E-244E-9946-7D0F-50DA9C19FE62}"/>
                    </a:ext>
                  </a:extLst>
                </p:cNvPr>
                <p:cNvGrpSpPr/>
                <p:nvPr/>
              </p:nvGrpSpPr>
              <p:grpSpPr>
                <a:xfrm>
                  <a:off x="4984751" y="2754858"/>
                  <a:ext cx="268338" cy="393044"/>
                  <a:chOff x="6257188" y="2254843"/>
                  <a:chExt cx="406567" cy="595514"/>
                </a:xfrm>
              </p:grpSpPr>
              <p:sp>
                <p:nvSpPr>
                  <p:cNvPr id="99" name="Oval 98">
                    <a:extLst>
                      <a:ext uri="{FF2B5EF4-FFF2-40B4-BE49-F238E27FC236}">
                        <a16:creationId xmlns:a16="http://schemas.microsoft.com/office/drawing/2014/main" id="{F6EA1C8B-1D5F-9005-CB1D-949D1464E70F}"/>
                      </a:ext>
                    </a:extLst>
                  </p:cNvPr>
                  <p:cNvSpPr/>
                  <p:nvPr/>
                </p:nvSpPr>
                <p:spPr>
                  <a:xfrm>
                    <a:off x="6333480" y="2254843"/>
                    <a:ext cx="253995" cy="253996"/>
                  </a:xfrm>
                  <a:prstGeom prst="ellipse">
                    <a:avLst/>
                  </a:prstGeom>
                  <a:solidFill>
                    <a:srgbClr val="FC872F"/>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100" name="Freeform 248">
                    <a:extLst>
                      <a:ext uri="{FF2B5EF4-FFF2-40B4-BE49-F238E27FC236}">
                        <a16:creationId xmlns:a16="http://schemas.microsoft.com/office/drawing/2014/main" id="{A307182E-4719-52C9-4500-1DB8AF144C82}"/>
                      </a:ext>
                    </a:extLst>
                  </p:cNvPr>
                  <p:cNvSpPr/>
                  <p:nvPr/>
                </p:nvSpPr>
                <p:spPr>
                  <a:xfrm>
                    <a:off x="6257188" y="2518064"/>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FC872F"/>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93" name="Group 92">
                  <a:extLst>
                    <a:ext uri="{FF2B5EF4-FFF2-40B4-BE49-F238E27FC236}">
                      <a16:creationId xmlns:a16="http://schemas.microsoft.com/office/drawing/2014/main" id="{3E14758C-9A85-6D7C-7017-0AF6E36826B8}"/>
                    </a:ext>
                  </a:extLst>
                </p:cNvPr>
                <p:cNvGrpSpPr/>
                <p:nvPr/>
              </p:nvGrpSpPr>
              <p:grpSpPr>
                <a:xfrm>
                  <a:off x="4234248" y="2754858"/>
                  <a:ext cx="268338" cy="393044"/>
                  <a:chOff x="5793145" y="1491570"/>
                  <a:chExt cx="406567" cy="595514"/>
                </a:xfrm>
                <a:solidFill>
                  <a:srgbClr val="FC872F"/>
                </a:solidFill>
              </p:grpSpPr>
              <p:sp>
                <p:nvSpPr>
                  <p:cNvPr id="97" name="Oval 96">
                    <a:extLst>
                      <a:ext uri="{FF2B5EF4-FFF2-40B4-BE49-F238E27FC236}">
                        <a16:creationId xmlns:a16="http://schemas.microsoft.com/office/drawing/2014/main" id="{48A5C2D3-FF54-CBA6-502F-FBA8F700E8CF}"/>
                      </a:ext>
                    </a:extLst>
                  </p:cNvPr>
                  <p:cNvSpPr/>
                  <p:nvPr/>
                </p:nvSpPr>
                <p:spPr>
                  <a:xfrm>
                    <a:off x="5869437" y="1491570"/>
                    <a:ext cx="253995" cy="253996"/>
                  </a:xfrm>
                  <a:prstGeom prst="ellipse">
                    <a:avLst/>
                  </a:prstGeom>
                  <a:grpFill/>
                  <a:ln w="19050" cap="flat" cmpd="sng" algn="ctr">
                    <a:solidFill>
                      <a:srgbClr val="75360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98" name="Freeform 248">
                    <a:extLst>
                      <a:ext uri="{FF2B5EF4-FFF2-40B4-BE49-F238E27FC236}">
                        <a16:creationId xmlns:a16="http://schemas.microsoft.com/office/drawing/2014/main" id="{CD8A98EA-15D9-3E14-B33F-C988ED8F7148}"/>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grpFill/>
                  <a:ln w="19050" cap="flat" cmpd="sng" algn="ctr">
                    <a:solidFill>
                      <a:srgbClr val="75360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grpSp>
            <p:nvGrpSpPr>
              <p:cNvPr id="108" name="Group 107">
                <a:extLst>
                  <a:ext uri="{FF2B5EF4-FFF2-40B4-BE49-F238E27FC236}">
                    <a16:creationId xmlns:a16="http://schemas.microsoft.com/office/drawing/2014/main" id="{F6C7D6B4-217B-7535-97D8-DDF0C1A8D38C}"/>
                  </a:ext>
                </a:extLst>
              </p:cNvPr>
              <p:cNvGrpSpPr/>
              <p:nvPr/>
            </p:nvGrpSpPr>
            <p:grpSpPr>
              <a:xfrm>
                <a:off x="6022709" y="2351370"/>
                <a:ext cx="879892" cy="344699"/>
                <a:chOff x="4234248" y="1946141"/>
                <a:chExt cx="1018841" cy="399133"/>
              </a:xfrm>
            </p:grpSpPr>
            <p:grpSp>
              <p:nvGrpSpPr>
                <p:cNvPr id="89" name="Group 88">
                  <a:extLst>
                    <a:ext uri="{FF2B5EF4-FFF2-40B4-BE49-F238E27FC236}">
                      <a16:creationId xmlns:a16="http://schemas.microsoft.com/office/drawing/2014/main" id="{0EB99CA3-D261-73B9-27F4-DBEE847B21F7}"/>
                    </a:ext>
                  </a:extLst>
                </p:cNvPr>
                <p:cNvGrpSpPr/>
                <p:nvPr/>
              </p:nvGrpSpPr>
              <p:grpSpPr>
                <a:xfrm>
                  <a:off x="4984751" y="1952230"/>
                  <a:ext cx="268338" cy="393044"/>
                  <a:chOff x="5793145" y="1491570"/>
                  <a:chExt cx="406567" cy="595514"/>
                </a:xfrm>
              </p:grpSpPr>
              <p:sp>
                <p:nvSpPr>
                  <p:cNvPr id="105" name="Oval 104">
                    <a:extLst>
                      <a:ext uri="{FF2B5EF4-FFF2-40B4-BE49-F238E27FC236}">
                        <a16:creationId xmlns:a16="http://schemas.microsoft.com/office/drawing/2014/main" id="{53123C12-43E3-690F-4762-BDB52B6E2F78}"/>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106" name="Freeform 248">
                    <a:extLst>
                      <a:ext uri="{FF2B5EF4-FFF2-40B4-BE49-F238E27FC236}">
                        <a16:creationId xmlns:a16="http://schemas.microsoft.com/office/drawing/2014/main" id="{9BBD04B6-3636-2A38-C5CC-73486BC55F58}"/>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90" name="Group 89">
                  <a:extLst>
                    <a:ext uri="{FF2B5EF4-FFF2-40B4-BE49-F238E27FC236}">
                      <a16:creationId xmlns:a16="http://schemas.microsoft.com/office/drawing/2014/main" id="{4613F514-9976-5054-2A2F-FF3363CD64B5}"/>
                    </a:ext>
                  </a:extLst>
                </p:cNvPr>
                <p:cNvGrpSpPr/>
                <p:nvPr/>
              </p:nvGrpSpPr>
              <p:grpSpPr>
                <a:xfrm>
                  <a:off x="4234248" y="1952230"/>
                  <a:ext cx="268338" cy="393044"/>
                  <a:chOff x="5793145" y="1491570"/>
                  <a:chExt cx="406567" cy="595514"/>
                </a:xfrm>
              </p:grpSpPr>
              <p:sp>
                <p:nvSpPr>
                  <p:cNvPr id="103" name="Oval 102">
                    <a:extLst>
                      <a:ext uri="{FF2B5EF4-FFF2-40B4-BE49-F238E27FC236}">
                        <a16:creationId xmlns:a16="http://schemas.microsoft.com/office/drawing/2014/main" id="{FCD5ECF4-E5AE-2BA6-2FBC-0EF67D6E55BF}"/>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104" name="Freeform 248">
                    <a:extLst>
                      <a:ext uri="{FF2B5EF4-FFF2-40B4-BE49-F238E27FC236}">
                        <a16:creationId xmlns:a16="http://schemas.microsoft.com/office/drawing/2014/main" id="{50491039-2487-9F7C-353B-1F3CE3DBCAB9}"/>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94" name="Group 93">
                  <a:extLst>
                    <a:ext uri="{FF2B5EF4-FFF2-40B4-BE49-F238E27FC236}">
                      <a16:creationId xmlns:a16="http://schemas.microsoft.com/office/drawing/2014/main" id="{6F2B5C5D-A626-F0AA-409C-271899F6F7DE}"/>
                    </a:ext>
                  </a:extLst>
                </p:cNvPr>
                <p:cNvGrpSpPr/>
                <p:nvPr/>
              </p:nvGrpSpPr>
              <p:grpSpPr>
                <a:xfrm>
                  <a:off x="4603816" y="1946141"/>
                  <a:ext cx="268338" cy="393044"/>
                  <a:chOff x="5793145" y="1491570"/>
                  <a:chExt cx="406567" cy="595514"/>
                </a:xfrm>
              </p:grpSpPr>
              <p:sp>
                <p:nvSpPr>
                  <p:cNvPr id="95" name="Oval 94">
                    <a:extLst>
                      <a:ext uri="{FF2B5EF4-FFF2-40B4-BE49-F238E27FC236}">
                        <a16:creationId xmlns:a16="http://schemas.microsoft.com/office/drawing/2014/main" id="{018C9E87-BC49-2BB3-1DD6-96EEE9316597}"/>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Proxima Nova Rg"/>
                      <a:ea typeface="+mn-ea"/>
                      <a:cs typeface="+mn-cs"/>
                    </a:endParaRPr>
                  </a:p>
                </p:txBody>
              </p:sp>
              <p:sp>
                <p:nvSpPr>
                  <p:cNvPr id="96" name="Freeform 248">
                    <a:extLst>
                      <a:ext uri="{FF2B5EF4-FFF2-40B4-BE49-F238E27FC236}">
                        <a16:creationId xmlns:a16="http://schemas.microsoft.com/office/drawing/2014/main" id="{6AAF40D2-3E76-51E7-E003-8DDBB609FC6E}"/>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Proxima Nova Rg"/>
                      <a:ea typeface="+mn-ea"/>
                      <a:cs typeface="+mn-cs"/>
                    </a:endParaRPr>
                  </a:p>
                </p:txBody>
              </p:sp>
            </p:grpSp>
          </p:grpSp>
          <p:grpSp>
            <p:nvGrpSpPr>
              <p:cNvPr id="135" name="Group 134">
                <a:extLst>
                  <a:ext uri="{FF2B5EF4-FFF2-40B4-BE49-F238E27FC236}">
                    <a16:creationId xmlns:a16="http://schemas.microsoft.com/office/drawing/2014/main" id="{717B666E-1090-B0D6-D356-2EB78758F326}"/>
                  </a:ext>
                </a:extLst>
              </p:cNvPr>
              <p:cNvGrpSpPr/>
              <p:nvPr/>
            </p:nvGrpSpPr>
            <p:grpSpPr>
              <a:xfrm>
                <a:off x="-13347" y="2031471"/>
                <a:ext cx="1737494" cy="1903086"/>
                <a:chOff x="53301" y="1769701"/>
                <a:chExt cx="2011872" cy="2203614"/>
              </a:xfrm>
            </p:grpSpPr>
            <p:grpSp>
              <p:nvGrpSpPr>
                <p:cNvPr id="47" name="Group 46">
                  <a:extLst>
                    <a:ext uri="{FF2B5EF4-FFF2-40B4-BE49-F238E27FC236}">
                      <a16:creationId xmlns:a16="http://schemas.microsoft.com/office/drawing/2014/main" id="{A41D163E-F266-1762-E1EC-3ACBC268A8B0}"/>
                    </a:ext>
                  </a:extLst>
                </p:cNvPr>
                <p:cNvGrpSpPr/>
                <p:nvPr/>
              </p:nvGrpSpPr>
              <p:grpSpPr>
                <a:xfrm>
                  <a:off x="1319097" y="2600550"/>
                  <a:ext cx="268338" cy="393044"/>
                  <a:chOff x="5735670" y="2184486"/>
                  <a:chExt cx="406567" cy="595514"/>
                </a:xfrm>
              </p:grpSpPr>
              <p:sp>
                <p:nvSpPr>
                  <p:cNvPr id="48" name="Oval 47">
                    <a:extLst>
                      <a:ext uri="{FF2B5EF4-FFF2-40B4-BE49-F238E27FC236}">
                        <a16:creationId xmlns:a16="http://schemas.microsoft.com/office/drawing/2014/main" id="{DC9F35A3-3BB1-59A4-6BF0-108CE63097EE}"/>
                      </a:ext>
                    </a:extLst>
                  </p:cNvPr>
                  <p:cNvSpPr/>
                  <p:nvPr/>
                </p:nvSpPr>
                <p:spPr>
                  <a:xfrm>
                    <a:off x="5811962" y="2184486"/>
                    <a:ext cx="253995" cy="253996"/>
                  </a:xfrm>
                  <a:prstGeom prst="ellipse">
                    <a:avLst/>
                  </a:prstGeom>
                  <a:solidFill>
                    <a:srgbClr val="6286C4"/>
                  </a:solidFill>
                  <a:ln w="19050" cap="flat" cmpd="sng" algn="ctr">
                    <a:solidFill>
                      <a:srgbClr val="0449A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49" name="Freeform 248">
                    <a:extLst>
                      <a:ext uri="{FF2B5EF4-FFF2-40B4-BE49-F238E27FC236}">
                        <a16:creationId xmlns:a16="http://schemas.microsoft.com/office/drawing/2014/main" id="{B9D33F48-EF06-5F59-59A6-253B0EEB3754}"/>
                      </a:ext>
                    </a:extLst>
                  </p:cNvPr>
                  <p:cNvSpPr/>
                  <p:nvPr/>
                </p:nvSpPr>
                <p:spPr>
                  <a:xfrm>
                    <a:off x="5735670" y="2447707"/>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286C4"/>
                  </a:solidFill>
                  <a:ln w="19050" cap="flat" cmpd="sng" algn="ctr">
                    <a:solidFill>
                      <a:srgbClr val="0449A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32" name="Group 31">
                  <a:extLst>
                    <a:ext uri="{FF2B5EF4-FFF2-40B4-BE49-F238E27FC236}">
                      <a16:creationId xmlns:a16="http://schemas.microsoft.com/office/drawing/2014/main" id="{D80214AF-A59E-E8E6-86AC-5809BFCE649A}"/>
                    </a:ext>
                  </a:extLst>
                </p:cNvPr>
                <p:cNvGrpSpPr/>
                <p:nvPr/>
              </p:nvGrpSpPr>
              <p:grpSpPr>
                <a:xfrm>
                  <a:off x="1319097" y="2925505"/>
                  <a:ext cx="268338" cy="393044"/>
                  <a:chOff x="5793145" y="1491570"/>
                  <a:chExt cx="406567" cy="595514"/>
                </a:xfrm>
              </p:grpSpPr>
              <p:sp>
                <p:nvSpPr>
                  <p:cNvPr id="33" name="Oval 32">
                    <a:extLst>
                      <a:ext uri="{FF2B5EF4-FFF2-40B4-BE49-F238E27FC236}">
                        <a16:creationId xmlns:a16="http://schemas.microsoft.com/office/drawing/2014/main" id="{C463BDBD-E35D-AFF2-0B4A-85B8F5F52A0B}"/>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34" name="Freeform 248">
                    <a:extLst>
                      <a:ext uri="{FF2B5EF4-FFF2-40B4-BE49-F238E27FC236}">
                        <a16:creationId xmlns:a16="http://schemas.microsoft.com/office/drawing/2014/main" id="{FEA44274-5B33-BE95-1EF8-9126291CE948}"/>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22" name="Group 21">
                  <a:extLst>
                    <a:ext uri="{FF2B5EF4-FFF2-40B4-BE49-F238E27FC236}">
                      <a16:creationId xmlns:a16="http://schemas.microsoft.com/office/drawing/2014/main" id="{ABF27328-4659-5C9C-A764-F0D3070CD6DE}"/>
                    </a:ext>
                  </a:extLst>
                </p:cNvPr>
                <p:cNvGrpSpPr/>
                <p:nvPr/>
              </p:nvGrpSpPr>
              <p:grpSpPr>
                <a:xfrm>
                  <a:off x="428813" y="2609845"/>
                  <a:ext cx="268338" cy="393044"/>
                  <a:chOff x="5793145" y="1491570"/>
                  <a:chExt cx="406567" cy="595514"/>
                </a:xfrm>
              </p:grpSpPr>
              <p:sp>
                <p:nvSpPr>
                  <p:cNvPr id="10" name="Oval 9">
                    <a:extLst>
                      <a:ext uri="{FF2B5EF4-FFF2-40B4-BE49-F238E27FC236}">
                        <a16:creationId xmlns:a16="http://schemas.microsoft.com/office/drawing/2014/main" id="{85D7DFF7-BA64-2648-5ED9-724C89974BD2}"/>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12" name="Freeform 248">
                    <a:extLst>
                      <a:ext uri="{FF2B5EF4-FFF2-40B4-BE49-F238E27FC236}">
                        <a16:creationId xmlns:a16="http://schemas.microsoft.com/office/drawing/2014/main" id="{882C136B-00D4-AC89-9C62-C9D6673F5163}"/>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23" name="Group 22">
                  <a:extLst>
                    <a:ext uri="{FF2B5EF4-FFF2-40B4-BE49-F238E27FC236}">
                      <a16:creationId xmlns:a16="http://schemas.microsoft.com/office/drawing/2014/main" id="{921F7D03-4EFF-2E44-B779-E01424C9BC7B}"/>
                    </a:ext>
                  </a:extLst>
                </p:cNvPr>
                <p:cNvGrpSpPr/>
                <p:nvPr/>
              </p:nvGrpSpPr>
              <p:grpSpPr>
                <a:xfrm>
                  <a:off x="876330" y="2607434"/>
                  <a:ext cx="268338" cy="393044"/>
                  <a:chOff x="6275993" y="1491570"/>
                  <a:chExt cx="406567" cy="595514"/>
                </a:xfrm>
              </p:grpSpPr>
              <p:sp>
                <p:nvSpPr>
                  <p:cNvPr id="14" name="Oval 13">
                    <a:extLst>
                      <a:ext uri="{FF2B5EF4-FFF2-40B4-BE49-F238E27FC236}">
                        <a16:creationId xmlns:a16="http://schemas.microsoft.com/office/drawing/2014/main" id="{58F4E813-632C-2470-329D-0DB29EBFEDB4}"/>
                      </a:ext>
                    </a:extLst>
                  </p:cNvPr>
                  <p:cNvSpPr/>
                  <p:nvPr/>
                </p:nvSpPr>
                <p:spPr>
                  <a:xfrm>
                    <a:off x="6352285" y="1491570"/>
                    <a:ext cx="253995" cy="253996"/>
                  </a:xfrm>
                  <a:prstGeom prst="ellipse">
                    <a:avLst/>
                  </a:prstGeom>
                  <a:solidFill>
                    <a:srgbClr val="64B280"/>
                  </a:solidFill>
                  <a:ln w="19050" cap="flat" cmpd="sng" algn="ctr">
                    <a:solidFill>
                      <a:srgbClr val="47484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17" name="Freeform 248">
                    <a:extLst>
                      <a:ext uri="{FF2B5EF4-FFF2-40B4-BE49-F238E27FC236}">
                        <a16:creationId xmlns:a16="http://schemas.microsoft.com/office/drawing/2014/main" id="{4F874342-AF40-A847-033B-8B009CB98001}"/>
                      </a:ext>
                    </a:extLst>
                  </p:cNvPr>
                  <p:cNvSpPr/>
                  <p:nvPr/>
                </p:nvSpPr>
                <p:spPr>
                  <a:xfrm>
                    <a:off x="6275993"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4B280"/>
                  </a:solidFill>
                  <a:ln w="19050" cap="flat" cmpd="sng" algn="ctr">
                    <a:solidFill>
                      <a:srgbClr val="47484F"/>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24" name="Group 23">
                  <a:extLst>
                    <a:ext uri="{FF2B5EF4-FFF2-40B4-BE49-F238E27FC236}">
                      <a16:creationId xmlns:a16="http://schemas.microsoft.com/office/drawing/2014/main" id="{C5551076-617D-1D75-2BAE-10E0ACB6C54B}"/>
                    </a:ext>
                  </a:extLst>
                </p:cNvPr>
                <p:cNvGrpSpPr/>
                <p:nvPr/>
              </p:nvGrpSpPr>
              <p:grpSpPr>
                <a:xfrm>
                  <a:off x="428813" y="2933320"/>
                  <a:ext cx="268338" cy="393044"/>
                  <a:chOff x="5735670" y="2184486"/>
                  <a:chExt cx="406567" cy="595514"/>
                </a:xfrm>
              </p:grpSpPr>
              <p:sp>
                <p:nvSpPr>
                  <p:cNvPr id="18" name="Oval 17">
                    <a:extLst>
                      <a:ext uri="{FF2B5EF4-FFF2-40B4-BE49-F238E27FC236}">
                        <a16:creationId xmlns:a16="http://schemas.microsoft.com/office/drawing/2014/main" id="{F7518BC5-CB0C-7E50-8285-37CF2DA09209}"/>
                      </a:ext>
                    </a:extLst>
                  </p:cNvPr>
                  <p:cNvSpPr/>
                  <p:nvPr/>
                </p:nvSpPr>
                <p:spPr>
                  <a:xfrm>
                    <a:off x="5811962" y="2184486"/>
                    <a:ext cx="253995" cy="253996"/>
                  </a:xfrm>
                  <a:prstGeom prst="ellipse">
                    <a:avLst/>
                  </a:prstGeom>
                  <a:solidFill>
                    <a:srgbClr val="6286C4"/>
                  </a:solidFill>
                  <a:ln w="19050" cap="flat" cmpd="sng" algn="ctr">
                    <a:solidFill>
                      <a:srgbClr val="0449A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19" name="Freeform 248">
                    <a:extLst>
                      <a:ext uri="{FF2B5EF4-FFF2-40B4-BE49-F238E27FC236}">
                        <a16:creationId xmlns:a16="http://schemas.microsoft.com/office/drawing/2014/main" id="{271011E4-D428-216A-A764-D654DEF3FBA6}"/>
                      </a:ext>
                    </a:extLst>
                  </p:cNvPr>
                  <p:cNvSpPr/>
                  <p:nvPr/>
                </p:nvSpPr>
                <p:spPr>
                  <a:xfrm>
                    <a:off x="5735670" y="2447707"/>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286C4"/>
                  </a:solidFill>
                  <a:ln w="19050" cap="flat" cmpd="sng" algn="ctr">
                    <a:solidFill>
                      <a:srgbClr val="0449A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25" name="Group 24">
                  <a:extLst>
                    <a:ext uri="{FF2B5EF4-FFF2-40B4-BE49-F238E27FC236}">
                      <a16:creationId xmlns:a16="http://schemas.microsoft.com/office/drawing/2014/main" id="{B85E9F26-AAE6-D664-261F-99585E2E022F}"/>
                    </a:ext>
                  </a:extLst>
                </p:cNvPr>
                <p:cNvGrpSpPr/>
                <p:nvPr/>
              </p:nvGrpSpPr>
              <p:grpSpPr>
                <a:xfrm>
                  <a:off x="876330" y="2931056"/>
                  <a:ext cx="268338" cy="393044"/>
                  <a:chOff x="6257188" y="2254843"/>
                  <a:chExt cx="406567" cy="595514"/>
                </a:xfrm>
              </p:grpSpPr>
              <p:sp>
                <p:nvSpPr>
                  <p:cNvPr id="20" name="Oval 19">
                    <a:extLst>
                      <a:ext uri="{FF2B5EF4-FFF2-40B4-BE49-F238E27FC236}">
                        <a16:creationId xmlns:a16="http://schemas.microsoft.com/office/drawing/2014/main" id="{83B42B00-60E1-73EF-A0D6-DBF5BE124E22}"/>
                      </a:ext>
                    </a:extLst>
                  </p:cNvPr>
                  <p:cNvSpPr/>
                  <p:nvPr/>
                </p:nvSpPr>
                <p:spPr>
                  <a:xfrm>
                    <a:off x="6333480" y="2254843"/>
                    <a:ext cx="253995" cy="253996"/>
                  </a:xfrm>
                  <a:prstGeom prst="ellipse">
                    <a:avLst/>
                  </a:prstGeom>
                  <a:solidFill>
                    <a:srgbClr val="FC872F"/>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21" name="Freeform 248">
                    <a:extLst>
                      <a:ext uri="{FF2B5EF4-FFF2-40B4-BE49-F238E27FC236}">
                        <a16:creationId xmlns:a16="http://schemas.microsoft.com/office/drawing/2014/main" id="{792A3143-053E-9E1B-124D-3DFD60195C6A}"/>
                      </a:ext>
                    </a:extLst>
                  </p:cNvPr>
                  <p:cNvSpPr/>
                  <p:nvPr/>
                </p:nvSpPr>
                <p:spPr>
                  <a:xfrm>
                    <a:off x="6257188" y="2518064"/>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FC872F"/>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26" name="Group 25">
                  <a:extLst>
                    <a:ext uri="{FF2B5EF4-FFF2-40B4-BE49-F238E27FC236}">
                      <a16:creationId xmlns:a16="http://schemas.microsoft.com/office/drawing/2014/main" id="{883CCE46-4CB2-0F4B-B6E4-F2F097636874}"/>
                    </a:ext>
                  </a:extLst>
                </p:cNvPr>
                <p:cNvGrpSpPr/>
                <p:nvPr/>
              </p:nvGrpSpPr>
              <p:grpSpPr>
                <a:xfrm>
                  <a:off x="876330" y="3254678"/>
                  <a:ext cx="268338" cy="393044"/>
                  <a:chOff x="5735670" y="2184486"/>
                  <a:chExt cx="406567" cy="595514"/>
                </a:xfrm>
              </p:grpSpPr>
              <p:sp>
                <p:nvSpPr>
                  <p:cNvPr id="27" name="Oval 26">
                    <a:extLst>
                      <a:ext uri="{FF2B5EF4-FFF2-40B4-BE49-F238E27FC236}">
                        <a16:creationId xmlns:a16="http://schemas.microsoft.com/office/drawing/2014/main" id="{45D43EF0-CAEF-1E97-7674-39BFC5348FF7}"/>
                      </a:ext>
                    </a:extLst>
                  </p:cNvPr>
                  <p:cNvSpPr/>
                  <p:nvPr/>
                </p:nvSpPr>
                <p:spPr>
                  <a:xfrm>
                    <a:off x="5811962" y="2184486"/>
                    <a:ext cx="253995" cy="253996"/>
                  </a:xfrm>
                  <a:prstGeom prst="ellipse">
                    <a:avLst/>
                  </a:prstGeom>
                  <a:solidFill>
                    <a:srgbClr val="6286C4"/>
                  </a:solidFill>
                  <a:ln w="19050" cap="flat" cmpd="sng" algn="ctr">
                    <a:solidFill>
                      <a:srgbClr val="0449A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28" name="Freeform 248">
                    <a:extLst>
                      <a:ext uri="{FF2B5EF4-FFF2-40B4-BE49-F238E27FC236}">
                        <a16:creationId xmlns:a16="http://schemas.microsoft.com/office/drawing/2014/main" id="{DA794F44-E736-7474-0391-2808A519A85B}"/>
                      </a:ext>
                    </a:extLst>
                  </p:cNvPr>
                  <p:cNvSpPr/>
                  <p:nvPr/>
                </p:nvSpPr>
                <p:spPr>
                  <a:xfrm>
                    <a:off x="5735670" y="2447707"/>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286C4"/>
                  </a:solidFill>
                  <a:ln w="19050" cap="flat" cmpd="sng" algn="ctr">
                    <a:solidFill>
                      <a:srgbClr val="0449A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29" name="Group 28">
                  <a:extLst>
                    <a:ext uri="{FF2B5EF4-FFF2-40B4-BE49-F238E27FC236}">
                      <a16:creationId xmlns:a16="http://schemas.microsoft.com/office/drawing/2014/main" id="{E0D330F1-9A9A-D171-7E1B-AC90A0EA9C6A}"/>
                    </a:ext>
                  </a:extLst>
                </p:cNvPr>
                <p:cNvGrpSpPr/>
                <p:nvPr/>
              </p:nvGrpSpPr>
              <p:grpSpPr>
                <a:xfrm>
                  <a:off x="1319097" y="3250460"/>
                  <a:ext cx="268338" cy="393044"/>
                  <a:chOff x="6257188" y="2254843"/>
                  <a:chExt cx="406567" cy="595514"/>
                </a:xfrm>
              </p:grpSpPr>
              <p:sp>
                <p:nvSpPr>
                  <p:cNvPr id="30" name="Oval 29">
                    <a:extLst>
                      <a:ext uri="{FF2B5EF4-FFF2-40B4-BE49-F238E27FC236}">
                        <a16:creationId xmlns:a16="http://schemas.microsoft.com/office/drawing/2014/main" id="{5B6382E9-F370-A97F-1E1D-68324D38D249}"/>
                      </a:ext>
                    </a:extLst>
                  </p:cNvPr>
                  <p:cNvSpPr/>
                  <p:nvPr/>
                </p:nvSpPr>
                <p:spPr>
                  <a:xfrm>
                    <a:off x="6333480" y="2254843"/>
                    <a:ext cx="253995" cy="253996"/>
                  </a:xfrm>
                  <a:prstGeom prst="ellipse">
                    <a:avLst/>
                  </a:prstGeom>
                  <a:solidFill>
                    <a:srgbClr val="FC872F"/>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31" name="Freeform 248">
                    <a:extLst>
                      <a:ext uri="{FF2B5EF4-FFF2-40B4-BE49-F238E27FC236}">
                        <a16:creationId xmlns:a16="http://schemas.microsoft.com/office/drawing/2014/main" id="{A5D0C985-036D-12F9-1A39-BAD60508357B}"/>
                      </a:ext>
                    </a:extLst>
                  </p:cNvPr>
                  <p:cNvSpPr/>
                  <p:nvPr/>
                </p:nvSpPr>
                <p:spPr>
                  <a:xfrm>
                    <a:off x="6257188" y="2518064"/>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FC872F"/>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35" name="Group 34">
                  <a:extLst>
                    <a:ext uri="{FF2B5EF4-FFF2-40B4-BE49-F238E27FC236}">
                      <a16:creationId xmlns:a16="http://schemas.microsoft.com/office/drawing/2014/main" id="{9B5F8486-4C63-930E-8FAB-FC1BF2AA311E}"/>
                    </a:ext>
                  </a:extLst>
                </p:cNvPr>
                <p:cNvGrpSpPr/>
                <p:nvPr/>
              </p:nvGrpSpPr>
              <p:grpSpPr>
                <a:xfrm>
                  <a:off x="428813" y="3256795"/>
                  <a:ext cx="268338" cy="393044"/>
                  <a:chOff x="5793145" y="1491570"/>
                  <a:chExt cx="406567" cy="595514"/>
                </a:xfrm>
                <a:solidFill>
                  <a:srgbClr val="FC872F"/>
                </a:solidFill>
              </p:grpSpPr>
              <p:sp>
                <p:nvSpPr>
                  <p:cNvPr id="36" name="Oval 35">
                    <a:extLst>
                      <a:ext uri="{FF2B5EF4-FFF2-40B4-BE49-F238E27FC236}">
                        <a16:creationId xmlns:a16="http://schemas.microsoft.com/office/drawing/2014/main" id="{FA49525C-DC42-26DF-EB77-B77C1916C7F9}"/>
                      </a:ext>
                    </a:extLst>
                  </p:cNvPr>
                  <p:cNvSpPr/>
                  <p:nvPr/>
                </p:nvSpPr>
                <p:spPr>
                  <a:xfrm>
                    <a:off x="5869437" y="1491570"/>
                    <a:ext cx="253995" cy="253996"/>
                  </a:xfrm>
                  <a:prstGeom prst="ellipse">
                    <a:avLst/>
                  </a:prstGeom>
                  <a:grpFill/>
                  <a:ln w="19050" cap="flat" cmpd="sng" algn="ctr">
                    <a:solidFill>
                      <a:srgbClr val="753608"/>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37" name="Freeform 248">
                    <a:extLst>
                      <a:ext uri="{FF2B5EF4-FFF2-40B4-BE49-F238E27FC236}">
                        <a16:creationId xmlns:a16="http://schemas.microsoft.com/office/drawing/2014/main" id="{14605FBA-1743-6B6B-D627-8D8F19C8C3A2}"/>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grpFill/>
                  <a:ln w="19050" cap="flat" cmpd="sng" algn="ctr">
                    <a:solidFill>
                      <a:srgbClr val="753608"/>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38" name="Group 37">
                  <a:extLst>
                    <a:ext uri="{FF2B5EF4-FFF2-40B4-BE49-F238E27FC236}">
                      <a16:creationId xmlns:a16="http://schemas.microsoft.com/office/drawing/2014/main" id="{302DB65A-8E07-E58F-0EEC-2A65B6201EA1}"/>
                    </a:ext>
                  </a:extLst>
                </p:cNvPr>
                <p:cNvGrpSpPr/>
                <p:nvPr/>
              </p:nvGrpSpPr>
              <p:grpSpPr>
                <a:xfrm>
                  <a:off x="876330" y="3578301"/>
                  <a:ext cx="268338" cy="393044"/>
                  <a:chOff x="6275993" y="1491570"/>
                  <a:chExt cx="406567" cy="595514"/>
                </a:xfrm>
              </p:grpSpPr>
              <p:sp>
                <p:nvSpPr>
                  <p:cNvPr id="39" name="Oval 38">
                    <a:extLst>
                      <a:ext uri="{FF2B5EF4-FFF2-40B4-BE49-F238E27FC236}">
                        <a16:creationId xmlns:a16="http://schemas.microsoft.com/office/drawing/2014/main" id="{295E401E-FE9B-1C18-192E-9851E092ED08}"/>
                      </a:ext>
                    </a:extLst>
                  </p:cNvPr>
                  <p:cNvSpPr/>
                  <p:nvPr/>
                </p:nvSpPr>
                <p:spPr>
                  <a:xfrm>
                    <a:off x="6352285" y="1491570"/>
                    <a:ext cx="253995" cy="253996"/>
                  </a:xfrm>
                  <a:prstGeom prst="ellipse">
                    <a:avLst/>
                  </a:prstGeom>
                  <a:solidFill>
                    <a:srgbClr val="64B280"/>
                  </a:solidFill>
                  <a:ln w="19050" cap="flat" cmpd="sng" algn="ctr">
                    <a:solidFill>
                      <a:srgbClr val="47484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40" name="Freeform 248">
                    <a:extLst>
                      <a:ext uri="{FF2B5EF4-FFF2-40B4-BE49-F238E27FC236}">
                        <a16:creationId xmlns:a16="http://schemas.microsoft.com/office/drawing/2014/main" id="{37506EA3-2210-5A3F-DB34-8C86B2019B86}"/>
                      </a:ext>
                    </a:extLst>
                  </p:cNvPr>
                  <p:cNvSpPr/>
                  <p:nvPr/>
                </p:nvSpPr>
                <p:spPr>
                  <a:xfrm>
                    <a:off x="6275993"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4B280"/>
                  </a:solidFill>
                  <a:ln w="19050" cap="flat" cmpd="sng" algn="ctr">
                    <a:solidFill>
                      <a:srgbClr val="47484F"/>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41" name="Group 40">
                  <a:extLst>
                    <a:ext uri="{FF2B5EF4-FFF2-40B4-BE49-F238E27FC236}">
                      <a16:creationId xmlns:a16="http://schemas.microsoft.com/office/drawing/2014/main" id="{3D5C1C5A-14E9-A451-63F5-A3DA14B87BC4}"/>
                    </a:ext>
                  </a:extLst>
                </p:cNvPr>
                <p:cNvGrpSpPr/>
                <p:nvPr/>
              </p:nvGrpSpPr>
              <p:grpSpPr>
                <a:xfrm>
                  <a:off x="428813" y="3580271"/>
                  <a:ext cx="268338" cy="393044"/>
                  <a:chOff x="6275993" y="1491570"/>
                  <a:chExt cx="406567" cy="595514"/>
                </a:xfrm>
              </p:grpSpPr>
              <p:sp>
                <p:nvSpPr>
                  <p:cNvPr id="42" name="Oval 41">
                    <a:extLst>
                      <a:ext uri="{FF2B5EF4-FFF2-40B4-BE49-F238E27FC236}">
                        <a16:creationId xmlns:a16="http://schemas.microsoft.com/office/drawing/2014/main" id="{42DC78A1-899D-601E-45DC-7B40B5FB50BF}"/>
                      </a:ext>
                    </a:extLst>
                  </p:cNvPr>
                  <p:cNvSpPr/>
                  <p:nvPr/>
                </p:nvSpPr>
                <p:spPr>
                  <a:xfrm>
                    <a:off x="6352285" y="1491570"/>
                    <a:ext cx="253995" cy="253996"/>
                  </a:xfrm>
                  <a:prstGeom prst="ellipse">
                    <a:avLst/>
                  </a:prstGeom>
                  <a:solidFill>
                    <a:srgbClr val="64B280"/>
                  </a:solidFill>
                  <a:ln w="19050" cap="flat" cmpd="sng" algn="ctr">
                    <a:solidFill>
                      <a:srgbClr val="47484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43" name="Freeform 248">
                    <a:extLst>
                      <a:ext uri="{FF2B5EF4-FFF2-40B4-BE49-F238E27FC236}">
                        <a16:creationId xmlns:a16="http://schemas.microsoft.com/office/drawing/2014/main" id="{8275D8A8-088F-3E63-DB08-F9E3812F8A84}"/>
                      </a:ext>
                    </a:extLst>
                  </p:cNvPr>
                  <p:cNvSpPr/>
                  <p:nvPr/>
                </p:nvSpPr>
                <p:spPr>
                  <a:xfrm>
                    <a:off x="6275993"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64B280"/>
                  </a:solidFill>
                  <a:ln w="19050" cap="flat" cmpd="sng" algn="ctr">
                    <a:solidFill>
                      <a:srgbClr val="47484F"/>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grpSp>
              <p:nvGrpSpPr>
                <p:cNvPr id="44" name="Group 43">
                  <a:extLst>
                    <a:ext uri="{FF2B5EF4-FFF2-40B4-BE49-F238E27FC236}">
                      <a16:creationId xmlns:a16="http://schemas.microsoft.com/office/drawing/2014/main" id="{512ECC4F-CD1C-9ADD-7340-2F243448D5B1}"/>
                    </a:ext>
                  </a:extLst>
                </p:cNvPr>
                <p:cNvGrpSpPr/>
                <p:nvPr/>
              </p:nvGrpSpPr>
              <p:grpSpPr>
                <a:xfrm>
                  <a:off x="1319097" y="3575415"/>
                  <a:ext cx="268338" cy="393044"/>
                  <a:chOff x="5793145" y="1491570"/>
                  <a:chExt cx="406567" cy="595514"/>
                </a:xfrm>
              </p:grpSpPr>
              <p:sp>
                <p:nvSpPr>
                  <p:cNvPr id="45" name="Oval 44">
                    <a:extLst>
                      <a:ext uri="{FF2B5EF4-FFF2-40B4-BE49-F238E27FC236}">
                        <a16:creationId xmlns:a16="http://schemas.microsoft.com/office/drawing/2014/main" id="{5734EE77-256A-5E37-8FC4-942358C50AD8}"/>
                      </a:ext>
                    </a:extLst>
                  </p:cNvPr>
                  <p:cNvSpPr/>
                  <p:nvPr/>
                </p:nvSpPr>
                <p:spPr>
                  <a:xfrm>
                    <a:off x="5869437" y="1491570"/>
                    <a:ext cx="253995" cy="253996"/>
                  </a:xfrm>
                  <a:prstGeom prst="ellipse">
                    <a:avLst/>
                  </a:prstGeom>
                  <a:solidFill>
                    <a:srgbClr val="E84E4A"/>
                  </a:solidFill>
                  <a:ln w="19050" cap="flat" cmpd="sng" algn="ctr">
                    <a:solidFill>
                      <a:schemeClr val="accent6">
                        <a:lumMod val="50000"/>
                      </a:schemeClr>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Proxima Nova Rg"/>
                      <a:ea typeface="+mn-ea"/>
                      <a:cs typeface="+mn-cs"/>
                    </a:endParaRPr>
                  </a:p>
                </p:txBody>
              </p:sp>
              <p:sp>
                <p:nvSpPr>
                  <p:cNvPr id="46" name="Freeform 248">
                    <a:extLst>
                      <a:ext uri="{FF2B5EF4-FFF2-40B4-BE49-F238E27FC236}">
                        <a16:creationId xmlns:a16="http://schemas.microsoft.com/office/drawing/2014/main" id="{19E3B8FC-4C87-E298-3296-5067E3DABA71}"/>
                      </a:ext>
                    </a:extLst>
                  </p:cNvPr>
                  <p:cNvSpPr/>
                  <p:nvPr/>
                </p:nvSpPr>
                <p:spPr>
                  <a:xfrm>
                    <a:off x="5793145" y="1754791"/>
                    <a:ext cx="406567" cy="332293"/>
                  </a:xfrm>
                  <a:custGeom>
                    <a:avLst/>
                    <a:gdLst>
                      <a:gd name="connsiteX0" fmla="*/ 307360 w 753573"/>
                      <a:gd name="connsiteY0" fmla="*/ 0 h 615908"/>
                      <a:gd name="connsiteX1" fmla="*/ 446213 w 753573"/>
                      <a:gd name="connsiteY1" fmla="*/ 0 h 615908"/>
                      <a:gd name="connsiteX2" fmla="*/ 753573 w 753573"/>
                      <a:gd name="connsiteY2" fmla="*/ 307360 h 615908"/>
                      <a:gd name="connsiteX3" fmla="*/ 753573 w 753573"/>
                      <a:gd name="connsiteY3" fmla="*/ 568334 h 615908"/>
                      <a:gd name="connsiteX4" fmla="*/ 748777 w 753573"/>
                      <a:gd name="connsiteY4" fmla="*/ 615908 h 615908"/>
                      <a:gd name="connsiteX5" fmla="*/ 4796 w 753573"/>
                      <a:gd name="connsiteY5" fmla="*/ 615908 h 615908"/>
                      <a:gd name="connsiteX6" fmla="*/ 0 w 753573"/>
                      <a:gd name="connsiteY6" fmla="*/ 568334 h 615908"/>
                      <a:gd name="connsiteX7" fmla="*/ 0 w 753573"/>
                      <a:gd name="connsiteY7" fmla="*/ 307360 h 615908"/>
                      <a:gd name="connsiteX8" fmla="*/ 307360 w 753573"/>
                      <a:gd name="connsiteY8" fmla="*/ 0 h 6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73" h="615908">
                        <a:moveTo>
                          <a:pt x="307360" y="0"/>
                        </a:moveTo>
                        <a:lnTo>
                          <a:pt x="446213" y="0"/>
                        </a:lnTo>
                        <a:cubicBezTo>
                          <a:pt x="615963" y="0"/>
                          <a:pt x="753573" y="137610"/>
                          <a:pt x="753573" y="307360"/>
                        </a:cubicBezTo>
                        <a:lnTo>
                          <a:pt x="753573" y="568334"/>
                        </a:lnTo>
                        <a:lnTo>
                          <a:pt x="748777" y="615908"/>
                        </a:lnTo>
                        <a:lnTo>
                          <a:pt x="4796" y="615908"/>
                        </a:lnTo>
                        <a:lnTo>
                          <a:pt x="0" y="568334"/>
                        </a:lnTo>
                        <a:lnTo>
                          <a:pt x="0" y="307360"/>
                        </a:lnTo>
                        <a:cubicBezTo>
                          <a:pt x="0" y="137610"/>
                          <a:pt x="137610" y="0"/>
                          <a:pt x="307360" y="0"/>
                        </a:cubicBezTo>
                        <a:close/>
                      </a:path>
                    </a:pathLst>
                  </a:custGeom>
                  <a:solidFill>
                    <a:srgbClr val="E84E4A"/>
                  </a:solidFill>
                  <a:ln w="19050" cap="flat" cmpd="sng" algn="ctr">
                    <a:solidFill>
                      <a:schemeClr val="accent6">
                        <a:lumMod val="50000"/>
                      </a:schemeClr>
                    </a:solidFill>
                    <a:prstDash val="solid"/>
                    <a:miter lim="800000"/>
                  </a:ln>
                  <a:effectLst/>
                </p:spPr>
                <p:txBody>
                  <a:bodyPr rtlCol="0" anchor="b"/>
                  <a:lstStyle/>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Proxima Nova Rg"/>
                      <a:ea typeface="+mn-ea"/>
                      <a:cs typeface="+mn-cs"/>
                    </a:endParaRPr>
                  </a:p>
                </p:txBody>
              </p:sp>
            </p:grpSp>
            <p:sp>
              <p:nvSpPr>
                <p:cNvPr id="130" name="TextBox 129">
                  <a:extLst>
                    <a:ext uri="{FF2B5EF4-FFF2-40B4-BE49-F238E27FC236}">
                      <a16:creationId xmlns:a16="http://schemas.microsoft.com/office/drawing/2014/main" id="{1321A52D-28BB-1BA5-BF46-7DC62E04694A}"/>
                    </a:ext>
                  </a:extLst>
                </p:cNvPr>
                <p:cNvSpPr txBox="1"/>
                <p:nvPr/>
              </p:nvSpPr>
              <p:spPr>
                <a:xfrm>
                  <a:off x="53301" y="1769701"/>
                  <a:ext cx="2011872" cy="707886"/>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Heterogenous</a:t>
                  </a:r>
                  <a:b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cohort of patients</a:t>
                  </a:r>
                  <a:b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with sepsis</a:t>
                  </a:r>
                </a:p>
              </p:txBody>
            </p:sp>
          </p:grpSp>
          <p:sp>
            <p:nvSpPr>
              <p:cNvPr id="131" name="TextBox 130">
                <a:extLst>
                  <a:ext uri="{FF2B5EF4-FFF2-40B4-BE49-F238E27FC236}">
                    <a16:creationId xmlns:a16="http://schemas.microsoft.com/office/drawing/2014/main" id="{76D93D6D-56A0-8E73-6A4D-70F422B503EA}"/>
                  </a:ext>
                </a:extLst>
              </p:cNvPr>
              <p:cNvSpPr txBox="1"/>
              <p:nvPr/>
            </p:nvSpPr>
            <p:spPr>
              <a:xfrm>
                <a:off x="2612039" y="1634251"/>
                <a:ext cx="1737494" cy="502702"/>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Patients with </a:t>
                </a: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low</a:t>
                </a: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mortality risk</a:t>
                </a:r>
              </a:p>
            </p:txBody>
          </p:sp>
          <p:sp>
            <p:nvSpPr>
              <p:cNvPr id="132" name="TextBox 131">
                <a:extLst>
                  <a:ext uri="{FF2B5EF4-FFF2-40B4-BE49-F238E27FC236}">
                    <a16:creationId xmlns:a16="http://schemas.microsoft.com/office/drawing/2014/main" id="{53E707BA-D87A-8F59-C9E9-B32080AFBE9A}"/>
                  </a:ext>
                </a:extLst>
              </p:cNvPr>
              <p:cNvSpPr txBox="1"/>
              <p:nvPr/>
            </p:nvSpPr>
            <p:spPr>
              <a:xfrm>
                <a:off x="2630793" y="3847522"/>
                <a:ext cx="1613373" cy="434144"/>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Patients with </a:t>
                </a: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high</a:t>
                </a: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mortality risk</a:t>
                </a:r>
              </a:p>
            </p:txBody>
          </p:sp>
          <p:sp>
            <p:nvSpPr>
              <p:cNvPr id="133" name="TextBox 132">
                <a:extLst>
                  <a:ext uri="{FF2B5EF4-FFF2-40B4-BE49-F238E27FC236}">
                    <a16:creationId xmlns:a16="http://schemas.microsoft.com/office/drawing/2014/main" id="{EEB7A29C-3A70-1CEC-487F-705574A0D51A}"/>
                  </a:ext>
                </a:extLst>
              </p:cNvPr>
              <p:cNvSpPr txBox="1"/>
              <p:nvPr/>
            </p:nvSpPr>
            <p:spPr>
              <a:xfrm>
                <a:off x="5516938" y="1626831"/>
                <a:ext cx="1891434" cy="611345"/>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Scientific treatment</a:t>
                </a:r>
                <a:b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for biological</a:t>
                </a:r>
                <a:b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mechanism 1</a:t>
                </a:r>
              </a:p>
            </p:txBody>
          </p:sp>
          <p:sp>
            <p:nvSpPr>
              <p:cNvPr id="134" name="TextBox 133">
                <a:extLst>
                  <a:ext uri="{FF2B5EF4-FFF2-40B4-BE49-F238E27FC236}">
                    <a16:creationId xmlns:a16="http://schemas.microsoft.com/office/drawing/2014/main" id="{86978CC0-EE59-2EE8-2116-F18815C4DE99}"/>
                  </a:ext>
                </a:extLst>
              </p:cNvPr>
              <p:cNvSpPr txBox="1"/>
              <p:nvPr/>
            </p:nvSpPr>
            <p:spPr>
              <a:xfrm>
                <a:off x="5516938" y="3847522"/>
                <a:ext cx="1891434" cy="611345"/>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Scientific treatment</a:t>
                </a:r>
                <a:b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for biological</a:t>
                </a:r>
                <a:b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mechanism 2</a:t>
                </a:r>
              </a:p>
            </p:txBody>
          </p:sp>
          <p:sp>
            <p:nvSpPr>
              <p:cNvPr id="136" name="TextBox 135">
                <a:extLst>
                  <a:ext uri="{FF2B5EF4-FFF2-40B4-BE49-F238E27FC236}">
                    <a16:creationId xmlns:a16="http://schemas.microsoft.com/office/drawing/2014/main" id="{BBF6818B-3FA4-4899-8D45-E74FAC2A9E77}"/>
                  </a:ext>
                </a:extLst>
              </p:cNvPr>
              <p:cNvSpPr txBox="1"/>
              <p:nvPr/>
            </p:nvSpPr>
            <p:spPr>
              <a:xfrm>
                <a:off x="1378283" y="2900114"/>
                <a:ext cx="1737494" cy="434144"/>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Prognostic</a:t>
                </a:r>
              </a:p>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enrichment</a:t>
                </a:r>
              </a:p>
            </p:txBody>
          </p:sp>
          <p:cxnSp>
            <p:nvCxnSpPr>
              <p:cNvPr id="142" name="Straight Arrow Connector 141">
                <a:extLst>
                  <a:ext uri="{FF2B5EF4-FFF2-40B4-BE49-F238E27FC236}">
                    <a16:creationId xmlns:a16="http://schemas.microsoft.com/office/drawing/2014/main" id="{FB85535F-B509-4451-282E-D1A452DF7ECD}"/>
                  </a:ext>
                </a:extLst>
              </p:cNvPr>
              <p:cNvCxnSpPr>
                <a:cxnSpLocks/>
              </p:cNvCxnSpPr>
              <p:nvPr/>
            </p:nvCxnSpPr>
            <p:spPr>
              <a:xfrm>
                <a:off x="1411790" y="3138004"/>
                <a:ext cx="288000"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8CAE9D9A-D491-F5B2-E0D4-6AE8BF1B94E4}"/>
                  </a:ext>
                </a:extLst>
              </p:cNvPr>
              <p:cNvGrpSpPr/>
              <p:nvPr/>
            </p:nvGrpSpPr>
            <p:grpSpPr>
              <a:xfrm>
                <a:off x="2251357" y="2351370"/>
                <a:ext cx="588068" cy="1392080"/>
                <a:chOff x="2084785" y="2453876"/>
                <a:chExt cx="821288" cy="1392080"/>
              </a:xfrm>
            </p:grpSpPr>
            <p:cxnSp>
              <p:nvCxnSpPr>
                <p:cNvPr id="139" name="Straight Arrow Connector 138">
                  <a:extLst>
                    <a:ext uri="{FF2B5EF4-FFF2-40B4-BE49-F238E27FC236}">
                      <a16:creationId xmlns:a16="http://schemas.microsoft.com/office/drawing/2014/main" id="{374F6622-CDFD-C469-8A3B-4C6C832C0B30}"/>
                    </a:ext>
                  </a:extLst>
                </p:cNvPr>
                <p:cNvCxnSpPr>
                  <a:cxnSpLocks/>
                </p:cNvCxnSpPr>
                <p:nvPr/>
              </p:nvCxnSpPr>
              <p:spPr>
                <a:xfrm>
                  <a:off x="2084785" y="3838205"/>
                  <a:ext cx="821288"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4015444F-98CB-67C9-5270-C3AF7EAA581E}"/>
                    </a:ext>
                  </a:extLst>
                </p:cNvPr>
                <p:cNvCxnSpPr>
                  <a:cxnSpLocks/>
                </p:cNvCxnSpPr>
                <p:nvPr/>
              </p:nvCxnSpPr>
              <p:spPr>
                <a:xfrm>
                  <a:off x="2084785" y="2453876"/>
                  <a:ext cx="821288"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D8A913A-693B-5DF0-25E0-13DF8F23CA97}"/>
                    </a:ext>
                  </a:extLst>
                </p:cNvPr>
                <p:cNvCxnSpPr>
                  <a:cxnSpLocks/>
                </p:cNvCxnSpPr>
                <p:nvPr/>
              </p:nvCxnSpPr>
              <p:spPr>
                <a:xfrm>
                  <a:off x="2084785" y="2453876"/>
                  <a:ext cx="0" cy="517414"/>
                </a:xfrm>
                <a:prstGeom prst="straightConnector1">
                  <a:avLst/>
                </a:prstGeom>
                <a:ln w="12700">
                  <a:tailEnd type="none"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D3BE1A0-8A4A-88B3-FB6A-224299801281}"/>
                    </a:ext>
                  </a:extLst>
                </p:cNvPr>
                <p:cNvCxnSpPr>
                  <a:cxnSpLocks/>
                </p:cNvCxnSpPr>
                <p:nvPr/>
              </p:nvCxnSpPr>
              <p:spPr>
                <a:xfrm>
                  <a:off x="2084785" y="3515454"/>
                  <a:ext cx="0" cy="330502"/>
                </a:xfrm>
                <a:prstGeom prst="straightConnector1">
                  <a:avLst/>
                </a:prstGeom>
                <a:ln w="12700">
                  <a:tailEnd type="none" w="lg" len="lg"/>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6A62E740-00AC-3889-3440-80842D9FFA02}"/>
                  </a:ext>
                </a:extLst>
              </p:cNvPr>
              <p:cNvSpPr txBox="1"/>
              <p:nvPr/>
            </p:nvSpPr>
            <p:spPr>
              <a:xfrm>
                <a:off x="4254746" y="2047196"/>
                <a:ext cx="1071116" cy="502702"/>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Standard</a:t>
                </a:r>
                <a:b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care</a:t>
                </a:r>
              </a:p>
            </p:txBody>
          </p:sp>
          <p:cxnSp>
            <p:nvCxnSpPr>
              <p:cNvPr id="157" name="Straight Arrow Connector 156">
                <a:extLst>
                  <a:ext uri="{FF2B5EF4-FFF2-40B4-BE49-F238E27FC236}">
                    <a16:creationId xmlns:a16="http://schemas.microsoft.com/office/drawing/2014/main" id="{95BF6E4D-7F39-6692-A461-F7B161DB9E43}"/>
                  </a:ext>
                </a:extLst>
              </p:cNvPr>
              <p:cNvCxnSpPr>
                <a:cxnSpLocks/>
              </p:cNvCxnSpPr>
              <p:nvPr/>
            </p:nvCxnSpPr>
            <p:spPr>
              <a:xfrm>
                <a:off x="4031038" y="2351370"/>
                <a:ext cx="433144"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B85270F7-BB88-8E12-FD24-4F966DA73556}"/>
                  </a:ext>
                </a:extLst>
              </p:cNvPr>
              <p:cNvSpPr txBox="1"/>
              <p:nvPr/>
            </p:nvSpPr>
            <p:spPr>
              <a:xfrm>
                <a:off x="4349533" y="3521939"/>
                <a:ext cx="1199235" cy="502702"/>
              </a:xfrm>
              <a:prstGeom prst="rect">
                <a:avLst/>
              </a:prstGeom>
              <a:noFill/>
            </p:spPr>
            <p:txBody>
              <a:bodyPr wrap="square" rtlCol="0">
                <a:spAutoFit/>
              </a:bodyPr>
              <a:lstStyle/>
              <a:p>
                <a:pPr marL="0" marR="0" lvl="0" indent="0" algn="ctr" defTabSz="914400" rtl="0" eaLnBrk="1" fontAlgn="auto" latinLnBrk="0" hangingPunct="1">
                  <a:lnSpc>
                    <a:spcPts val="162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Predicative</a:t>
                </a:r>
                <a:b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enrichment</a:t>
                </a:r>
              </a:p>
            </p:txBody>
          </p:sp>
          <p:cxnSp>
            <p:nvCxnSpPr>
              <p:cNvPr id="160" name="Straight Arrow Connector 159">
                <a:extLst>
                  <a:ext uri="{FF2B5EF4-FFF2-40B4-BE49-F238E27FC236}">
                    <a16:creationId xmlns:a16="http://schemas.microsoft.com/office/drawing/2014/main" id="{206031E7-21C9-ADA3-FC82-4CBB9898E6B3}"/>
                  </a:ext>
                </a:extLst>
              </p:cNvPr>
              <p:cNvCxnSpPr>
                <a:cxnSpLocks/>
              </p:cNvCxnSpPr>
              <p:nvPr/>
            </p:nvCxnSpPr>
            <p:spPr>
              <a:xfrm>
                <a:off x="4031038" y="3738560"/>
                <a:ext cx="361848"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02C332A8-0FD4-01F5-A28F-F4125A60E847}"/>
                  </a:ext>
                </a:extLst>
              </p:cNvPr>
              <p:cNvCxnSpPr>
                <a:cxnSpLocks/>
              </p:cNvCxnSpPr>
              <p:nvPr/>
            </p:nvCxnSpPr>
            <p:spPr>
              <a:xfrm>
                <a:off x="5517618" y="3735699"/>
                <a:ext cx="361848"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3F3EBCAC-31B7-DDC8-FC9E-3CA667997622}"/>
                  </a:ext>
                </a:extLst>
              </p:cNvPr>
              <p:cNvCxnSpPr>
                <a:cxnSpLocks/>
              </p:cNvCxnSpPr>
              <p:nvPr/>
            </p:nvCxnSpPr>
            <p:spPr>
              <a:xfrm>
                <a:off x="5325862" y="2046876"/>
                <a:ext cx="553604" cy="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40511CCB-DFBE-9736-7FD1-7346F08DF56A}"/>
                  </a:ext>
                </a:extLst>
              </p:cNvPr>
              <p:cNvCxnSpPr>
                <a:cxnSpLocks/>
              </p:cNvCxnSpPr>
              <p:nvPr/>
            </p:nvCxnSpPr>
            <p:spPr>
              <a:xfrm>
                <a:off x="5327524" y="2054188"/>
                <a:ext cx="0" cy="1467751"/>
              </a:xfrm>
              <a:prstGeom prst="straightConnector1">
                <a:avLst/>
              </a:prstGeom>
              <a:ln w="12700">
                <a:tailEnd type="none" w="lg" len="lg"/>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953A2C1B-54F5-0A00-FDA4-1015F7388CCC}"/>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296301643"/>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603200" y="79200"/>
            <a:ext cx="8985600" cy="15876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5BC2E41-3580-401B-30A3-79349E576564}"/>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10" name="TextBox 9">
            <a:extLst>
              <a:ext uri="{FF2B5EF4-FFF2-40B4-BE49-F238E27FC236}">
                <a16:creationId xmlns:a16="http://schemas.microsoft.com/office/drawing/2014/main" id="{2C93A64B-380B-EE7E-8F34-76E0D4FC30F5}"/>
              </a:ext>
            </a:extLst>
          </p:cNvPr>
          <p:cNvSpPr txBox="1"/>
          <p:nvPr/>
        </p:nvSpPr>
        <p:spPr>
          <a:xfrm>
            <a:off x="-13347" y="382928"/>
            <a:ext cx="7471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Take-Home Points</a:t>
            </a:r>
          </a:p>
        </p:txBody>
      </p:sp>
      <p:sp>
        <p:nvSpPr>
          <p:cNvPr id="9" name="TextBox 8">
            <a:extLst>
              <a:ext uri="{FF2B5EF4-FFF2-40B4-BE49-F238E27FC236}">
                <a16:creationId xmlns:a16="http://schemas.microsoft.com/office/drawing/2014/main" id="{08516FEF-C9AA-0100-4E58-AD2739B4A79D}"/>
              </a:ext>
            </a:extLst>
          </p:cNvPr>
          <p:cNvSpPr txBox="1"/>
          <p:nvPr/>
        </p:nvSpPr>
        <p:spPr>
          <a:xfrm>
            <a:off x="627648" y="1247094"/>
            <a:ext cx="10936704" cy="470898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rPr>
              <a:t>Cardiogenic shock management is rapidly advancing with new definitions, classifications, and phenotypic insights.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rPr>
              <a:t>Multidisciplinary shock teams can improve coordination, decision-making, and outcomes in CS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rPr>
              <a:t>PA catheter monitoring can guide timely interventions and prognostication.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rPr>
              <a:t>Matching the right patient to the right pharmacological and mechanical support device is critical for optimizing outcomes.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rPr>
              <a:t>Integrating phenotypes, endotypes, and predictive enrichment into clinical trials can pave the way for personalized CS management.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Aptos Display" panose="02110004020202020204"/>
                <a:ea typeface="+mn-ea"/>
                <a:cs typeface="+mn-cs"/>
              </a:rPr>
              <a:t>Patient-centric strategies, enriched trial designs, and innovative technologies are essential for improving outcomes and advancing the field.</a:t>
            </a:r>
          </a:p>
        </p:txBody>
      </p:sp>
      <p:sp>
        <p:nvSpPr>
          <p:cNvPr id="2" name="TextBox 1">
            <a:extLst>
              <a:ext uri="{FF2B5EF4-FFF2-40B4-BE49-F238E27FC236}">
                <a16:creationId xmlns:a16="http://schemas.microsoft.com/office/drawing/2014/main" id="{B13FF8B4-ADB2-04EA-7614-862B0727E488}"/>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162942"/>
            <a:ext cx="7296788" cy="1785104"/>
          </a:xfrm>
        </p:spPr>
        <p:txBody>
          <a:bodyPr/>
          <a:lstStyle/>
          <a:p>
            <a:r>
              <a:rPr lang="en-GB" sz="2000" b="1" dirty="0"/>
              <a:t>Marc P. </a:t>
            </a:r>
            <a:r>
              <a:rPr lang="en-GB" sz="2000" b="1" dirty="0" err="1"/>
              <a:t>Bonaca</a:t>
            </a:r>
            <a:r>
              <a:rPr lang="en-GB" sz="2000" b="1" dirty="0"/>
              <a:t>, MD, MPH</a:t>
            </a:r>
          </a:p>
          <a:p>
            <a:r>
              <a:rPr lang="en-US" dirty="0"/>
              <a:t>Professor of Medicine</a:t>
            </a:r>
          </a:p>
          <a:p>
            <a:r>
              <a:rPr lang="en-US" dirty="0"/>
              <a:t>Director of Vascular Research</a:t>
            </a:r>
          </a:p>
          <a:p>
            <a:r>
              <a:rPr lang="en-US" dirty="0"/>
              <a:t>Department of Cardiology</a:t>
            </a:r>
          </a:p>
          <a:p>
            <a:r>
              <a:rPr lang="en-US" dirty="0"/>
              <a:t>University of Colorado</a:t>
            </a:r>
          </a:p>
          <a:p>
            <a:r>
              <a:rPr lang="en-US" dirty="0"/>
              <a:t>Executive Director, CPC Clinical Research</a:t>
            </a:r>
          </a:p>
          <a:p>
            <a:r>
              <a:rPr lang="en-US" dirty="0"/>
              <a:t>Denver, Colorado, United States</a:t>
            </a:r>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2157743"/>
            <a:ext cx="6687066" cy="1231106"/>
          </a:xfrm>
        </p:spPr>
        <p:txBody>
          <a:bodyPr/>
          <a:lstStyle/>
          <a:p>
            <a:r>
              <a:rPr lang="en-US" sz="4000" dirty="0"/>
              <a:t>Key Updates About                     Peripheral Artery Disease</a:t>
            </a: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804325"/>
      </p:ext>
    </p:extLst>
  </p:cSld>
  <p:clrMapOvr>
    <a:masterClrMapping/>
  </p:clrMapOvr>
  <p:extLst>
    <p:ext uri="{6950BFC3-D8DA-4A85-94F7-54DA5524770B}">
      <p188:commentRel xmlns:p188="http://schemas.microsoft.com/office/powerpoint/2018/8/main" r:id="rId3"/>
    </p:ext>
  </p:extLs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F198FAD-4DF3-45C0-A0C3-CE3907E458C2}"/>
              </a:ext>
            </a:extLst>
          </p:cNvPr>
          <p:cNvSpPr>
            <a:spLocks noGrp="1"/>
          </p:cNvSpPr>
          <p:nvPr>
            <p:ph type="subTitle" idx="1"/>
          </p:nvPr>
        </p:nvSpPr>
        <p:spPr>
          <a:xfrm>
            <a:off x="444500" y="3429000"/>
            <a:ext cx="11239500" cy="1654968"/>
          </a:xfrm>
        </p:spPr>
        <p:txBody>
          <a:bodyPr/>
          <a:lstStyle/>
          <a:p>
            <a:r>
              <a:rPr lang="en-US" dirty="0"/>
              <a:t>A Report of the American College of Cardiology/American Heart Association Joint Committee on Clinical Practice Guidelines</a:t>
            </a:r>
          </a:p>
        </p:txBody>
      </p:sp>
      <p:sp>
        <p:nvSpPr>
          <p:cNvPr id="6" name="Title 5">
            <a:extLst>
              <a:ext uri="{FF2B5EF4-FFF2-40B4-BE49-F238E27FC236}">
                <a16:creationId xmlns:a16="http://schemas.microsoft.com/office/drawing/2014/main" id="{60A42F99-7224-4EEC-9E99-AB3C14B4DD6F}"/>
              </a:ext>
            </a:extLst>
          </p:cNvPr>
          <p:cNvSpPr>
            <a:spLocks noGrp="1"/>
          </p:cNvSpPr>
          <p:nvPr>
            <p:ph type="ctrTitle"/>
          </p:nvPr>
        </p:nvSpPr>
        <p:spPr>
          <a:xfrm>
            <a:off x="1428750" y="812486"/>
            <a:ext cx="9080500" cy="2616514"/>
          </a:xfrm>
        </p:spPr>
        <p:txBody>
          <a:bodyPr vert="horz" wrap="square" lIns="76200" tIns="38100" rIns="76200" bIns="38100" numCol="1" anchor="b" anchorCtr="0" compatLnSpc="1">
            <a:prstTxWarp prst="textNoShape">
              <a:avLst/>
            </a:prstTxWarp>
          </a:bodyPr>
          <a:lstStyle/>
          <a:p>
            <a:pPr algn="ctr"/>
            <a:r>
              <a:rPr lang="en-US" sz="3333" dirty="0">
                <a:latin typeface="Arial" panose="020B0604020202020204" pitchFamily="34" charset="0"/>
              </a:rPr>
              <a:t>2024 ACC/AHA/AACVPR/APMA/ABC/SCAI/SVM/SVN/SVS/SIR/VESS Guideline for the Management of Lower Extremity Peripheral Artery Disease</a:t>
            </a:r>
          </a:p>
        </p:txBody>
      </p:sp>
      <p:sp>
        <p:nvSpPr>
          <p:cNvPr id="3" name="TextBox 2">
            <a:extLst>
              <a:ext uri="{FF2B5EF4-FFF2-40B4-BE49-F238E27FC236}">
                <a16:creationId xmlns:a16="http://schemas.microsoft.com/office/drawing/2014/main" id="{F19A9AAF-D483-47AB-5A4C-0D8EE9EB369B}"/>
              </a:ext>
            </a:extLst>
          </p:cNvPr>
          <p:cNvSpPr txBox="1"/>
          <p:nvPr/>
        </p:nvSpPr>
        <p:spPr>
          <a:xfrm>
            <a:off x="508000" y="4583831"/>
            <a:ext cx="1117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Developed in Collaboration With and Endorsed by the American Association of Cardiovascular and Pulmonary Rehabilitation, American Podiatric Medical Association, Association of Black Cardiologists, Society for Cardiovascular Angiography and Interventions, Society for Vascular Medicine, Society for Vascular Nursing, Society for Vascular Surgery, Society of Interventional Radiology, and Vascular &amp; Endovascular Surgery Society</a:t>
            </a:r>
          </a:p>
        </p:txBody>
      </p:sp>
      <p:sp>
        <p:nvSpPr>
          <p:cNvPr id="2" name="Rectangle 1">
            <a:extLst>
              <a:ext uri="{FF2B5EF4-FFF2-40B4-BE49-F238E27FC236}">
                <a16:creationId xmlns:a16="http://schemas.microsoft.com/office/drawing/2014/main" id="{21BCFF5A-73F8-7F94-4EE1-8221198AA12D}"/>
              </a:ext>
            </a:extLst>
          </p:cNvPr>
          <p:cNvSpPr/>
          <p:nvPr/>
        </p:nvSpPr>
        <p:spPr>
          <a:xfrm>
            <a:off x="254000" y="303373"/>
            <a:ext cx="2266778" cy="114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F28C7CF5-45E3-3850-D73C-7489B9EA6FC9}"/>
              </a:ext>
            </a:extLst>
          </p:cNvPr>
          <p:cNvSpPr/>
          <p:nvPr/>
        </p:nvSpPr>
        <p:spPr>
          <a:xfrm>
            <a:off x="9417222" y="303373"/>
            <a:ext cx="2266778" cy="1142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720921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76197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667" b="0" i="0" u="none" strike="noStrike" kern="1200" cap="none" spc="0" normalizeH="0" baseline="0" noProof="0">
                <a:ln>
                  <a:noFill/>
                </a:ln>
                <a:solidFill>
                  <a:srgbClr val="8A8B8A"/>
                </a:solidFill>
                <a:effectLst/>
                <a:uLnTx/>
                <a:uFillTx/>
                <a:latin typeface="Arial" panose="020B0604020202020204" pitchFamily="34" charset="0"/>
                <a:ea typeface="+mn-ea"/>
                <a:cs typeface="+mn-cs"/>
              </a:rPr>
              <a:pPr marL="0" marR="0" lvl="0" indent="0" algn="ctr" defTabSz="761970" rtl="0" eaLnBrk="0" fontAlgn="base" latinLnBrk="0" hangingPunct="0">
                <a:lnSpc>
                  <a:spcPct val="100000"/>
                </a:lnSpc>
                <a:spcBef>
                  <a:spcPct val="0"/>
                </a:spcBef>
                <a:spcAft>
                  <a:spcPct val="0"/>
                </a:spcAft>
                <a:buClrTx/>
                <a:buSzTx/>
                <a:buFontTx/>
                <a:buNone/>
                <a:tabLst/>
                <a:defRPr/>
              </a:pPr>
              <a:t>118</a:t>
            </a:fld>
            <a:endParaRPr kumimoji="0" lang="en-US" sz="667" b="0" i="0" u="none" strike="noStrike" kern="1200" cap="none" spc="0" normalizeH="0" baseline="0" noProof="0" dirty="0">
              <a:ln>
                <a:noFill/>
              </a:ln>
              <a:solidFill>
                <a:srgbClr val="8A8B8A"/>
              </a:solidFill>
              <a:effectLst/>
              <a:uLnTx/>
              <a:uFillTx/>
              <a:latin typeface="Arial" panose="020B0604020202020204" pitchFamily="34" charset="0"/>
              <a:ea typeface="+mn-ea"/>
              <a:cs typeface="+mn-cs"/>
            </a:endParaRPr>
          </a:p>
        </p:txBody>
      </p:sp>
      <p:sp>
        <p:nvSpPr>
          <p:cNvPr id="2" name="Title 3">
            <a:extLst>
              <a:ext uri="{FF2B5EF4-FFF2-40B4-BE49-F238E27FC236}">
                <a16:creationId xmlns:a16="http://schemas.microsoft.com/office/drawing/2014/main" id="{6DBEE564-D241-349B-FB75-B74C2E00F26A}"/>
              </a:ext>
            </a:extLst>
          </p:cNvPr>
          <p:cNvSpPr>
            <a:spLocks noGrp="1"/>
          </p:cNvSpPr>
          <p:nvPr/>
        </p:nvSpPr>
        <p:spPr>
          <a:xfrm>
            <a:off x="2915501" y="120129"/>
            <a:ext cx="6487998" cy="507999"/>
          </a:xfrm>
          <a:prstGeom prst="rect">
            <a:avLst/>
          </a:prstGeom>
        </p:spPr>
        <p:txBody>
          <a:bodyPr anchor="b"/>
          <a:lstStyle>
            <a:lvl1pPr algn="l" defTabSz="914400" rtl="0" eaLnBrk="1" latinLnBrk="0" hangingPunct="1">
              <a:lnSpc>
                <a:spcPct val="90000"/>
              </a:lnSpc>
              <a:spcBef>
                <a:spcPct val="0"/>
              </a:spcBef>
              <a:buNone/>
              <a:defRPr sz="5000" b="1" i="0" kern="1200" spc="0">
                <a:solidFill>
                  <a:schemeClr val="tx1"/>
                </a:solidFill>
                <a:latin typeface="Lub Dub Heavy" panose="020B0603030403020204" pitchFamily="34" charset="77"/>
                <a:ea typeface="+mj-ea"/>
                <a:cs typeface="+mj-cs"/>
              </a:defRPr>
            </a:lvl1pPr>
          </a:lstStyle>
          <a:p>
            <a:pPr marL="0" marR="0" lvl="0" indent="0" algn="ctr" defTabSz="76197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Top 10 Take-Home Messages</a:t>
            </a:r>
          </a:p>
        </p:txBody>
      </p:sp>
      <p:sp>
        <p:nvSpPr>
          <p:cNvPr id="3" name="TextBox 6">
            <a:extLst>
              <a:ext uri="{FF2B5EF4-FFF2-40B4-BE49-F238E27FC236}">
                <a16:creationId xmlns:a16="http://schemas.microsoft.com/office/drawing/2014/main" id="{BE13ABDD-3927-C6F0-D0D5-73B2A5279863}"/>
              </a:ext>
            </a:extLst>
          </p:cNvPr>
          <p:cNvSpPr txBox="1"/>
          <p:nvPr/>
        </p:nvSpPr>
        <p:spPr>
          <a:xfrm>
            <a:off x="381000" y="617481"/>
            <a:ext cx="11557000" cy="846578"/>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619100" marR="0" lvl="0" indent="-619100" algn="l" defTabSz="761970" rtl="0" eaLnBrk="0" fontAlgn="base" latinLnBrk="0" hangingPunct="0">
              <a:lnSpc>
                <a:spcPct val="100000"/>
              </a:lnSpc>
              <a:spcBef>
                <a:spcPct val="0"/>
              </a:spcBef>
              <a:spcAft>
                <a:spcPct val="0"/>
              </a:spcAft>
              <a:buClrTx/>
              <a:buSzTx/>
              <a:buFontTx/>
              <a:buAutoNum type="arabicPeriod"/>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Peripheral artery disease </a:t>
            </a:r>
            <a:r>
              <a:rPr kumimoji="0" lang="en-US" sz="1667" b="0" i="0" u="none" strike="noStrike" kern="1200" cap="none" spc="0" normalizeH="0" baseline="0" noProof="0" dirty="0">
                <a:ln>
                  <a:noFill/>
                </a:ln>
                <a:solidFill>
                  <a:sysClr val="windowText" lastClr="000000"/>
                </a:solidFill>
                <a:effectLst/>
                <a:uLnTx/>
                <a:uFillTx/>
                <a:latin typeface="Lub Dub Bold"/>
                <a:ea typeface="+mn-ea"/>
                <a:cs typeface="+mn-cs"/>
              </a:rPr>
              <a:t>(PAD)</a:t>
            </a: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 is a common cardiovascular disease associated with increased risk of amputation, myocardial infarction, stroke, and death, as well as impaired quality of life, walking performance, and functional status.</a:t>
            </a:r>
          </a:p>
        </p:txBody>
      </p:sp>
      <p:sp>
        <p:nvSpPr>
          <p:cNvPr id="6" name="TextBox 6">
            <a:extLst>
              <a:ext uri="{FF2B5EF4-FFF2-40B4-BE49-F238E27FC236}">
                <a16:creationId xmlns:a16="http://schemas.microsoft.com/office/drawing/2014/main" id="{BD081D51-2DAE-4BFD-9708-B3F08A6115EF}"/>
              </a:ext>
            </a:extLst>
          </p:cNvPr>
          <p:cNvSpPr txBox="1"/>
          <p:nvPr/>
        </p:nvSpPr>
        <p:spPr>
          <a:xfrm>
            <a:off x="381000" y="1435079"/>
            <a:ext cx="11493500" cy="1359668"/>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619100" marR="0" lvl="0" indent="-619100" algn="l" defTabSz="761970" rtl="0" eaLnBrk="0" fontAlgn="base" latinLnBrk="0" hangingPunct="0">
              <a:lnSpc>
                <a:spcPct val="100000"/>
              </a:lnSpc>
              <a:spcBef>
                <a:spcPct val="0"/>
              </a:spcBef>
              <a:spcAft>
                <a:spcPct val="0"/>
              </a:spcAft>
              <a:buClrTx/>
              <a:buSzTx/>
              <a:buFont typeface="+mj-lt"/>
              <a:buAutoNum type="arabicPeriod" startAt="2"/>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This guideline defines 4 clinical subsets of PAD: </a:t>
            </a:r>
          </a:p>
          <a:p>
            <a:pPr marL="1238200" marR="0" lvl="2" indent="-476231"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Asymptomatic PAD (may have functional impairment) </a:t>
            </a:r>
          </a:p>
          <a:p>
            <a:pPr marL="1238200" marR="0" lvl="2" indent="-476231"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Chronic symptomatic PAD (including claudication), </a:t>
            </a:r>
          </a:p>
          <a:p>
            <a:pPr marL="1238200" marR="0" lvl="2" indent="-476231"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Chronic limb-threatening ischemia, and </a:t>
            </a:r>
          </a:p>
          <a:p>
            <a:pPr marL="1238200" marR="0" lvl="2" indent="-476231"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Acute limb ischemia.</a:t>
            </a:r>
          </a:p>
        </p:txBody>
      </p:sp>
      <p:sp>
        <p:nvSpPr>
          <p:cNvPr id="7" name="TextBox 6">
            <a:extLst>
              <a:ext uri="{FF2B5EF4-FFF2-40B4-BE49-F238E27FC236}">
                <a16:creationId xmlns:a16="http://schemas.microsoft.com/office/drawing/2014/main" id="{7A072736-9936-4F3A-87FC-87C5E5346EAE}"/>
              </a:ext>
            </a:extLst>
          </p:cNvPr>
          <p:cNvSpPr txBox="1"/>
          <p:nvPr/>
        </p:nvSpPr>
        <p:spPr>
          <a:xfrm>
            <a:off x="381000" y="2706883"/>
            <a:ext cx="11557000" cy="590033"/>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619100" marR="0" lvl="0" indent="-619100" algn="l" defTabSz="761970" rtl="0" eaLnBrk="0" fontAlgn="base" latinLnBrk="0" hangingPunct="0">
              <a:lnSpc>
                <a:spcPct val="100000"/>
              </a:lnSpc>
              <a:spcBef>
                <a:spcPct val="0"/>
              </a:spcBef>
              <a:spcAft>
                <a:spcPct val="0"/>
              </a:spcAft>
              <a:buClrTx/>
              <a:buSzTx/>
              <a:buFont typeface="+mj-lt"/>
              <a:buAutoNum type="arabicPeriod" startAt="3"/>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Detection of PAD in most patients is accomplished through the history, examination, and the resting ankle-brachial index. </a:t>
            </a:r>
          </a:p>
        </p:txBody>
      </p:sp>
      <p:sp>
        <p:nvSpPr>
          <p:cNvPr id="8" name="TextBox 6">
            <a:extLst>
              <a:ext uri="{FF2B5EF4-FFF2-40B4-BE49-F238E27FC236}">
                <a16:creationId xmlns:a16="http://schemas.microsoft.com/office/drawing/2014/main" id="{7298FB57-37DC-4471-829A-8F4A06265D03}"/>
              </a:ext>
            </a:extLst>
          </p:cNvPr>
          <p:cNvSpPr txBox="1"/>
          <p:nvPr/>
        </p:nvSpPr>
        <p:spPr>
          <a:xfrm>
            <a:off x="381000" y="3305169"/>
            <a:ext cx="11493500" cy="846578"/>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619100" marR="0" lvl="0" indent="-619100" algn="l" defTabSz="761970" rtl="0" eaLnBrk="0" fontAlgn="base" latinLnBrk="0" hangingPunct="0">
              <a:lnSpc>
                <a:spcPct val="100000"/>
              </a:lnSpc>
              <a:spcBef>
                <a:spcPct val="0"/>
              </a:spcBef>
              <a:spcAft>
                <a:spcPct val="0"/>
              </a:spcAft>
              <a:buClrTx/>
              <a:buSzTx/>
              <a:buFont typeface="+mj-lt"/>
              <a:buAutoNum type="arabicPeriod" startAt="4"/>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Health disparities in PAD are associated with poor limb and cardiovascular outcomes and must be addressed at the individual patient and population levels, with interventions coordinated between multiple stakeholders across the cardiovascular community and public health infrastructure. </a:t>
            </a:r>
          </a:p>
        </p:txBody>
      </p:sp>
      <p:sp>
        <p:nvSpPr>
          <p:cNvPr id="9" name="TextBox 6">
            <a:extLst>
              <a:ext uri="{FF2B5EF4-FFF2-40B4-BE49-F238E27FC236}">
                <a16:creationId xmlns:a16="http://schemas.microsoft.com/office/drawing/2014/main" id="{9DBE939D-A1D0-4E93-BA12-A8E2857B2D4D}"/>
              </a:ext>
            </a:extLst>
          </p:cNvPr>
          <p:cNvSpPr txBox="1"/>
          <p:nvPr/>
        </p:nvSpPr>
        <p:spPr>
          <a:xfrm>
            <a:off x="381000" y="4160000"/>
            <a:ext cx="11747500" cy="1616212"/>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428608" marR="0" lvl="0" indent="-428608" algn="l" defTabSz="761970" rtl="0" eaLnBrk="0" fontAlgn="base" latinLnBrk="0" hangingPunct="0">
              <a:lnSpc>
                <a:spcPct val="100000"/>
              </a:lnSpc>
              <a:spcBef>
                <a:spcPct val="0"/>
              </a:spcBef>
              <a:spcAft>
                <a:spcPct val="0"/>
              </a:spcAft>
              <a:buClrTx/>
              <a:buSzTx/>
              <a:buFont typeface="+mj-lt"/>
              <a:buAutoNum type="arabicPeriod" startAt="5"/>
              <a:tabLst/>
              <a:defRPr/>
            </a:pPr>
            <a:r>
              <a:rPr kumimoji="0" lang="en-US" sz="1667" b="1" i="0" u="none" strike="noStrike" kern="1200" cap="none" spc="0" normalizeH="0" baseline="0" noProof="0" dirty="0">
                <a:ln>
                  <a:noFill/>
                </a:ln>
                <a:solidFill>
                  <a:sysClr val="windowText" lastClr="000000"/>
                </a:solidFill>
                <a:effectLst/>
                <a:highlight>
                  <a:srgbClr val="FFFF00"/>
                </a:highlight>
                <a:uLnTx/>
                <a:uFillTx/>
                <a:latin typeface="Arial" panose="020B0604020202020204" pitchFamily="34" charset="0"/>
                <a:ea typeface="+mn-ea"/>
                <a:cs typeface="+mn-cs"/>
              </a:rPr>
              <a:t>Effective medical therapies for patients with PAD should be prescribed to prevent major adverse cardiovascular events and major adverse limb events for patients with PAD, including antiplatelet (generally single antiplatelet) and antithrombotic therapy, lipid-lowering (</a:t>
            </a:r>
            <a:r>
              <a:rPr kumimoji="0" lang="en-US" sz="1667" b="1" i="0" u="none" strike="noStrike" kern="1200" cap="none" spc="0" normalizeH="0" baseline="0" noProof="0" dirty="0" err="1">
                <a:ln>
                  <a:noFill/>
                </a:ln>
                <a:solidFill>
                  <a:sysClr val="windowText" lastClr="000000"/>
                </a:solidFill>
                <a:effectLst/>
                <a:highlight>
                  <a:srgbClr val="FFFF00"/>
                </a:highlight>
                <a:uLnTx/>
                <a:uFillTx/>
                <a:latin typeface="Arial" panose="020B0604020202020204" pitchFamily="34" charset="0"/>
                <a:ea typeface="+mn-ea"/>
                <a:cs typeface="+mn-cs"/>
              </a:rPr>
              <a:t>ie</a:t>
            </a:r>
            <a:r>
              <a:rPr kumimoji="0" lang="en-US" sz="1667" b="1" i="0" u="none" strike="noStrike" kern="1200" cap="none" spc="0" normalizeH="0" baseline="0" noProof="0" dirty="0">
                <a:ln>
                  <a:noFill/>
                </a:ln>
                <a:solidFill>
                  <a:sysClr val="windowText" lastClr="000000"/>
                </a:solidFill>
                <a:effectLst/>
                <a:highlight>
                  <a:srgbClr val="FFFF00"/>
                </a:highlight>
                <a:uLnTx/>
                <a:uFillTx/>
                <a:latin typeface="Arial" panose="020B0604020202020204" pitchFamily="34" charset="0"/>
                <a:ea typeface="+mn-ea"/>
                <a:cs typeface="+mn-cs"/>
              </a:rPr>
              <a:t>, high-intensity statin) and antihypertensive therapy, management of diabetes, and smoking cessation. Rivaroxaban (2.5 mg twice daily) combined with low-dose aspirin (81 mg daily) is effective to prevent major adverse cardiovascular events and major adverse limb events in patients with PAD who are not at increased risk of bleeding. </a:t>
            </a:r>
          </a:p>
        </p:txBody>
      </p:sp>
      <p:sp>
        <p:nvSpPr>
          <p:cNvPr id="10" name="TextBox 6">
            <a:extLst>
              <a:ext uri="{FF2B5EF4-FFF2-40B4-BE49-F238E27FC236}">
                <a16:creationId xmlns:a16="http://schemas.microsoft.com/office/drawing/2014/main" id="{ADE30A87-A695-496E-B033-07B429B1524F}"/>
              </a:ext>
            </a:extLst>
          </p:cNvPr>
          <p:cNvSpPr txBox="1"/>
          <p:nvPr/>
        </p:nvSpPr>
        <p:spPr>
          <a:xfrm>
            <a:off x="381000" y="5697840"/>
            <a:ext cx="10953750" cy="590033"/>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428608" marR="0" lvl="0" indent="-428608" algn="l" defTabSz="761970" rtl="0" eaLnBrk="0" fontAlgn="base" latinLnBrk="0" hangingPunct="0">
              <a:lnSpc>
                <a:spcPct val="100000"/>
              </a:lnSpc>
              <a:spcBef>
                <a:spcPct val="0"/>
              </a:spcBef>
              <a:spcAft>
                <a:spcPct val="0"/>
              </a:spcAft>
              <a:buClrTx/>
              <a:buSzTx/>
              <a:buFont typeface="+mj-lt"/>
              <a:buAutoNum type="arabicPeriod" startAt="6"/>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Structured exercise is a core component of care for patients with PAD. It includes supervised exercise therapy and community-based (including structured home-based) programs.</a:t>
            </a:r>
          </a:p>
        </p:txBody>
      </p:sp>
      <p:sp>
        <p:nvSpPr>
          <p:cNvPr id="11" name="Rectangle 10">
            <a:extLst>
              <a:ext uri="{FF2B5EF4-FFF2-40B4-BE49-F238E27FC236}">
                <a16:creationId xmlns:a16="http://schemas.microsoft.com/office/drawing/2014/main" id="{7BAC9B38-667B-1FD6-B697-F7676AC77E01}"/>
              </a:ext>
            </a:extLst>
          </p:cNvPr>
          <p:cNvSpPr/>
          <p:nvPr/>
        </p:nvSpPr>
        <p:spPr>
          <a:xfrm>
            <a:off x="10571549" y="221128"/>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836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76197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667" b="0" i="0" u="none" strike="noStrike" kern="1200" cap="none" spc="0" normalizeH="0" baseline="0" noProof="0">
                <a:ln>
                  <a:noFill/>
                </a:ln>
                <a:solidFill>
                  <a:srgbClr val="8A8B8A"/>
                </a:solidFill>
                <a:effectLst/>
                <a:uLnTx/>
                <a:uFillTx/>
                <a:latin typeface="Arial" panose="020B0604020202020204" pitchFamily="34" charset="0"/>
                <a:ea typeface="+mn-ea"/>
                <a:cs typeface="+mn-cs"/>
              </a:rPr>
              <a:pPr marL="0" marR="0" lvl="0" indent="0" algn="ctr" defTabSz="761970" rtl="0" eaLnBrk="0" fontAlgn="base" latinLnBrk="0" hangingPunct="0">
                <a:lnSpc>
                  <a:spcPct val="100000"/>
                </a:lnSpc>
                <a:spcBef>
                  <a:spcPct val="0"/>
                </a:spcBef>
                <a:spcAft>
                  <a:spcPct val="0"/>
                </a:spcAft>
                <a:buClrTx/>
                <a:buSzTx/>
                <a:buFontTx/>
                <a:buNone/>
                <a:tabLst/>
                <a:defRPr/>
              </a:pPr>
              <a:t>119</a:t>
            </a:fld>
            <a:endParaRPr kumimoji="0" lang="en-US" sz="667" b="0" i="0" u="none" strike="noStrike" kern="1200" cap="none" spc="0" normalizeH="0" baseline="0" noProof="0" dirty="0">
              <a:ln>
                <a:noFill/>
              </a:ln>
              <a:solidFill>
                <a:srgbClr val="8A8B8A"/>
              </a:solidFill>
              <a:effectLst/>
              <a:uLnTx/>
              <a:uFillTx/>
              <a:latin typeface="Arial" panose="020B0604020202020204" pitchFamily="34" charset="0"/>
              <a:ea typeface="+mn-ea"/>
              <a:cs typeface="+mn-cs"/>
            </a:endParaRPr>
          </a:p>
        </p:txBody>
      </p:sp>
      <p:sp>
        <p:nvSpPr>
          <p:cNvPr id="11" name="TextBox 6">
            <a:extLst>
              <a:ext uri="{FF2B5EF4-FFF2-40B4-BE49-F238E27FC236}">
                <a16:creationId xmlns:a16="http://schemas.microsoft.com/office/drawing/2014/main" id="{90F1F860-35AC-483E-B12F-30BF90C9CD01}"/>
              </a:ext>
            </a:extLst>
          </p:cNvPr>
          <p:cNvSpPr txBox="1"/>
          <p:nvPr/>
        </p:nvSpPr>
        <p:spPr>
          <a:xfrm>
            <a:off x="317500" y="1143000"/>
            <a:ext cx="11557000" cy="846578"/>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428608" marR="0" lvl="0" indent="-428608" algn="l" defTabSz="761970" rtl="0" eaLnBrk="0" fontAlgn="base" latinLnBrk="0" hangingPunct="0">
              <a:lnSpc>
                <a:spcPct val="100000"/>
              </a:lnSpc>
              <a:spcBef>
                <a:spcPct val="0"/>
              </a:spcBef>
              <a:spcAft>
                <a:spcPct val="0"/>
              </a:spcAft>
              <a:buClrTx/>
              <a:buSzTx/>
              <a:buFont typeface="+mj-lt"/>
              <a:buAutoNum type="arabicPeriod" startAt="7"/>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Revascularization (endovascular, surgical, or hybrid) should be used to prevent limb loss in those with chronic limb-threatening ischemia and can be used to improve quality of life and functional status in patients with claudication not responsive to medical therapy and structured exercise. </a:t>
            </a:r>
          </a:p>
        </p:txBody>
      </p:sp>
      <p:sp>
        <p:nvSpPr>
          <p:cNvPr id="12" name="TextBox 6">
            <a:extLst>
              <a:ext uri="{FF2B5EF4-FFF2-40B4-BE49-F238E27FC236}">
                <a16:creationId xmlns:a16="http://schemas.microsoft.com/office/drawing/2014/main" id="{8A66288D-7824-479D-AB2E-42190AC63B6A}"/>
              </a:ext>
            </a:extLst>
          </p:cNvPr>
          <p:cNvSpPr txBox="1"/>
          <p:nvPr/>
        </p:nvSpPr>
        <p:spPr>
          <a:xfrm>
            <a:off x="317500" y="1963642"/>
            <a:ext cx="11557000" cy="590033"/>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428608" marR="0" lvl="0" indent="-428608" algn="l" defTabSz="761970" rtl="0" eaLnBrk="0" fontAlgn="base" latinLnBrk="0" hangingPunct="0">
              <a:lnSpc>
                <a:spcPct val="100000"/>
              </a:lnSpc>
              <a:spcBef>
                <a:spcPct val="0"/>
              </a:spcBef>
              <a:spcAft>
                <a:spcPct val="0"/>
              </a:spcAft>
              <a:buClrTx/>
              <a:buSzTx/>
              <a:buFont typeface="+mj-lt"/>
              <a:buAutoNum type="arabicPeriod" startAt="8"/>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Care for patients with PAD, and especially those with chronic limb-threatening ischemia, is optimized when delivered by a multispecialty care team.</a:t>
            </a:r>
          </a:p>
        </p:txBody>
      </p:sp>
      <p:sp>
        <p:nvSpPr>
          <p:cNvPr id="13" name="TextBox 6">
            <a:extLst>
              <a:ext uri="{FF2B5EF4-FFF2-40B4-BE49-F238E27FC236}">
                <a16:creationId xmlns:a16="http://schemas.microsoft.com/office/drawing/2014/main" id="{A9958D4F-954C-43C8-93D8-664AFB3EF482}"/>
              </a:ext>
            </a:extLst>
          </p:cNvPr>
          <p:cNvSpPr txBox="1"/>
          <p:nvPr/>
        </p:nvSpPr>
        <p:spPr>
          <a:xfrm>
            <a:off x="317500" y="2584440"/>
            <a:ext cx="11557000" cy="1103122"/>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428608" marR="0" lvl="0" indent="-428608" algn="l" defTabSz="761970" rtl="0" eaLnBrk="0" fontAlgn="base" latinLnBrk="0" hangingPunct="0">
              <a:lnSpc>
                <a:spcPct val="100000"/>
              </a:lnSpc>
              <a:spcBef>
                <a:spcPct val="0"/>
              </a:spcBef>
              <a:spcAft>
                <a:spcPct val="0"/>
              </a:spcAft>
              <a:buClrTx/>
              <a:buSzTx/>
              <a:buFont typeface="+mj-lt"/>
              <a:buAutoNum type="arabicPeriod" startAt="9"/>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Foot care is crucial for patients with PAD across all clinical subsets and ranges from preventive care and patient education to advanced care in the setting of chronic limb-threatening ischemia. Podiatrists and other specialists with expertise in foot care, wound-healing therapies, and foot surgery are important members of the multispecialty care team.</a:t>
            </a:r>
          </a:p>
        </p:txBody>
      </p:sp>
      <p:sp>
        <p:nvSpPr>
          <p:cNvPr id="14" name="TextBox 6">
            <a:extLst>
              <a:ext uri="{FF2B5EF4-FFF2-40B4-BE49-F238E27FC236}">
                <a16:creationId xmlns:a16="http://schemas.microsoft.com/office/drawing/2014/main" id="{F13963C5-EAA8-47A6-9F4A-D696ABC9AB2B}"/>
              </a:ext>
            </a:extLst>
          </p:cNvPr>
          <p:cNvSpPr txBox="1"/>
          <p:nvPr/>
        </p:nvSpPr>
        <p:spPr>
          <a:xfrm>
            <a:off x="229286" y="3714293"/>
            <a:ext cx="11570730" cy="590033"/>
          </a:xfrm>
          <a:prstGeom prst="rect">
            <a:avLst/>
          </a:prstGeom>
          <a:noFill/>
        </p:spPr>
        <p:txBody>
          <a:bodyPr wrap="square" lIns="76200" tIns="38100" rIns="76200" bIns="38100" anchor="t">
            <a:spAutoFit/>
          </a:bodyPr>
          <a:lstStyle>
            <a:defPPr>
              <a:defRPr lang="en-US"/>
            </a:defPPr>
            <a:lvl1pPr algn="l" rtl="0" eaLnBrk="0" fontAlgn="base" hangingPunct="0">
              <a:spcBef>
                <a:spcPct val="0"/>
              </a:spcBef>
              <a:spcAft>
                <a:spcPct val="0"/>
              </a:spcAft>
              <a:defRPr kern="1200">
                <a:solidFill>
                  <a:sysClr val="windowText" lastClr="000000"/>
                </a:solidFill>
                <a:latin typeface="Calibri" panose="020F0502020204030204" pitchFamily="34" charset="0"/>
              </a:defRPr>
            </a:lvl1pPr>
            <a:lvl2pPr marL="457200" algn="l" rtl="0" eaLnBrk="0" fontAlgn="base" hangingPunct="0">
              <a:spcBef>
                <a:spcPct val="0"/>
              </a:spcBef>
              <a:spcAft>
                <a:spcPct val="0"/>
              </a:spcAft>
              <a:defRPr kern="1200">
                <a:solidFill>
                  <a:sysClr val="windowText" lastClr="000000"/>
                </a:solidFill>
                <a:latin typeface="Calibri" panose="020F0502020204030204" pitchFamily="34" charset="0"/>
              </a:defRPr>
            </a:lvl2pPr>
            <a:lvl3pPr marL="914400" algn="l" rtl="0" eaLnBrk="0" fontAlgn="base" hangingPunct="0">
              <a:spcBef>
                <a:spcPct val="0"/>
              </a:spcBef>
              <a:spcAft>
                <a:spcPct val="0"/>
              </a:spcAft>
              <a:defRPr kern="1200">
                <a:solidFill>
                  <a:sysClr val="windowText" lastClr="000000"/>
                </a:solidFill>
                <a:latin typeface="Calibri" panose="020F0502020204030204" pitchFamily="34" charset="0"/>
              </a:defRPr>
            </a:lvl3pPr>
            <a:lvl4pPr marL="1371600" algn="l" rtl="0" eaLnBrk="0" fontAlgn="base" hangingPunct="0">
              <a:spcBef>
                <a:spcPct val="0"/>
              </a:spcBef>
              <a:spcAft>
                <a:spcPct val="0"/>
              </a:spcAft>
              <a:defRPr kern="1200">
                <a:solidFill>
                  <a:sysClr val="windowText" lastClr="000000"/>
                </a:solidFill>
                <a:latin typeface="Calibri" panose="020F0502020204030204" pitchFamily="34" charset="0"/>
              </a:defRPr>
            </a:lvl4pPr>
            <a:lvl5pPr marL="1828800" algn="l" rtl="0" eaLnBrk="0" fontAlgn="base" hangingPunct="0">
              <a:spcBef>
                <a:spcPct val="0"/>
              </a:spcBef>
              <a:spcAft>
                <a:spcPct val="0"/>
              </a:spcAft>
              <a:defRPr kern="1200">
                <a:solidFill>
                  <a:sysClr val="windowText" lastClr="000000"/>
                </a:solidFill>
                <a:latin typeface="Calibri" panose="020F0502020204030204" pitchFamily="34" charset="0"/>
              </a:defRPr>
            </a:lvl5pPr>
            <a:lvl6pPr marL="2286000" algn="l" defTabSz="914400" rtl="0" eaLnBrk="1" latinLnBrk="0" hangingPunct="1">
              <a:defRPr kern="1200">
                <a:solidFill>
                  <a:sysClr val="windowText" lastClr="000000"/>
                </a:solidFill>
                <a:latin typeface="Calibri" panose="020F0502020204030204" pitchFamily="34" charset="0"/>
              </a:defRPr>
            </a:lvl6pPr>
            <a:lvl7pPr marL="2743200" algn="l" defTabSz="914400" rtl="0" eaLnBrk="1" latinLnBrk="0" hangingPunct="1">
              <a:defRPr kern="1200">
                <a:solidFill>
                  <a:sysClr val="windowText" lastClr="000000"/>
                </a:solidFill>
                <a:latin typeface="Calibri" panose="020F0502020204030204" pitchFamily="34" charset="0"/>
              </a:defRPr>
            </a:lvl7pPr>
            <a:lvl8pPr marL="3200400" algn="l" defTabSz="914400" rtl="0" eaLnBrk="1" latinLnBrk="0" hangingPunct="1">
              <a:defRPr kern="1200">
                <a:solidFill>
                  <a:sysClr val="windowText" lastClr="000000"/>
                </a:solidFill>
                <a:latin typeface="Calibri" panose="020F0502020204030204" pitchFamily="34" charset="0"/>
              </a:defRPr>
            </a:lvl8pPr>
            <a:lvl9pPr marL="3657600" algn="l" defTabSz="914400" rtl="0" eaLnBrk="1" latinLnBrk="0" hangingPunct="1">
              <a:defRPr kern="1200">
                <a:solidFill>
                  <a:sysClr val="windowText" lastClr="000000"/>
                </a:solidFill>
                <a:latin typeface="Calibri" panose="020F0502020204030204" pitchFamily="34" charset="0"/>
              </a:defRPr>
            </a:lvl9pPr>
          </a:lstStyle>
          <a:p>
            <a:pPr marL="428608" marR="0" lvl="0" indent="-428608" algn="l" defTabSz="761970" rtl="0" eaLnBrk="0" fontAlgn="base" latinLnBrk="0" hangingPunct="0">
              <a:lnSpc>
                <a:spcPct val="100000"/>
              </a:lnSpc>
              <a:spcBef>
                <a:spcPct val="0"/>
              </a:spcBef>
              <a:spcAft>
                <a:spcPct val="0"/>
              </a:spcAft>
              <a:buClrTx/>
              <a:buSzTx/>
              <a:buFont typeface="+mj-lt"/>
              <a:buAutoNum type="arabicPeriod" startAt="10"/>
              <a:tabLst/>
              <a:defRPr/>
            </a:pPr>
            <a:r>
              <a:rPr kumimoji="0" lang="en-US" sz="1667"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rPr>
              <a:t> The PAD National Action Plan outlines 6 strategic goals to improve awareness, detection, and treatment of PAD nationwide. Implementation of this action plan is recognized as a top advocacy priority by the writing committee.</a:t>
            </a:r>
          </a:p>
        </p:txBody>
      </p:sp>
      <p:sp>
        <p:nvSpPr>
          <p:cNvPr id="3" name="Rectangle 2">
            <a:extLst>
              <a:ext uri="{FF2B5EF4-FFF2-40B4-BE49-F238E27FC236}">
                <a16:creationId xmlns:a16="http://schemas.microsoft.com/office/drawing/2014/main" id="{2FB8F9B5-37BB-7A65-956E-467D0D8586EF}"/>
              </a:ext>
            </a:extLst>
          </p:cNvPr>
          <p:cNvSpPr/>
          <p:nvPr/>
        </p:nvSpPr>
        <p:spPr>
          <a:xfrm>
            <a:off x="229286" y="245841"/>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32632D2-E6AB-2A79-373B-760263BC283C}"/>
              </a:ext>
            </a:extLst>
          </p:cNvPr>
          <p:cNvSpPr/>
          <p:nvPr/>
        </p:nvSpPr>
        <p:spPr>
          <a:xfrm>
            <a:off x="10571549" y="221128"/>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19B1E583-DF75-28F0-8F8F-3017F9440658}"/>
              </a:ext>
            </a:extLst>
          </p:cNvPr>
          <p:cNvSpPr>
            <a:spLocks noGrp="1"/>
          </p:cNvSpPr>
          <p:nvPr/>
        </p:nvSpPr>
        <p:spPr>
          <a:xfrm>
            <a:off x="2915501" y="120129"/>
            <a:ext cx="6487998" cy="507999"/>
          </a:xfrm>
          <a:prstGeom prst="rect">
            <a:avLst/>
          </a:prstGeom>
        </p:spPr>
        <p:txBody>
          <a:bodyPr anchor="b"/>
          <a:lstStyle>
            <a:lvl1pPr algn="l" defTabSz="914400" rtl="0" eaLnBrk="1" latinLnBrk="0" hangingPunct="1">
              <a:lnSpc>
                <a:spcPct val="90000"/>
              </a:lnSpc>
              <a:spcBef>
                <a:spcPct val="0"/>
              </a:spcBef>
              <a:buNone/>
              <a:defRPr sz="5000" b="1" i="0" kern="1200" spc="0">
                <a:solidFill>
                  <a:schemeClr val="tx1"/>
                </a:solidFill>
                <a:latin typeface="Lub Dub Heavy" panose="020B0603030403020204" pitchFamily="34" charset="77"/>
                <a:ea typeface="+mj-ea"/>
                <a:cs typeface="+mj-cs"/>
              </a:defRPr>
            </a:lvl1pPr>
          </a:lstStyle>
          <a:p>
            <a:pPr marL="0" marR="0" lvl="0" indent="0" algn="ctr" defTabSz="761970" rtl="0" eaLnBrk="1" fontAlgn="base" latinLnBrk="0" hangingPunct="1">
              <a:lnSpc>
                <a:spcPct val="9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Top 10 Take-Home Messages</a:t>
            </a:r>
          </a:p>
        </p:txBody>
      </p:sp>
    </p:spTree>
    <p:extLst>
      <p:ext uri="{BB962C8B-B14F-4D97-AF65-F5344CB8AC3E}">
        <p14:creationId xmlns:p14="http://schemas.microsoft.com/office/powerpoint/2010/main" val="304314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7994A-D790-BBBC-93CA-4B94E14EC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EB528-889C-D61C-A852-E6B77BCA3974}"/>
              </a:ext>
            </a:extLst>
          </p:cNvPr>
          <p:cNvSpPr>
            <a:spLocks noGrp="1"/>
          </p:cNvSpPr>
          <p:nvPr>
            <p:ph type="title"/>
          </p:nvPr>
        </p:nvSpPr>
        <p:spPr/>
        <p:txBody>
          <a:bodyPr/>
          <a:lstStyle/>
          <a:p>
            <a:r>
              <a:rPr lang="en-US"/>
              <a:t>Sex-Based Differences in hsTn</a:t>
            </a:r>
          </a:p>
        </p:txBody>
      </p:sp>
      <p:sp>
        <p:nvSpPr>
          <p:cNvPr id="4" name="Text Placeholder 3">
            <a:extLst>
              <a:ext uri="{FF2B5EF4-FFF2-40B4-BE49-F238E27FC236}">
                <a16:creationId xmlns:a16="http://schemas.microsoft.com/office/drawing/2014/main" id="{5FD1F7C1-F184-63FA-2971-88F0F711285F}"/>
              </a:ext>
            </a:extLst>
          </p:cNvPr>
          <p:cNvSpPr>
            <a:spLocks noGrp="1"/>
          </p:cNvSpPr>
          <p:nvPr>
            <p:ph type="body" sz="quarter" idx="15"/>
          </p:nvPr>
        </p:nvSpPr>
        <p:spPr>
          <a:xfrm>
            <a:off x="8026055" y="1082676"/>
            <a:ext cx="4165945" cy="5495546"/>
          </a:xfrm>
        </p:spPr>
        <p:txBody>
          <a:bodyPr/>
          <a:lstStyle/>
          <a:p>
            <a:pPr marL="342900" indent="-342900">
              <a:lnSpc>
                <a:spcPct val="100000"/>
              </a:lnSpc>
              <a:spcAft>
                <a:spcPts val="2400"/>
              </a:spcAft>
              <a:buFont typeface="Wingdings" panose="05000000000000000000" pitchFamily="2" charset="2"/>
              <a:buChar char="§"/>
            </a:pPr>
            <a:r>
              <a:rPr lang="en-US"/>
              <a:t>Median </a:t>
            </a:r>
            <a:r>
              <a:rPr lang="en-US" err="1"/>
              <a:t>hs-cTnT</a:t>
            </a:r>
            <a:r>
              <a:rPr lang="en-US"/>
              <a:t> in women (14 ng/L) was lower than corresponding value in men (20 ng/L)</a:t>
            </a:r>
          </a:p>
          <a:p>
            <a:pPr marL="342900" indent="-342900">
              <a:lnSpc>
                <a:spcPct val="100000"/>
              </a:lnSpc>
              <a:spcAft>
                <a:spcPts val="2400"/>
              </a:spcAft>
              <a:buFont typeface="Wingdings" panose="05000000000000000000" pitchFamily="2" charset="2"/>
              <a:buChar char="§"/>
            </a:pPr>
            <a:r>
              <a:rPr lang="en-US"/>
              <a:t>This has significant ramifications for use in evaluation of possible ACS</a:t>
            </a:r>
          </a:p>
        </p:txBody>
      </p:sp>
      <p:sp>
        <p:nvSpPr>
          <p:cNvPr id="3" name="Text Placeholder 2">
            <a:extLst>
              <a:ext uri="{FF2B5EF4-FFF2-40B4-BE49-F238E27FC236}">
                <a16:creationId xmlns:a16="http://schemas.microsoft.com/office/drawing/2014/main" id="{6ADB1A8A-CD6D-6F38-82BA-61928329359F}"/>
              </a:ext>
            </a:extLst>
          </p:cNvPr>
          <p:cNvSpPr>
            <a:spLocks noGrp="1"/>
          </p:cNvSpPr>
          <p:nvPr>
            <p:ph type="body" sz="quarter" idx="14"/>
          </p:nvPr>
        </p:nvSpPr>
        <p:spPr/>
        <p:txBody>
          <a:bodyPr/>
          <a:lstStyle/>
          <a:p>
            <a:pPr algn="l"/>
            <a:r>
              <a:rPr lang="en-US" err="1"/>
              <a:t>Giannitsis</a:t>
            </a:r>
            <a:r>
              <a:rPr lang="en-US"/>
              <a:t> E, et al. Clin Chem. 2010;56:254-261. </a:t>
            </a:r>
          </a:p>
        </p:txBody>
      </p:sp>
      <p:pic>
        <p:nvPicPr>
          <p:cNvPr id="11" name="Picture 10">
            <a:extLst>
              <a:ext uri="{FF2B5EF4-FFF2-40B4-BE49-F238E27FC236}">
                <a16:creationId xmlns:a16="http://schemas.microsoft.com/office/drawing/2014/main" id="{7CD36C17-86B8-1C28-585B-BA90AB1F6329}"/>
              </a:ext>
            </a:extLst>
          </p:cNvPr>
          <p:cNvPicPr>
            <a:picLocks noChangeAspect="1"/>
          </p:cNvPicPr>
          <p:nvPr/>
        </p:nvPicPr>
        <p:blipFill>
          <a:blip r:embed="rId2"/>
          <a:stretch>
            <a:fillRect/>
          </a:stretch>
        </p:blipFill>
        <p:spPr>
          <a:xfrm>
            <a:off x="343007" y="1368329"/>
            <a:ext cx="7683048" cy="4660995"/>
          </a:xfrm>
          <a:prstGeom prst="rect">
            <a:avLst/>
          </a:prstGeom>
        </p:spPr>
      </p:pic>
    </p:spTree>
    <p:extLst>
      <p:ext uri="{BB962C8B-B14F-4D97-AF65-F5344CB8AC3E}">
        <p14:creationId xmlns:p14="http://schemas.microsoft.com/office/powerpoint/2010/main" val="2736385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1B473-6B91-A99E-3099-AF9F60081C9A}"/>
              </a:ext>
            </a:extLst>
          </p:cNvPr>
          <p:cNvSpPr>
            <a:spLocks noGrp="1"/>
          </p:cNvSpPr>
          <p:nvPr>
            <p:ph type="body" sz="quarter" idx="14"/>
          </p:nvPr>
        </p:nvSpPr>
        <p:spPr>
          <a:xfrm>
            <a:off x="2" y="6443189"/>
            <a:ext cx="12191999" cy="2783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effectLst/>
                <a:uLnTx/>
                <a:uFillTx/>
                <a:latin typeface="+mn-lt"/>
                <a:ea typeface="+mn-ea"/>
                <a:cs typeface="+mn-cs"/>
              </a:rPr>
              <a:t>MACE indicates major adverse cardiovascular events; MALE, major adverse limb events; and PAD, peripheral artery disease.</a:t>
            </a:r>
          </a:p>
        </p:txBody>
      </p:sp>
      <p:sp>
        <p:nvSpPr>
          <p:cNvPr id="5" name="Title 4">
            <a:extLst>
              <a:ext uri="{FF2B5EF4-FFF2-40B4-BE49-F238E27FC236}">
                <a16:creationId xmlns:a16="http://schemas.microsoft.com/office/drawing/2014/main" id="{95FFDA2D-B961-4284-A8E8-15AF9AA88185}"/>
              </a:ext>
            </a:extLst>
          </p:cNvPr>
          <p:cNvSpPr>
            <a:spLocks noGrp="1"/>
          </p:cNvSpPr>
          <p:nvPr>
            <p:ph type="title"/>
          </p:nvPr>
        </p:nvSpPr>
        <p:spPr/>
        <p:txBody>
          <a:bodyPr>
            <a:normAutofit fontScale="90000"/>
          </a:bodyPr>
          <a:lstStyle/>
          <a:p>
            <a:r>
              <a:rPr lang="en-US" dirty="0"/>
              <a:t>Health Disparities and PAD-Related Risk Amplifiers Increase Risk of MACE and MALE</a:t>
            </a:r>
          </a:p>
        </p:txBody>
      </p:sp>
      <p:grpSp>
        <p:nvGrpSpPr>
          <p:cNvPr id="21" name="Group 20">
            <a:extLst>
              <a:ext uri="{FF2B5EF4-FFF2-40B4-BE49-F238E27FC236}">
                <a16:creationId xmlns:a16="http://schemas.microsoft.com/office/drawing/2014/main" id="{C1E88C52-53AC-44C5-B1AE-517A65A89BA1}"/>
              </a:ext>
            </a:extLst>
          </p:cNvPr>
          <p:cNvGrpSpPr/>
          <p:nvPr/>
        </p:nvGrpSpPr>
        <p:grpSpPr>
          <a:xfrm>
            <a:off x="167756" y="1255410"/>
            <a:ext cx="11856488" cy="4893559"/>
            <a:chOff x="167756" y="1517356"/>
            <a:chExt cx="11856488" cy="4893559"/>
          </a:xfrm>
        </p:grpSpPr>
        <p:grpSp>
          <p:nvGrpSpPr>
            <p:cNvPr id="17" name="Group 16">
              <a:extLst>
                <a:ext uri="{FF2B5EF4-FFF2-40B4-BE49-F238E27FC236}">
                  <a16:creationId xmlns:a16="http://schemas.microsoft.com/office/drawing/2014/main" id="{A1CC2143-5FF1-4CEA-B834-42C2565B8D7C}"/>
                </a:ext>
              </a:extLst>
            </p:cNvPr>
            <p:cNvGrpSpPr/>
            <p:nvPr/>
          </p:nvGrpSpPr>
          <p:grpSpPr>
            <a:xfrm>
              <a:off x="167756" y="1589574"/>
              <a:ext cx="4597358" cy="4703518"/>
              <a:chOff x="313865" y="1589574"/>
              <a:chExt cx="4597358" cy="4703518"/>
            </a:xfrm>
          </p:grpSpPr>
          <p:sp>
            <p:nvSpPr>
              <p:cNvPr id="48" name="TextBox 47">
                <a:extLst>
                  <a:ext uri="{FF2B5EF4-FFF2-40B4-BE49-F238E27FC236}">
                    <a16:creationId xmlns:a16="http://schemas.microsoft.com/office/drawing/2014/main" id="{F463FCA1-70D0-46D3-86A7-2A0E72C67A11}"/>
                  </a:ext>
                </a:extLst>
              </p:cNvPr>
              <p:cNvSpPr txBox="1"/>
              <p:nvPr/>
            </p:nvSpPr>
            <p:spPr>
              <a:xfrm>
                <a:off x="588185" y="1589574"/>
                <a:ext cx="4323034" cy="307777"/>
              </a:xfrm>
              <a:prstGeom prst="rect">
                <a:avLst/>
              </a:prstGeom>
              <a:solidFill>
                <a:srgbClr val="064AA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Contributors to Health Disparities</a:t>
                </a:r>
              </a:p>
            </p:txBody>
          </p:sp>
          <p:grpSp>
            <p:nvGrpSpPr>
              <p:cNvPr id="16" name="Group 15">
                <a:extLst>
                  <a:ext uri="{FF2B5EF4-FFF2-40B4-BE49-F238E27FC236}">
                    <a16:creationId xmlns:a16="http://schemas.microsoft.com/office/drawing/2014/main" id="{072185C2-ABF0-4DDB-9ADB-C45B16DDA40A}"/>
                  </a:ext>
                </a:extLst>
              </p:cNvPr>
              <p:cNvGrpSpPr/>
              <p:nvPr/>
            </p:nvGrpSpPr>
            <p:grpSpPr>
              <a:xfrm>
                <a:off x="313865" y="1974227"/>
                <a:ext cx="4597355" cy="731520"/>
                <a:chOff x="313865" y="1974227"/>
                <a:chExt cx="4597355" cy="731520"/>
              </a:xfrm>
            </p:grpSpPr>
            <p:sp>
              <p:nvSpPr>
                <p:cNvPr id="49" name="TextBox 48">
                  <a:extLst>
                    <a:ext uri="{FF2B5EF4-FFF2-40B4-BE49-F238E27FC236}">
                      <a16:creationId xmlns:a16="http://schemas.microsoft.com/office/drawing/2014/main" id="{6CE4D507-62E9-4600-AB8F-8A3EBCF70AE4}"/>
                    </a:ext>
                  </a:extLst>
                </p:cNvPr>
                <p:cNvSpPr txBox="1"/>
                <p:nvPr/>
              </p:nvSpPr>
              <p:spPr>
                <a:xfrm>
                  <a:off x="567405" y="1974227"/>
                  <a:ext cx="4343815" cy="731520"/>
                </a:xfrm>
                <a:prstGeom prst="rect">
                  <a:avLst/>
                </a:prstGeom>
                <a:solidFill>
                  <a:srgbClr val="E6EDF6"/>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4AA7"/>
                      </a:solidFill>
                      <a:effectLst/>
                      <a:uLnTx/>
                      <a:uFillTx/>
                      <a:latin typeface="Arial" panose="020B0604020202020204"/>
                      <a:ea typeface="+mn-ea"/>
                      <a:cs typeface="+mn-cs"/>
                    </a:rPr>
                    <a:t>Race and Ethnicity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(especially black, Hispanic, American Indian individuals)</a:t>
                  </a:r>
                </a:p>
              </p:txBody>
            </p:sp>
            <p:sp>
              <p:nvSpPr>
                <p:cNvPr id="80" name="Rectangle 79">
                  <a:extLst>
                    <a:ext uri="{FF2B5EF4-FFF2-40B4-BE49-F238E27FC236}">
                      <a16:creationId xmlns:a16="http://schemas.microsoft.com/office/drawing/2014/main" id="{7418FFDD-6701-4176-8AD3-EDA8E8F8DF00}"/>
                    </a:ext>
                  </a:extLst>
                </p:cNvPr>
                <p:cNvSpPr/>
                <p:nvPr/>
              </p:nvSpPr>
              <p:spPr>
                <a:xfrm>
                  <a:off x="567405" y="1974227"/>
                  <a:ext cx="45719" cy="731520"/>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Picture 9" descr="A group of people in a circle&#10;&#10;Description automatically generated">
                  <a:extLst>
                    <a:ext uri="{FF2B5EF4-FFF2-40B4-BE49-F238E27FC236}">
                      <a16:creationId xmlns:a16="http://schemas.microsoft.com/office/drawing/2014/main" id="{DEB3EACE-A93C-4F4A-B299-6F5F57EFE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65" y="2047448"/>
                  <a:ext cx="548640" cy="548640"/>
                </a:xfrm>
                <a:prstGeom prst="ellipse">
                  <a:avLst/>
                </a:prstGeom>
                <a:ln w="19050">
                  <a:noFill/>
                </a:ln>
              </p:spPr>
            </p:pic>
          </p:grpSp>
          <p:grpSp>
            <p:nvGrpSpPr>
              <p:cNvPr id="15" name="Group 14">
                <a:extLst>
                  <a:ext uri="{FF2B5EF4-FFF2-40B4-BE49-F238E27FC236}">
                    <a16:creationId xmlns:a16="http://schemas.microsoft.com/office/drawing/2014/main" id="{839EE02C-2C83-46B2-B331-C5EFFED7F507}"/>
                  </a:ext>
                </a:extLst>
              </p:cNvPr>
              <p:cNvGrpSpPr/>
              <p:nvPr/>
            </p:nvGrpSpPr>
            <p:grpSpPr>
              <a:xfrm>
                <a:off x="313865" y="2840260"/>
                <a:ext cx="4597356" cy="731520"/>
                <a:chOff x="313865" y="2840763"/>
                <a:chExt cx="4597356" cy="731520"/>
              </a:xfrm>
            </p:grpSpPr>
            <p:sp>
              <p:nvSpPr>
                <p:cNvPr id="50" name="TextBox 49">
                  <a:extLst>
                    <a:ext uri="{FF2B5EF4-FFF2-40B4-BE49-F238E27FC236}">
                      <a16:creationId xmlns:a16="http://schemas.microsoft.com/office/drawing/2014/main" id="{C943FD33-CCB8-46F9-9FA5-F752DAB7CF16}"/>
                    </a:ext>
                  </a:extLst>
                </p:cNvPr>
                <p:cNvSpPr txBox="1"/>
                <p:nvPr/>
              </p:nvSpPr>
              <p:spPr>
                <a:xfrm>
                  <a:off x="567405" y="2840763"/>
                  <a:ext cx="4343816" cy="731520"/>
                </a:xfrm>
                <a:prstGeom prst="rect">
                  <a:avLst/>
                </a:prstGeom>
                <a:solidFill>
                  <a:srgbClr val="E6EDF6"/>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4AA7"/>
                      </a:solidFill>
                      <a:effectLst/>
                      <a:uLnTx/>
                      <a:uFillTx/>
                      <a:latin typeface="Arial" panose="020B0604020202020204"/>
                      <a:ea typeface="+mn-ea"/>
                      <a:cs typeface="+mn-cs"/>
                    </a:rPr>
                    <a:t>Geography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a:t>
                  </a:r>
                  <a:r>
                    <a:rPr kumimoji="0" lang="en-US" sz="1200" b="0" i="0" u="none" strike="noStrike" kern="1200" cap="none" spc="0" normalizeH="0" baseline="0" noProof="0" dirty="0" err="1">
                      <a:ln>
                        <a:noFill/>
                      </a:ln>
                      <a:solidFill>
                        <a:srgbClr val="47484F"/>
                      </a:solidFill>
                      <a:effectLst/>
                      <a:uLnTx/>
                      <a:uFillTx/>
                      <a:latin typeface="Arial" panose="020B0604020202020204"/>
                      <a:ea typeface="+mn-ea"/>
                      <a:cs typeface="+mn-cs"/>
                    </a:rPr>
                    <a:t>eg</a:t>
                  </a: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 rural locations with less access to health care)</a:t>
                  </a:r>
                </a:p>
              </p:txBody>
            </p:sp>
            <p:sp>
              <p:nvSpPr>
                <p:cNvPr id="79" name="Rectangle 78">
                  <a:extLst>
                    <a:ext uri="{FF2B5EF4-FFF2-40B4-BE49-F238E27FC236}">
                      <a16:creationId xmlns:a16="http://schemas.microsoft.com/office/drawing/2014/main" id="{EDE2D088-8494-4BC2-A444-0DAF35D410B6}"/>
                    </a:ext>
                  </a:extLst>
                </p:cNvPr>
                <p:cNvSpPr/>
                <p:nvPr/>
              </p:nvSpPr>
              <p:spPr>
                <a:xfrm>
                  <a:off x="567405" y="2840763"/>
                  <a:ext cx="45719" cy="731520"/>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3" name="Picture 72">
                  <a:extLst>
                    <a:ext uri="{FF2B5EF4-FFF2-40B4-BE49-F238E27FC236}">
                      <a16:creationId xmlns:a16="http://schemas.microsoft.com/office/drawing/2014/main" id="{E15DBA22-A5A7-4419-931D-04A6349820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3865" y="2932203"/>
                  <a:ext cx="548640" cy="548640"/>
                </a:xfrm>
                <a:prstGeom prst="ellipse">
                  <a:avLst/>
                </a:prstGeom>
                <a:ln w="19050">
                  <a:noFill/>
                </a:ln>
              </p:spPr>
            </p:pic>
          </p:grpSp>
          <p:grpSp>
            <p:nvGrpSpPr>
              <p:cNvPr id="14" name="Group 13">
                <a:extLst>
                  <a:ext uri="{FF2B5EF4-FFF2-40B4-BE49-F238E27FC236}">
                    <a16:creationId xmlns:a16="http://schemas.microsoft.com/office/drawing/2014/main" id="{2809F897-065B-4A6B-83A1-66F00EBE125D}"/>
                  </a:ext>
                </a:extLst>
              </p:cNvPr>
              <p:cNvGrpSpPr/>
              <p:nvPr/>
            </p:nvGrpSpPr>
            <p:grpSpPr>
              <a:xfrm>
                <a:off x="313865" y="3706293"/>
                <a:ext cx="4597357" cy="731520"/>
                <a:chOff x="313865" y="3735022"/>
                <a:chExt cx="4597357" cy="731520"/>
              </a:xfrm>
            </p:grpSpPr>
            <p:sp>
              <p:nvSpPr>
                <p:cNvPr id="51" name="TextBox 50">
                  <a:extLst>
                    <a:ext uri="{FF2B5EF4-FFF2-40B4-BE49-F238E27FC236}">
                      <a16:creationId xmlns:a16="http://schemas.microsoft.com/office/drawing/2014/main" id="{7B756CB9-117A-4AA8-BF80-14CF56A04571}"/>
                    </a:ext>
                  </a:extLst>
                </p:cNvPr>
                <p:cNvSpPr txBox="1"/>
                <p:nvPr/>
              </p:nvSpPr>
              <p:spPr>
                <a:xfrm>
                  <a:off x="567405" y="3735022"/>
                  <a:ext cx="4343817" cy="731520"/>
                </a:xfrm>
                <a:prstGeom prst="rect">
                  <a:avLst/>
                </a:prstGeom>
                <a:solidFill>
                  <a:srgbClr val="E6EDF6"/>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4AA7"/>
                      </a:solidFill>
                      <a:effectLst/>
                      <a:uLnTx/>
                      <a:uFillTx/>
                      <a:latin typeface="Arial" panose="020B0604020202020204"/>
                      <a:ea typeface="+mn-ea"/>
                      <a:cs typeface="+mn-cs"/>
                    </a:rPr>
                    <a:t>Structural Racism and Implicit Bias</a:t>
                  </a:r>
                  <a:endParaRPr kumimoji="0" lang="en-US" sz="1200" b="0" i="0" u="none" strike="noStrike" kern="1200" cap="none" spc="0" normalizeH="0" baseline="0" noProof="0" dirty="0">
                    <a:ln>
                      <a:noFill/>
                    </a:ln>
                    <a:solidFill>
                      <a:srgbClr val="064AA7"/>
                    </a:solidFill>
                    <a:effectLst/>
                    <a:uLnTx/>
                    <a:uFillTx/>
                    <a:latin typeface="Arial" panose="020B0604020202020204"/>
                    <a:ea typeface="+mn-ea"/>
                    <a:cs typeface="+mn-cs"/>
                  </a:endParaRPr>
                </a:p>
              </p:txBody>
            </p:sp>
            <p:sp>
              <p:nvSpPr>
                <p:cNvPr id="78" name="Rectangle 77">
                  <a:extLst>
                    <a:ext uri="{FF2B5EF4-FFF2-40B4-BE49-F238E27FC236}">
                      <a16:creationId xmlns:a16="http://schemas.microsoft.com/office/drawing/2014/main" id="{F8B9599F-3C26-43F3-99D8-22D82A94F459}"/>
                    </a:ext>
                  </a:extLst>
                </p:cNvPr>
                <p:cNvSpPr/>
                <p:nvPr/>
              </p:nvSpPr>
              <p:spPr>
                <a:xfrm>
                  <a:off x="567405" y="3735022"/>
                  <a:ext cx="45719" cy="731520"/>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4" name="Picture 73">
                  <a:extLst>
                    <a:ext uri="{FF2B5EF4-FFF2-40B4-BE49-F238E27FC236}">
                      <a16:creationId xmlns:a16="http://schemas.microsoft.com/office/drawing/2014/main" id="{F99ACF14-24F0-4806-BCBF-80C671A427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3865" y="3826462"/>
                  <a:ext cx="548640" cy="548640"/>
                </a:xfrm>
                <a:prstGeom prst="ellipse">
                  <a:avLst/>
                </a:prstGeom>
                <a:ln w="19050">
                  <a:noFill/>
                </a:ln>
              </p:spPr>
            </p:pic>
          </p:grpSp>
          <p:grpSp>
            <p:nvGrpSpPr>
              <p:cNvPr id="13" name="Group 12">
                <a:extLst>
                  <a:ext uri="{FF2B5EF4-FFF2-40B4-BE49-F238E27FC236}">
                    <a16:creationId xmlns:a16="http://schemas.microsoft.com/office/drawing/2014/main" id="{E43D0FDA-5306-4D08-8FC2-4631ABD8FEA4}"/>
                  </a:ext>
                </a:extLst>
              </p:cNvPr>
              <p:cNvGrpSpPr/>
              <p:nvPr/>
            </p:nvGrpSpPr>
            <p:grpSpPr>
              <a:xfrm>
                <a:off x="313865" y="4572325"/>
                <a:ext cx="4597358" cy="1720767"/>
                <a:chOff x="313865" y="4572325"/>
                <a:chExt cx="4597358" cy="1720767"/>
              </a:xfrm>
            </p:grpSpPr>
            <p:grpSp>
              <p:nvGrpSpPr>
                <p:cNvPr id="11" name="Group 10">
                  <a:extLst>
                    <a:ext uri="{FF2B5EF4-FFF2-40B4-BE49-F238E27FC236}">
                      <a16:creationId xmlns:a16="http://schemas.microsoft.com/office/drawing/2014/main" id="{B2C03CFA-8C72-4112-BA30-DE38EFEECBA6}"/>
                    </a:ext>
                  </a:extLst>
                </p:cNvPr>
                <p:cNvGrpSpPr/>
                <p:nvPr/>
              </p:nvGrpSpPr>
              <p:grpSpPr>
                <a:xfrm>
                  <a:off x="567404" y="4577520"/>
                  <a:ext cx="4343819" cy="1715572"/>
                  <a:chOff x="835693" y="4577520"/>
                  <a:chExt cx="4343819" cy="1715572"/>
                </a:xfrm>
              </p:grpSpPr>
              <p:sp>
                <p:nvSpPr>
                  <p:cNvPr id="52" name="TextBox 51">
                    <a:extLst>
                      <a:ext uri="{FF2B5EF4-FFF2-40B4-BE49-F238E27FC236}">
                        <a16:creationId xmlns:a16="http://schemas.microsoft.com/office/drawing/2014/main" id="{9293BBA6-FE6A-46DB-A9D8-95EEACDD5795}"/>
                      </a:ext>
                    </a:extLst>
                  </p:cNvPr>
                  <p:cNvSpPr txBox="1"/>
                  <p:nvPr/>
                </p:nvSpPr>
                <p:spPr>
                  <a:xfrm>
                    <a:off x="835693" y="4850914"/>
                    <a:ext cx="4343815" cy="1442178"/>
                  </a:xfrm>
                  <a:prstGeom prst="rect">
                    <a:avLst/>
                  </a:prstGeom>
                  <a:solidFill>
                    <a:srgbClr val="E6EDF6"/>
                  </a:solidFill>
                </p:spPr>
                <p:txBody>
                  <a:bodyPr wrap="square" lIns="365760" numCol="2" rtlCol="0">
                    <a:noAutofit/>
                  </a:bodyPr>
                  <a:lstStyle/>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Chronic stress</a:t>
                    </a:r>
                  </a:p>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Lower quality education </a:t>
                    </a:r>
                    <a:b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and poor health literacy</a:t>
                    </a:r>
                  </a:p>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Lower income and </a:t>
                    </a:r>
                    <a:b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less access to quality housing</a:t>
                    </a:r>
                  </a:p>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Limited access to quality food and exercise</a:t>
                    </a:r>
                  </a:p>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Inadequate health </a:t>
                    </a:r>
                    <a:b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insurance</a:t>
                    </a:r>
                  </a:p>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Poor access to health </a:t>
                    </a:r>
                    <a:b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care (preventative care, diagnosis, treatment, revascularization)</a:t>
                    </a:r>
                  </a:p>
                  <a:p>
                    <a:pPr marL="91440" marR="0" lvl="0" indent="-91440" algn="l" defTabSz="914400" rtl="0" eaLnBrk="1" fontAlgn="auto" latinLnBrk="0" hangingPunct="1">
                      <a:lnSpc>
                        <a:spcPts val="1300"/>
                      </a:lnSpc>
                      <a:spcBef>
                        <a:spcPts val="0"/>
                      </a:spcBef>
                      <a:spcAft>
                        <a:spcPts val="0"/>
                      </a:spcAft>
                      <a:buClr>
                        <a:srgbClr val="064AA7"/>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Impact of health on jobs/workplace</a:t>
                    </a:r>
                  </a:p>
                </p:txBody>
              </p:sp>
              <p:sp>
                <p:nvSpPr>
                  <p:cNvPr id="54" name="TextBox 53">
                    <a:extLst>
                      <a:ext uri="{FF2B5EF4-FFF2-40B4-BE49-F238E27FC236}">
                        <a16:creationId xmlns:a16="http://schemas.microsoft.com/office/drawing/2014/main" id="{2B4D52B3-40EA-4C3D-8E5B-6EA5A0EA3AE6}"/>
                      </a:ext>
                    </a:extLst>
                  </p:cNvPr>
                  <p:cNvSpPr txBox="1"/>
                  <p:nvPr/>
                </p:nvSpPr>
                <p:spPr>
                  <a:xfrm>
                    <a:off x="835694" y="4577520"/>
                    <a:ext cx="4343818" cy="276999"/>
                  </a:xfrm>
                  <a:prstGeom prst="rect">
                    <a:avLst/>
                  </a:prstGeom>
                  <a:solidFill>
                    <a:srgbClr val="E6EDF6"/>
                  </a:solidFill>
                </p:spPr>
                <p:txBody>
                  <a:bodyPr wrap="square" lIns="365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64AA7"/>
                        </a:solidFill>
                        <a:effectLst/>
                        <a:uLnTx/>
                        <a:uFillTx/>
                        <a:latin typeface="Arial" panose="020B0604020202020204"/>
                        <a:ea typeface="+mn-ea"/>
                        <a:cs typeface="+mn-cs"/>
                      </a:rPr>
                      <a:t>Social Determinants of Health</a:t>
                    </a:r>
                  </a:p>
                </p:txBody>
              </p:sp>
            </p:grpSp>
            <p:sp>
              <p:nvSpPr>
                <p:cNvPr id="12" name="Rectangle 11">
                  <a:extLst>
                    <a:ext uri="{FF2B5EF4-FFF2-40B4-BE49-F238E27FC236}">
                      <a16:creationId xmlns:a16="http://schemas.microsoft.com/office/drawing/2014/main" id="{0492FA7C-D06D-47D4-AAC1-A2CB22B356E6}"/>
                    </a:ext>
                  </a:extLst>
                </p:cNvPr>
                <p:cNvSpPr/>
                <p:nvPr/>
              </p:nvSpPr>
              <p:spPr>
                <a:xfrm>
                  <a:off x="567405" y="4572325"/>
                  <a:ext cx="45719" cy="1720767"/>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5" name="Picture 74">
                  <a:extLst>
                    <a:ext uri="{FF2B5EF4-FFF2-40B4-BE49-F238E27FC236}">
                      <a16:creationId xmlns:a16="http://schemas.microsoft.com/office/drawing/2014/main" id="{AAA9A071-6B7C-43E8-8224-E43AE96645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3865" y="5158388"/>
                  <a:ext cx="548640" cy="548640"/>
                </a:xfrm>
                <a:prstGeom prst="ellipse">
                  <a:avLst/>
                </a:prstGeom>
                <a:ln w="19050">
                  <a:noFill/>
                </a:ln>
              </p:spPr>
            </p:pic>
          </p:grpSp>
        </p:grpSp>
        <p:grpSp>
          <p:nvGrpSpPr>
            <p:cNvPr id="19" name="Group 18">
              <a:extLst>
                <a:ext uri="{FF2B5EF4-FFF2-40B4-BE49-F238E27FC236}">
                  <a16:creationId xmlns:a16="http://schemas.microsoft.com/office/drawing/2014/main" id="{D89F61D2-B4CF-4DCF-B6A1-A2223A2E653C}"/>
                </a:ext>
              </a:extLst>
            </p:cNvPr>
            <p:cNvGrpSpPr/>
            <p:nvPr/>
          </p:nvGrpSpPr>
          <p:grpSpPr>
            <a:xfrm>
              <a:off x="7635759" y="1589574"/>
              <a:ext cx="4388485" cy="4722718"/>
              <a:chOff x="7635759" y="1589574"/>
              <a:chExt cx="4388485" cy="4722718"/>
            </a:xfrm>
          </p:grpSpPr>
          <p:sp>
            <p:nvSpPr>
              <p:cNvPr id="8" name="TextBox 7">
                <a:extLst>
                  <a:ext uri="{FF2B5EF4-FFF2-40B4-BE49-F238E27FC236}">
                    <a16:creationId xmlns:a16="http://schemas.microsoft.com/office/drawing/2014/main" id="{0D9FD87D-ED3E-4B71-97A2-0A5AF0F5CAE1}"/>
                  </a:ext>
                </a:extLst>
              </p:cNvPr>
              <p:cNvSpPr txBox="1"/>
              <p:nvPr/>
            </p:nvSpPr>
            <p:spPr>
              <a:xfrm>
                <a:off x="7909558" y="1589574"/>
                <a:ext cx="4114685" cy="307777"/>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PAD-Related Risk Amplifiers</a:t>
                </a:r>
              </a:p>
            </p:txBody>
          </p:sp>
          <p:sp>
            <p:nvSpPr>
              <p:cNvPr id="86" name="TextBox 85">
                <a:extLst>
                  <a:ext uri="{FF2B5EF4-FFF2-40B4-BE49-F238E27FC236}">
                    <a16:creationId xmlns:a16="http://schemas.microsoft.com/office/drawing/2014/main" id="{21658FCD-9734-424A-A514-8323D62FD89A}"/>
                  </a:ext>
                </a:extLst>
              </p:cNvPr>
              <p:cNvSpPr txBox="1"/>
              <p:nvPr/>
            </p:nvSpPr>
            <p:spPr>
              <a:xfrm>
                <a:off x="7909559" y="1958814"/>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Older age (</a:t>
                </a:r>
                <a:r>
                  <a:rPr kumimoji="0" lang="en-US" sz="1200" b="1" i="0" u="none" strike="noStrike" kern="1200" cap="none" spc="0" normalizeH="0" baseline="0" noProof="0" dirty="0" err="1">
                    <a:ln>
                      <a:noFill/>
                    </a:ln>
                    <a:solidFill>
                      <a:srgbClr val="FD8831"/>
                    </a:solidFill>
                    <a:effectLst/>
                    <a:uLnTx/>
                    <a:uFillTx/>
                    <a:latin typeface="Arial" panose="020B0604020202020204"/>
                    <a:ea typeface="+mn-ea"/>
                    <a:cs typeface="+mn-cs"/>
                  </a:rPr>
                  <a:t>eg</a:t>
                </a: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 &gt; 75 y) and geriatric syndromes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a:t>
                </a:r>
                <a:r>
                  <a:rPr kumimoji="0" lang="en-US" sz="1200" b="0" i="0" u="none" strike="noStrike" kern="1200" cap="none" spc="0" normalizeH="0" baseline="0" noProof="0" dirty="0" err="1">
                    <a:ln>
                      <a:noFill/>
                    </a:ln>
                    <a:solidFill>
                      <a:srgbClr val="47484F"/>
                    </a:solidFill>
                    <a:effectLst/>
                    <a:uLnTx/>
                    <a:uFillTx/>
                    <a:latin typeface="Arial" panose="020B0604020202020204"/>
                    <a:ea typeface="+mn-ea"/>
                    <a:cs typeface="+mn-cs"/>
                  </a:rPr>
                  <a:t>eg</a:t>
                </a: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 frailty, mobility impairment</a:t>
                </a:r>
              </a:p>
            </p:txBody>
          </p:sp>
          <p:sp>
            <p:nvSpPr>
              <p:cNvPr id="87" name="TextBox 86">
                <a:extLst>
                  <a:ext uri="{FF2B5EF4-FFF2-40B4-BE49-F238E27FC236}">
                    <a16:creationId xmlns:a16="http://schemas.microsoft.com/office/drawing/2014/main" id="{38808D3E-C7B8-4A8E-9D96-CEE7931A54A7}"/>
                  </a:ext>
                </a:extLst>
              </p:cNvPr>
              <p:cNvSpPr txBox="1"/>
              <p:nvPr/>
            </p:nvSpPr>
            <p:spPr>
              <a:xfrm>
                <a:off x="7909559" y="2595220"/>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Diabetes</a:t>
                </a:r>
                <a:endParaRPr kumimoji="0" lang="en-US" sz="1200" b="0" i="0" u="none" strike="noStrike" kern="1200" cap="none" spc="0" normalizeH="0" baseline="0" noProof="0" dirty="0">
                  <a:ln>
                    <a:noFill/>
                  </a:ln>
                  <a:solidFill>
                    <a:srgbClr val="FD8831"/>
                  </a:solidFill>
                  <a:effectLst/>
                  <a:uLnTx/>
                  <a:uFillTx/>
                  <a:latin typeface="Arial" panose="020B0604020202020204"/>
                  <a:ea typeface="+mn-ea"/>
                  <a:cs typeface="+mn-cs"/>
                </a:endParaRPr>
              </a:p>
            </p:txBody>
          </p:sp>
          <p:sp>
            <p:nvSpPr>
              <p:cNvPr id="88" name="TextBox 87">
                <a:extLst>
                  <a:ext uri="{FF2B5EF4-FFF2-40B4-BE49-F238E27FC236}">
                    <a16:creationId xmlns:a16="http://schemas.microsoft.com/office/drawing/2014/main" id="{564FABCC-E487-41BA-8C00-C99454EE05D5}"/>
                  </a:ext>
                </a:extLst>
              </p:cNvPr>
              <p:cNvSpPr txBox="1"/>
              <p:nvPr/>
            </p:nvSpPr>
            <p:spPr>
              <a:xfrm>
                <a:off x="7909559" y="3231626"/>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Ongoing smoking and other tobacco use</a:t>
                </a:r>
                <a:endParaRPr kumimoji="0" lang="en-US" sz="1200" b="0" i="0" u="none" strike="noStrike" kern="1200" cap="none" spc="0" normalizeH="0" baseline="0" noProof="0" dirty="0">
                  <a:ln>
                    <a:noFill/>
                  </a:ln>
                  <a:solidFill>
                    <a:srgbClr val="FD8831"/>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57F54EFA-0773-41CF-AC5B-5E4044503EFE}"/>
                  </a:ext>
                </a:extLst>
              </p:cNvPr>
              <p:cNvSpPr txBox="1"/>
              <p:nvPr/>
            </p:nvSpPr>
            <p:spPr>
              <a:xfrm>
                <a:off x="7909559" y="3868032"/>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Chronic kidney disease and end-stage </a:t>
                </a:r>
                <a:b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kidney disease</a:t>
                </a:r>
                <a:endParaRPr kumimoji="0" lang="en-US" sz="1200" b="0" i="0" u="none" strike="noStrike" kern="1200" cap="none" spc="0" normalizeH="0" baseline="0" noProof="0" dirty="0">
                  <a:ln>
                    <a:noFill/>
                  </a:ln>
                  <a:solidFill>
                    <a:srgbClr val="FD8831"/>
                  </a:solidFill>
                  <a:effectLst/>
                  <a:uLnTx/>
                  <a:uFillTx/>
                  <a:latin typeface="Arial" panose="020B0604020202020204"/>
                  <a:ea typeface="+mn-ea"/>
                  <a:cs typeface="+mn-cs"/>
                </a:endParaRPr>
              </a:p>
            </p:txBody>
          </p:sp>
          <p:sp>
            <p:nvSpPr>
              <p:cNvPr id="90" name="TextBox 89">
                <a:extLst>
                  <a:ext uri="{FF2B5EF4-FFF2-40B4-BE49-F238E27FC236}">
                    <a16:creationId xmlns:a16="http://schemas.microsoft.com/office/drawing/2014/main" id="{E3F4F503-8D30-46AE-9AF6-EA1336B74354}"/>
                  </a:ext>
                </a:extLst>
              </p:cNvPr>
              <p:cNvSpPr txBox="1"/>
              <p:nvPr/>
            </p:nvSpPr>
            <p:spPr>
              <a:xfrm>
                <a:off x="7909559" y="4504438"/>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D8831"/>
                    </a:solidFill>
                    <a:effectLst/>
                    <a:uLnTx/>
                    <a:uFillTx/>
                    <a:latin typeface="Arial" panose="020B0604020202020204"/>
                    <a:ea typeface="+mn-ea"/>
                    <a:cs typeface="+mn-cs"/>
                  </a:rPr>
                  <a:t>Polyvascular</a:t>
                </a: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 disease</a:t>
                </a:r>
              </a:p>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a:t>
                </a:r>
                <a:r>
                  <a:rPr kumimoji="0" lang="en-US" sz="1200" b="0" i="0" u="none" strike="noStrike" kern="1200" cap="none" spc="0" normalizeH="0" baseline="0" noProof="0" dirty="0" err="1">
                    <a:ln>
                      <a:noFill/>
                    </a:ln>
                    <a:solidFill>
                      <a:srgbClr val="47484F"/>
                    </a:solidFill>
                    <a:effectLst/>
                    <a:uLnTx/>
                    <a:uFillTx/>
                    <a:latin typeface="Arial" panose="020B0604020202020204"/>
                    <a:ea typeface="+mn-ea"/>
                    <a:cs typeface="+mn-cs"/>
                  </a:rPr>
                  <a:t>ie</a:t>
                </a: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 coexisting atherosclerotic heart-brain-leg cardiovascular disease)</a:t>
                </a:r>
              </a:p>
            </p:txBody>
          </p:sp>
          <p:sp>
            <p:nvSpPr>
              <p:cNvPr id="91" name="TextBox 90">
                <a:extLst>
                  <a:ext uri="{FF2B5EF4-FFF2-40B4-BE49-F238E27FC236}">
                    <a16:creationId xmlns:a16="http://schemas.microsoft.com/office/drawing/2014/main" id="{41F1A985-B775-4BD3-AAD3-ACFE64DA858D}"/>
                  </a:ext>
                </a:extLst>
              </p:cNvPr>
              <p:cNvSpPr txBox="1"/>
              <p:nvPr/>
            </p:nvSpPr>
            <p:spPr>
              <a:xfrm>
                <a:off x="7909559" y="5140844"/>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Microvascular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(retinopathy, neuropathy, nephropathy)</a:t>
                </a:r>
              </a:p>
            </p:txBody>
          </p:sp>
          <p:sp>
            <p:nvSpPr>
              <p:cNvPr id="92" name="TextBox 91">
                <a:extLst>
                  <a:ext uri="{FF2B5EF4-FFF2-40B4-BE49-F238E27FC236}">
                    <a16:creationId xmlns:a16="http://schemas.microsoft.com/office/drawing/2014/main" id="{2C0CBD17-DCD4-4A32-AD6D-F87C0F177DF1}"/>
                  </a:ext>
                </a:extLst>
              </p:cNvPr>
              <p:cNvSpPr txBox="1"/>
              <p:nvPr/>
            </p:nvSpPr>
            <p:spPr>
              <a:xfrm>
                <a:off x="7909559" y="5777253"/>
                <a:ext cx="4114685" cy="522364"/>
              </a:xfrm>
              <a:prstGeom prst="rect">
                <a:avLst/>
              </a:prstGeom>
              <a:solidFill>
                <a:srgbClr val="FFF3EA"/>
              </a:solidFill>
            </p:spPr>
            <p:txBody>
              <a:bodyPr wrap="square" lIns="36576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8831"/>
                    </a:solidFill>
                    <a:effectLst/>
                    <a:uLnTx/>
                    <a:uFillTx/>
                    <a:latin typeface="Arial" panose="020B0604020202020204"/>
                    <a:ea typeface="+mn-ea"/>
                    <a:cs typeface="+mn-cs"/>
                  </a:rPr>
                  <a:t>Depression</a:t>
                </a:r>
                <a:endParaRPr kumimoji="0" lang="en-US" sz="1200" b="0" i="0" u="none" strike="noStrike" kern="1200" cap="none" spc="0" normalizeH="0" baseline="0" noProof="0" dirty="0">
                  <a:ln>
                    <a:noFill/>
                  </a:ln>
                  <a:solidFill>
                    <a:srgbClr val="FD8831"/>
                  </a:solidFill>
                  <a:effectLst/>
                  <a:uLnTx/>
                  <a:uFillTx/>
                  <a:latin typeface="Arial" panose="020B0604020202020204"/>
                  <a:ea typeface="+mn-ea"/>
                  <a:cs typeface="+mn-cs"/>
                </a:endParaRPr>
              </a:p>
            </p:txBody>
          </p:sp>
          <p:pic>
            <p:nvPicPr>
              <p:cNvPr id="93" name="Picture 92">
                <a:extLst>
                  <a:ext uri="{FF2B5EF4-FFF2-40B4-BE49-F238E27FC236}">
                    <a16:creationId xmlns:a16="http://schemas.microsoft.com/office/drawing/2014/main" id="{8A3A8CB2-10F5-4D44-A24E-E8F95B4CAD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635759" y="1945676"/>
                <a:ext cx="548640" cy="548640"/>
              </a:xfrm>
              <a:prstGeom prst="ellipse">
                <a:avLst/>
              </a:prstGeom>
              <a:ln w="19050">
                <a:noFill/>
              </a:ln>
            </p:spPr>
          </p:pic>
          <p:pic>
            <p:nvPicPr>
              <p:cNvPr id="94" name="Picture 93">
                <a:extLst>
                  <a:ext uri="{FF2B5EF4-FFF2-40B4-BE49-F238E27FC236}">
                    <a16:creationId xmlns:a16="http://schemas.microsoft.com/office/drawing/2014/main" id="{D5C99797-992D-4322-96E8-BFD5B4E7CCD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35759" y="2574801"/>
                <a:ext cx="548640" cy="548640"/>
              </a:xfrm>
              <a:prstGeom prst="ellipse">
                <a:avLst/>
              </a:prstGeom>
              <a:ln w="19050">
                <a:noFill/>
              </a:ln>
            </p:spPr>
          </p:pic>
          <p:pic>
            <p:nvPicPr>
              <p:cNvPr id="95" name="Picture 94">
                <a:extLst>
                  <a:ext uri="{FF2B5EF4-FFF2-40B4-BE49-F238E27FC236}">
                    <a16:creationId xmlns:a16="http://schemas.microsoft.com/office/drawing/2014/main" id="{AB833909-E4A2-439E-A8A3-A0F3C6B0A04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35759" y="3222968"/>
                <a:ext cx="548640" cy="548640"/>
              </a:xfrm>
              <a:prstGeom prst="ellipse">
                <a:avLst/>
              </a:prstGeom>
              <a:ln w="19050">
                <a:noFill/>
              </a:ln>
            </p:spPr>
          </p:pic>
          <p:pic>
            <p:nvPicPr>
              <p:cNvPr id="96" name="Picture 95">
                <a:extLst>
                  <a:ext uri="{FF2B5EF4-FFF2-40B4-BE49-F238E27FC236}">
                    <a16:creationId xmlns:a16="http://schemas.microsoft.com/office/drawing/2014/main" id="{76C095CB-8D0B-4D62-97E9-6C80AED212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635759" y="3872485"/>
                <a:ext cx="548640" cy="548640"/>
              </a:xfrm>
              <a:prstGeom prst="ellipse">
                <a:avLst/>
              </a:prstGeom>
              <a:ln w="19050">
                <a:noFill/>
              </a:ln>
            </p:spPr>
          </p:pic>
          <p:pic>
            <p:nvPicPr>
              <p:cNvPr id="97" name="Picture 96">
                <a:extLst>
                  <a:ext uri="{FF2B5EF4-FFF2-40B4-BE49-F238E27FC236}">
                    <a16:creationId xmlns:a16="http://schemas.microsoft.com/office/drawing/2014/main" id="{D78961F3-B6E9-405F-B9BC-C3B36EAFB46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635759" y="4503034"/>
                <a:ext cx="548640" cy="548640"/>
              </a:xfrm>
              <a:prstGeom prst="ellipse">
                <a:avLst/>
              </a:prstGeom>
              <a:ln w="19050">
                <a:noFill/>
              </a:ln>
            </p:spPr>
          </p:pic>
          <p:pic>
            <p:nvPicPr>
              <p:cNvPr id="98" name="Picture 97">
                <a:extLst>
                  <a:ext uri="{FF2B5EF4-FFF2-40B4-BE49-F238E27FC236}">
                    <a16:creationId xmlns:a16="http://schemas.microsoft.com/office/drawing/2014/main" id="{04A1DB8D-CBD5-498C-97F1-098368FF216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635759" y="5149777"/>
                <a:ext cx="548640" cy="548640"/>
              </a:xfrm>
              <a:prstGeom prst="ellipse">
                <a:avLst/>
              </a:prstGeom>
              <a:ln w="19050">
                <a:noFill/>
              </a:ln>
            </p:spPr>
          </p:pic>
          <p:pic>
            <p:nvPicPr>
              <p:cNvPr id="99" name="Picture 98">
                <a:extLst>
                  <a:ext uri="{FF2B5EF4-FFF2-40B4-BE49-F238E27FC236}">
                    <a16:creationId xmlns:a16="http://schemas.microsoft.com/office/drawing/2014/main" id="{BC208D16-811A-4D42-99D7-F6554476856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635759" y="5763652"/>
                <a:ext cx="548640" cy="548640"/>
              </a:xfrm>
              <a:prstGeom prst="ellipse">
                <a:avLst/>
              </a:prstGeom>
              <a:ln w="19050">
                <a:noFill/>
              </a:ln>
            </p:spPr>
          </p:pic>
        </p:grpSp>
        <p:grpSp>
          <p:nvGrpSpPr>
            <p:cNvPr id="20" name="Group 19">
              <a:extLst>
                <a:ext uri="{FF2B5EF4-FFF2-40B4-BE49-F238E27FC236}">
                  <a16:creationId xmlns:a16="http://schemas.microsoft.com/office/drawing/2014/main" id="{945BDB47-E994-49EB-9B68-A1A15A7F58D4}"/>
                </a:ext>
              </a:extLst>
            </p:cNvPr>
            <p:cNvGrpSpPr/>
            <p:nvPr/>
          </p:nvGrpSpPr>
          <p:grpSpPr>
            <a:xfrm>
              <a:off x="5448596" y="1517356"/>
              <a:ext cx="1503681" cy="4893559"/>
              <a:chOff x="5344159" y="1517356"/>
              <a:chExt cx="1503681" cy="4893559"/>
            </a:xfrm>
          </p:grpSpPr>
          <p:sp>
            <p:nvSpPr>
              <p:cNvPr id="100" name="Freeform: Shape 99">
                <a:extLst>
                  <a:ext uri="{FF2B5EF4-FFF2-40B4-BE49-F238E27FC236}">
                    <a16:creationId xmlns:a16="http://schemas.microsoft.com/office/drawing/2014/main" id="{DDBDDFC8-9FFB-418B-A4C1-2E80AF91CC1A}"/>
                  </a:ext>
                </a:extLst>
              </p:cNvPr>
              <p:cNvSpPr/>
              <p:nvPr/>
            </p:nvSpPr>
            <p:spPr>
              <a:xfrm>
                <a:off x="5344159" y="1517356"/>
                <a:ext cx="1503681" cy="4893559"/>
              </a:xfrm>
              <a:custGeom>
                <a:avLst/>
                <a:gdLst>
                  <a:gd name="connsiteX0" fmla="*/ 515592 w 887207"/>
                  <a:gd name="connsiteY0" fmla="*/ 399553 h 2887315"/>
                  <a:gd name="connsiteX1" fmla="*/ 571485 w 887207"/>
                  <a:gd name="connsiteY1" fmla="*/ 395924 h 2887315"/>
                  <a:gd name="connsiteX2" fmla="*/ 592348 w 887207"/>
                  <a:gd name="connsiteY2" fmla="*/ 339020 h 2887315"/>
                  <a:gd name="connsiteX3" fmla="*/ 605397 w 887207"/>
                  <a:gd name="connsiteY3" fmla="*/ 390970 h 2887315"/>
                  <a:gd name="connsiteX4" fmla="*/ 628877 w 887207"/>
                  <a:gd name="connsiteY4" fmla="*/ 390970 h 2887315"/>
                  <a:gd name="connsiteX5" fmla="*/ 623661 w 887207"/>
                  <a:gd name="connsiteY5" fmla="*/ 339020 h 2887315"/>
                  <a:gd name="connsiteX6" fmla="*/ 626277 w 887207"/>
                  <a:gd name="connsiteY6" fmla="*/ 249948 h 2887315"/>
                  <a:gd name="connsiteX7" fmla="*/ 592365 w 887207"/>
                  <a:gd name="connsiteY7" fmla="*/ 165831 h 2887315"/>
                  <a:gd name="connsiteX8" fmla="*/ 542806 w 887207"/>
                  <a:gd name="connsiteY8" fmla="*/ 42114 h 2887315"/>
                  <a:gd name="connsiteX9" fmla="*/ 386293 w 887207"/>
                  <a:gd name="connsiteY9" fmla="*/ 7469 h 2887315"/>
                  <a:gd name="connsiteX10" fmla="*/ 370646 w 887207"/>
                  <a:gd name="connsiteY10" fmla="*/ 37160 h 2887315"/>
                  <a:gd name="connsiteX11" fmla="*/ 328901 w 887207"/>
                  <a:gd name="connsiteY11" fmla="*/ 56959 h 2887315"/>
                  <a:gd name="connsiteX12" fmla="*/ 287155 w 887207"/>
                  <a:gd name="connsiteY12" fmla="*/ 180676 h 2887315"/>
                  <a:gd name="connsiteX13" fmla="*/ 294988 w 887207"/>
                  <a:gd name="connsiteY13" fmla="*/ 311807 h 2887315"/>
                  <a:gd name="connsiteX14" fmla="*/ 250645 w 887207"/>
                  <a:gd name="connsiteY14" fmla="*/ 343975 h 2887315"/>
                  <a:gd name="connsiteX15" fmla="*/ 319393 w 887207"/>
                  <a:gd name="connsiteY15" fmla="*/ 381184 h 2887315"/>
                  <a:gd name="connsiteX16" fmla="*/ 372233 w 887207"/>
                  <a:gd name="connsiteY16" fmla="*/ 385719 h 2887315"/>
                  <a:gd name="connsiteX17" fmla="*/ 372233 w 887207"/>
                  <a:gd name="connsiteY17" fmla="*/ 385719 h 2887315"/>
                  <a:gd name="connsiteX18" fmla="*/ 365203 w 887207"/>
                  <a:gd name="connsiteY18" fmla="*/ 416422 h 2887315"/>
                  <a:gd name="connsiteX19" fmla="*/ 138981 w 887207"/>
                  <a:gd name="connsiteY19" fmla="*/ 505023 h 2887315"/>
                  <a:gd name="connsiteX20" fmla="*/ 70512 w 887207"/>
                  <a:gd name="connsiteY20" fmla="*/ 688278 h 2887315"/>
                  <a:gd name="connsiteX21" fmla="*/ 21039 w 887207"/>
                  <a:gd name="connsiteY21" fmla="*/ 991848 h 2887315"/>
                  <a:gd name="connsiteX22" fmla="*/ 19330 w 887207"/>
                  <a:gd name="connsiteY22" fmla="*/ 1000134 h 2887315"/>
                  <a:gd name="connsiteX23" fmla="*/ 15945 w 887207"/>
                  <a:gd name="connsiteY23" fmla="*/ 1021172 h 2887315"/>
                  <a:gd name="connsiteX24" fmla="*/ 856 w 887207"/>
                  <a:gd name="connsiteY24" fmla="*/ 1217092 h 2887315"/>
                  <a:gd name="connsiteX25" fmla="*/ 11619 w 887207"/>
                  <a:gd name="connsiteY25" fmla="*/ 1431712 h 2887315"/>
                  <a:gd name="connsiteX26" fmla="*/ 32290 w 887207"/>
                  <a:gd name="connsiteY26" fmla="*/ 1565216 h 2887315"/>
                  <a:gd name="connsiteX27" fmla="*/ 63673 w 887207"/>
                  <a:gd name="connsiteY27" fmla="*/ 1616869 h 2887315"/>
                  <a:gd name="connsiteX28" fmla="*/ 115571 w 887207"/>
                  <a:gd name="connsiteY28" fmla="*/ 1667074 h 2887315"/>
                  <a:gd name="connsiteX29" fmla="*/ 117019 w 887207"/>
                  <a:gd name="connsiteY29" fmla="*/ 1668069 h 2887315"/>
                  <a:gd name="connsiteX30" fmla="*/ 131620 w 887207"/>
                  <a:gd name="connsiteY30" fmla="*/ 1665696 h 2887315"/>
                  <a:gd name="connsiteX31" fmla="*/ 119409 w 887207"/>
                  <a:gd name="connsiteY31" fmla="*/ 1628853 h 2887315"/>
                  <a:gd name="connsiteX32" fmla="*/ 100324 w 887207"/>
                  <a:gd name="connsiteY32" fmla="*/ 1542485 h 2887315"/>
                  <a:gd name="connsiteX33" fmla="*/ 100412 w 887207"/>
                  <a:gd name="connsiteY33" fmla="*/ 1542154 h 2887315"/>
                  <a:gd name="connsiteX34" fmla="*/ 116758 w 887207"/>
                  <a:gd name="connsiteY34" fmla="*/ 1538264 h 2887315"/>
                  <a:gd name="connsiteX35" fmla="*/ 118048 w 887207"/>
                  <a:gd name="connsiteY35" fmla="*/ 1539781 h 2887315"/>
                  <a:gd name="connsiteX36" fmla="*/ 138720 w 887207"/>
                  <a:gd name="connsiteY36" fmla="*/ 1569210 h 2887315"/>
                  <a:gd name="connsiteX37" fmla="*/ 153897 w 887207"/>
                  <a:gd name="connsiteY37" fmla="*/ 1575019 h 2887315"/>
                  <a:gd name="connsiteX38" fmla="*/ 159165 w 887207"/>
                  <a:gd name="connsiteY38" fmla="*/ 1574025 h 2887315"/>
                  <a:gd name="connsiteX39" fmla="*/ 230059 w 887207"/>
                  <a:gd name="connsiteY39" fmla="*/ 1872658 h 2887315"/>
                  <a:gd name="connsiteX40" fmla="*/ 233007 w 887207"/>
                  <a:gd name="connsiteY40" fmla="*/ 1899628 h 2887315"/>
                  <a:gd name="connsiteX41" fmla="*/ 239742 w 887207"/>
                  <a:gd name="connsiteY41" fmla="*/ 1977797 h 2887315"/>
                  <a:gd name="connsiteX42" fmla="*/ 238415 w 887207"/>
                  <a:gd name="connsiteY42" fmla="*/ 2025508 h 2887315"/>
                  <a:gd name="connsiteX43" fmla="*/ 238294 w 887207"/>
                  <a:gd name="connsiteY43" fmla="*/ 2074178 h 2887315"/>
                  <a:gd name="connsiteX44" fmla="*/ 240840 w 887207"/>
                  <a:gd name="connsiteY44" fmla="*/ 2100816 h 2887315"/>
                  <a:gd name="connsiteX45" fmla="*/ 238956 w 887207"/>
                  <a:gd name="connsiteY45" fmla="*/ 2123511 h 2887315"/>
                  <a:gd name="connsiteX46" fmla="*/ 235241 w 887207"/>
                  <a:gd name="connsiteY46" fmla="*/ 2169268 h 2887315"/>
                  <a:gd name="connsiteX47" fmla="*/ 264617 w 887207"/>
                  <a:gd name="connsiteY47" fmla="*/ 2420208 h 2887315"/>
                  <a:gd name="connsiteX48" fmla="*/ 279602 w 887207"/>
                  <a:gd name="connsiteY48" fmla="*/ 2463296 h 2887315"/>
                  <a:gd name="connsiteX49" fmla="*/ 308944 w 887207"/>
                  <a:gd name="connsiteY49" fmla="*/ 2550292 h 2887315"/>
                  <a:gd name="connsiteX50" fmla="*/ 316097 w 887207"/>
                  <a:gd name="connsiteY50" fmla="*/ 2591653 h 2887315"/>
                  <a:gd name="connsiteX51" fmla="*/ 322516 w 887207"/>
                  <a:gd name="connsiteY51" fmla="*/ 2639591 h 2887315"/>
                  <a:gd name="connsiteX52" fmla="*/ 321085 w 887207"/>
                  <a:gd name="connsiteY52" fmla="*/ 2665601 h 2887315"/>
                  <a:gd name="connsiteX53" fmla="*/ 314317 w 887207"/>
                  <a:gd name="connsiteY53" fmla="*/ 2685662 h 2887315"/>
                  <a:gd name="connsiteX54" fmla="*/ 306484 w 887207"/>
                  <a:gd name="connsiteY54" fmla="*/ 2704607 h 2887315"/>
                  <a:gd name="connsiteX55" fmla="*/ 308979 w 887207"/>
                  <a:gd name="connsiteY55" fmla="*/ 2727651 h 2887315"/>
                  <a:gd name="connsiteX56" fmla="*/ 308630 w 887207"/>
                  <a:gd name="connsiteY56" fmla="*/ 2735449 h 2887315"/>
                  <a:gd name="connsiteX57" fmla="*/ 301512 w 887207"/>
                  <a:gd name="connsiteY57" fmla="*/ 2753661 h 2887315"/>
                  <a:gd name="connsiteX58" fmla="*/ 295459 w 887207"/>
                  <a:gd name="connsiteY58" fmla="*/ 2772606 h 2887315"/>
                  <a:gd name="connsiteX59" fmla="*/ 274788 w 887207"/>
                  <a:gd name="connsiteY59" fmla="*/ 2801965 h 2887315"/>
                  <a:gd name="connsiteX60" fmla="*/ 262315 w 887207"/>
                  <a:gd name="connsiteY60" fmla="*/ 2814595 h 2887315"/>
                  <a:gd name="connsiteX61" fmla="*/ 251988 w 887207"/>
                  <a:gd name="connsiteY61" fmla="*/ 2829091 h 2887315"/>
                  <a:gd name="connsiteX62" fmla="*/ 236671 w 887207"/>
                  <a:gd name="connsiteY62" fmla="*/ 2863649 h 2887315"/>
                  <a:gd name="connsiteX63" fmla="*/ 242009 w 887207"/>
                  <a:gd name="connsiteY63" fmla="*/ 2874360 h 2887315"/>
                  <a:gd name="connsiteX64" fmla="*/ 255197 w 887207"/>
                  <a:gd name="connsiteY64" fmla="*/ 2871761 h 2887315"/>
                  <a:gd name="connsiteX65" fmla="*/ 274788 w 887207"/>
                  <a:gd name="connsiteY65" fmla="*/ 2875476 h 2887315"/>
                  <a:gd name="connsiteX66" fmla="*/ 294028 w 887207"/>
                  <a:gd name="connsiteY66" fmla="*/ 2879262 h 2887315"/>
                  <a:gd name="connsiteX67" fmla="*/ 309119 w 887207"/>
                  <a:gd name="connsiteY67" fmla="*/ 2868865 h 2887315"/>
                  <a:gd name="connsiteX68" fmla="*/ 312921 w 887207"/>
                  <a:gd name="connsiteY68" fmla="*/ 2879262 h 2887315"/>
                  <a:gd name="connsiteX69" fmla="*/ 328953 w 887207"/>
                  <a:gd name="connsiteY69" fmla="*/ 2882977 h 2887315"/>
                  <a:gd name="connsiteX70" fmla="*/ 337152 w 887207"/>
                  <a:gd name="connsiteY70" fmla="*/ 2879628 h 2887315"/>
                  <a:gd name="connsiteX71" fmla="*/ 343659 w 887207"/>
                  <a:gd name="connsiteY71" fmla="*/ 2871726 h 2887315"/>
                  <a:gd name="connsiteX72" fmla="*/ 352433 w 887207"/>
                  <a:gd name="connsiteY72" fmla="*/ 2884146 h 2887315"/>
                  <a:gd name="connsiteX73" fmla="*/ 377727 w 887207"/>
                  <a:gd name="connsiteY73" fmla="*/ 2883710 h 2887315"/>
                  <a:gd name="connsiteX74" fmla="*/ 386659 w 887207"/>
                  <a:gd name="connsiteY74" fmla="*/ 2879611 h 2887315"/>
                  <a:gd name="connsiteX75" fmla="*/ 396272 w 887207"/>
                  <a:gd name="connsiteY75" fmla="*/ 2874778 h 2887315"/>
                  <a:gd name="connsiteX76" fmla="*/ 417292 w 887207"/>
                  <a:gd name="connsiteY76" fmla="*/ 2852484 h 2887315"/>
                  <a:gd name="connsiteX77" fmla="*/ 415862 w 887207"/>
                  <a:gd name="connsiteY77" fmla="*/ 2828341 h 2887315"/>
                  <a:gd name="connsiteX78" fmla="*/ 411588 w 887207"/>
                  <a:gd name="connsiteY78" fmla="*/ 2807163 h 2887315"/>
                  <a:gd name="connsiteX79" fmla="*/ 422875 w 887207"/>
                  <a:gd name="connsiteY79" fmla="*/ 2786893 h 2887315"/>
                  <a:gd name="connsiteX80" fmla="*/ 417641 w 887207"/>
                  <a:gd name="connsiteY80" fmla="*/ 2750678 h 2887315"/>
                  <a:gd name="connsiteX81" fmla="*/ 420851 w 887207"/>
                  <a:gd name="connsiteY81" fmla="*/ 2730983 h 2887315"/>
                  <a:gd name="connsiteX82" fmla="*/ 426189 w 887207"/>
                  <a:gd name="connsiteY82" fmla="*/ 2713155 h 2887315"/>
                  <a:gd name="connsiteX83" fmla="*/ 409791 w 887207"/>
                  <a:gd name="connsiteY83" fmla="*/ 2662251 h 2887315"/>
                  <a:gd name="connsiteX84" fmla="*/ 405151 w 887207"/>
                  <a:gd name="connsiteY84" fmla="*/ 2621013 h 2887315"/>
                  <a:gd name="connsiteX85" fmla="*/ 415025 w 887207"/>
                  <a:gd name="connsiteY85" fmla="*/ 2449690 h 2887315"/>
                  <a:gd name="connsiteX86" fmla="*/ 417711 w 887207"/>
                  <a:gd name="connsiteY86" fmla="*/ 2369253 h 2887315"/>
                  <a:gd name="connsiteX87" fmla="*/ 417205 w 887207"/>
                  <a:gd name="connsiteY87" fmla="*/ 2286217 h 2887315"/>
                  <a:gd name="connsiteX88" fmla="*/ 405674 w 887207"/>
                  <a:gd name="connsiteY88" fmla="*/ 2198174 h 2887315"/>
                  <a:gd name="connsiteX89" fmla="*/ 394056 w 887207"/>
                  <a:gd name="connsiteY89" fmla="*/ 2109381 h 2887315"/>
                  <a:gd name="connsiteX90" fmla="*/ 397545 w 887207"/>
                  <a:gd name="connsiteY90" fmla="*/ 2029590 h 2887315"/>
                  <a:gd name="connsiteX91" fmla="*/ 396638 w 887207"/>
                  <a:gd name="connsiteY91" fmla="*/ 1946222 h 2887315"/>
                  <a:gd name="connsiteX92" fmla="*/ 401714 w 887207"/>
                  <a:gd name="connsiteY92" fmla="*/ 1867739 h 2887315"/>
                  <a:gd name="connsiteX93" fmla="*/ 410384 w 887207"/>
                  <a:gd name="connsiteY93" fmla="*/ 1792187 h 2887315"/>
                  <a:gd name="connsiteX94" fmla="*/ 414274 w 887207"/>
                  <a:gd name="connsiteY94" fmla="*/ 1712727 h 2887315"/>
                  <a:gd name="connsiteX95" fmla="*/ 421740 w 887207"/>
                  <a:gd name="connsiteY95" fmla="*/ 1636197 h 2887315"/>
                  <a:gd name="connsiteX96" fmla="*/ 433603 w 887207"/>
                  <a:gd name="connsiteY96" fmla="*/ 1563244 h 2887315"/>
                  <a:gd name="connsiteX97" fmla="*/ 435522 w 887207"/>
                  <a:gd name="connsiteY97" fmla="*/ 1523331 h 2887315"/>
                  <a:gd name="connsiteX98" fmla="*/ 436691 w 887207"/>
                  <a:gd name="connsiteY98" fmla="*/ 1483139 h 2887315"/>
                  <a:gd name="connsiteX99" fmla="*/ 446703 w 887207"/>
                  <a:gd name="connsiteY99" fmla="*/ 1483087 h 2887315"/>
                  <a:gd name="connsiteX100" fmla="*/ 448675 w 887207"/>
                  <a:gd name="connsiteY100" fmla="*/ 1482842 h 2887315"/>
                  <a:gd name="connsiteX101" fmla="*/ 452216 w 887207"/>
                  <a:gd name="connsiteY101" fmla="*/ 1486017 h 2887315"/>
                  <a:gd name="connsiteX102" fmla="*/ 451675 w 887207"/>
                  <a:gd name="connsiteY102" fmla="*/ 1523331 h 2887315"/>
                  <a:gd name="connsiteX103" fmla="*/ 453594 w 887207"/>
                  <a:gd name="connsiteY103" fmla="*/ 1563244 h 2887315"/>
                  <a:gd name="connsiteX104" fmla="*/ 465456 w 887207"/>
                  <a:gd name="connsiteY104" fmla="*/ 1636197 h 2887315"/>
                  <a:gd name="connsiteX105" fmla="*/ 472923 w 887207"/>
                  <a:gd name="connsiteY105" fmla="*/ 1712727 h 2887315"/>
                  <a:gd name="connsiteX106" fmla="*/ 476813 w 887207"/>
                  <a:gd name="connsiteY106" fmla="*/ 1792187 h 2887315"/>
                  <a:gd name="connsiteX107" fmla="*/ 485482 w 887207"/>
                  <a:gd name="connsiteY107" fmla="*/ 1867739 h 2887315"/>
                  <a:gd name="connsiteX108" fmla="*/ 490559 w 887207"/>
                  <a:gd name="connsiteY108" fmla="*/ 1946222 h 2887315"/>
                  <a:gd name="connsiteX109" fmla="*/ 489652 w 887207"/>
                  <a:gd name="connsiteY109" fmla="*/ 2029590 h 2887315"/>
                  <a:gd name="connsiteX110" fmla="*/ 493141 w 887207"/>
                  <a:gd name="connsiteY110" fmla="*/ 2109381 h 2887315"/>
                  <a:gd name="connsiteX111" fmla="*/ 481523 w 887207"/>
                  <a:gd name="connsiteY111" fmla="*/ 2198174 h 2887315"/>
                  <a:gd name="connsiteX112" fmla="*/ 469992 w 887207"/>
                  <a:gd name="connsiteY112" fmla="*/ 2286217 h 2887315"/>
                  <a:gd name="connsiteX113" fmla="*/ 469486 w 887207"/>
                  <a:gd name="connsiteY113" fmla="*/ 2369253 h 2887315"/>
                  <a:gd name="connsiteX114" fmla="*/ 472172 w 887207"/>
                  <a:gd name="connsiteY114" fmla="*/ 2449690 h 2887315"/>
                  <a:gd name="connsiteX115" fmla="*/ 482046 w 887207"/>
                  <a:gd name="connsiteY115" fmla="*/ 2621013 h 2887315"/>
                  <a:gd name="connsiteX116" fmla="*/ 477406 w 887207"/>
                  <a:gd name="connsiteY116" fmla="*/ 2662251 h 2887315"/>
                  <a:gd name="connsiteX117" fmla="*/ 461025 w 887207"/>
                  <a:gd name="connsiteY117" fmla="*/ 2713155 h 2887315"/>
                  <a:gd name="connsiteX118" fmla="*/ 466363 w 887207"/>
                  <a:gd name="connsiteY118" fmla="*/ 2730983 h 2887315"/>
                  <a:gd name="connsiteX119" fmla="*/ 469574 w 887207"/>
                  <a:gd name="connsiteY119" fmla="*/ 2750678 h 2887315"/>
                  <a:gd name="connsiteX120" fmla="*/ 464340 w 887207"/>
                  <a:gd name="connsiteY120" fmla="*/ 2786893 h 2887315"/>
                  <a:gd name="connsiteX121" fmla="*/ 475626 w 887207"/>
                  <a:gd name="connsiteY121" fmla="*/ 2807163 h 2887315"/>
                  <a:gd name="connsiteX122" fmla="*/ 471353 w 887207"/>
                  <a:gd name="connsiteY122" fmla="*/ 2828341 h 2887315"/>
                  <a:gd name="connsiteX123" fmla="*/ 469922 w 887207"/>
                  <a:gd name="connsiteY123" fmla="*/ 2852484 h 2887315"/>
                  <a:gd name="connsiteX124" fmla="*/ 490943 w 887207"/>
                  <a:gd name="connsiteY124" fmla="*/ 2874778 h 2887315"/>
                  <a:gd name="connsiteX125" fmla="*/ 500555 w 887207"/>
                  <a:gd name="connsiteY125" fmla="*/ 2879611 h 2887315"/>
                  <a:gd name="connsiteX126" fmla="*/ 509487 w 887207"/>
                  <a:gd name="connsiteY126" fmla="*/ 2883710 h 2887315"/>
                  <a:gd name="connsiteX127" fmla="*/ 534781 w 887207"/>
                  <a:gd name="connsiteY127" fmla="*/ 2884146 h 2887315"/>
                  <a:gd name="connsiteX128" fmla="*/ 543555 w 887207"/>
                  <a:gd name="connsiteY128" fmla="*/ 2871726 h 2887315"/>
                  <a:gd name="connsiteX129" fmla="*/ 550062 w 887207"/>
                  <a:gd name="connsiteY129" fmla="*/ 2879628 h 2887315"/>
                  <a:gd name="connsiteX130" fmla="*/ 558262 w 887207"/>
                  <a:gd name="connsiteY130" fmla="*/ 2882977 h 2887315"/>
                  <a:gd name="connsiteX131" fmla="*/ 574293 w 887207"/>
                  <a:gd name="connsiteY131" fmla="*/ 2879262 h 2887315"/>
                  <a:gd name="connsiteX132" fmla="*/ 578096 w 887207"/>
                  <a:gd name="connsiteY132" fmla="*/ 2868865 h 2887315"/>
                  <a:gd name="connsiteX133" fmla="*/ 593186 w 887207"/>
                  <a:gd name="connsiteY133" fmla="*/ 2879262 h 2887315"/>
                  <a:gd name="connsiteX134" fmla="*/ 612427 w 887207"/>
                  <a:gd name="connsiteY134" fmla="*/ 2875476 h 2887315"/>
                  <a:gd name="connsiteX135" fmla="*/ 632017 w 887207"/>
                  <a:gd name="connsiteY135" fmla="*/ 2871761 h 2887315"/>
                  <a:gd name="connsiteX136" fmla="*/ 645205 w 887207"/>
                  <a:gd name="connsiteY136" fmla="*/ 2874360 h 2887315"/>
                  <a:gd name="connsiteX137" fmla="*/ 650543 w 887207"/>
                  <a:gd name="connsiteY137" fmla="*/ 2863649 h 2887315"/>
                  <a:gd name="connsiteX138" fmla="*/ 635227 w 887207"/>
                  <a:gd name="connsiteY138" fmla="*/ 2829091 h 2887315"/>
                  <a:gd name="connsiteX139" fmla="*/ 624900 w 887207"/>
                  <a:gd name="connsiteY139" fmla="*/ 2814595 h 2887315"/>
                  <a:gd name="connsiteX140" fmla="*/ 612427 w 887207"/>
                  <a:gd name="connsiteY140" fmla="*/ 2801965 h 2887315"/>
                  <a:gd name="connsiteX141" fmla="*/ 591755 w 887207"/>
                  <a:gd name="connsiteY141" fmla="*/ 2772606 h 2887315"/>
                  <a:gd name="connsiteX142" fmla="*/ 585702 w 887207"/>
                  <a:gd name="connsiteY142" fmla="*/ 2753661 h 2887315"/>
                  <a:gd name="connsiteX143" fmla="*/ 578584 w 887207"/>
                  <a:gd name="connsiteY143" fmla="*/ 2735449 h 2887315"/>
                  <a:gd name="connsiteX144" fmla="*/ 578236 w 887207"/>
                  <a:gd name="connsiteY144" fmla="*/ 2727651 h 2887315"/>
                  <a:gd name="connsiteX145" fmla="*/ 580730 w 887207"/>
                  <a:gd name="connsiteY145" fmla="*/ 2704607 h 2887315"/>
                  <a:gd name="connsiteX146" fmla="*/ 572898 w 887207"/>
                  <a:gd name="connsiteY146" fmla="*/ 2685662 h 2887315"/>
                  <a:gd name="connsiteX147" fmla="*/ 566129 w 887207"/>
                  <a:gd name="connsiteY147" fmla="*/ 2665601 h 2887315"/>
                  <a:gd name="connsiteX148" fmla="*/ 564699 w 887207"/>
                  <a:gd name="connsiteY148" fmla="*/ 2639591 h 2887315"/>
                  <a:gd name="connsiteX149" fmla="*/ 571118 w 887207"/>
                  <a:gd name="connsiteY149" fmla="*/ 2591653 h 2887315"/>
                  <a:gd name="connsiteX150" fmla="*/ 578271 w 887207"/>
                  <a:gd name="connsiteY150" fmla="*/ 2550292 h 2887315"/>
                  <a:gd name="connsiteX151" fmla="*/ 607612 w 887207"/>
                  <a:gd name="connsiteY151" fmla="*/ 2463296 h 2887315"/>
                  <a:gd name="connsiteX152" fmla="*/ 622597 w 887207"/>
                  <a:gd name="connsiteY152" fmla="*/ 2420208 h 2887315"/>
                  <a:gd name="connsiteX153" fmla="*/ 651974 w 887207"/>
                  <a:gd name="connsiteY153" fmla="*/ 2169268 h 2887315"/>
                  <a:gd name="connsiteX154" fmla="*/ 648258 w 887207"/>
                  <a:gd name="connsiteY154" fmla="*/ 2123511 h 2887315"/>
                  <a:gd name="connsiteX155" fmla="*/ 646374 w 887207"/>
                  <a:gd name="connsiteY155" fmla="*/ 2100816 h 2887315"/>
                  <a:gd name="connsiteX156" fmla="*/ 648921 w 887207"/>
                  <a:gd name="connsiteY156" fmla="*/ 2074178 h 2887315"/>
                  <a:gd name="connsiteX157" fmla="*/ 648799 w 887207"/>
                  <a:gd name="connsiteY157" fmla="*/ 2025508 h 2887315"/>
                  <a:gd name="connsiteX158" fmla="*/ 647473 w 887207"/>
                  <a:gd name="connsiteY158" fmla="*/ 1977797 h 2887315"/>
                  <a:gd name="connsiteX159" fmla="*/ 654207 w 887207"/>
                  <a:gd name="connsiteY159" fmla="*/ 1899628 h 2887315"/>
                  <a:gd name="connsiteX160" fmla="*/ 657155 w 887207"/>
                  <a:gd name="connsiteY160" fmla="*/ 1872658 h 2887315"/>
                  <a:gd name="connsiteX161" fmla="*/ 728050 w 887207"/>
                  <a:gd name="connsiteY161" fmla="*/ 1574025 h 2887315"/>
                  <a:gd name="connsiteX162" fmla="*/ 733318 w 887207"/>
                  <a:gd name="connsiteY162" fmla="*/ 1575019 h 2887315"/>
                  <a:gd name="connsiteX163" fmla="*/ 748494 w 887207"/>
                  <a:gd name="connsiteY163" fmla="*/ 1569210 h 2887315"/>
                  <a:gd name="connsiteX164" fmla="*/ 769166 w 887207"/>
                  <a:gd name="connsiteY164" fmla="*/ 1539781 h 2887315"/>
                  <a:gd name="connsiteX165" fmla="*/ 770457 w 887207"/>
                  <a:gd name="connsiteY165" fmla="*/ 1538264 h 2887315"/>
                  <a:gd name="connsiteX166" fmla="*/ 786802 w 887207"/>
                  <a:gd name="connsiteY166" fmla="*/ 1542154 h 2887315"/>
                  <a:gd name="connsiteX167" fmla="*/ 786890 w 887207"/>
                  <a:gd name="connsiteY167" fmla="*/ 1542485 h 2887315"/>
                  <a:gd name="connsiteX168" fmla="*/ 767806 w 887207"/>
                  <a:gd name="connsiteY168" fmla="*/ 1628853 h 2887315"/>
                  <a:gd name="connsiteX169" fmla="*/ 755595 w 887207"/>
                  <a:gd name="connsiteY169" fmla="*/ 1665696 h 2887315"/>
                  <a:gd name="connsiteX170" fmla="*/ 770195 w 887207"/>
                  <a:gd name="connsiteY170" fmla="*/ 1668069 h 2887315"/>
                  <a:gd name="connsiteX171" fmla="*/ 771643 w 887207"/>
                  <a:gd name="connsiteY171" fmla="*/ 1667074 h 2887315"/>
                  <a:gd name="connsiteX172" fmla="*/ 823541 w 887207"/>
                  <a:gd name="connsiteY172" fmla="*/ 1616869 h 2887315"/>
                  <a:gd name="connsiteX173" fmla="*/ 854924 w 887207"/>
                  <a:gd name="connsiteY173" fmla="*/ 1565216 h 2887315"/>
                  <a:gd name="connsiteX174" fmla="*/ 875596 w 887207"/>
                  <a:gd name="connsiteY174" fmla="*/ 1431712 h 2887315"/>
                  <a:gd name="connsiteX175" fmla="*/ 886359 w 887207"/>
                  <a:gd name="connsiteY175" fmla="*/ 1217092 h 2887315"/>
                  <a:gd name="connsiteX176" fmla="*/ 871270 w 887207"/>
                  <a:gd name="connsiteY176" fmla="*/ 1021172 h 2887315"/>
                  <a:gd name="connsiteX177" fmla="*/ 867885 w 887207"/>
                  <a:gd name="connsiteY177" fmla="*/ 1000134 h 2887315"/>
                  <a:gd name="connsiteX178" fmla="*/ 866175 w 887207"/>
                  <a:gd name="connsiteY178" fmla="*/ 991848 h 2887315"/>
                  <a:gd name="connsiteX179" fmla="*/ 816702 w 887207"/>
                  <a:gd name="connsiteY179" fmla="*/ 688278 h 2887315"/>
                  <a:gd name="connsiteX180" fmla="*/ 748233 w 887207"/>
                  <a:gd name="connsiteY180" fmla="*/ 505023 h 2887315"/>
                  <a:gd name="connsiteX181" fmla="*/ 522012 w 887207"/>
                  <a:gd name="connsiteY181" fmla="*/ 416422 h 2887315"/>
                  <a:gd name="connsiteX182" fmla="*/ 515522 w 887207"/>
                  <a:gd name="connsiteY182" fmla="*/ 399553 h 2887315"/>
                  <a:gd name="connsiteX183" fmla="*/ 515522 w 887207"/>
                  <a:gd name="connsiteY183" fmla="*/ 399553 h 2887315"/>
                  <a:gd name="connsiteX184" fmla="*/ 252912 w 887207"/>
                  <a:gd name="connsiteY184" fmla="*/ 958128 h 2887315"/>
                  <a:gd name="connsiteX185" fmla="*/ 145907 w 887207"/>
                  <a:gd name="connsiteY185" fmla="*/ 1243241 h 2887315"/>
                  <a:gd name="connsiteX186" fmla="*/ 132754 w 887207"/>
                  <a:gd name="connsiteY186" fmla="*/ 1397120 h 2887315"/>
                  <a:gd name="connsiteX187" fmla="*/ 146849 w 887207"/>
                  <a:gd name="connsiteY187" fmla="*/ 1512306 h 2887315"/>
                  <a:gd name="connsiteX188" fmla="*/ 152519 w 887207"/>
                  <a:gd name="connsiteY188" fmla="*/ 1541264 h 2887315"/>
                  <a:gd name="connsiteX189" fmla="*/ 136801 w 887207"/>
                  <a:gd name="connsiteY189" fmla="*/ 1490396 h 2887315"/>
                  <a:gd name="connsiteX190" fmla="*/ 84031 w 887207"/>
                  <a:gd name="connsiteY190" fmla="*/ 1402754 h 2887315"/>
                  <a:gd name="connsiteX191" fmla="*/ 106203 w 887207"/>
                  <a:gd name="connsiteY191" fmla="*/ 1268728 h 2887315"/>
                  <a:gd name="connsiteX192" fmla="*/ 139016 w 887207"/>
                  <a:gd name="connsiteY192" fmla="*/ 1087182 h 2887315"/>
                  <a:gd name="connsiteX193" fmla="*/ 149309 w 887207"/>
                  <a:gd name="connsiteY193" fmla="*/ 1039855 h 2887315"/>
                  <a:gd name="connsiteX194" fmla="*/ 174202 w 887207"/>
                  <a:gd name="connsiteY194" fmla="*/ 915842 h 2887315"/>
                  <a:gd name="connsiteX195" fmla="*/ 215668 w 887207"/>
                  <a:gd name="connsiteY195" fmla="*/ 756748 h 2887315"/>
                  <a:gd name="connsiteX196" fmla="*/ 252930 w 887207"/>
                  <a:gd name="connsiteY196" fmla="*/ 958128 h 2887315"/>
                  <a:gd name="connsiteX197" fmla="*/ 750466 w 887207"/>
                  <a:gd name="connsiteY197" fmla="*/ 1490396 h 2887315"/>
                  <a:gd name="connsiteX198" fmla="*/ 734748 w 887207"/>
                  <a:gd name="connsiteY198" fmla="*/ 1541264 h 2887315"/>
                  <a:gd name="connsiteX199" fmla="*/ 740417 w 887207"/>
                  <a:gd name="connsiteY199" fmla="*/ 1512306 h 2887315"/>
                  <a:gd name="connsiteX200" fmla="*/ 758874 w 887207"/>
                  <a:gd name="connsiteY200" fmla="*/ 1397120 h 2887315"/>
                  <a:gd name="connsiteX201" fmla="*/ 745721 w 887207"/>
                  <a:gd name="connsiteY201" fmla="*/ 1243241 h 2887315"/>
                  <a:gd name="connsiteX202" fmla="*/ 633518 w 887207"/>
                  <a:gd name="connsiteY202" fmla="*/ 970199 h 2887315"/>
                  <a:gd name="connsiteX203" fmla="*/ 662719 w 887207"/>
                  <a:gd name="connsiteY203" fmla="*/ 748688 h 2887315"/>
                  <a:gd name="connsiteX204" fmla="*/ 713064 w 887207"/>
                  <a:gd name="connsiteY204" fmla="*/ 915842 h 2887315"/>
                  <a:gd name="connsiteX205" fmla="*/ 737958 w 887207"/>
                  <a:gd name="connsiteY205" fmla="*/ 1039855 h 2887315"/>
                  <a:gd name="connsiteX206" fmla="*/ 748250 w 887207"/>
                  <a:gd name="connsiteY206" fmla="*/ 1087182 h 2887315"/>
                  <a:gd name="connsiteX207" fmla="*/ 781064 w 887207"/>
                  <a:gd name="connsiteY207" fmla="*/ 1268728 h 2887315"/>
                  <a:gd name="connsiteX208" fmla="*/ 803236 w 887207"/>
                  <a:gd name="connsiteY208" fmla="*/ 1402754 h 2887315"/>
                  <a:gd name="connsiteX209" fmla="*/ 750466 w 887207"/>
                  <a:gd name="connsiteY209" fmla="*/ 1490396 h 288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887207" h="2887315">
                    <a:moveTo>
                      <a:pt x="515592" y="399553"/>
                    </a:moveTo>
                    <a:cubicBezTo>
                      <a:pt x="515592" y="399553"/>
                      <a:pt x="550621" y="403356"/>
                      <a:pt x="571485" y="395924"/>
                    </a:cubicBezTo>
                    <a:cubicBezTo>
                      <a:pt x="592348" y="388493"/>
                      <a:pt x="592348" y="339020"/>
                      <a:pt x="592348" y="339020"/>
                    </a:cubicBezTo>
                    <a:cubicBezTo>
                      <a:pt x="592348" y="339020"/>
                      <a:pt x="607996" y="376125"/>
                      <a:pt x="605397" y="390970"/>
                    </a:cubicBezTo>
                    <a:lnTo>
                      <a:pt x="628877" y="390970"/>
                    </a:lnTo>
                    <a:cubicBezTo>
                      <a:pt x="628877" y="390970"/>
                      <a:pt x="639309" y="363757"/>
                      <a:pt x="623661" y="339020"/>
                    </a:cubicBezTo>
                    <a:cubicBezTo>
                      <a:pt x="608013" y="314284"/>
                      <a:pt x="621044" y="274685"/>
                      <a:pt x="626277" y="249948"/>
                    </a:cubicBezTo>
                    <a:cubicBezTo>
                      <a:pt x="631494" y="225212"/>
                      <a:pt x="594982" y="178199"/>
                      <a:pt x="592365" y="165831"/>
                    </a:cubicBezTo>
                    <a:cubicBezTo>
                      <a:pt x="589749" y="153463"/>
                      <a:pt x="584533" y="74282"/>
                      <a:pt x="542806" y="42114"/>
                    </a:cubicBezTo>
                    <a:cubicBezTo>
                      <a:pt x="501061" y="9946"/>
                      <a:pt x="404540" y="-12313"/>
                      <a:pt x="386293" y="7469"/>
                    </a:cubicBezTo>
                    <a:cubicBezTo>
                      <a:pt x="368029" y="27269"/>
                      <a:pt x="370646" y="37160"/>
                      <a:pt x="370646" y="37160"/>
                    </a:cubicBezTo>
                    <a:cubicBezTo>
                      <a:pt x="370646" y="37160"/>
                      <a:pt x="341949" y="37160"/>
                      <a:pt x="328901" y="56959"/>
                    </a:cubicBezTo>
                    <a:cubicBezTo>
                      <a:pt x="315852" y="76759"/>
                      <a:pt x="289772" y="123754"/>
                      <a:pt x="287155" y="180676"/>
                    </a:cubicBezTo>
                    <a:cubicBezTo>
                      <a:pt x="284539" y="237580"/>
                      <a:pt x="310636" y="289547"/>
                      <a:pt x="294988" y="311807"/>
                    </a:cubicBezTo>
                    <a:cubicBezTo>
                      <a:pt x="279340" y="334083"/>
                      <a:pt x="250645" y="343975"/>
                      <a:pt x="250645" y="343975"/>
                    </a:cubicBezTo>
                    <a:cubicBezTo>
                      <a:pt x="250645" y="343975"/>
                      <a:pt x="303850" y="377957"/>
                      <a:pt x="319393" y="381184"/>
                    </a:cubicBezTo>
                    <a:cubicBezTo>
                      <a:pt x="347252" y="386975"/>
                      <a:pt x="372233" y="385719"/>
                      <a:pt x="372233" y="385719"/>
                    </a:cubicBezTo>
                    <a:lnTo>
                      <a:pt x="372233" y="385719"/>
                    </a:lnTo>
                    <a:cubicBezTo>
                      <a:pt x="372477" y="398855"/>
                      <a:pt x="371047" y="411502"/>
                      <a:pt x="365203" y="416422"/>
                    </a:cubicBezTo>
                    <a:cubicBezTo>
                      <a:pt x="356428" y="423818"/>
                      <a:pt x="191438" y="455829"/>
                      <a:pt x="138981" y="505023"/>
                    </a:cubicBezTo>
                    <a:cubicBezTo>
                      <a:pt x="96469" y="544901"/>
                      <a:pt x="73076" y="674688"/>
                      <a:pt x="70512" y="688278"/>
                    </a:cubicBezTo>
                    <a:cubicBezTo>
                      <a:pt x="50415" y="795178"/>
                      <a:pt x="28418" y="963675"/>
                      <a:pt x="21039" y="991848"/>
                    </a:cubicBezTo>
                    <a:cubicBezTo>
                      <a:pt x="20324" y="994569"/>
                      <a:pt x="19766" y="997343"/>
                      <a:pt x="19330" y="1000134"/>
                    </a:cubicBezTo>
                    <a:lnTo>
                      <a:pt x="15945" y="1021172"/>
                    </a:lnTo>
                    <a:cubicBezTo>
                      <a:pt x="6804" y="1086049"/>
                      <a:pt x="-2982" y="1152303"/>
                      <a:pt x="856" y="1217092"/>
                    </a:cubicBezTo>
                    <a:lnTo>
                      <a:pt x="11619" y="1431712"/>
                    </a:lnTo>
                    <a:cubicBezTo>
                      <a:pt x="19277" y="1476109"/>
                      <a:pt x="22452" y="1521360"/>
                      <a:pt x="32290" y="1565216"/>
                    </a:cubicBezTo>
                    <a:cubicBezTo>
                      <a:pt x="36478" y="1583899"/>
                      <a:pt x="50747" y="1601465"/>
                      <a:pt x="63673" y="1616869"/>
                    </a:cubicBezTo>
                    <a:cubicBezTo>
                      <a:pt x="79077" y="1635186"/>
                      <a:pt x="97760" y="1650851"/>
                      <a:pt x="115571" y="1667074"/>
                    </a:cubicBezTo>
                    <a:cubicBezTo>
                      <a:pt x="116007" y="1667458"/>
                      <a:pt x="116478" y="1667790"/>
                      <a:pt x="117019" y="1668069"/>
                    </a:cubicBezTo>
                    <a:cubicBezTo>
                      <a:pt x="123351" y="1671383"/>
                      <a:pt x="131446" y="1666132"/>
                      <a:pt x="131620" y="1665696"/>
                    </a:cubicBezTo>
                    <a:cubicBezTo>
                      <a:pt x="134795" y="1658282"/>
                      <a:pt x="129683" y="1639023"/>
                      <a:pt x="119409" y="1628853"/>
                    </a:cubicBezTo>
                    <a:cubicBezTo>
                      <a:pt x="91166" y="1600960"/>
                      <a:pt x="96068" y="1594819"/>
                      <a:pt x="100324" y="1542485"/>
                    </a:cubicBezTo>
                    <a:cubicBezTo>
                      <a:pt x="100324" y="1542363"/>
                      <a:pt x="100377" y="1542259"/>
                      <a:pt x="100412" y="1542154"/>
                    </a:cubicBezTo>
                    <a:cubicBezTo>
                      <a:pt x="102366" y="1535054"/>
                      <a:pt x="111698" y="1532873"/>
                      <a:pt x="116758" y="1538264"/>
                    </a:cubicBezTo>
                    <a:cubicBezTo>
                      <a:pt x="117211" y="1538752"/>
                      <a:pt x="117647" y="1539258"/>
                      <a:pt x="118048" y="1539781"/>
                    </a:cubicBezTo>
                    <a:cubicBezTo>
                      <a:pt x="125322" y="1549324"/>
                      <a:pt x="126980" y="1560436"/>
                      <a:pt x="138720" y="1569210"/>
                    </a:cubicBezTo>
                    <a:cubicBezTo>
                      <a:pt x="146710" y="1575194"/>
                      <a:pt x="153897" y="1575019"/>
                      <a:pt x="153897" y="1575019"/>
                    </a:cubicBezTo>
                    <a:cubicBezTo>
                      <a:pt x="155920" y="1574862"/>
                      <a:pt x="157665" y="1574514"/>
                      <a:pt x="159165" y="1574025"/>
                    </a:cubicBezTo>
                    <a:cubicBezTo>
                      <a:pt x="183483" y="1691706"/>
                      <a:pt x="218215" y="1840944"/>
                      <a:pt x="230059" y="1872658"/>
                    </a:cubicBezTo>
                    <a:cubicBezTo>
                      <a:pt x="232938" y="1880386"/>
                      <a:pt x="232328" y="1890766"/>
                      <a:pt x="233007" y="1899628"/>
                    </a:cubicBezTo>
                    <a:cubicBezTo>
                      <a:pt x="235083" y="1926632"/>
                      <a:pt x="238590" y="1952380"/>
                      <a:pt x="239742" y="1977797"/>
                    </a:cubicBezTo>
                    <a:cubicBezTo>
                      <a:pt x="240456" y="1993706"/>
                      <a:pt x="239637" y="2009459"/>
                      <a:pt x="238415" y="2025508"/>
                    </a:cubicBezTo>
                    <a:cubicBezTo>
                      <a:pt x="237177" y="2041766"/>
                      <a:pt x="236270" y="2057780"/>
                      <a:pt x="238294" y="2074178"/>
                    </a:cubicBezTo>
                    <a:cubicBezTo>
                      <a:pt x="239427" y="2083476"/>
                      <a:pt x="240875" y="2092146"/>
                      <a:pt x="240840" y="2100816"/>
                    </a:cubicBezTo>
                    <a:cubicBezTo>
                      <a:pt x="240823" y="2108300"/>
                      <a:pt x="239812" y="2115870"/>
                      <a:pt x="238956" y="2123511"/>
                    </a:cubicBezTo>
                    <a:cubicBezTo>
                      <a:pt x="237230" y="2138950"/>
                      <a:pt x="235607" y="2153865"/>
                      <a:pt x="235241" y="2169268"/>
                    </a:cubicBezTo>
                    <a:cubicBezTo>
                      <a:pt x="233305" y="2250438"/>
                      <a:pt x="242393" y="2342179"/>
                      <a:pt x="264617" y="2420208"/>
                    </a:cubicBezTo>
                    <a:cubicBezTo>
                      <a:pt x="268839" y="2435019"/>
                      <a:pt x="274666" y="2449149"/>
                      <a:pt x="279602" y="2463296"/>
                    </a:cubicBezTo>
                    <a:cubicBezTo>
                      <a:pt x="289702" y="2492219"/>
                      <a:pt x="299977" y="2520549"/>
                      <a:pt x="308944" y="2550292"/>
                    </a:cubicBezTo>
                    <a:cubicBezTo>
                      <a:pt x="313567" y="2565626"/>
                      <a:pt x="313584" y="2576215"/>
                      <a:pt x="316097" y="2591653"/>
                    </a:cubicBezTo>
                    <a:cubicBezTo>
                      <a:pt x="318678" y="2607423"/>
                      <a:pt x="321591" y="2623193"/>
                      <a:pt x="322516" y="2639591"/>
                    </a:cubicBezTo>
                    <a:cubicBezTo>
                      <a:pt x="323056" y="2649151"/>
                      <a:pt x="322935" y="2658187"/>
                      <a:pt x="321085" y="2665601"/>
                    </a:cubicBezTo>
                    <a:cubicBezTo>
                      <a:pt x="319376" y="2672457"/>
                      <a:pt x="316340" y="2678859"/>
                      <a:pt x="314317" y="2685662"/>
                    </a:cubicBezTo>
                    <a:cubicBezTo>
                      <a:pt x="312433" y="2692012"/>
                      <a:pt x="307636" y="2697960"/>
                      <a:pt x="306484" y="2704607"/>
                    </a:cubicBezTo>
                    <a:cubicBezTo>
                      <a:pt x="304758" y="2714533"/>
                      <a:pt x="307618" y="2719522"/>
                      <a:pt x="308979" y="2727651"/>
                    </a:cubicBezTo>
                    <a:cubicBezTo>
                      <a:pt x="309397" y="2730093"/>
                      <a:pt x="309292" y="2732989"/>
                      <a:pt x="308630" y="2735449"/>
                    </a:cubicBezTo>
                    <a:cubicBezTo>
                      <a:pt x="307025" y="2741345"/>
                      <a:pt x="303553" y="2747451"/>
                      <a:pt x="301512" y="2753661"/>
                    </a:cubicBezTo>
                    <a:cubicBezTo>
                      <a:pt x="299385" y="2760133"/>
                      <a:pt x="297815" y="2766779"/>
                      <a:pt x="295459" y="2772606"/>
                    </a:cubicBezTo>
                    <a:cubicBezTo>
                      <a:pt x="290523" y="2784852"/>
                      <a:pt x="283300" y="2793696"/>
                      <a:pt x="274788" y="2801965"/>
                    </a:cubicBezTo>
                    <a:cubicBezTo>
                      <a:pt x="270513" y="2806117"/>
                      <a:pt x="266205" y="2810059"/>
                      <a:pt x="262315" y="2814595"/>
                    </a:cubicBezTo>
                    <a:cubicBezTo>
                      <a:pt x="258616" y="2818938"/>
                      <a:pt x="255773" y="2824050"/>
                      <a:pt x="251988" y="2829091"/>
                    </a:cubicBezTo>
                    <a:cubicBezTo>
                      <a:pt x="244992" y="2838372"/>
                      <a:pt x="237543" y="2847478"/>
                      <a:pt x="236671" y="2863649"/>
                    </a:cubicBezTo>
                    <a:cubicBezTo>
                      <a:pt x="236427" y="2868010"/>
                      <a:pt x="239602" y="2873278"/>
                      <a:pt x="242009" y="2874360"/>
                    </a:cubicBezTo>
                    <a:cubicBezTo>
                      <a:pt x="246737" y="2876488"/>
                      <a:pt x="251673" y="2873226"/>
                      <a:pt x="255197" y="2871761"/>
                    </a:cubicBezTo>
                    <a:cubicBezTo>
                      <a:pt x="257779" y="2877116"/>
                      <a:pt x="268787" y="2879279"/>
                      <a:pt x="274788" y="2875476"/>
                    </a:cubicBezTo>
                    <a:cubicBezTo>
                      <a:pt x="277369" y="2880884"/>
                      <a:pt x="286144" y="2881320"/>
                      <a:pt x="294028" y="2879262"/>
                    </a:cubicBezTo>
                    <a:cubicBezTo>
                      <a:pt x="300413" y="2877587"/>
                      <a:pt x="306711" y="2874395"/>
                      <a:pt x="309119" y="2868865"/>
                    </a:cubicBezTo>
                    <a:cubicBezTo>
                      <a:pt x="310671" y="2872144"/>
                      <a:pt x="309555" y="2876401"/>
                      <a:pt x="312921" y="2879262"/>
                    </a:cubicBezTo>
                    <a:cubicBezTo>
                      <a:pt x="316218" y="2882070"/>
                      <a:pt x="323929" y="2884495"/>
                      <a:pt x="328953" y="2882977"/>
                    </a:cubicBezTo>
                    <a:cubicBezTo>
                      <a:pt x="333663" y="2881547"/>
                      <a:pt x="333576" y="2883082"/>
                      <a:pt x="337152" y="2879628"/>
                    </a:cubicBezTo>
                    <a:cubicBezTo>
                      <a:pt x="338425" y="2878267"/>
                      <a:pt x="343171" y="2871726"/>
                      <a:pt x="343659" y="2871726"/>
                    </a:cubicBezTo>
                    <a:cubicBezTo>
                      <a:pt x="348735" y="2871761"/>
                      <a:pt x="348944" y="2881809"/>
                      <a:pt x="352433" y="2884146"/>
                    </a:cubicBezTo>
                    <a:cubicBezTo>
                      <a:pt x="359062" y="2888595"/>
                      <a:pt x="370262" y="2888281"/>
                      <a:pt x="377727" y="2883710"/>
                    </a:cubicBezTo>
                    <a:cubicBezTo>
                      <a:pt x="380903" y="2881774"/>
                      <a:pt x="382822" y="2881774"/>
                      <a:pt x="386659" y="2879611"/>
                    </a:cubicBezTo>
                    <a:cubicBezTo>
                      <a:pt x="390078" y="2877674"/>
                      <a:pt x="393306" y="2876715"/>
                      <a:pt x="396272" y="2874778"/>
                    </a:cubicBezTo>
                    <a:cubicBezTo>
                      <a:pt x="404645" y="2869318"/>
                      <a:pt x="413001" y="2863527"/>
                      <a:pt x="417292" y="2852484"/>
                    </a:cubicBezTo>
                    <a:cubicBezTo>
                      <a:pt x="419456" y="2846937"/>
                      <a:pt x="417240" y="2835301"/>
                      <a:pt x="415862" y="2828341"/>
                    </a:cubicBezTo>
                    <a:cubicBezTo>
                      <a:pt x="414466" y="2821276"/>
                      <a:pt x="411779" y="2813391"/>
                      <a:pt x="411588" y="2807163"/>
                    </a:cubicBezTo>
                    <a:cubicBezTo>
                      <a:pt x="411518" y="2804651"/>
                      <a:pt x="422264" y="2792841"/>
                      <a:pt x="422875" y="2786893"/>
                    </a:cubicBezTo>
                    <a:cubicBezTo>
                      <a:pt x="423572" y="2780037"/>
                      <a:pt x="417414" y="2758615"/>
                      <a:pt x="417641" y="2750678"/>
                    </a:cubicBezTo>
                    <a:cubicBezTo>
                      <a:pt x="417850" y="2743805"/>
                      <a:pt x="419351" y="2737228"/>
                      <a:pt x="420851" y="2730983"/>
                    </a:cubicBezTo>
                    <a:cubicBezTo>
                      <a:pt x="422281" y="2724965"/>
                      <a:pt x="424915" y="2719435"/>
                      <a:pt x="426189" y="2713155"/>
                    </a:cubicBezTo>
                    <a:cubicBezTo>
                      <a:pt x="430812" y="2690407"/>
                      <a:pt x="414571" y="2679364"/>
                      <a:pt x="409791" y="2662251"/>
                    </a:cubicBezTo>
                    <a:cubicBezTo>
                      <a:pt x="406511" y="2650459"/>
                      <a:pt x="405238" y="2636329"/>
                      <a:pt x="405151" y="2621013"/>
                    </a:cubicBezTo>
                    <a:cubicBezTo>
                      <a:pt x="404854" y="2563550"/>
                      <a:pt x="412355" y="2505722"/>
                      <a:pt x="415025" y="2449690"/>
                    </a:cubicBezTo>
                    <a:cubicBezTo>
                      <a:pt x="416315" y="2422651"/>
                      <a:pt x="416961" y="2395925"/>
                      <a:pt x="417711" y="2369253"/>
                    </a:cubicBezTo>
                    <a:cubicBezTo>
                      <a:pt x="418479" y="2341987"/>
                      <a:pt x="418810" y="2314686"/>
                      <a:pt x="417205" y="2286217"/>
                    </a:cubicBezTo>
                    <a:cubicBezTo>
                      <a:pt x="415531" y="2256491"/>
                      <a:pt x="410733" y="2227969"/>
                      <a:pt x="405674" y="2198174"/>
                    </a:cubicBezTo>
                    <a:cubicBezTo>
                      <a:pt x="400790" y="2169355"/>
                      <a:pt x="396620" y="2139996"/>
                      <a:pt x="394056" y="2109381"/>
                    </a:cubicBezTo>
                    <a:cubicBezTo>
                      <a:pt x="391858" y="2083022"/>
                      <a:pt x="396830" y="2056419"/>
                      <a:pt x="397545" y="2029590"/>
                    </a:cubicBezTo>
                    <a:cubicBezTo>
                      <a:pt x="398278" y="2001678"/>
                      <a:pt x="395573" y="1973034"/>
                      <a:pt x="396638" y="1946222"/>
                    </a:cubicBezTo>
                    <a:cubicBezTo>
                      <a:pt x="397702" y="1919183"/>
                      <a:pt x="398539" y="1893173"/>
                      <a:pt x="401714" y="1867739"/>
                    </a:cubicBezTo>
                    <a:cubicBezTo>
                      <a:pt x="404871" y="1842444"/>
                      <a:pt x="408553" y="1817324"/>
                      <a:pt x="410384" y="1792187"/>
                    </a:cubicBezTo>
                    <a:cubicBezTo>
                      <a:pt x="412338" y="1765357"/>
                      <a:pt x="413001" y="1738806"/>
                      <a:pt x="414274" y="1712727"/>
                    </a:cubicBezTo>
                    <a:cubicBezTo>
                      <a:pt x="415548" y="1686665"/>
                      <a:pt x="418094" y="1661283"/>
                      <a:pt x="421740" y="1636197"/>
                    </a:cubicBezTo>
                    <a:cubicBezTo>
                      <a:pt x="425229" y="1612229"/>
                      <a:pt x="430462" y="1587789"/>
                      <a:pt x="433603" y="1563244"/>
                    </a:cubicBezTo>
                    <a:cubicBezTo>
                      <a:pt x="435277" y="1550144"/>
                      <a:pt x="436306" y="1536711"/>
                      <a:pt x="435522" y="1523331"/>
                    </a:cubicBezTo>
                    <a:cubicBezTo>
                      <a:pt x="434737" y="1509899"/>
                      <a:pt x="433463" y="1496327"/>
                      <a:pt x="436691" y="1483139"/>
                    </a:cubicBezTo>
                    <a:cubicBezTo>
                      <a:pt x="441488" y="1482511"/>
                      <a:pt x="442988" y="1483540"/>
                      <a:pt x="446703" y="1483087"/>
                    </a:cubicBezTo>
                    <a:lnTo>
                      <a:pt x="448675" y="1482842"/>
                    </a:lnTo>
                    <a:cubicBezTo>
                      <a:pt x="450576" y="1482616"/>
                      <a:pt x="452234" y="1484098"/>
                      <a:pt x="452216" y="1486017"/>
                    </a:cubicBezTo>
                    <a:lnTo>
                      <a:pt x="451675" y="1523331"/>
                    </a:lnTo>
                    <a:cubicBezTo>
                      <a:pt x="450891" y="1536711"/>
                      <a:pt x="451920" y="1550144"/>
                      <a:pt x="453594" y="1563244"/>
                    </a:cubicBezTo>
                    <a:cubicBezTo>
                      <a:pt x="456734" y="1587789"/>
                      <a:pt x="461967" y="1612229"/>
                      <a:pt x="465456" y="1636197"/>
                    </a:cubicBezTo>
                    <a:cubicBezTo>
                      <a:pt x="469120" y="1661283"/>
                      <a:pt x="471667" y="1686682"/>
                      <a:pt x="472923" y="1712727"/>
                    </a:cubicBezTo>
                    <a:cubicBezTo>
                      <a:pt x="474196" y="1738806"/>
                      <a:pt x="474842" y="1765357"/>
                      <a:pt x="476813" y="1792187"/>
                    </a:cubicBezTo>
                    <a:cubicBezTo>
                      <a:pt x="478644" y="1817324"/>
                      <a:pt x="482326" y="1842444"/>
                      <a:pt x="485482" y="1867739"/>
                    </a:cubicBezTo>
                    <a:cubicBezTo>
                      <a:pt x="488658" y="1893173"/>
                      <a:pt x="489495" y="1919200"/>
                      <a:pt x="490559" y="1946222"/>
                    </a:cubicBezTo>
                    <a:cubicBezTo>
                      <a:pt x="491623" y="1973034"/>
                      <a:pt x="488919" y="2001678"/>
                      <a:pt x="489652" y="2029590"/>
                    </a:cubicBezTo>
                    <a:cubicBezTo>
                      <a:pt x="490367" y="2056419"/>
                      <a:pt x="495339" y="2083022"/>
                      <a:pt x="493141" y="2109381"/>
                    </a:cubicBezTo>
                    <a:cubicBezTo>
                      <a:pt x="490577" y="2139996"/>
                      <a:pt x="486408" y="2169355"/>
                      <a:pt x="481523" y="2198174"/>
                    </a:cubicBezTo>
                    <a:cubicBezTo>
                      <a:pt x="476482" y="2227987"/>
                      <a:pt x="471667" y="2256508"/>
                      <a:pt x="469992" y="2286217"/>
                    </a:cubicBezTo>
                    <a:cubicBezTo>
                      <a:pt x="468387" y="2314686"/>
                      <a:pt x="468719" y="2341987"/>
                      <a:pt x="469486" y="2369253"/>
                    </a:cubicBezTo>
                    <a:cubicBezTo>
                      <a:pt x="470236" y="2395943"/>
                      <a:pt x="470882" y="2422651"/>
                      <a:pt x="472172" y="2449690"/>
                    </a:cubicBezTo>
                    <a:cubicBezTo>
                      <a:pt x="474842" y="2505722"/>
                      <a:pt x="482343" y="2563550"/>
                      <a:pt x="482046" y="2621013"/>
                    </a:cubicBezTo>
                    <a:cubicBezTo>
                      <a:pt x="481959" y="2636346"/>
                      <a:pt x="480703" y="2650459"/>
                      <a:pt x="477406" y="2662251"/>
                    </a:cubicBezTo>
                    <a:cubicBezTo>
                      <a:pt x="472644" y="2679364"/>
                      <a:pt x="456403" y="2690407"/>
                      <a:pt x="461025" y="2713155"/>
                    </a:cubicBezTo>
                    <a:cubicBezTo>
                      <a:pt x="462299" y="2719435"/>
                      <a:pt x="464933" y="2724982"/>
                      <a:pt x="466363" y="2730983"/>
                    </a:cubicBezTo>
                    <a:cubicBezTo>
                      <a:pt x="467846" y="2737228"/>
                      <a:pt x="469364" y="2743805"/>
                      <a:pt x="469574" y="2750678"/>
                    </a:cubicBezTo>
                    <a:cubicBezTo>
                      <a:pt x="469817" y="2758598"/>
                      <a:pt x="463642" y="2780020"/>
                      <a:pt x="464340" y="2786893"/>
                    </a:cubicBezTo>
                    <a:cubicBezTo>
                      <a:pt x="464950" y="2792841"/>
                      <a:pt x="475696" y="2804634"/>
                      <a:pt x="475626" y="2807163"/>
                    </a:cubicBezTo>
                    <a:cubicBezTo>
                      <a:pt x="475435" y="2813391"/>
                      <a:pt x="472748" y="2821276"/>
                      <a:pt x="471353" y="2828341"/>
                    </a:cubicBezTo>
                    <a:cubicBezTo>
                      <a:pt x="469975" y="2835301"/>
                      <a:pt x="467776" y="2846954"/>
                      <a:pt x="469922" y="2852484"/>
                    </a:cubicBezTo>
                    <a:cubicBezTo>
                      <a:pt x="474213" y="2863527"/>
                      <a:pt x="482569" y="2869318"/>
                      <a:pt x="490943" y="2874778"/>
                    </a:cubicBezTo>
                    <a:cubicBezTo>
                      <a:pt x="493908" y="2876715"/>
                      <a:pt x="497136" y="2877674"/>
                      <a:pt x="500555" y="2879611"/>
                    </a:cubicBezTo>
                    <a:cubicBezTo>
                      <a:pt x="504410" y="2881774"/>
                      <a:pt x="506312" y="2881756"/>
                      <a:pt x="509487" y="2883710"/>
                    </a:cubicBezTo>
                    <a:cubicBezTo>
                      <a:pt x="516970" y="2888281"/>
                      <a:pt x="528152" y="2888595"/>
                      <a:pt x="534781" y="2884146"/>
                    </a:cubicBezTo>
                    <a:cubicBezTo>
                      <a:pt x="538270" y="2881809"/>
                      <a:pt x="538497" y="2871761"/>
                      <a:pt x="543555" y="2871726"/>
                    </a:cubicBezTo>
                    <a:cubicBezTo>
                      <a:pt x="544044" y="2871726"/>
                      <a:pt x="548789" y="2878267"/>
                      <a:pt x="550062" y="2879628"/>
                    </a:cubicBezTo>
                    <a:cubicBezTo>
                      <a:pt x="553639" y="2883065"/>
                      <a:pt x="553551" y="2881547"/>
                      <a:pt x="558262" y="2882977"/>
                    </a:cubicBezTo>
                    <a:cubicBezTo>
                      <a:pt x="563285" y="2884495"/>
                      <a:pt x="570996" y="2882070"/>
                      <a:pt x="574293" y="2879262"/>
                    </a:cubicBezTo>
                    <a:cubicBezTo>
                      <a:pt x="577642" y="2876401"/>
                      <a:pt x="576543" y="2872127"/>
                      <a:pt x="578096" y="2868865"/>
                    </a:cubicBezTo>
                    <a:cubicBezTo>
                      <a:pt x="580503" y="2874412"/>
                      <a:pt x="586801" y="2877604"/>
                      <a:pt x="593186" y="2879262"/>
                    </a:cubicBezTo>
                    <a:cubicBezTo>
                      <a:pt x="601071" y="2881338"/>
                      <a:pt x="609845" y="2880901"/>
                      <a:pt x="612427" y="2875476"/>
                    </a:cubicBezTo>
                    <a:cubicBezTo>
                      <a:pt x="618427" y="2879297"/>
                      <a:pt x="629435" y="2877116"/>
                      <a:pt x="632017" y="2871761"/>
                    </a:cubicBezTo>
                    <a:cubicBezTo>
                      <a:pt x="635541" y="2873226"/>
                      <a:pt x="640478" y="2876488"/>
                      <a:pt x="645205" y="2874360"/>
                    </a:cubicBezTo>
                    <a:cubicBezTo>
                      <a:pt x="647613" y="2873278"/>
                      <a:pt x="650788" y="2868010"/>
                      <a:pt x="650543" y="2863649"/>
                    </a:cubicBezTo>
                    <a:cubicBezTo>
                      <a:pt x="649671" y="2847495"/>
                      <a:pt x="642222" y="2838372"/>
                      <a:pt x="635227" y="2829091"/>
                    </a:cubicBezTo>
                    <a:cubicBezTo>
                      <a:pt x="631442" y="2824067"/>
                      <a:pt x="628598" y="2818938"/>
                      <a:pt x="624900" y="2814595"/>
                    </a:cubicBezTo>
                    <a:cubicBezTo>
                      <a:pt x="621027" y="2810042"/>
                      <a:pt x="616701" y="2806117"/>
                      <a:pt x="612427" y="2801965"/>
                    </a:cubicBezTo>
                    <a:cubicBezTo>
                      <a:pt x="603932" y="2793696"/>
                      <a:pt x="596692" y="2784852"/>
                      <a:pt x="591755" y="2772606"/>
                    </a:cubicBezTo>
                    <a:cubicBezTo>
                      <a:pt x="589400" y="2766779"/>
                      <a:pt x="587830" y="2760133"/>
                      <a:pt x="585702" y="2753661"/>
                    </a:cubicBezTo>
                    <a:cubicBezTo>
                      <a:pt x="583661" y="2747451"/>
                      <a:pt x="580172" y="2741363"/>
                      <a:pt x="578584" y="2735449"/>
                    </a:cubicBezTo>
                    <a:cubicBezTo>
                      <a:pt x="577922" y="2732989"/>
                      <a:pt x="577817" y="2730093"/>
                      <a:pt x="578236" y="2727651"/>
                    </a:cubicBezTo>
                    <a:cubicBezTo>
                      <a:pt x="579596" y="2719539"/>
                      <a:pt x="582457" y="2714533"/>
                      <a:pt x="580730" y="2704607"/>
                    </a:cubicBezTo>
                    <a:cubicBezTo>
                      <a:pt x="579579" y="2697960"/>
                      <a:pt x="574782" y="2692012"/>
                      <a:pt x="572898" y="2685662"/>
                    </a:cubicBezTo>
                    <a:cubicBezTo>
                      <a:pt x="570874" y="2678859"/>
                      <a:pt x="567838" y="2672457"/>
                      <a:pt x="566129" y="2665601"/>
                    </a:cubicBezTo>
                    <a:cubicBezTo>
                      <a:pt x="564280" y="2658187"/>
                      <a:pt x="564158" y="2649151"/>
                      <a:pt x="564699" y="2639591"/>
                    </a:cubicBezTo>
                    <a:cubicBezTo>
                      <a:pt x="565624" y="2623211"/>
                      <a:pt x="568537" y="2607441"/>
                      <a:pt x="571118" y="2591653"/>
                    </a:cubicBezTo>
                    <a:cubicBezTo>
                      <a:pt x="573630" y="2576232"/>
                      <a:pt x="573647" y="2565644"/>
                      <a:pt x="578271" y="2550292"/>
                    </a:cubicBezTo>
                    <a:cubicBezTo>
                      <a:pt x="587237" y="2520549"/>
                      <a:pt x="597512" y="2492219"/>
                      <a:pt x="607612" y="2463296"/>
                    </a:cubicBezTo>
                    <a:cubicBezTo>
                      <a:pt x="612549" y="2449166"/>
                      <a:pt x="618375" y="2435019"/>
                      <a:pt x="622597" y="2420208"/>
                    </a:cubicBezTo>
                    <a:cubicBezTo>
                      <a:pt x="644822" y="2342179"/>
                      <a:pt x="653910" y="2250420"/>
                      <a:pt x="651974" y="2169268"/>
                    </a:cubicBezTo>
                    <a:cubicBezTo>
                      <a:pt x="651607" y="2153882"/>
                      <a:pt x="649985" y="2138950"/>
                      <a:pt x="648258" y="2123511"/>
                    </a:cubicBezTo>
                    <a:cubicBezTo>
                      <a:pt x="647403" y="2115870"/>
                      <a:pt x="646391" y="2108300"/>
                      <a:pt x="646374" y="2100816"/>
                    </a:cubicBezTo>
                    <a:cubicBezTo>
                      <a:pt x="646339" y="2092146"/>
                      <a:pt x="647787" y="2083476"/>
                      <a:pt x="648921" y="2074178"/>
                    </a:cubicBezTo>
                    <a:cubicBezTo>
                      <a:pt x="650927" y="2057780"/>
                      <a:pt x="650037" y="2041766"/>
                      <a:pt x="648799" y="2025508"/>
                    </a:cubicBezTo>
                    <a:cubicBezTo>
                      <a:pt x="647578" y="2009459"/>
                      <a:pt x="646758" y="1993706"/>
                      <a:pt x="647473" y="1977797"/>
                    </a:cubicBezTo>
                    <a:cubicBezTo>
                      <a:pt x="648624" y="1952397"/>
                      <a:pt x="652113" y="1926632"/>
                      <a:pt x="654207" y="1899628"/>
                    </a:cubicBezTo>
                    <a:cubicBezTo>
                      <a:pt x="654887" y="1890783"/>
                      <a:pt x="654276" y="1880386"/>
                      <a:pt x="657155" y="1872658"/>
                    </a:cubicBezTo>
                    <a:cubicBezTo>
                      <a:pt x="668983" y="1840944"/>
                      <a:pt x="703732" y="1691724"/>
                      <a:pt x="728050" y="1574025"/>
                    </a:cubicBezTo>
                    <a:cubicBezTo>
                      <a:pt x="729550" y="1574514"/>
                      <a:pt x="731294" y="1574845"/>
                      <a:pt x="733318" y="1575019"/>
                    </a:cubicBezTo>
                    <a:cubicBezTo>
                      <a:pt x="733318" y="1575019"/>
                      <a:pt x="740487" y="1575194"/>
                      <a:pt x="748494" y="1569210"/>
                    </a:cubicBezTo>
                    <a:cubicBezTo>
                      <a:pt x="760234" y="1560436"/>
                      <a:pt x="761892" y="1549306"/>
                      <a:pt x="769166" y="1539781"/>
                    </a:cubicBezTo>
                    <a:cubicBezTo>
                      <a:pt x="769567" y="1539258"/>
                      <a:pt x="770003" y="1538752"/>
                      <a:pt x="770457" y="1538264"/>
                    </a:cubicBezTo>
                    <a:cubicBezTo>
                      <a:pt x="775533" y="1532873"/>
                      <a:pt x="784849" y="1535054"/>
                      <a:pt x="786802" y="1542154"/>
                    </a:cubicBezTo>
                    <a:cubicBezTo>
                      <a:pt x="786837" y="1542259"/>
                      <a:pt x="786890" y="1542381"/>
                      <a:pt x="786890" y="1542485"/>
                    </a:cubicBezTo>
                    <a:cubicBezTo>
                      <a:pt x="791146" y="1594819"/>
                      <a:pt x="796065" y="1600960"/>
                      <a:pt x="767806" y="1628853"/>
                    </a:cubicBezTo>
                    <a:cubicBezTo>
                      <a:pt x="757514" y="1639006"/>
                      <a:pt x="752402" y="1658282"/>
                      <a:pt x="755595" y="1665696"/>
                    </a:cubicBezTo>
                    <a:cubicBezTo>
                      <a:pt x="755786" y="1666132"/>
                      <a:pt x="763863" y="1671383"/>
                      <a:pt x="770195" y="1668069"/>
                    </a:cubicBezTo>
                    <a:cubicBezTo>
                      <a:pt x="770736" y="1667790"/>
                      <a:pt x="771207" y="1667458"/>
                      <a:pt x="771643" y="1667074"/>
                    </a:cubicBezTo>
                    <a:cubicBezTo>
                      <a:pt x="789454" y="1650851"/>
                      <a:pt x="808137" y="1635186"/>
                      <a:pt x="823541" y="1616869"/>
                    </a:cubicBezTo>
                    <a:cubicBezTo>
                      <a:pt x="836484" y="1601483"/>
                      <a:pt x="850737" y="1583916"/>
                      <a:pt x="854924" y="1565216"/>
                    </a:cubicBezTo>
                    <a:cubicBezTo>
                      <a:pt x="864763" y="1521360"/>
                      <a:pt x="867937" y="1476091"/>
                      <a:pt x="875596" y="1431712"/>
                    </a:cubicBezTo>
                    <a:lnTo>
                      <a:pt x="886359" y="1217092"/>
                    </a:lnTo>
                    <a:cubicBezTo>
                      <a:pt x="890179" y="1152303"/>
                      <a:pt x="880393" y="1086031"/>
                      <a:pt x="871270" y="1021172"/>
                    </a:cubicBezTo>
                    <a:lnTo>
                      <a:pt x="867885" y="1000134"/>
                    </a:lnTo>
                    <a:cubicBezTo>
                      <a:pt x="867431" y="997343"/>
                      <a:pt x="866891" y="994587"/>
                      <a:pt x="866175" y="991848"/>
                    </a:cubicBezTo>
                    <a:cubicBezTo>
                      <a:pt x="858796" y="963675"/>
                      <a:pt x="836817" y="795178"/>
                      <a:pt x="816702" y="688278"/>
                    </a:cubicBezTo>
                    <a:cubicBezTo>
                      <a:pt x="814156" y="674688"/>
                      <a:pt x="790745" y="544901"/>
                      <a:pt x="748233" y="505023"/>
                    </a:cubicBezTo>
                    <a:cubicBezTo>
                      <a:pt x="695794" y="455829"/>
                      <a:pt x="530786" y="423818"/>
                      <a:pt x="522012" y="416422"/>
                    </a:cubicBezTo>
                    <a:cubicBezTo>
                      <a:pt x="518296" y="413282"/>
                      <a:pt x="516377" y="407054"/>
                      <a:pt x="515522" y="399553"/>
                    </a:cubicBezTo>
                    <a:lnTo>
                      <a:pt x="515522" y="399553"/>
                    </a:lnTo>
                    <a:close/>
                    <a:moveTo>
                      <a:pt x="252912" y="958128"/>
                    </a:moveTo>
                    <a:cubicBezTo>
                      <a:pt x="246876" y="998407"/>
                      <a:pt x="172056" y="1116751"/>
                      <a:pt x="145907" y="1243241"/>
                    </a:cubicBezTo>
                    <a:cubicBezTo>
                      <a:pt x="135702" y="1292557"/>
                      <a:pt x="130835" y="1364638"/>
                      <a:pt x="132754" y="1397120"/>
                    </a:cubicBezTo>
                    <a:cubicBezTo>
                      <a:pt x="136539" y="1460967"/>
                      <a:pt x="140814" y="1480697"/>
                      <a:pt x="146849" y="1512306"/>
                    </a:cubicBezTo>
                    <a:cubicBezTo>
                      <a:pt x="148611" y="1521499"/>
                      <a:pt x="150512" y="1531199"/>
                      <a:pt x="152519" y="1541264"/>
                    </a:cubicBezTo>
                    <a:cubicBezTo>
                      <a:pt x="143465" y="1525215"/>
                      <a:pt x="136801" y="1490396"/>
                      <a:pt x="136801" y="1490396"/>
                    </a:cubicBezTo>
                    <a:cubicBezTo>
                      <a:pt x="125026" y="1450378"/>
                      <a:pt x="85427" y="1407639"/>
                      <a:pt x="84031" y="1402754"/>
                    </a:cubicBezTo>
                    <a:cubicBezTo>
                      <a:pt x="92387" y="1370116"/>
                      <a:pt x="105627" y="1273107"/>
                      <a:pt x="106203" y="1268728"/>
                    </a:cubicBezTo>
                    <a:cubicBezTo>
                      <a:pt x="113286" y="1214999"/>
                      <a:pt x="126143" y="1139725"/>
                      <a:pt x="139016" y="1087182"/>
                    </a:cubicBezTo>
                    <a:lnTo>
                      <a:pt x="149309" y="1039855"/>
                    </a:lnTo>
                    <a:cubicBezTo>
                      <a:pt x="163142" y="989510"/>
                      <a:pt x="163788" y="973531"/>
                      <a:pt x="174202" y="915842"/>
                    </a:cubicBezTo>
                    <a:cubicBezTo>
                      <a:pt x="177394" y="898188"/>
                      <a:pt x="205602" y="799783"/>
                      <a:pt x="215668" y="756748"/>
                    </a:cubicBezTo>
                    <a:cubicBezTo>
                      <a:pt x="215668" y="756748"/>
                      <a:pt x="257796" y="925663"/>
                      <a:pt x="252930" y="958128"/>
                    </a:cubicBezTo>
                    <a:close/>
                    <a:moveTo>
                      <a:pt x="750466" y="1490396"/>
                    </a:moveTo>
                    <a:cubicBezTo>
                      <a:pt x="750466" y="1490396"/>
                      <a:pt x="743802" y="1525215"/>
                      <a:pt x="734748" y="1541264"/>
                    </a:cubicBezTo>
                    <a:cubicBezTo>
                      <a:pt x="736754" y="1531199"/>
                      <a:pt x="738656" y="1521499"/>
                      <a:pt x="740417" y="1512306"/>
                    </a:cubicBezTo>
                    <a:cubicBezTo>
                      <a:pt x="746453" y="1480697"/>
                      <a:pt x="755089" y="1460967"/>
                      <a:pt x="758874" y="1397120"/>
                    </a:cubicBezTo>
                    <a:cubicBezTo>
                      <a:pt x="760793" y="1364621"/>
                      <a:pt x="755926" y="1292557"/>
                      <a:pt x="745721" y="1243241"/>
                    </a:cubicBezTo>
                    <a:cubicBezTo>
                      <a:pt x="719554" y="1116734"/>
                      <a:pt x="639553" y="1010479"/>
                      <a:pt x="633518" y="970199"/>
                    </a:cubicBezTo>
                    <a:cubicBezTo>
                      <a:pt x="628651" y="937735"/>
                      <a:pt x="662719" y="748688"/>
                      <a:pt x="662719" y="748688"/>
                    </a:cubicBezTo>
                    <a:cubicBezTo>
                      <a:pt x="672768" y="791707"/>
                      <a:pt x="709872" y="898171"/>
                      <a:pt x="713064" y="915842"/>
                    </a:cubicBezTo>
                    <a:cubicBezTo>
                      <a:pt x="723479" y="973531"/>
                      <a:pt x="724142" y="989510"/>
                      <a:pt x="737958" y="1039855"/>
                    </a:cubicBezTo>
                    <a:lnTo>
                      <a:pt x="748250" y="1087182"/>
                    </a:lnTo>
                    <a:cubicBezTo>
                      <a:pt x="761124" y="1139725"/>
                      <a:pt x="773981" y="1215016"/>
                      <a:pt x="781064" y="1268728"/>
                    </a:cubicBezTo>
                    <a:cubicBezTo>
                      <a:pt x="781639" y="1273107"/>
                      <a:pt x="794880" y="1370116"/>
                      <a:pt x="803236" y="1402754"/>
                    </a:cubicBezTo>
                    <a:cubicBezTo>
                      <a:pt x="801840" y="1407639"/>
                      <a:pt x="762241" y="1450378"/>
                      <a:pt x="750466" y="1490396"/>
                    </a:cubicBezTo>
                    <a:close/>
                  </a:path>
                </a:pathLst>
              </a:custGeom>
              <a:solidFill>
                <a:srgbClr val="8D8E99">
                  <a:lumMod val="20000"/>
                  <a:lumOff val="80000"/>
                </a:srgbClr>
              </a:solidFill>
              <a:ln w="6978" cap="rnd">
                <a:solidFill>
                  <a:srgbClr val="8D8E99"/>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A6C6D"/>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1F0BC7B-AD3F-4B4C-A97D-2CFADFF66A63}"/>
                  </a:ext>
                </a:extLst>
              </p:cNvPr>
              <p:cNvSpPr txBox="1"/>
              <p:nvPr/>
            </p:nvSpPr>
            <p:spPr>
              <a:xfrm rot="16432986">
                <a:off x="5887626" y="5287059"/>
                <a:ext cx="1088311" cy="215444"/>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©Medscape, LLC</a:t>
                </a:r>
              </a:p>
            </p:txBody>
          </p:sp>
        </p:grpSp>
      </p:grpSp>
    </p:spTree>
    <p:extLst>
      <p:ext uri="{BB962C8B-B14F-4D97-AF65-F5344CB8AC3E}">
        <p14:creationId xmlns:p14="http://schemas.microsoft.com/office/powerpoint/2010/main" val="290197936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E312173-616E-8652-CB2F-E9D984C7402A}"/>
              </a:ext>
            </a:extLst>
          </p:cNvPr>
          <p:cNvSpPr>
            <a:spLocks noGrp="1"/>
          </p:cNvSpPr>
          <p:nvPr/>
        </p:nvSpPr>
        <p:spPr>
          <a:xfrm>
            <a:off x="127000" y="1142999"/>
            <a:ext cx="1651000" cy="2095500"/>
          </a:xfrm>
          <a:prstGeom prst="rect">
            <a:avLst/>
          </a:prstGeom>
        </p:spPr>
        <p:txBody>
          <a:bodyPr anchor="b"/>
          <a:lstStyle>
            <a:lvl1pPr algn="l" defTabSz="914400" rtl="0" eaLnBrk="1" latinLnBrk="0" hangingPunct="1">
              <a:lnSpc>
                <a:spcPct val="90000"/>
              </a:lnSpc>
              <a:spcBef>
                <a:spcPct val="0"/>
              </a:spcBef>
              <a:buNone/>
              <a:defRPr sz="5000" b="1" i="0" kern="1200" spc="0">
                <a:solidFill>
                  <a:schemeClr val="tx1"/>
                </a:solidFill>
                <a:latin typeface="Lub Dub Heavy"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333"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Figure 4. Medical Therapy and Foot Care for PAD.</a:t>
            </a:r>
          </a:p>
        </p:txBody>
      </p:sp>
      <p:pic>
        <p:nvPicPr>
          <p:cNvPr id="3" name="Picture 2">
            <a:extLst>
              <a:ext uri="{FF2B5EF4-FFF2-40B4-BE49-F238E27FC236}">
                <a16:creationId xmlns:a16="http://schemas.microsoft.com/office/drawing/2014/main" id="{CFC419EB-44F2-62AD-07AB-C467BF1AFD06}"/>
              </a:ext>
            </a:extLst>
          </p:cNvPr>
          <p:cNvPicPr>
            <a:picLocks noChangeAspect="1"/>
          </p:cNvPicPr>
          <p:nvPr/>
        </p:nvPicPr>
        <p:blipFill rotWithShape="1">
          <a:blip r:embed="rId3">
            <a:extLst>
              <a:ext uri="{28A0092B-C50C-407E-A947-70E740481C1C}">
                <a14:useLocalDpi xmlns:a14="http://schemas.microsoft.com/office/drawing/2010/main" val="0"/>
              </a:ext>
            </a:extLst>
          </a:blip>
          <a:srcRect l="2984" t="10974" r="1515" b="2526"/>
          <a:stretch/>
        </p:blipFill>
        <p:spPr>
          <a:xfrm>
            <a:off x="1587501" y="234048"/>
            <a:ext cx="9121924" cy="6008904"/>
          </a:xfrm>
          <a:prstGeom prst="rect">
            <a:avLst/>
          </a:prstGeom>
        </p:spPr>
      </p:pic>
      <p:sp>
        <p:nvSpPr>
          <p:cNvPr id="4" name="Rectangle 3">
            <a:extLst>
              <a:ext uri="{FF2B5EF4-FFF2-40B4-BE49-F238E27FC236}">
                <a16:creationId xmlns:a16="http://schemas.microsoft.com/office/drawing/2014/main" id="{C0B1FD9D-7A5E-1647-09F8-5BBF1E3EB7D9}"/>
              </a:ext>
            </a:extLst>
          </p:cNvPr>
          <p:cNvSpPr/>
          <p:nvPr/>
        </p:nvSpPr>
        <p:spPr>
          <a:xfrm>
            <a:off x="229286" y="245841"/>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A7E3055-0292-788C-9FB9-A80D4B4011A3}"/>
              </a:ext>
            </a:extLst>
          </p:cNvPr>
          <p:cNvSpPr/>
          <p:nvPr/>
        </p:nvSpPr>
        <p:spPr>
          <a:xfrm>
            <a:off x="10571549" y="221128"/>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2733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FDA2D-B961-4284-A8E8-15AF9AA88185}"/>
              </a:ext>
            </a:extLst>
          </p:cNvPr>
          <p:cNvSpPr>
            <a:spLocks noGrp="1"/>
          </p:cNvSpPr>
          <p:nvPr>
            <p:ph type="title"/>
          </p:nvPr>
        </p:nvSpPr>
        <p:spPr>
          <a:xfrm>
            <a:off x="719669" y="132516"/>
            <a:ext cx="10752667" cy="828675"/>
          </a:xfrm>
        </p:spPr>
        <p:txBody>
          <a:bodyPr/>
          <a:lstStyle/>
          <a:p>
            <a:r>
              <a:rPr lang="en-US" dirty="0"/>
              <a:t>Components of Care for CLTI</a:t>
            </a:r>
          </a:p>
        </p:txBody>
      </p:sp>
      <p:sp>
        <p:nvSpPr>
          <p:cNvPr id="2" name="Text Placeholder 1">
            <a:extLst>
              <a:ext uri="{FF2B5EF4-FFF2-40B4-BE49-F238E27FC236}">
                <a16:creationId xmlns:a16="http://schemas.microsoft.com/office/drawing/2014/main" id="{D6D1B473-6B91-A99E-3099-AF9F60081C9A}"/>
              </a:ext>
            </a:extLst>
          </p:cNvPr>
          <p:cNvSpPr>
            <a:spLocks noGrp="1"/>
          </p:cNvSpPr>
          <p:nvPr>
            <p:ph type="body" sz="quarter" idx="14"/>
          </p:nvPr>
        </p:nvSpPr>
        <p:spPr>
          <a:xfrm>
            <a:off x="2" y="6443189"/>
            <a:ext cx="12191999" cy="278332"/>
          </a:xfrm>
        </p:spPr>
        <p:txBody>
          <a:bodyPr/>
          <a:lstStyle/>
          <a:p>
            <a:pPr lvl="0"/>
            <a:r>
              <a:rPr lang="en-US" noProof="0" dirty="0"/>
              <a:t>CLTI indicates chronic limb-threatening ischemia.</a:t>
            </a:r>
          </a:p>
        </p:txBody>
      </p:sp>
      <p:grpSp>
        <p:nvGrpSpPr>
          <p:cNvPr id="19" name="Group 18">
            <a:extLst>
              <a:ext uri="{FF2B5EF4-FFF2-40B4-BE49-F238E27FC236}">
                <a16:creationId xmlns:a16="http://schemas.microsoft.com/office/drawing/2014/main" id="{DFFB50CE-D3F0-4F76-AD08-62C972BCF95F}"/>
              </a:ext>
            </a:extLst>
          </p:cNvPr>
          <p:cNvGrpSpPr/>
          <p:nvPr/>
        </p:nvGrpSpPr>
        <p:grpSpPr>
          <a:xfrm>
            <a:off x="263419" y="1484983"/>
            <a:ext cx="11665161" cy="4702832"/>
            <a:chOff x="263420" y="1701800"/>
            <a:chExt cx="11665161" cy="4702832"/>
          </a:xfrm>
        </p:grpSpPr>
        <p:sp>
          <p:nvSpPr>
            <p:cNvPr id="3" name="Rectangle 2">
              <a:extLst>
                <a:ext uri="{FF2B5EF4-FFF2-40B4-BE49-F238E27FC236}">
                  <a16:creationId xmlns:a16="http://schemas.microsoft.com/office/drawing/2014/main" id="{F2D91B65-1D6C-495F-AD79-18EF02A03877}"/>
                </a:ext>
              </a:extLst>
            </p:cNvPr>
            <p:cNvSpPr/>
            <p:nvPr/>
          </p:nvSpPr>
          <p:spPr>
            <a:xfrm>
              <a:off x="263420" y="1701800"/>
              <a:ext cx="3644900" cy="212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Multispecialty </a:t>
              </a:r>
              <a:b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care team</a:t>
              </a:r>
            </a:p>
          </p:txBody>
        </p:sp>
        <p:sp>
          <p:nvSpPr>
            <p:cNvPr id="32" name="Rectangle 31">
              <a:extLst>
                <a:ext uri="{FF2B5EF4-FFF2-40B4-BE49-F238E27FC236}">
                  <a16:creationId xmlns:a16="http://schemas.microsoft.com/office/drawing/2014/main" id="{423E91A1-DB87-4AFB-B610-49F9B439BAA7}"/>
                </a:ext>
              </a:extLst>
            </p:cNvPr>
            <p:cNvSpPr/>
            <p:nvPr/>
          </p:nvSpPr>
          <p:spPr>
            <a:xfrm>
              <a:off x="4273550" y="1701800"/>
              <a:ext cx="3644900" cy="212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Revascularization </a:t>
              </a:r>
              <a:r>
                <a:rPr kumimoji="0" lang="en-US" sz="1600" b="0" i="0" u="none" strike="noStrike" kern="1200" cap="none" spc="0" normalizeH="0" baseline="0" noProof="0" dirty="0">
                  <a:ln>
                    <a:noFill/>
                  </a:ln>
                  <a:solidFill>
                    <a:srgbClr val="064AA7"/>
                  </a:solidFill>
                  <a:effectLst/>
                  <a:uLnTx/>
                  <a:uFillTx/>
                  <a:latin typeface="Arial" panose="020B0604020202020204"/>
                  <a:ea typeface="+mn-ea"/>
                  <a:cs typeface="+mn-cs"/>
                </a:rPr>
                <a:t>(endovascular, </a:t>
              </a:r>
              <a:br>
                <a:rPr kumimoji="0" lang="en-US" sz="1600" b="0"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64AA7"/>
                  </a:solidFill>
                  <a:effectLst/>
                  <a:uLnTx/>
                  <a:uFillTx/>
                  <a:latin typeface="Arial" panose="020B0604020202020204"/>
                  <a:ea typeface="+mn-ea"/>
                  <a:cs typeface="+mn-cs"/>
                </a:rPr>
                <a:t>surgical, hybrid)</a:t>
              </a:r>
            </a:p>
          </p:txBody>
        </p:sp>
        <p:sp>
          <p:nvSpPr>
            <p:cNvPr id="33" name="Rectangle 32">
              <a:extLst>
                <a:ext uri="{FF2B5EF4-FFF2-40B4-BE49-F238E27FC236}">
                  <a16:creationId xmlns:a16="http://schemas.microsoft.com/office/drawing/2014/main" id="{A66D0FB0-D1A9-41EE-A339-CCD696528042}"/>
                </a:ext>
              </a:extLst>
            </p:cNvPr>
            <p:cNvSpPr/>
            <p:nvPr/>
          </p:nvSpPr>
          <p:spPr>
            <a:xfrm>
              <a:off x="8283680" y="1701800"/>
              <a:ext cx="3644900" cy="212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Wound care and </a:t>
              </a:r>
              <a:b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management of </a:t>
              </a:r>
              <a:b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infection</a:t>
              </a:r>
            </a:p>
          </p:txBody>
        </p:sp>
        <p:sp>
          <p:nvSpPr>
            <p:cNvPr id="34" name="Rectangle 33">
              <a:extLst>
                <a:ext uri="{FF2B5EF4-FFF2-40B4-BE49-F238E27FC236}">
                  <a16:creationId xmlns:a16="http://schemas.microsoft.com/office/drawing/2014/main" id="{F265E198-798E-4B80-A65E-61EEFC77252F}"/>
                </a:ext>
              </a:extLst>
            </p:cNvPr>
            <p:cNvSpPr/>
            <p:nvPr/>
          </p:nvSpPr>
          <p:spPr>
            <a:xfrm>
              <a:off x="263420" y="4072494"/>
              <a:ext cx="3644900" cy="212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Pressure </a:t>
              </a:r>
              <a:b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offloading</a:t>
              </a:r>
            </a:p>
          </p:txBody>
        </p:sp>
        <p:sp>
          <p:nvSpPr>
            <p:cNvPr id="35" name="Rectangle 34">
              <a:extLst>
                <a:ext uri="{FF2B5EF4-FFF2-40B4-BE49-F238E27FC236}">
                  <a16:creationId xmlns:a16="http://schemas.microsoft.com/office/drawing/2014/main" id="{4D5DC1A1-6A19-4B86-A011-350C8B81101C}"/>
                </a:ext>
              </a:extLst>
            </p:cNvPr>
            <p:cNvSpPr/>
            <p:nvPr/>
          </p:nvSpPr>
          <p:spPr>
            <a:xfrm>
              <a:off x="4273550" y="4072494"/>
              <a:ext cx="3644900" cy="212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Selective </a:t>
              </a:r>
              <a:b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amputation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64AA7"/>
                  </a:solidFill>
                  <a:effectLst/>
                  <a:uLnTx/>
                  <a:uFillTx/>
                  <a:latin typeface="Arial" panose="020B0604020202020204"/>
                  <a:ea typeface="+mn-ea"/>
                  <a:cs typeface="+mn-cs"/>
                </a:rPr>
                <a:t>(most distal </a:t>
              </a:r>
              <a:br>
                <a:rPr kumimoji="0" lang="en-US" sz="1600" b="0"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64AA7"/>
                  </a:solidFill>
                  <a:effectLst/>
                  <a:uLnTx/>
                  <a:uFillTx/>
                  <a:latin typeface="Arial" panose="020B0604020202020204"/>
                  <a:ea typeface="+mn-ea"/>
                  <a:cs typeface="+mn-cs"/>
                </a:rPr>
                <a:t>level possible)</a:t>
              </a:r>
            </a:p>
          </p:txBody>
        </p:sp>
        <p:sp>
          <p:nvSpPr>
            <p:cNvPr id="36" name="Rectangle 35">
              <a:extLst>
                <a:ext uri="{FF2B5EF4-FFF2-40B4-BE49-F238E27FC236}">
                  <a16:creationId xmlns:a16="http://schemas.microsoft.com/office/drawing/2014/main" id="{970CF549-53B7-450D-AB01-CDE49A221509}"/>
                </a:ext>
              </a:extLst>
            </p:cNvPr>
            <p:cNvSpPr/>
            <p:nvPr/>
          </p:nvSpPr>
          <p:spPr>
            <a:xfrm>
              <a:off x="8283680" y="4072494"/>
              <a:ext cx="3644900" cy="2120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645920" b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4AA7"/>
                  </a:solidFill>
                  <a:effectLst/>
                  <a:uLnTx/>
                  <a:uFillTx/>
                  <a:latin typeface="Arial" panose="020B0604020202020204"/>
                  <a:ea typeface="+mn-ea"/>
                  <a:cs typeface="+mn-cs"/>
                </a:rPr>
                <a:t>Antiplatelet and antithrombotic therapy and cardiovascular risk reduction</a:t>
              </a:r>
            </a:p>
          </p:txBody>
        </p:sp>
        <p:pic>
          <p:nvPicPr>
            <p:cNvPr id="6" name="Picture 5" descr="A blue bandage on a foot&#10;&#10;Description automatically generated">
              <a:extLst>
                <a:ext uri="{FF2B5EF4-FFF2-40B4-BE49-F238E27FC236}">
                  <a16:creationId xmlns:a16="http://schemas.microsoft.com/office/drawing/2014/main" id="{9BADB8BB-ECB6-46E6-8A09-6B58D3907815}"/>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7026"/>
            <a:stretch/>
          </p:blipFill>
          <p:spPr>
            <a:xfrm>
              <a:off x="1176757" y="4072494"/>
              <a:ext cx="2531643" cy="2054422"/>
            </a:xfrm>
            <a:prstGeom prst="rect">
              <a:avLst/>
            </a:prstGeom>
          </p:spPr>
        </p:pic>
        <p:sp>
          <p:nvSpPr>
            <p:cNvPr id="7" name="TextBox 6">
              <a:extLst>
                <a:ext uri="{FF2B5EF4-FFF2-40B4-BE49-F238E27FC236}">
                  <a16:creationId xmlns:a16="http://schemas.microsoft.com/office/drawing/2014/main" id="{764A35A8-4549-49FA-A72C-B4488E1D0B91}"/>
                </a:ext>
              </a:extLst>
            </p:cNvPr>
            <p:cNvSpPr txBox="1"/>
            <p:nvPr/>
          </p:nvSpPr>
          <p:spPr>
            <a:xfrm>
              <a:off x="10937980" y="6189188"/>
              <a:ext cx="99060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©Medscape, LLC</a:t>
              </a:r>
            </a:p>
          </p:txBody>
        </p:sp>
        <p:pic>
          <p:nvPicPr>
            <p:cNvPr id="10" name="Picture 9" descr="A foot with blue outline&#10;&#10;Description automatically generated">
              <a:extLst>
                <a:ext uri="{FF2B5EF4-FFF2-40B4-BE49-F238E27FC236}">
                  <a16:creationId xmlns:a16="http://schemas.microsoft.com/office/drawing/2014/main" id="{F7918D92-F4B7-41E1-ABAF-A65ABFDF51A7}"/>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3419"/>
            <a:stretch/>
          </p:blipFill>
          <p:spPr>
            <a:xfrm>
              <a:off x="6096000" y="4072494"/>
              <a:ext cx="1320801" cy="1899152"/>
            </a:xfrm>
            <a:prstGeom prst="rect">
              <a:avLst/>
            </a:prstGeom>
          </p:spPr>
        </p:pic>
        <p:pic>
          <p:nvPicPr>
            <p:cNvPr id="12" name="Picture 11" descr="A blue and white prescription bottle&#10;&#10;Description automatically generated">
              <a:extLst>
                <a:ext uri="{FF2B5EF4-FFF2-40B4-BE49-F238E27FC236}">
                  <a16:creationId xmlns:a16="http://schemas.microsoft.com/office/drawing/2014/main" id="{DAEC37DF-2FB4-4CD9-96D5-4BAA17A56B29}"/>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10446393" y="4201577"/>
              <a:ext cx="1137700" cy="1925339"/>
            </a:xfrm>
            <a:prstGeom prst="rect">
              <a:avLst/>
            </a:prstGeom>
          </p:spPr>
        </p:pic>
        <p:pic>
          <p:nvPicPr>
            <p:cNvPr id="14" name="Picture 13" descr="A couple of doctors with blue ties&#10;&#10;Description automatically generated">
              <a:extLst>
                <a:ext uri="{FF2B5EF4-FFF2-40B4-BE49-F238E27FC236}">
                  <a16:creationId xmlns:a16="http://schemas.microsoft.com/office/drawing/2014/main" id="{86D43225-3B9D-49C5-9396-B8A0A62AB604}"/>
                </a:ext>
              </a:extLst>
            </p:cNvPr>
            <p:cNvPicPr>
              <a:picLocks noChangeAspect="1"/>
            </p:cNvPicPr>
            <p:nvPr/>
          </p:nvPicPr>
          <p:blipFill rotWithShape="1">
            <a:blip r:embed="rId6">
              <a:alphaModFix amt="70000"/>
              <a:extLst>
                <a:ext uri="{28A0092B-C50C-407E-A947-70E740481C1C}">
                  <a14:useLocalDpi xmlns:a14="http://schemas.microsoft.com/office/drawing/2010/main" val="0"/>
                </a:ext>
              </a:extLst>
            </a:blip>
            <a:srcRect r="7020" b="1729"/>
            <a:stretch/>
          </p:blipFill>
          <p:spPr>
            <a:xfrm>
              <a:off x="1489451" y="1933414"/>
              <a:ext cx="2418869" cy="1889285"/>
            </a:xfrm>
            <a:prstGeom prst="rect">
              <a:avLst/>
            </a:prstGeom>
          </p:spPr>
        </p:pic>
        <p:pic>
          <p:nvPicPr>
            <p:cNvPr id="16" name="Picture 15" descr="A blue and white object&#10;&#10;Description automatically generated">
              <a:extLst>
                <a:ext uri="{FF2B5EF4-FFF2-40B4-BE49-F238E27FC236}">
                  <a16:creationId xmlns:a16="http://schemas.microsoft.com/office/drawing/2014/main" id="{1A8D82A6-DEC6-4D3E-A9AE-DFD487E6D4C2}"/>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6096000" y="1848461"/>
              <a:ext cx="1539019" cy="1804294"/>
            </a:xfrm>
            <a:prstGeom prst="rect">
              <a:avLst/>
            </a:prstGeom>
          </p:spPr>
        </p:pic>
        <p:pic>
          <p:nvPicPr>
            <p:cNvPr id="18" name="Picture 17" descr="A roll of bandages and a bandage&#10;&#10;Description automatically generated">
              <a:extLst>
                <a:ext uri="{FF2B5EF4-FFF2-40B4-BE49-F238E27FC236}">
                  <a16:creationId xmlns:a16="http://schemas.microsoft.com/office/drawing/2014/main" id="{2527F0EA-1D31-4BA4-BDE2-D30A2F4515A3}"/>
                </a:ext>
              </a:extLst>
            </p:cNvPr>
            <p:cNvPicPr>
              <a:picLocks noChangeAspect="1"/>
            </p:cNvPicPr>
            <p:nvPr/>
          </p:nvPicPr>
          <p:blipFill rotWithShape="1">
            <a:blip r:embed="rId8">
              <a:alphaModFix amt="70000"/>
              <a:extLst>
                <a:ext uri="{28A0092B-C50C-407E-A947-70E740481C1C}">
                  <a14:useLocalDpi xmlns:a14="http://schemas.microsoft.com/office/drawing/2010/main" val="0"/>
                </a:ext>
              </a:extLst>
            </a:blip>
            <a:srcRect r="12981"/>
            <a:stretch/>
          </p:blipFill>
          <p:spPr>
            <a:xfrm>
              <a:off x="10162705" y="1978530"/>
              <a:ext cx="1765876" cy="1674225"/>
            </a:xfrm>
            <a:prstGeom prst="rect">
              <a:avLst/>
            </a:prstGeom>
          </p:spPr>
        </p:pic>
      </p:grpSp>
    </p:spTree>
    <p:extLst>
      <p:ext uri="{BB962C8B-B14F-4D97-AF65-F5344CB8AC3E}">
        <p14:creationId xmlns:p14="http://schemas.microsoft.com/office/powerpoint/2010/main" val="235941350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1B473-6B91-A99E-3099-AF9F60081C9A}"/>
              </a:ext>
            </a:extLst>
          </p:cNvPr>
          <p:cNvSpPr>
            <a:spLocks noGrp="1"/>
          </p:cNvSpPr>
          <p:nvPr>
            <p:ph type="body" sz="quarter" idx="14"/>
          </p:nvPr>
        </p:nvSpPr>
        <p:spPr>
          <a:xfrm>
            <a:off x="2" y="6443189"/>
            <a:ext cx="12191999" cy="2783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mn-lt"/>
              <a:ea typeface="+mn-ea"/>
              <a:cs typeface="+mn-cs"/>
            </a:endParaRPr>
          </a:p>
        </p:txBody>
      </p:sp>
      <p:sp>
        <p:nvSpPr>
          <p:cNvPr id="5" name="Title 4">
            <a:extLst>
              <a:ext uri="{FF2B5EF4-FFF2-40B4-BE49-F238E27FC236}">
                <a16:creationId xmlns:a16="http://schemas.microsoft.com/office/drawing/2014/main" id="{95FFDA2D-B961-4284-A8E8-15AF9AA88185}"/>
              </a:ext>
            </a:extLst>
          </p:cNvPr>
          <p:cNvSpPr>
            <a:spLocks noGrp="1"/>
          </p:cNvSpPr>
          <p:nvPr>
            <p:ph type="title"/>
          </p:nvPr>
        </p:nvSpPr>
        <p:spPr/>
        <p:txBody>
          <a:bodyPr/>
          <a:lstStyle/>
          <a:p>
            <a:r>
              <a:rPr lang="en-US" dirty="0"/>
              <a:t>Health Equity</a:t>
            </a:r>
          </a:p>
        </p:txBody>
      </p:sp>
      <p:grpSp>
        <p:nvGrpSpPr>
          <p:cNvPr id="148" name="Group 147">
            <a:extLst>
              <a:ext uri="{FF2B5EF4-FFF2-40B4-BE49-F238E27FC236}">
                <a16:creationId xmlns:a16="http://schemas.microsoft.com/office/drawing/2014/main" id="{0687E0F5-CEE2-4B3F-9B35-1D673EB0E2B9}"/>
              </a:ext>
            </a:extLst>
          </p:cNvPr>
          <p:cNvGrpSpPr/>
          <p:nvPr/>
        </p:nvGrpSpPr>
        <p:grpSpPr>
          <a:xfrm>
            <a:off x="176231" y="1113339"/>
            <a:ext cx="11855294" cy="5315782"/>
            <a:chOff x="134027" y="1092622"/>
            <a:chExt cx="11855294" cy="5315782"/>
          </a:xfrm>
        </p:grpSpPr>
        <p:sp>
          <p:nvSpPr>
            <p:cNvPr id="71" name="Isosceles Triangle 70">
              <a:extLst>
                <a:ext uri="{FF2B5EF4-FFF2-40B4-BE49-F238E27FC236}">
                  <a16:creationId xmlns:a16="http://schemas.microsoft.com/office/drawing/2014/main" id="{643ADE1E-A0E7-4370-B422-C049DE95E8EE}"/>
                </a:ext>
              </a:extLst>
            </p:cNvPr>
            <p:cNvSpPr/>
            <p:nvPr/>
          </p:nvSpPr>
          <p:spPr>
            <a:xfrm rot="16200000">
              <a:off x="5031618" y="631658"/>
              <a:ext cx="478309" cy="10273491"/>
            </a:xfrm>
            <a:prstGeom prst="triangle">
              <a:avLst>
                <a:gd name="adj" fmla="val 0"/>
              </a:avLst>
            </a:prstGeom>
            <a:gradFill>
              <a:gsLst>
                <a:gs pos="92000">
                  <a:schemeClr val="bg1"/>
                </a:gs>
                <a:gs pos="28000">
                  <a:srgbClr val="E84E4B"/>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 lIns="274320" rIns="91440" b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Risk of Major Adverse Limb Events</a:t>
              </a:r>
            </a:p>
          </p:txBody>
        </p:sp>
        <p:sp>
          <p:nvSpPr>
            <p:cNvPr id="72" name="TextBox 71">
              <a:extLst>
                <a:ext uri="{FF2B5EF4-FFF2-40B4-BE49-F238E27FC236}">
                  <a16:creationId xmlns:a16="http://schemas.microsoft.com/office/drawing/2014/main" id="{F91A429A-8F29-45ED-9A3E-E9A6CE841683}"/>
                </a:ext>
              </a:extLst>
            </p:cNvPr>
            <p:cNvSpPr txBox="1"/>
            <p:nvPr/>
          </p:nvSpPr>
          <p:spPr>
            <a:xfrm>
              <a:off x="1492689" y="5982646"/>
              <a:ext cx="2595939"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Functional Impairment </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(called asymptomatic PAD in GL)</a:t>
              </a:r>
            </a:p>
          </p:txBody>
        </p:sp>
        <p:sp>
          <p:nvSpPr>
            <p:cNvPr id="73" name="TextBox 72">
              <a:extLst>
                <a:ext uri="{FF2B5EF4-FFF2-40B4-BE49-F238E27FC236}">
                  <a16:creationId xmlns:a16="http://schemas.microsoft.com/office/drawing/2014/main" id="{CDA02569-C480-44FA-A31A-94A83E0DD11D}"/>
                </a:ext>
              </a:extLst>
            </p:cNvPr>
            <p:cNvSpPr txBox="1"/>
            <p:nvPr/>
          </p:nvSpPr>
          <p:spPr>
            <a:xfrm>
              <a:off x="7133738" y="5982646"/>
              <a:ext cx="1737890"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Chronic limb-threatening ischemia</a:t>
              </a:r>
            </a:p>
          </p:txBody>
        </p:sp>
        <p:sp>
          <p:nvSpPr>
            <p:cNvPr id="74" name="TextBox 73">
              <a:extLst>
                <a:ext uri="{FF2B5EF4-FFF2-40B4-BE49-F238E27FC236}">
                  <a16:creationId xmlns:a16="http://schemas.microsoft.com/office/drawing/2014/main" id="{C42669D7-160B-4B2F-AFEF-3553204076DD}"/>
                </a:ext>
              </a:extLst>
            </p:cNvPr>
            <p:cNvSpPr txBox="1"/>
            <p:nvPr/>
          </p:nvSpPr>
          <p:spPr>
            <a:xfrm>
              <a:off x="9407672" y="5982646"/>
              <a:ext cx="1053922"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Acute limb </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ischemia</a:t>
              </a:r>
            </a:p>
          </p:txBody>
        </p:sp>
        <p:sp>
          <p:nvSpPr>
            <p:cNvPr id="75" name="Isosceles Triangle 74">
              <a:extLst>
                <a:ext uri="{FF2B5EF4-FFF2-40B4-BE49-F238E27FC236}">
                  <a16:creationId xmlns:a16="http://schemas.microsoft.com/office/drawing/2014/main" id="{4388F780-10E3-42F5-B2E7-D7711B77A8CC}"/>
                </a:ext>
              </a:extLst>
            </p:cNvPr>
            <p:cNvSpPr/>
            <p:nvPr/>
          </p:nvSpPr>
          <p:spPr>
            <a:xfrm rot="5400000">
              <a:off x="5052858" y="575336"/>
              <a:ext cx="431091" cy="10239417"/>
            </a:xfrm>
            <a:prstGeom prst="triangle">
              <a:avLst>
                <a:gd name="adj" fmla="val 0"/>
              </a:avLst>
            </a:prstGeom>
            <a:gradFill>
              <a:gsLst>
                <a:gs pos="92000">
                  <a:schemeClr val="bg1"/>
                </a:gs>
                <a:gs pos="28000">
                  <a:srgbClr val="64B78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274320" tIns="0" r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Function and Quality of Life</a:t>
              </a:r>
            </a:p>
          </p:txBody>
        </p:sp>
        <p:sp>
          <p:nvSpPr>
            <p:cNvPr id="76" name="TextBox 75">
              <a:extLst>
                <a:ext uri="{FF2B5EF4-FFF2-40B4-BE49-F238E27FC236}">
                  <a16:creationId xmlns:a16="http://schemas.microsoft.com/office/drawing/2014/main" id="{B84D0D12-D2EA-4988-A7FC-DA89CF4C9370}"/>
                </a:ext>
              </a:extLst>
            </p:cNvPr>
            <p:cNvSpPr txBox="1"/>
            <p:nvPr/>
          </p:nvSpPr>
          <p:spPr>
            <a:xfrm>
              <a:off x="4624674" y="5982646"/>
              <a:ext cx="1973018"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Post Revascularization / </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Chronic PAD</a:t>
              </a:r>
            </a:p>
          </p:txBody>
        </p:sp>
        <p:sp>
          <p:nvSpPr>
            <p:cNvPr id="77" name="TextBox 76">
              <a:extLst>
                <a:ext uri="{FF2B5EF4-FFF2-40B4-BE49-F238E27FC236}">
                  <a16:creationId xmlns:a16="http://schemas.microsoft.com/office/drawing/2014/main" id="{E575D5C3-3978-44F5-B105-3DF9A2486739}"/>
                </a:ext>
              </a:extLst>
            </p:cNvPr>
            <p:cNvSpPr txBox="1"/>
            <p:nvPr/>
          </p:nvSpPr>
          <p:spPr>
            <a:xfrm>
              <a:off x="153256" y="6066003"/>
              <a:ext cx="803387" cy="259045"/>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No PAD</a:t>
              </a:r>
            </a:p>
          </p:txBody>
        </p:sp>
        <p:sp>
          <p:nvSpPr>
            <p:cNvPr id="4" name="Arrow: Pentagon 3">
              <a:extLst>
                <a:ext uri="{FF2B5EF4-FFF2-40B4-BE49-F238E27FC236}">
                  <a16:creationId xmlns:a16="http://schemas.microsoft.com/office/drawing/2014/main" id="{AB1A48F2-F05C-45E2-A884-271AFF68515E}"/>
                </a:ext>
              </a:extLst>
            </p:cNvPr>
            <p:cNvSpPr/>
            <p:nvPr/>
          </p:nvSpPr>
          <p:spPr>
            <a:xfrm rot="16200000">
              <a:off x="8168844" y="3119595"/>
              <a:ext cx="4078531" cy="324631"/>
            </a:xfrm>
            <a:prstGeom prst="homePlate">
              <a:avLst/>
            </a:prstGeom>
            <a:gradFill flip="none" rotWithShape="1">
              <a:gsLst>
                <a:gs pos="92000">
                  <a:srgbClr val="E84E4B"/>
                </a:gs>
                <a:gs pos="28000">
                  <a:srgbClr val="64B78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62C91880-2880-42F7-BF0D-4356119526E9}"/>
                </a:ext>
              </a:extLst>
            </p:cNvPr>
            <p:cNvSpPr txBox="1"/>
            <p:nvPr/>
          </p:nvSpPr>
          <p:spPr>
            <a:xfrm rot="16200000">
              <a:off x="8875291" y="3139564"/>
              <a:ext cx="2665637" cy="284693"/>
            </a:xfrm>
            <a:prstGeom prst="rect">
              <a:avLst/>
            </a:prstGeom>
            <a:noFill/>
          </p:spPr>
          <p:txBody>
            <a:bodyPr wrap="square" rtlCol="0">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Risk of MACE and MALE</a:t>
              </a:r>
            </a:p>
          </p:txBody>
        </p:sp>
        <p:sp>
          <p:nvSpPr>
            <p:cNvPr id="95" name="TextBox 94">
              <a:extLst>
                <a:ext uri="{FF2B5EF4-FFF2-40B4-BE49-F238E27FC236}">
                  <a16:creationId xmlns:a16="http://schemas.microsoft.com/office/drawing/2014/main" id="{1A072F40-DE43-444E-800A-22F643151BAD}"/>
                </a:ext>
              </a:extLst>
            </p:cNvPr>
            <p:cNvSpPr txBox="1"/>
            <p:nvPr/>
          </p:nvSpPr>
          <p:spPr>
            <a:xfrm>
              <a:off x="10361444" y="1942096"/>
              <a:ext cx="1627877" cy="2644314"/>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E84E4B"/>
                  </a:solidFill>
                  <a:effectLst/>
                  <a:uLnTx/>
                  <a:uFillTx/>
                  <a:latin typeface="Arial" panose="020B0604020202020204" pitchFamily="34" charset="0"/>
                  <a:ea typeface="+mn-ea"/>
                  <a:cs typeface="Arial" panose="020B0604020202020204" pitchFamily="34" charset="0"/>
                </a:rPr>
                <a:t>Risk amplifiers</a:t>
              </a:r>
            </a:p>
            <a:p>
              <a:pPr marL="182880" marR="0" lvl="0" indent="-182880" algn="l" defTabSz="914400" rtl="0" eaLnBrk="1" fontAlgn="auto" latinLnBrk="0" hangingPunct="1">
                <a:lnSpc>
                  <a:spcPts val="1500"/>
                </a:lnSpc>
                <a:spcBef>
                  <a:spcPts val="0"/>
                </a:spcBef>
                <a:spcAft>
                  <a:spcPts val="1200"/>
                </a:spcAft>
                <a:buClr>
                  <a:srgbClr val="E84E4B"/>
                </a:buClr>
                <a:buSzTx/>
                <a:buFont typeface="Wingdings" panose="05000000000000000000" pitchFamily="2" charset="2"/>
                <a:buChar char="§"/>
                <a:tabLst/>
                <a:defRPr/>
              </a:pPr>
              <a:r>
                <a:rPr kumimoji="0" lang="en-US" sz="13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Polyvascular</a:t>
              </a:r>
              <a:r>
                <a:rPr kumimoji="0" lang="en-US" sz="13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disease</a:t>
              </a:r>
            </a:p>
            <a:p>
              <a:pPr marL="182880" marR="0" lvl="0" indent="-182880" algn="l" defTabSz="914400" rtl="0" eaLnBrk="1" fontAlgn="auto" latinLnBrk="0" hangingPunct="1">
                <a:lnSpc>
                  <a:spcPts val="1500"/>
                </a:lnSpc>
                <a:spcBef>
                  <a:spcPts val="0"/>
                </a:spcBef>
                <a:spcAft>
                  <a:spcPts val="1200"/>
                </a:spcAft>
                <a:buClr>
                  <a:srgbClr val="E84E4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Age</a:t>
              </a:r>
            </a:p>
            <a:p>
              <a:pPr marL="182880" marR="0" lvl="0" indent="-182880" algn="l" defTabSz="914400" rtl="0" eaLnBrk="1" fontAlgn="auto" latinLnBrk="0" hangingPunct="1">
                <a:lnSpc>
                  <a:spcPts val="1500"/>
                </a:lnSpc>
                <a:spcBef>
                  <a:spcPts val="0"/>
                </a:spcBef>
                <a:spcAft>
                  <a:spcPts val="1200"/>
                </a:spcAft>
                <a:buClr>
                  <a:srgbClr val="E84E4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Diabetes mellitus</a:t>
              </a:r>
            </a:p>
            <a:p>
              <a:pPr marL="182880" marR="0" lvl="0" indent="-182880" algn="l" defTabSz="914400" rtl="0" eaLnBrk="1" fontAlgn="auto" latinLnBrk="0" hangingPunct="1">
                <a:lnSpc>
                  <a:spcPts val="1500"/>
                </a:lnSpc>
                <a:spcBef>
                  <a:spcPts val="0"/>
                </a:spcBef>
                <a:spcAft>
                  <a:spcPts val="1200"/>
                </a:spcAft>
                <a:buClr>
                  <a:srgbClr val="E84E4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Smoking</a:t>
              </a:r>
            </a:p>
            <a:p>
              <a:pPr marL="182880" marR="0" lvl="0" indent="-182880" algn="l" defTabSz="914400" rtl="0" eaLnBrk="1" fontAlgn="auto" latinLnBrk="0" hangingPunct="1">
                <a:lnSpc>
                  <a:spcPts val="1500"/>
                </a:lnSpc>
                <a:spcBef>
                  <a:spcPts val="0"/>
                </a:spcBef>
                <a:spcAft>
                  <a:spcPts val="1200"/>
                </a:spcAft>
                <a:buClr>
                  <a:srgbClr val="E84E4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CKD</a:t>
              </a:r>
            </a:p>
            <a:p>
              <a:pPr marL="182880" marR="0" lvl="0" indent="-182880" algn="l" defTabSz="914400" rtl="0" eaLnBrk="1" fontAlgn="auto" latinLnBrk="0" hangingPunct="1">
                <a:lnSpc>
                  <a:spcPts val="1500"/>
                </a:lnSpc>
                <a:spcBef>
                  <a:spcPts val="0"/>
                </a:spcBef>
                <a:spcAft>
                  <a:spcPts val="1200"/>
                </a:spcAft>
                <a:buClr>
                  <a:srgbClr val="E84E4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Prior revascularization</a:t>
              </a:r>
            </a:p>
          </p:txBody>
        </p:sp>
        <p:sp>
          <p:nvSpPr>
            <p:cNvPr id="96" name="TextBox 95">
              <a:extLst>
                <a:ext uri="{FF2B5EF4-FFF2-40B4-BE49-F238E27FC236}">
                  <a16:creationId xmlns:a16="http://schemas.microsoft.com/office/drawing/2014/main" id="{7B9FEF4D-AE75-4994-8E78-42F1C31CBFC5}"/>
                </a:ext>
              </a:extLst>
            </p:cNvPr>
            <p:cNvSpPr txBox="1"/>
            <p:nvPr/>
          </p:nvSpPr>
          <p:spPr>
            <a:xfrm>
              <a:off x="2518117" y="1092622"/>
              <a:ext cx="54076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Lifestyle, Function, Smoking Cessation, Foot care, Influenza, and COVID vaccination (exercise, diet, cilostazol)</a:t>
              </a:r>
            </a:p>
          </p:txBody>
        </p:sp>
        <p:sp>
          <p:nvSpPr>
            <p:cNvPr id="97" name="Freeform: Shape 96">
              <a:extLst>
                <a:ext uri="{FF2B5EF4-FFF2-40B4-BE49-F238E27FC236}">
                  <a16:creationId xmlns:a16="http://schemas.microsoft.com/office/drawing/2014/main" id="{6D71D4DF-D846-4251-824E-D048E0ECA385}"/>
                </a:ext>
              </a:extLst>
            </p:cNvPr>
            <p:cNvSpPr/>
            <p:nvPr/>
          </p:nvSpPr>
          <p:spPr>
            <a:xfrm>
              <a:off x="4440265" y="1562917"/>
              <a:ext cx="1164569" cy="3471891"/>
            </a:xfrm>
            <a:custGeom>
              <a:avLst/>
              <a:gdLst>
                <a:gd name="connsiteX0" fmla="*/ 443927 w 992888"/>
                <a:gd name="connsiteY0" fmla="*/ 12002 h 2960063"/>
                <a:gd name="connsiteX1" fmla="*/ 403316 w 992888"/>
                <a:gd name="connsiteY1" fmla="*/ 42146 h 2960063"/>
                <a:gd name="connsiteX2" fmla="*/ 375474 w 992888"/>
                <a:gd name="connsiteY2" fmla="*/ 154594 h 2960063"/>
                <a:gd name="connsiteX3" fmla="*/ 368898 w 992888"/>
                <a:gd name="connsiteY3" fmla="*/ 151122 h 2960063"/>
                <a:gd name="connsiteX4" fmla="*/ 364258 w 992888"/>
                <a:gd name="connsiteY4" fmla="*/ 199810 h 2960063"/>
                <a:gd name="connsiteX5" fmla="*/ 373521 w 992888"/>
                <a:gd name="connsiteY5" fmla="*/ 221319 h 2960063"/>
                <a:gd name="connsiteX6" fmla="*/ 377393 w 992888"/>
                <a:gd name="connsiteY6" fmla="*/ 242305 h 2960063"/>
                <a:gd name="connsiteX7" fmla="*/ 386290 w 992888"/>
                <a:gd name="connsiteY7" fmla="*/ 247713 h 2960063"/>
                <a:gd name="connsiteX8" fmla="*/ 386290 w 992888"/>
                <a:gd name="connsiteY8" fmla="*/ 248480 h 2960063"/>
                <a:gd name="connsiteX9" fmla="*/ 394803 w 992888"/>
                <a:gd name="connsiteY9" fmla="*/ 297936 h 2960063"/>
                <a:gd name="connsiteX10" fmla="*/ 402147 w 992888"/>
                <a:gd name="connsiteY10" fmla="*/ 313008 h 2960063"/>
                <a:gd name="connsiteX11" fmla="*/ 387215 w 992888"/>
                <a:gd name="connsiteY11" fmla="*/ 394299 h 2960063"/>
                <a:gd name="connsiteX12" fmla="*/ 276442 w 992888"/>
                <a:gd name="connsiteY12" fmla="*/ 443231 h 2960063"/>
                <a:gd name="connsiteX13" fmla="*/ 255177 w 992888"/>
                <a:gd name="connsiteY13" fmla="*/ 447488 h 2960063"/>
                <a:gd name="connsiteX14" fmla="*/ 138037 w 992888"/>
                <a:gd name="connsiteY14" fmla="*/ 488953 h 2960063"/>
                <a:gd name="connsiteX15" fmla="*/ 74312 w 992888"/>
                <a:gd name="connsiteY15" fmla="*/ 630917 h 2960063"/>
                <a:gd name="connsiteX16" fmla="*/ 63950 w 992888"/>
                <a:gd name="connsiteY16" fmla="*/ 672871 h 2960063"/>
                <a:gd name="connsiteX17" fmla="*/ 22868 w 992888"/>
                <a:gd name="connsiteY17" fmla="*/ 1017157 h 2960063"/>
                <a:gd name="connsiteX18" fmla="*/ 21001 w 992888"/>
                <a:gd name="connsiteY18" fmla="*/ 1025775 h 2960063"/>
                <a:gd name="connsiteX19" fmla="*/ 17320 w 992888"/>
                <a:gd name="connsiteY19" fmla="*/ 1047650 h 2960063"/>
                <a:gd name="connsiteX20" fmla="*/ 922 w 992888"/>
                <a:gd name="connsiteY20" fmla="*/ 1251403 h 2960063"/>
                <a:gd name="connsiteX21" fmla="*/ 12610 w 992888"/>
                <a:gd name="connsiteY21" fmla="*/ 1474588 h 2960063"/>
                <a:gd name="connsiteX22" fmla="*/ 35044 w 992888"/>
                <a:gd name="connsiteY22" fmla="*/ 1613430 h 2960063"/>
                <a:gd name="connsiteX23" fmla="*/ 69113 w 992888"/>
                <a:gd name="connsiteY23" fmla="*/ 1667141 h 2960063"/>
                <a:gd name="connsiteX24" fmla="*/ 125459 w 992888"/>
                <a:gd name="connsiteY24" fmla="*/ 1719353 h 2960063"/>
                <a:gd name="connsiteX25" fmla="*/ 127029 w 992888"/>
                <a:gd name="connsiteY25" fmla="*/ 1720382 h 2960063"/>
                <a:gd name="connsiteX26" fmla="*/ 142886 w 992888"/>
                <a:gd name="connsiteY26" fmla="*/ 1717905 h 2960063"/>
                <a:gd name="connsiteX27" fmla="*/ 129628 w 992888"/>
                <a:gd name="connsiteY27" fmla="*/ 1679597 h 2960063"/>
                <a:gd name="connsiteX28" fmla="*/ 108921 w 992888"/>
                <a:gd name="connsiteY28" fmla="*/ 1589775 h 2960063"/>
                <a:gd name="connsiteX29" fmla="*/ 109026 w 992888"/>
                <a:gd name="connsiteY29" fmla="*/ 1589426 h 2960063"/>
                <a:gd name="connsiteX30" fmla="*/ 126785 w 992888"/>
                <a:gd name="connsiteY30" fmla="*/ 1585379 h 2960063"/>
                <a:gd name="connsiteX31" fmla="*/ 128180 w 992888"/>
                <a:gd name="connsiteY31" fmla="*/ 1586966 h 2960063"/>
                <a:gd name="connsiteX32" fmla="*/ 150614 w 992888"/>
                <a:gd name="connsiteY32" fmla="*/ 1617564 h 2960063"/>
                <a:gd name="connsiteX33" fmla="*/ 165582 w 992888"/>
                <a:gd name="connsiteY33" fmla="*/ 1626757 h 2960063"/>
                <a:gd name="connsiteX34" fmla="*/ 170466 w 992888"/>
                <a:gd name="connsiteY34" fmla="*/ 1594816 h 2960063"/>
                <a:gd name="connsiteX35" fmla="*/ 148521 w 992888"/>
                <a:gd name="connsiteY35" fmla="*/ 1535609 h 2960063"/>
                <a:gd name="connsiteX36" fmla="*/ 91233 w 992888"/>
                <a:gd name="connsiteY36" fmla="*/ 1444462 h 2960063"/>
                <a:gd name="connsiteX37" fmla="*/ 115306 w 992888"/>
                <a:gd name="connsiteY37" fmla="*/ 1305080 h 2960063"/>
                <a:gd name="connsiteX38" fmla="*/ 150928 w 992888"/>
                <a:gd name="connsiteY38" fmla="*/ 1116277 h 2960063"/>
                <a:gd name="connsiteX39" fmla="*/ 162093 w 992888"/>
                <a:gd name="connsiteY39" fmla="*/ 1067066 h 2960063"/>
                <a:gd name="connsiteX40" fmla="*/ 193859 w 992888"/>
                <a:gd name="connsiteY40" fmla="*/ 913135 h 2960063"/>
                <a:gd name="connsiteX41" fmla="*/ 203628 w 992888"/>
                <a:gd name="connsiteY41" fmla="*/ 835647 h 2960063"/>
                <a:gd name="connsiteX42" fmla="*/ 213397 w 992888"/>
                <a:gd name="connsiteY42" fmla="*/ 871251 h 2960063"/>
                <a:gd name="connsiteX43" fmla="*/ 244885 w 992888"/>
                <a:gd name="connsiteY43" fmla="*/ 991112 h 2960063"/>
                <a:gd name="connsiteX44" fmla="*/ 255944 w 992888"/>
                <a:gd name="connsiteY44" fmla="*/ 1195510 h 2960063"/>
                <a:gd name="connsiteX45" fmla="*/ 250537 w 992888"/>
                <a:gd name="connsiteY45" fmla="*/ 1218694 h 2960063"/>
                <a:gd name="connsiteX46" fmla="*/ 231191 w 992888"/>
                <a:gd name="connsiteY46" fmla="*/ 1284373 h 2960063"/>
                <a:gd name="connsiteX47" fmla="*/ 214566 w 992888"/>
                <a:gd name="connsiteY47" fmla="*/ 1381365 h 2960063"/>
                <a:gd name="connsiteX48" fmla="*/ 210693 w 992888"/>
                <a:gd name="connsiteY48" fmla="*/ 1434291 h 2960063"/>
                <a:gd name="connsiteX49" fmla="*/ 191749 w 992888"/>
                <a:gd name="connsiteY49" fmla="*/ 1528963 h 2960063"/>
                <a:gd name="connsiteX50" fmla="*/ 208373 w 992888"/>
                <a:gd name="connsiteY50" fmla="*/ 1894496 h 2960063"/>
                <a:gd name="connsiteX51" fmla="*/ 207989 w 992888"/>
                <a:gd name="connsiteY51" fmla="*/ 1922704 h 2960063"/>
                <a:gd name="connsiteX52" fmla="*/ 204901 w 992888"/>
                <a:gd name="connsiteY52" fmla="*/ 2004240 h 2960063"/>
                <a:gd name="connsiteX53" fmla="*/ 197174 w 992888"/>
                <a:gd name="connsiteY53" fmla="*/ 2053311 h 2960063"/>
                <a:gd name="connsiteX54" fmla="*/ 190597 w 992888"/>
                <a:gd name="connsiteY54" fmla="*/ 2103535 h 2960063"/>
                <a:gd name="connsiteX55" fmla="*/ 189830 w 992888"/>
                <a:gd name="connsiteY55" fmla="*/ 2131358 h 2960063"/>
                <a:gd name="connsiteX56" fmla="*/ 184805 w 992888"/>
                <a:gd name="connsiteY56" fmla="*/ 2154542 h 2960063"/>
                <a:gd name="connsiteX57" fmla="*/ 174758 w 992888"/>
                <a:gd name="connsiteY57" fmla="*/ 2201294 h 2960063"/>
                <a:gd name="connsiteX58" fmla="*/ 173205 w 992888"/>
                <a:gd name="connsiteY58" fmla="*/ 2464044 h 2960063"/>
                <a:gd name="connsiteX59" fmla="*/ 183654 w 992888"/>
                <a:gd name="connsiteY59" fmla="*/ 2510411 h 2960063"/>
                <a:gd name="connsiteX60" fmla="*/ 203768 w 992888"/>
                <a:gd name="connsiteY60" fmla="*/ 2603914 h 2960063"/>
                <a:gd name="connsiteX61" fmla="*/ 211897 w 992888"/>
                <a:gd name="connsiteY61" fmla="*/ 2652602 h 2960063"/>
                <a:gd name="connsiteX62" fmla="*/ 218857 w 992888"/>
                <a:gd name="connsiteY62" fmla="*/ 2702441 h 2960063"/>
                <a:gd name="connsiteX63" fmla="*/ 217305 w 992888"/>
                <a:gd name="connsiteY63" fmla="*/ 2729497 h 2960063"/>
                <a:gd name="connsiteX64" fmla="*/ 209961 w 992888"/>
                <a:gd name="connsiteY64" fmla="*/ 2750361 h 2960063"/>
                <a:gd name="connsiteX65" fmla="*/ 201447 w 992888"/>
                <a:gd name="connsiteY65" fmla="*/ 2770073 h 2960063"/>
                <a:gd name="connsiteX66" fmla="*/ 204151 w 992888"/>
                <a:gd name="connsiteY66" fmla="*/ 2794025 h 2960063"/>
                <a:gd name="connsiteX67" fmla="*/ 203768 w 992888"/>
                <a:gd name="connsiteY67" fmla="*/ 2802137 h 2960063"/>
                <a:gd name="connsiteX68" fmla="*/ 196040 w 992888"/>
                <a:gd name="connsiteY68" fmla="*/ 2821064 h 2960063"/>
                <a:gd name="connsiteX69" fmla="*/ 189463 w 992888"/>
                <a:gd name="connsiteY69" fmla="*/ 2840776 h 2960063"/>
                <a:gd name="connsiteX70" fmla="*/ 167029 w 992888"/>
                <a:gd name="connsiteY70" fmla="*/ 2871304 h 2960063"/>
                <a:gd name="connsiteX71" fmla="*/ 153492 w 992888"/>
                <a:gd name="connsiteY71" fmla="*/ 2884440 h 2960063"/>
                <a:gd name="connsiteX72" fmla="*/ 142276 w 992888"/>
                <a:gd name="connsiteY72" fmla="*/ 2899512 h 2960063"/>
                <a:gd name="connsiteX73" fmla="*/ 125651 w 992888"/>
                <a:gd name="connsiteY73" fmla="*/ 2935448 h 2960063"/>
                <a:gd name="connsiteX74" fmla="*/ 131443 w 992888"/>
                <a:gd name="connsiteY74" fmla="*/ 2946595 h 2960063"/>
                <a:gd name="connsiteX75" fmla="*/ 145747 w 992888"/>
                <a:gd name="connsiteY75" fmla="*/ 2943891 h 2960063"/>
                <a:gd name="connsiteX76" fmla="*/ 167012 w 992888"/>
                <a:gd name="connsiteY76" fmla="*/ 2947746 h 2960063"/>
                <a:gd name="connsiteX77" fmla="*/ 187893 w 992888"/>
                <a:gd name="connsiteY77" fmla="*/ 2951671 h 2960063"/>
                <a:gd name="connsiteX78" fmla="*/ 204274 w 992888"/>
                <a:gd name="connsiteY78" fmla="*/ 2940856 h 2960063"/>
                <a:gd name="connsiteX79" fmla="*/ 208390 w 992888"/>
                <a:gd name="connsiteY79" fmla="*/ 2951671 h 2960063"/>
                <a:gd name="connsiteX80" fmla="*/ 225800 w 992888"/>
                <a:gd name="connsiteY80" fmla="*/ 2955527 h 2960063"/>
                <a:gd name="connsiteX81" fmla="*/ 234697 w 992888"/>
                <a:gd name="connsiteY81" fmla="*/ 2952055 h 2960063"/>
                <a:gd name="connsiteX82" fmla="*/ 241762 w 992888"/>
                <a:gd name="connsiteY82" fmla="*/ 2943839 h 2960063"/>
                <a:gd name="connsiteX83" fmla="*/ 251287 w 992888"/>
                <a:gd name="connsiteY83" fmla="*/ 2956765 h 2960063"/>
                <a:gd name="connsiteX84" fmla="*/ 278744 w 992888"/>
                <a:gd name="connsiteY84" fmla="*/ 2956312 h 2960063"/>
                <a:gd name="connsiteX85" fmla="*/ 288444 w 992888"/>
                <a:gd name="connsiteY85" fmla="*/ 2952055 h 2960063"/>
                <a:gd name="connsiteX86" fmla="*/ 298893 w 992888"/>
                <a:gd name="connsiteY86" fmla="*/ 2947031 h 2960063"/>
                <a:gd name="connsiteX87" fmla="*/ 321711 w 992888"/>
                <a:gd name="connsiteY87" fmla="*/ 2923847 h 2960063"/>
                <a:gd name="connsiteX88" fmla="*/ 320158 w 992888"/>
                <a:gd name="connsiteY88" fmla="*/ 2898727 h 2960063"/>
                <a:gd name="connsiteX89" fmla="*/ 315518 w 992888"/>
                <a:gd name="connsiteY89" fmla="*/ 2876695 h 2960063"/>
                <a:gd name="connsiteX90" fmla="*/ 327764 w 992888"/>
                <a:gd name="connsiteY90" fmla="*/ 2855622 h 2960063"/>
                <a:gd name="connsiteX91" fmla="*/ 322094 w 992888"/>
                <a:gd name="connsiteY91" fmla="*/ 2817959 h 2960063"/>
                <a:gd name="connsiteX92" fmla="*/ 325583 w 992888"/>
                <a:gd name="connsiteY92" fmla="*/ 2797479 h 2960063"/>
                <a:gd name="connsiteX93" fmla="*/ 331374 w 992888"/>
                <a:gd name="connsiteY93" fmla="*/ 2778935 h 2960063"/>
                <a:gd name="connsiteX94" fmla="*/ 313581 w 992888"/>
                <a:gd name="connsiteY94" fmla="*/ 2726009 h 2960063"/>
                <a:gd name="connsiteX95" fmla="*/ 308557 w 992888"/>
                <a:gd name="connsiteY95" fmla="*/ 2683112 h 2960063"/>
                <a:gd name="connsiteX96" fmla="*/ 331374 w 992888"/>
                <a:gd name="connsiteY96" fmla="*/ 2513482 h 2960063"/>
                <a:gd name="connsiteX97" fmla="*/ 344911 w 992888"/>
                <a:gd name="connsiteY97" fmla="*/ 2430794 h 2960063"/>
                <a:gd name="connsiteX98" fmla="*/ 355361 w 992888"/>
                <a:gd name="connsiteY98" fmla="*/ 2345019 h 2960063"/>
                <a:gd name="connsiteX99" fmla="*/ 354593 w 992888"/>
                <a:gd name="connsiteY99" fmla="*/ 2252668 h 2960063"/>
                <a:gd name="connsiteX100" fmla="*/ 353826 w 992888"/>
                <a:gd name="connsiteY100" fmla="*/ 2159549 h 2960063"/>
                <a:gd name="connsiteX101" fmla="*/ 368130 w 992888"/>
                <a:gd name="connsiteY101" fmla="*/ 2077629 h 2960063"/>
                <a:gd name="connsiteX102" fmla="*/ 378178 w 992888"/>
                <a:gd name="connsiteY102" fmla="*/ 1991471 h 2960063"/>
                <a:gd name="connsiteX103" fmla="*/ 394036 w 992888"/>
                <a:gd name="connsiteY103" fmla="*/ 1911103 h 2960063"/>
                <a:gd name="connsiteX104" fmla="*/ 413381 w 992888"/>
                <a:gd name="connsiteY104" fmla="*/ 1834208 h 2960063"/>
                <a:gd name="connsiteX105" fmla="*/ 428070 w 992888"/>
                <a:gd name="connsiteY105" fmla="*/ 1752672 h 2960063"/>
                <a:gd name="connsiteX106" fmla="*/ 446247 w 992888"/>
                <a:gd name="connsiteY106" fmla="*/ 1674625 h 2960063"/>
                <a:gd name="connsiteX107" fmla="*/ 468681 w 992888"/>
                <a:gd name="connsiteY107" fmla="*/ 1600817 h 2960063"/>
                <a:gd name="connsiteX108" fmla="*/ 476025 w 992888"/>
                <a:gd name="connsiteY108" fmla="*/ 1559857 h 2960063"/>
                <a:gd name="connsiteX109" fmla="*/ 482602 w 992888"/>
                <a:gd name="connsiteY109" fmla="*/ 1518514 h 2960063"/>
                <a:gd name="connsiteX110" fmla="*/ 493400 w 992888"/>
                <a:gd name="connsiteY110" fmla="*/ 1519717 h 2960063"/>
                <a:gd name="connsiteX111" fmla="*/ 499488 w 992888"/>
                <a:gd name="connsiteY111" fmla="*/ 1519717 h 2960063"/>
                <a:gd name="connsiteX112" fmla="*/ 510286 w 992888"/>
                <a:gd name="connsiteY112" fmla="*/ 1518514 h 2960063"/>
                <a:gd name="connsiteX113" fmla="*/ 516863 w 992888"/>
                <a:gd name="connsiteY113" fmla="*/ 1559857 h 2960063"/>
                <a:gd name="connsiteX114" fmla="*/ 524207 w 992888"/>
                <a:gd name="connsiteY114" fmla="*/ 1600817 h 2960063"/>
                <a:gd name="connsiteX115" fmla="*/ 546640 w 992888"/>
                <a:gd name="connsiteY115" fmla="*/ 1674625 h 2960063"/>
                <a:gd name="connsiteX116" fmla="*/ 564818 w 992888"/>
                <a:gd name="connsiteY116" fmla="*/ 1752672 h 2960063"/>
                <a:gd name="connsiteX117" fmla="*/ 579506 w 992888"/>
                <a:gd name="connsiteY117" fmla="*/ 1834208 h 2960063"/>
                <a:gd name="connsiteX118" fmla="*/ 598852 w 992888"/>
                <a:gd name="connsiteY118" fmla="*/ 1911103 h 2960063"/>
                <a:gd name="connsiteX119" fmla="*/ 614709 w 992888"/>
                <a:gd name="connsiteY119" fmla="*/ 1991471 h 2960063"/>
                <a:gd name="connsiteX120" fmla="*/ 624757 w 992888"/>
                <a:gd name="connsiteY120" fmla="*/ 2077629 h 2960063"/>
                <a:gd name="connsiteX121" fmla="*/ 639061 w 992888"/>
                <a:gd name="connsiteY121" fmla="*/ 2159549 h 2960063"/>
                <a:gd name="connsiteX122" fmla="*/ 638294 w 992888"/>
                <a:gd name="connsiteY122" fmla="*/ 2252668 h 2960063"/>
                <a:gd name="connsiteX123" fmla="*/ 637526 w 992888"/>
                <a:gd name="connsiteY123" fmla="*/ 2345019 h 2960063"/>
                <a:gd name="connsiteX124" fmla="*/ 647976 w 992888"/>
                <a:gd name="connsiteY124" fmla="*/ 2430794 h 2960063"/>
                <a:gd name="connsiteX125" fmla="*/ 661513 w 992888"/>
                <a:gd name="connsiteY125" fmla="*/ 2513482 h 2960063"/>
                <a:gd name="connsiteX126" fmla="*/ 684330 w 992888"/>
                <a:gd name="connsiteY126" fmla="*/ 2683112 h 2960063"/>
                <a:gd name="connsiteX127" fmla="*/ 679306 w 992888"/>
                <a:gd name="connsiteY127" fmla="*/ 2726009 h 2960063"/>
                <a:gd name="connsiteX128" fmla="*/ 661513 w 992888"/>
                <a:gd name="connsiteY128" fmla="*/ 2778935 h 2960063"/>
                <a:gd name="connsiteX129" fmla="*/ 667305 w 992888"/>
                <a:gd name="connsiteY129" fmla="*/ 2797479 h 2960063"/>
                <a:gd name="connsiteX130" fmla="*/ 670794 w 992888"/>
                <a:gd name="connsiteY130" fmla="*/ 2817959 h 2960063"/>
                <a:gd name="connsiteX131" fmla="*/ 665124 w 992888"/>
                <a:gd name="connsiteY131" fmla="*/ 2855622 h 2960063"/>
                <a:gd name="connsiteX132" fmla="*/ 677370 w 992888"/>
                <a:gd name="connsiteY132" fmla="*/ 2876695 h 2960063"/>
                <a:gd name="connsiteX133" fmla="*/ 672730 w 992888"/>
                <a:gd name="connsiteY133" fmla="*/ 2898727 h 2960063"/>
                <a:gd name="connsiteX134" fmla="*/ 671177 w 992888"/>
                <a:gd name="connsiteY134" fmla="*/ 2923847 h 2960063"/>
                <a:gd name="connsiteX135" fmla="*/ 693995 w 992888"/>
                <a:gd name="connsiteY135" fmla="*/ 2947031 h 2960063"/>
                <a:gd name="connsiteX136" fmla="*/ 704444 w 992888"/>
                <a:gd name="connsiteY136" fmla="*/ 2952055 h 2960063"/>
                <a:gd name="connsiteX137" fmla="*/ 714143 w 992888"/>
                <a:gd name="connsiteY137" fmla="*/ 2956312 h 2960063"/>
                <a:gd name="connsiteX138" fmla="*/ 741601 w 992888"/>
                <a:gd name="connsiteY138" fmla="*/ 2956765 h 2960063"/>
                <a:gd name="connsiteX139" fmla="*/ 751126 w 992888"/>
                <a:gd name="connsiteY139" fmla="*/ 2943839 h 2960063"/>
                <a:gd name="connsiteX140" fmla="*/ 758190 w 992888"/>
                <a:gd name="connsiteY140" fmla="*/ 2952055 h 2960063"/>
                <a:gd name="connsiteX141" fmla="*/ 767087 w 992888"/>
                <a:gd name="connsiteY141" fmla="*/ 2955527 h 2960063"/>
                <a:gd name="connsiteX142" fmla="*/ 784497 w 992888"/>
                <a:gd name="connsiteY142" fmla="*/ 2951671 h 2960063"/>
                <a:gd name="connsiteX143" fmla="*/ 788614 w 992888"/>
                <a:gd name="connsiteY143" fmla="*/ 2940856 h 2960063"/>
                <a:gd name="connsiteX144" fmla="*/ 804994 w 992888"/>
                <a:gd name="connsiteY144" fmla="*/ 2951671 h 2960063"/>
                <a:gd name="connsiteX145" fmla="*/ 825876 w 992888"/>
                <a:gd name="connsiteY145" fmla="*/ 2947746 h 2960063"/>
                <a:gd name="connsiteX146" fmla="*/ 847140 w 992888"/>
                <a:gd name="connsiteY146" fmla="*/ 2943891 h 2960063"/>
                <a:gd name="connsiteX147" fmla="*/ 861445 w 992888"/>
                <a:gd name="connsiteY147" fmla="*/ 2946595 h 2960063"/>
                <a:gd name="connsiteX148" fmla="*/ 867237 w 992888"/>
                <a:gd name="connsiteY148" fmla="*/ 2935448 h 2960063"/>
                <a:gd name="connsiteX149" fmla="*/ 850612 w 992888"/>
                <a:gd name="connsiteY149" fmla="*/ 2899512 h 2960063"/>
                <a:gd name="connsiteX150" fmla="*/ 839395 w 992888"/>
                <a:gd name="connsiteY150" fmla="*/ 2884440 h 2960063"/>
                <a:gd name="connsiteX151" fmla="*/ 825858 w 992888"/>
                <a:gd name="connsiteY151" fmla="*/ 2871304 h 2960063"/>
                <a:gd name="connsiteX152" fmla="*/ 803424 w 992888"/>
                <a:gd name="connsiteY152" fmla="*/ 2840776 h 2960063"/>
                <a:gd name="connsiteX153" fmla="*/ 796848 w 992888"/>
                <a:gd name="connsiteY153" fmla="*/ 2821064 h 2960063"/>
                <a:gd name="connsiteX154" fmla="*/ 789119 w 992888"/>
                <a:gd name="connsiteY154" fmla="*/ 2802137 h 2960063"/>
                <a:gd name="connsiteX155" fmla="*/ 788736 w 992888"/>
                <a:gd name="connsiteY155" fmla="*/ 2794025 h 2960063"/>
                <a:gd name="connsiteX156" fmla="*/ 791440 w 992888"/>
                <a:gd name="connsiteY156" fmla="*/ 2770073 h 2960063"/>
                <a:gd name="connsiteX157" fmla="*/ 782927 w 992888"/>
                <a:gd name="connsiteY157" fmla="*/ 2750361 h 2960063"/>
                <a:gd name="connsiteX158" fmla="*/ 775583 w 992888"/>
                <a:gd name="connsiteY158" fmla="*/ 2729497 h 2960063"/>
                <a:gd name="connsiteX159" fmla="*/ 774030 w 992888"/>
                <a:gd name="connsiteY159" fmla="*/ 2702441 h 2960063"/>
                <a:gd name="connsiteX160" fmla="*/ 780991 w 992888"/>
                <a:gd name="connsiteY160" fmla="*/ 2652602 h 2960063"/>
                <a:gd name="connsiteX161" fmla="*/ 789119 w 992888"/>
                <a:gd name="connsiteY161" fmla="*/ 2603914 h 2960063"/>
                <a:gd name="connsiteX162" fmla="*/ 809234 w 992888"/>
                <a:gd name="connsiteY162" fmla="*/ 2510411 h 2960063"/>
                <a:gd name="connsiteX163" fmla="*/ 819682 w 992888"/>
                <a:gd name="connsiteY163" fmla="*/ 2464044 h 2960063"/>
                <a:gd name="connsiteX164" fmla="*/ 818130 w 992888"/>
                <a:gd name="connsiteY164" fmla="*/ 2201294 h 2960063"/>
                <a:gd name="connsiteX165" fmla="*/ 808082 w 992888"/>
                <a:gd name="connsiteY165" fmla="*/ 2154542 h 2960063"/>
                <a:gd name="connsiteX166" fmla="*/ 803058 w 992888"/>
                <a:gd name="connsiteY166" fmla="*/ 2131358 h 2960063"/>
                <a:gd name="connsiteX167" fmla="*/ 802291 w 992888"/>
                <a:gd name="connsiteY167" fmla="*/ 2103535 h 2960063"/>
                <a:gd name="connsiteX168" fmla="*/ 795714 w 992888"/>
                <a:gd name="connsiteY168" fmla="*/ 2053311 h 2960063"/>
                <a:gd name="connsiteX169" fmla="*/ 787986 w 992888"/>
                <a:gd name="connsiteY169" fmla="*/ 2004240 h 2960063"/>
                <a:gd name="connsiteX170" fmla="*/ 784898 w 992888"/>
                <a:gd name="connsiteY170" fmla="*/ 1922704 h 2960063"/>
                <a:gd name="connsiteX171" fmla="*/ 784515 w 992888"/>
                <a:gd name="connsiteY171" fmla="*/ 1894496 h 2960063"/>
                <a:gd name="connsiteX172" fmla="*/ 801139 w 992888"/>
                <a:gd name="connsiteY172" fmla="*/ 1528963 h 2960063"/>
                <a:gd name="connsiteX173" fmla="*/ 782194 w 992888"/>
                <a:gd name="connsiteY173" fmla="*/ 1434291 h 2960063"/>
                <a:gd name="connsiteX174" fmla="*/ 778321 w 992888"/>
                <a:gd name="connsiteY174" fmla="*/ 1381365 h 2960063"/>
                <a:gd name="connsiteX175" fmla="*/ 761697 w 992888"/>
                <a:gd name="connsiteY175" fmla="*/ 1284373 h 2960063"/>
                <a:gd name="connsiteX176" fmla="*/ 742351 w 992888"/>
                <a:gd name="connsiteY176" fmla="*/ 1218694 h 2960063"/>
                <a:gd name="connsiteX177" fmla="*/ 736943 w 992888"/>
                <a:gd name="connsiteY177" fmla="*/ 1195510 h 2960063"/>
                <a:gd name="connsiteX178" fmla="*/ 748003 w 992888"/>
                <a:gd name="connsiteY178" fmla="*/ 991112 h 2960063"/>
                <a:gd name="connsiteX179" fmla="*/ 779490 w 992888"/>
                <a:gd name="connsiteY179" fmla="*/ 871251 h 2960063"/>
                <a:gd name="connsiteX180" fmla="*/ 789259 w 992888"/>
                <a:gd name="connsiteY180" fmla="*/ 835647 h 2960063"/>
                <a:gd name="connsiteX181" fmla="*/ 799028 w 992888"/>
                <a:gd name="connsiteY181" fmla="*/ 913135 h 2960063"/>
                <a:gd name="connsiteX182" fmla="*/ 830795 w 992888"/>
                <a:gd name="connsiteY182" fmla="*/ 1067066 h 2960063"/>
                <a:gd name="connsiteX183" fmla="*/ 841959 w 992888"/>
                <a:gd name="connsiteY183" fmla="*/ 1116277 h 2960063"/>
                <a:gd name="connsiteX184" fmla="*/ 877581 w 992888"/>
                <a:gd name="connsiteY184" fmla="*/ 1305080 h 2960063"/>
                <a:gd name="connsiteX185" fmla="*/ 901655 w 992888"/>
                <a:gd name="connsiteY185" fmla="*/ 1444462 h 2960063"/>
                <a:gd name="connsiteX186" fmla="*/ 844367 w 992888"/>
                <a:gd name="connsiteY186" fmla="*/ 1535609 h 2960063"/>
                <a:gd name="connsiteX187" fmla="*/ 822422 w 992888"/>
                <a:gd name="connsiteY187" fmla="*/ 1594816 h 2960063"/>
                <a:gd name="connsiteX188" fmla="*/ 827306 w 992888"/>
                <a:gd name="connsiteY188" fmla="*/ 1626757 h 2960063"/>
                <a:gd name="connsiteX189" fmla="*/ 842273 w 992888"/>
                <a:gd name="connsiteY189" fmla="*/ 1617564 h 2960063"/>
                <a:gd name="connsiteX190" fmla="*/ 864707 w 992888"/>
                <a:gd name="connsiteY190" fmla="*/ 1586966 h 2960063"/>
                <a:gd name="connsiteX191" fmla="*/ 866103 w 992888"/>
                <a:gd name="connsiteY191" fmla="*/ 1585379 h 2960063"/>
                <a:gd name="connsiteX192" fmla="*/ 883861 w 992888"/>
                <a:gd name="connsiteY192" fmla="*/ 1589426 h 2960063"/>
                <a:gd name="connsiteX193" fmla="*/ 883966 w 992888"/>
                <a:gd name="connsiteY193" fmla="*/ 1589775 h 2960063"/>
                <a:gd name="connsiteX194" fmla="*/ 863259 w 992888"/>
                <a:gd name="connsiteY194" fmla="*/ 1679597 h 2960063"/>
                <a:gd name="connsiteX195" fmla="*/ 850002 w 992888"/>
                <a:gd name="connsiteY195" fmla="*/ 1717905 h 2960063"/>
                <a:gd name="connsiteX196" fmla="*/ 865858 w 992888"/>
                <a:gd name="connsiteY196" fmla="*/ 1720382 h 2960063"/>
                <a:gd name="connsiteX197" fmla="*/ 867428 w 992888"/>
                <a:gd name="connsiteY197" fmla="*/ 1719353 h 2960063"/>
                <a:gd name="connsiteX198" fmla="*/ 923775 w 992888"/>
                <a:gd name="connsiteY198" fmla="*/ 1667141 h 2960063"/>
                <a:gd name="connsiteX199" fmla="*/ 957844 w 992888"/>
                <a:gd name="connsiteY199" fmla="*/ 1613430 h 2960063"/>
                <a:gd name="connsiteX200" fmla="*/ 980277 w 992888"/>
                <a:gd name="connsiteY200" fmla="*/ 1474588 h 2960063"/>
                <a:gd name="connsiteX201" fmla="*/ 991965 w 992888"/>
                <a:gd name="connsiteY201" fmla="*/ 1251403 h 2960063"/>
                <a:gd name="connsiteX202" fmla="*/ 975568 w 992888"/>
                <a:gd name="connsiteY202" fmla="*/ 1047650 h 2960063"/>
                <a:gd name="connsiteX203" fmla="*/ 971886 w 992888"/>
                <a:gd name="connsiteY203" fmla="*/ 1025775 h 2960063"/>
                <a:gd name="connsiteX204" fmla="*/ 970020 w 992888"/>
                <a:gd name="connsiteY204" fmla="*/ 1017157 h 2960063"/>
                <a:gd name="connsiteX205" fmla="*/ 928938 w 992888"/>
                <a:gd name="connsiteY205" fmla="*/ 672871 h 2960063"/>
                <a:gd name="connsiteX206" fmla="*/ 918575 w 992888"/>
                <a:gd name="connsiteY206" fmla="*/ 630917 h 2960063"/>
                <a:gd name="connsiteX207" fmla="*/ 854851 w 992888"/>
                <a:gd name="connsiteY207" fmla="*/ 488953 h 2960063"/>
                <a:gd name="connsiteX208" fmla="*/ 737711 w 992888"/>
                <a:gd name="connsiteY208" fmla="*/ 447488 h 2960063"/>
                <a:gd name="connsiteX209" fmla="*/ 716446 w 992888"/>
                <a:gd name="connsiteY209" fmla="*/ 443231 h 2960063"/>
                <a:gd name="connsiteX210" fmla="*/ 605673 w 992888"/>
                <a:gd name="connsiteY210" fmla="*/ 394299 h 2960063"/>
                <a:gd name="connsiteX211" fmla="*/ 590740 w 992888"/>
                <a:gd name="connsiteY211" fmla="*/ 313008 h 2960063"/>
                <a:gd name="connsiteX212" fmla="*/ 598085 w 992888"/>
                <a:gd name="connsiteY212" fmla="*/ 297936 h 2960063"/>
                <a:gd name="connsiteX213" fmla="*/ 606597 w 992888"/>
                <a:gd name="connsiteY213" fmla="*/ 248480 h 2960063"/>
                <a:gd name="connsiteX214" fmla="*/ 606597 w 992888"/>
                <a:gd name="connsiteY214" fmla="*/ 247713 h 2960063"/>
                <a:gd name="connsiteX215" fmla="*/ 615494 w 992888"/>
                <a:gd name="connsiteY215" fmla="*/ 242305 h 2960063"/>
                <a:gd name="connsiteX216" fmla="*/ 619367 w 992888"/>
                <a:gd name="connsiteY216" fmla="*/ 221319 h 2960063"/>
                <a:gd name="connsiteX217" fmla="*/ 628630 w 992888"/>
                <a:gd name="connsiteY217" fmla="*/ 199810 h 2960063"/>
                <a:gd name="connsiteX218" fmla="*/ 623990 w 992888"/>
                <a:gd name="connsiteY218" fmla="*/ 151122 h 2960063"/>
                <a:gd name="connsiteX219" fmla="*/ 617413 w 992888"/>
                <a:gd name="connsiteY219" fmla="*/ 154594 h 2960063"/>
                <a:gd name="connsiteX220" fmla="*/ 589572 w 992888"/>
                <a:gd name="connsiteY220" fmla="*/ 42146 h 2960063"/>
                <a:gd name="connsiteX221" fmla="*/ 548960 w 992888"/>
                <a:gd name="connsiteY221" fmla="*/ 12002 h 2960063"/>
                <a:gd name="connsiteX222" fmla="*/ 497203 w 992888"/>
                <a:gd name="connsiteY222" fmla="*/ 0 h 2960063"/>
                <a:gd name="connsiteX223" fmla="*/ 443927 w 992888"/>
                <a:gd name="connsiteY223" fmla="*/ 12002 h 296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92888" h="2960063">
                  <a:moveTo>
                    <a:pt x="443927" y="12002"/>
                  </a:moveTo>
                  <a:cubicBezTo>
                    <a:pt x="427494" y="19677"/>
                    <a:pt x="413521" y="29255"/>
                    <a:pt x="403316" y="42146"/>
                  </a:cubicBezTo>
                  <a:cubicBezTo>
                    <a:pt x="382121" y="68923"/>
                    <a:pt x="373416" y="106778"/>
                    <a:pt x="375474" y="154594"/>
                  </a:cubicBezTo>
                  <a:cubicBezTo>
                    <a:pt x="372614" y="155152"/>
                    <a:pt x="373155" y="149919"/>
                    <a:pt x="368898" y="151122"/>
                  </a:cubicBezTo>
                  <a:cubicBezTo>
                    <a:pt x="358606" y="154035"/>
                    <a:pt x="362129" y="189396"/>
                    <a:pt x="364258" y="199810"/>
                  </a:cubicBezTo>
                  <a:cubicBezTo>
                    <a:pt x="365636" y="206561"/>
                    <a:pt x="371323" y="214777"/>
                    <a:pt x="373521" y="221319"/>
                  </a:cubicBezTo>
                  <a:cubicBezTo>
                    <a:pt x="375945" y="228559"/>
                    <a:pt x="374550" y="236758"/>
                    <a:pt x="377393" y="242305"/>
                  </a:cubicBezTo>
                  <a:cubicBezTo>
                    <a:pt x="378981" y="245375"/>
                    <a:pt x="382679" y="249143"/>
                    <a:pt x="386290" y="247713"/>
                  </a:cubicBezTo>
                  <a:lnTo>
                    <a:pt x="386290" y="248480"/>
                  </a:lnTo>
                  <a:cubicBezTo>
                    <a:pt x="390146" y="264669"/>
                    <a:pt x="388697" y="284381"/>
                    <a:pt x="394803" y="297936"/>
                  </a:cubicBezTo>
                  <a:cubicBezTo>
                    <a:pt x="397019" y="302872"/>
                    <a:pt x="401432" y="306675"/>
                    <a:pt x="402147" y="313008"/>
                  </a:cubicBezTo>
                  <a:cubicBezTo>
                    <a:pt x="404275" y="331569"/>
                    <a:pt x="397106" y="386310"/>
                    <a:pt x="387215" y="394299"/>
                  </a:cubicBezTo>
                  <a:cubicBezTo>
                    <a:pt x="377690" y="401992"/>
                    <a:pt x="287135" y="437823"/>
                    <a:pt x="276442" y="443231"/>
                  </a:cubicBezTo>
                  <a:cubicBezTo>
                    <a:pt x="270092" y="446441"/>
                    <a:pt x="263672" y="447540"/>
                    <a:pt x="255177" y="447488"/>
                  </a:cubicBezTo>
                  <a:cubicBezTo>
                    <a:pt x="247955" y="447435"/>
                    <a:pt x="176589" y="450418"/>
                    <a:pt x="138037" y="488953"/>
                  </a:cubicBezTo>
                  <a:cubicBezTo>
                    <a:pt x="94233" y="532704"/>
                    <a:pt x="80208" y="592958"/>
                    <a:pt x="74312" y="630917"/>
                  </a:cubicBezTo>
                  <a:cubicBezTo>
                    <a:pt x="72096" y="645187"/>
                    <a:pt x="68485" y="659160"/>
                    <a:pt x="63950" y="672871"/>
                  </a:cubicBezTo>
                  <a:cubicBezTo>
                    <a:pt x="30526" y="773980"/>
                    <a:pt x="30875" y="987850"/>
                    <a:pt x="22868" y="1017157"/>
                  </a:cubicBezTo>
                  <a:cubicBezTo>
                    <a:pt x="22083" y="1020001"/>
                    <a:pt x="21490" y="1022862"/>
                    <a:pt x="21001" y="1025775"/>
                  </a:cubicBezTo>
                  <a:lnTo>
                    <a:pt x="17320" y="1047650"/>
                  </a:lnTo>
                  <a:cubicBezTo>
                    <a:pt x="7412" y="1115108"/>
                    <a:pt x="-3229" y="1184014"/>
                    <a:pt x="922" y="1251403"/>
                  </a:cubicBezTo>
                  <a:lnTo>
                    <a:pt x="12610" y="1474588"/>
                  </a:lnTo>
                  <a:cubicBezTo>
                    <a:pt x="20931" y="1520747"/>
                    <a:pt x="24368" y="1567830"/>
                    <a:pt x="35044" y="1613430"/>
                  </a:cubicBezTo>
                  <a:cubicBezTo>
                    <a:pt x="39597" y="1632863"/>
                    <a:pt x="55070" y="1651127"/>
                    <a:pt x="69113" y="1667141"/>
                  </a:cubicBezTo>
                  <a:cubicBezTo>
                    <a:pt x="85842" y="1686191"/>
                    <a:pt x="106113" y="1702484"/>
                    <a:pt x="125459" y="1719353"/>
                  </a:cubicBezTo>
                  <a:cubicBezTo>
                    <a:pt x="125930" y="1719754"/>
                    <a:pt x="126453" y="1720103"/>
                    <a:pt x="127029" y="1720382"/>
                  </a:cubicBezTo>
                  <a:cubicBezTo>
                    <a:pt x="133902" y="1723836"/>
                    <a:pt x="142677" y="1718359"/>
                    <a:pt x="142886" y="1717905"/>
                  </a:cubicBezTo>
                  <a:cubicBezTo>
                    <a:pt x="146340" y="1710195"/>
                    <a:pt x="140793" y="1690168"/>
                    <a:pt x="129628" y="1679597"/>
                  </a:cubicBezTo>
                  <a:cubicBezTo>
                    <a:pt x="98961" y="1650587"/>
                    <a:pt x="104299" y="1644202"/>
                    <a:pt x="108921" y="1589775"/>
                  </a:cubicBezTo>
                  <a:cubicBezTo>
                    <a:pt x="108921" y="1589653"/>
                    <a:pt x="108991" y="1589548"/>
                    <a:pt x="109026" y="1589426"/>
                  </a:cubicBezTo>
                  <a:cubicBezTo>
                    <a:pt x="111154" y="1582029"/>
                    <a:pt x="121272" y="1579762"/>
                    <a:pt x="126785" y="1585379"/>
                  </a:cubicBezTo>
                  <a:cubicBezTo>
                    <a:pt x="127291" y="1585885"/>
                    <a:pt x="127744" y="1586408"/>
                    <a:pt x="128180" y="1586966"/>
                  </a:cubicBezTo>
                  <a:cubicBezTo>
                    <a:pt x="136065" y="1596875"/>
                    <a:pt x="137862" y="1608440"/>
                    <a:pt x="150614" y="1617564"/>
                  </a:cubicBezTo>
                  <a:cubicBezTo>
                    <a:pt x="159302" y="1623774"/>
                    <a:pt x="165582" y="1626757"/>
                    <a:pt x="165582" y="1626757"/>
                  </a:cubicBezTo>
                  <a:cubicBezTo>
                    <a:pt x="185817" y="1625187"/>
                    <a:pt x="182695" y="1605283"/>
                    <a:pt x="170466" y="1594816"/>
                  </a:cubicBezTo>
                  <a:cubicBezTo>
                    <a:pt x="158237" y="1584349"/>
                    <a:pt x="148521" y="1535609"/>
                    <a:pt x="148521" y="1535609"/>
                  </a:cubicBezTo>
                  <a:cubicBezTo>
                    <a:pt x="135734" y="1494004"/>
                    <a:pt x="92751" y="1449555"/>
                    <a:pt x="91233" y="1444462"/>
                  </a:cubicBezTo>
                  <a:cubicBezTo>
                    <a:pt x="100321" y="1410515"/>
                    <a:pt x="114678" y="1309633"/>
                    <a:pt x="115306" y="1305080"/>
                  </a:cubicBezTo>
                  <a:cubicBezTo>
                    <a:pt x="122982" y="1249205"/>
                    <a:pt x="136955" y="1170913"/>
                    <a:pt x="150928" y="1116277"/>
                  </a:cubicBezTo>
                  <a:lnTo>
                    <a:pt x="162093" y="1067066"/>
                  </a:lnTo>
                  <a:cubicBezTo>
                    <a:pt x="177095" y="1014715"/>
                    <a:pt x="182538" y="973145"/>
                    <a:pt x="193859" y="913135"/>
                  </a:cubicBezTo>
                  <a:cubicBezTo>
                    <a:pt x="197313" y="894766"/>
                    <a:pt x="199982" y="880845"/>
                    <a:pt x="203628" y="835647"/>
                  </a:cubicBezTo>
                  <a:cubicBezTo>
                    <a:pt x="203628" y="835647"/>
                    <a:pt x="206454" y="852306"/>
                    <a:pt x="213397" y="871251"/>
                  </a:cubicBezTo>
                  <a:cubicBezTo>
                    <a:pt x="220410" y="890370"/>
                    <a:pt x="244885" y="978343"/>
                    <a:pt x="244885" y="991112"/>
                  </a:cubicBezTo>
                  <a:cubicBezTo>
                    <a:pt x="244885" y="1053180"/>
                    <a:pt x="246803" y="1162523"/>
                    <a:pt x="255944" y="1195510"/>
                  </a:cubicBezTo>
                  <a:cubicBezTo>
                    <a:pt x="257846" y="1202366"/>
                    <a:pt x="253293" y="1211001"/>
                    <a:pt x="250537" y="1218694"/>
                  </a:cubicBezTo>
                  <a:cubicBezTo>
                    <a:pt x="243297" y="1238878"/>
                    <a:pt x="236197" y="1263265"/>
                    <a:pt x="231191" y="1284373"/>
                  </a:cubicBezTo>
                  <a:cubicBezTo>
                    <a:pt x="223811" y="1315599"/>
                    <a:pt x="216328" y="1347557"/>
                    <a:pt x="214566" y="1381365"/>
                  </a:cubicBezTo>
                  <a:cubicBezTo>
                    <a:pt x="213572" y="1400449"/>
                    <a:pt x="213362" y="1417719"/>
                    <a:pt x="210693" y="1434291"/>
                  </a:cubicBezTo>
                  <a:cubicBezTo>
                    <a:pt x="205652" y="1465692"/>
                    <a:pt x="194958" y="1495749"/>
                    <a:pt x="191749" y="1528963"/>
                  </a:cubicBezTo>
                  <a:cubicBezTo>
                    <a:pt x="182189" y="1627647"/>
                    <a:pt x="196232" y="1845913"/>
                    <a:pt x="208373" y="1894496"/>
                  </a:cubicBezTo>
                  <a:cubicBezTo>
                    <a:pt x="210449" y="1902835"/>
                    <a:pt x="208425" y="1913476"/>
                    <a:pt x="207989" y="1922704"/>
                  </a:cubicBezTo>
                  <a:cubicBezTo>
                    <a:pt x="206663" y="1950842"/>
                    <a:pt x="207030" y="1977864"/>
                    <a:pt x="204901" y="2004240"/>
                  </a:cubicBezTo>
                  <a:cubicBezTo>
                    <a:pt x="203576" y="2020760"/>
                    <a:pt x="200610" y="2036896"/>
                    <a:pt x="197174" y="2053311"/>
                  </a:cubicBezTo>
                  <a:cubicBezTo>
                    <a:pt x="193685" y="2069936"/>
                    <a:pt x="190597" y="2086352"/>
                    <a:pt x="190597" y="2103535"/>
                  </a:cubicBezTo>
                  <a:cubicBezTo>
                    <a:pt x="190597" y="2113268"/>
                    <a:pt x="190998" y="2122409"/>
                    <a:pt x="189830" y="2131358"/>
                  </a:cubicBezTo>
                  <a:cubicBezTo>
                    <a:pt x="188818" y="2139069"/>
                    <a:pt x="186742" y="2146779"/>
                    <a:pt x="184805" y="2154542"/>
                  </a:cubicBezTo>
                  <a:cubicBezTo>
                    <a:pt x="180898" y="2170260"/>
                    <a:pt x="177182" y="2185454"/>
                    <a:pt x="174758" y="2201294"/>
                  </a:cubicBezTo>
                  <a:cubicBezTo>
                    <a:pt x="161936" y="2284818"/>
                    <a:pt x="159581" y="2380676"/>
                    <a:pt x="173205" y="2464044"/>
                  </a:cubicBezTo>
                  <a:cubicBezTo>
                    <a:pt x="175787" y="2479866"/>
                    <a:pt x="180200" y="2495200"/>
                    <a:pt x="183654" y="2510411"/>
                  </a:cubicBezTo>
                  <a:cubicBezTo>
                    <a:pt x="190719" y="2541550"/>
                    <a:pt x="198028" y="2572078"/>
                    <a:pt x="203768" y="2603914"/>
                  </a:cubicBezTo>
                  <a:cubicBezTo>
                    <a:pt x="206716" y="2620329"/>
                    <a:pt x="209158" y="2636553"/>
                    <a:pt x="211897" y="2652602"/>
                  </a:cubicBezTo>
                  <a:cubicBezTo>
                    <a:pt x="214688" y="2669017"/>
                    <a:pt x="217863" y="2685415"/>
                    <a:pt x="218857" y="2702441"/>
                  </a:cubicBezTo>
                  <a:cubicBezTo>
                    <a:pt x="219450" y="2712384"/>
                    <a:pt x="219311" y="2721787"/>
                    <a:pt x="217305" y="2729497"/>
                  </a:cubicBezTo>
                  <a:cubicBezTo>
                    <a:pt x="215455" y="2736632"/>
                    <a:pt x="212141" y="2743279"/>
                    <a:pt x="209961" y="2750361"/>
                  </a:cubicBezTo>
                  <a:cubicBezTo>
                    <a:pt x="207919" y="2756973"/>
                    <a:pt x="202703" y="2763148"/>
                    <a:pt x="201447" y="2770073"/>
                  </a:cubicBezTo>
                  <a:cubicBezTo>
                    <a:pt x="199564" y="2780383"/>
                    <a:pt x="202686" y="2785582"/>
                    <a:pt x="204151" y="2794025"/>
                  </a:cubicBezTo>
                  <a:cubicBezTo>
                    <a:pt x="204588" y="2796572"/>
                    <a:pt x="204483" y="2799572"/>
                    <a:pt x="203768" y="2802137"/>
                  </a:cubicBezTo>
                  <a:cubicBezTo>
                    <a:pt x="202041" y="2808277"/>
                    <a:pt x="198255" y="2814627"/>
                    <a:pt x="196040" y="2821064"/>
                  </a:cubicBezTo>
                  <a:cubicBezTo>
                    <a:pt x="193720" y="2827797"/>
                    <a:pt x="192010" y="2834706"/>
                    <a:pt x="189463" y="2840776"/>
                  </a:cubicBezTo>
                  <a:cubicBezTo>
                    <a:pt x="184108" y="2853511"/>
                    <a:pt x="176258" y="2862704"/>
                    <a:pt x="167029" y="2871304"/>
                  </a:cubicBezTo>
                  <a:cubicBezTo>
                    <a:pt x="162389" y="2875630"/>
                    <a:pt x="157697" y="2879712"/>
                    <a:pt x="153492" y="2884440"/>
                  </a:cubicBezTo>
                  <a:cubicBezTo>
                    <a:pt x="149463" y="2888958"/>
                    <a:pt x="146393" y="2894279"/>
                    <a:pt x="142276" y="2899512"/>
                  </a:cubicBezTo>
                  <a:cubicBezTo>
                    <a:pt x="134687" y="2909176"/>
                    <a:pt x="126593" y="2918649"/>
                    <a:pt x="125651" y="2935448"/>
                  </a:cubicBezTo>
                  <a:cubicBezTo>
                    <a:pt x="125389" y="2939983"/>
                    <a:pt x="128843" y="2945461"/>
                    <a:pt x="131443" y="2946595"/>
                  </a:cubicBezTo>
                  <a:cubicBezTo>
                    <a:pt x="136571" y="2948810"/>
                    <a:pt x="141927" y="2945409"/>
                    <a:pt x="145747" y="2943891"/>
                  </a:cubicBezTo>
                  <a:cubicBezTo>
                    <a:pt x="148556" y="2949456"/>
                    <a:pt x="160505" y="2951724"/>
                    <a:pt x="167012" y="2947746"/>
                  </a:cubicBezTo>
                  <a:cubicBezTo>
                    <a:pt x="169803" y="2953381"/>
                    <a:pt x="179345" y="2953834"/>
                    <a:pt x="187893" y="2951671"/>
                  </a:cubicBezTo>
                  <a:cubicBezTo>
                    <a:pt x="194819" y="2949927"/>
                    <a:pt x="201657" y="2946612"/>
                    <a:pt x="204274" y="2940856"/>
                  </a:cubicBezTo>
                  <a:cubicBezTo>
                    <a:pt x="205966" y="2944257"/>
                    <a:pt x="204762" y="2948706"/>
                    <a:pt x="208390" y="2951671"/>
                  </a:cubicBezTo>
                  <a:cubicBezTo>
                    <a:pt x="211984" y="2954602"/>
                    <a:pt x="220340" y="2957114"/>
                    <a:pt x="225800" y="2955527"/>
                  </a:cubicBezTo>
                  <a:cubicBezTo>
                    <a:pt x="230912" y="2954044"/>
                    <a:pt x="230824" y="2955631"/>
                    <a:pt x="234697" y="2952055"/>
                  </a:cubicBezTo>
                  <a:cubicBezTo>
                    <a:pt x="236075" y="2950642"/>
                    <a:pt x="241221" y="2943839"/>
                    <a:pt x="241762" y="2943839"/>
                  </a:cubicBezTo>
                  <a:cubicBezTo>
                    <a:pt x="247257" y="2943874"/>
                    <a:pt x="247501" y="2954323"/>
                    <a:pt x="251287" y="2956765"/>
                  </a:cubicBezTo>
                  <a:cubicBezTo>
                    <a:pt x="258491" y="2961388"/>
                    <a:pt x="270633" y="2961074"/>
                    <a:pt x="278744" y="2956312"/>
                  </a:cubicBezTo>
                  <a:cubicBezTo>
                    <a:pt x="282198" y="2954288"/>
                    <a:pt x="284274" y="2954305"/>
                    <a:pt x="288444" y="2952055"/>
                  </a:cubicBezTo>
                  <a:cubicBezTo>
                    <a:pt x="292159" y="2950049"/>
                    <a:pt x="295666" y="2949037"/>
                    <a:pt x="298893" y="2947031"/>
                  </a:cubicBezTo>
                  <a:cubicBezTo>
                    <a:pt x="307981" y="2941361"/>
                    <a:pt x="317053" y="2935326"/>
                    <a:pt x="321711" y="2923847"/>
                  </a:cubicBezTo>
                  <a:cubicBezTo>
                    <a:pt x="324048" y="2918073"/>
                    <a:pt x="321658" y="2905984"/>
                    <a:pt x="320158" y="2898727"/>
                  </a:cubicBezTo>
                  <a:cubicBezTo>
                    <a:pt x="318640" y="2891383"/>
                    <a:pt x="315709" y="2883166"/>
                    <a:pt x="315518" y="2876695"/>
                  </a:cubicBezTo>
                  <a:cubicBezTo>
                    <a:pt x="315430" y="2874078"/>
                    <a:pt x="327101" y="2861814"/>
                    <a:pt x="327764" y="2855622"/>
                  </a:cubicBezTo>
                  <a:cubicBezTo>
                    <a:pt x="328531" y="2848487"/>
                    <a:pt x="321832" y="2826210"/>
                    <a:pt x="322094" y="2817959"/>
                  </a:cubicBezTo>
                  <a:cubicBezTo>
                    <a:pt x="322321" y="2810806"/>
                    <a:pt x="323961" y="2803986"/>
                    <a:pt x="325583" y="2797479"/>
                  </a:cubicBezTo>
                  <a:cubicBezTo>
                    <a:pt x="327136" y="2791234"/>
                    <a:pt x="329997" y="2785477"/>
                    <a:pt x="331374" y="2778935"/>
                  </a:cubicBezTo>
                  <a:cubicBezTo>
                    <a:pt x="336381" y="2755281"/>
                    <a:pt x="318762" y="2743802"/>
                    <a:pt x="313581" y="2726009"/>
                  </a:cubicBezTo>
                  <a:cubicBezTo>
                    <a:pt x="310022" y="2713745"/>
                    <a:pt x="308645" y="2699057"/>
                    <a:pt x="308557" y="2683112"/>
                  </a:cubicBezTo>
                  <a:cubicBezTo>
                    <a:pt x="308243" y="2623347"/>
                    <a:pt x="321082" y="2570996"/>
                    <a:pt x="331374" y="2513482"/>
                  </a:cubicBezTo>
                  <a:cubicBezTo>
                    <a:pt x="336346" y="2485727"/>
                    <a:pt x="340568" y="2458235"/>
                    <a:pt x="344911" y="2430794"/>
                  </a:cubicBezTo>
                  <a:cubicBezTo>
                    <a:pt x="349342" y="2402744"/>
                    <a:pt x="353320" y="2374605"/>
                    <a:pt x="355361" y="2345019"/>
                  </a:cubicBezTo>
                  <a:cubicBezTo>
                    <a:pt x="357489" y="2314125"/>
                    <a:pt x="356094" y="2284086"/>
                    <a:pt x="354593" y="2252668"/>
                  </a:cubicBezTo>
                  <a:cubicBezTo>
                    <a:pt x="353145" y="2222297"/>
                    <a:pt x="352535" y="2191472"/>
                    <a:pt x="353826" y="2159549"/>
                  </a:cubicBezTo>
                  <a:cubicBezTo>
                    <a:pt x="354942" y="2132056"/>
                    <a:pt x="363822" y="2105244"/>
                    <a:pt x="368130" y="2077629"/>
                  </a:cubicBezTo>
                  <a:cubicBezTo>
                    <a:pt x="372614" y="2048915"/>
                    <a:pt x="373503" y="2018998"/>
                    <a:pt x="378178" y="1991471"/>
                  </a:cubicBezTo>
                  <a:cubicBezTo>
                    <a:pt x="382906" y="1963699"/>
                    <a:pt x="387249" y="1936956"/>
                    <a:pt x="394036" y="1911103"/>
                  </a:cubicBezTo>
                  <a:cubicBezTo>
                    <a:pt x="400786" y="1885390"/>
                    <a:pt x="408079" y="1859939"/>
                    <a:pt x="413381" y="1834208"/>
                  </a:cubicBezTo>
                  <a:cubicBezTo>
                    <a:pt x="419051" y="1806750"/>
                    <a:pt x="423255" y="1779432"/>
                    <a:pt x="428070" y="1752672"/>
                  </a:cubicBezTo>
                  <a:cubicBezTo>
                    <a:pt x="432885" y="1725947"/>
                    <a:pt x="438990" y="1700059"/>
                    <a:pt x="446247" y="1674625"/>
                  </a:cubicBezTo>
                  <a:cubicBezTo>
                    <a:pt x="453190" y="1650325"/>
                    <a:pt x="462052" y="1625763"/>
                    <a:pt x="468681" y="1600817"/>
                  </a:cubicBezTo>
                  <a:cubicBezTo>
                    <a:pt x="472222" y="1587507"/>
                    <a:pt x="475100" y="1573778"/>
                    <a:pt x="476025" y="1559857"/>
                  </a:cubicBezTo>
                  <a:cubicBezTo>
                    <a:pt x="476967" y="1545902"/>
                    <a:pt x="477368" y="1531719"/>
                    <a:pt x="482602" y="1518514"/>
                  </a:cubicBezTo>
                  <a:cubicBezTo>
                    <a:pt x="487852" y="1518479"/>
                    <a:pt x="489352" y="1519717"/>
                    <a:pt x="493400" y="1519717"/>
                  </a:cubicBezTo>
                  <a:lnTo>
                    <a:pt x="499488" y="1519717"/>
                  </a:lnTo>
                  <a:cubicBezTo>
                    <a:pt x="503535" y="1519717"/>
                    <a:pt x="505035" y="1518479"/>
                    <a:pt x="510286" y="1518514"/>
                  </a:cubicBezTo>
                  <a:cubicBezTo>
                    <a:pt x="515502" y="1531719"/>
                    <a:pt x="515920" y="1545902"/>
                    <a:pt x="516863" y="1559857"/>
                  </a:cubicBezTo>
                  <a:cubicBezTo>
                    <a:pt x="517787" y="1573761"/>
                    <a:pt x="520665" y="1587507"/>
                    <a:pt x="524207" y="1600817"/>
                  </a:cubicBezTo>
                  <a:cubicBezTo>
                    <a:pt x="530836" y="1625763"/>
                    <a:pt x="539697" y="1650325"/>
                    <a:pt x="546640" y="1674625"/>
                  </a:cubicBezTo>
                  <a:cubicBezTo>
                    <a:pt x="553897" y="1700059"/>
                    <a:pt x="560003" y="1725947"/>
                    <a:pt x="564818" y="1752672"/>
                  </a:cubicBezTo>
                  <a:cubicBezTo>
                    <a:pt x="569632" y="1779432"/>
                    <a:pt x="573854" y="1806750"/>
                    <a:pt x="579506" y="1834208"/>
                  </a:cubicBezTo>
                  <a:cubicBezTo>
                    <a:pt x="584809" y="1859921"/>
                    <a:pt x="592084" y="1885390"/>
                    <a:pt x="598852" y="1911103"/>
                  </a:cubicBezTo>
                  <a:cubicBezTo>
                    <a:pt x="605638" y="1936956"/>
                    <a:pt x="609981" y="1963699"/>
                    <a:pt x="614709" y="1991471"/>
                  </a:cubicBezTo>
                  <a:cubicBezTo>
                    <a:pt x="619401" y="2018998"/>
                    <a:pt x="620274" y="2048915"/>
                    <a:pt x="624757" y="2077629"/>
                  </a:cubicBezTo>
                  <a:cubicBezTo>
                    <a:pt x="629066" y="2105227"/>
                    <a:pt x="637963" y="2132056"/>
                    <a:pt x="639061" y="2159549"/>
                  </a:cubicBezTo>
                  <a:cubicBezTo>
                    <a:pt x="640353" y="2191472"/>
                    <a:pt x="639742" y="2222297"/>
                    <a:pt x="638294" y="2252668"/>
                  </a:cubicBezTo>
                  <a:cubicBezTo>
                    <a:pt x="636794" y="2284068"/>
                    <a:pt x="635399" y="2314125"/>
                    <a:pt x="637526" y="2345019"/>
                  </a:cubicBezTo>
                  <a:cubicBezTo>
                    <a:pt x="639567" y="2374605"/>
                    <a:pt x="643527" y="2402744"/>
                    <a:pt x="647976" y="2430794"/>
                  </a:cubicBezTo>
                  <a:cubicBezTo>
                    <a:pt x="652319" y="2458235"/>
                    <a:pt x="656541" y="2485727"/>
                    <a:pt x="661513" y="2513482"/>
                  </a:cubicBezTo>
                  <a:cubicBezTo>
                    <a:pt x="671805" y="2570979"/>
                    <a:pt x="684662" y="2623347"/>
                    <a:pt x="684330" y="2683112"/>
                  </a:cubicBezTo>
                  <a:cubicBezTo>
                    <a:pt x="684243" y="2699057"/>
                    <a:pt x="682865" y="2713727"/>
                    <a:pt x="679306" y="2726009"/>
                  </a:cubicBezTo>
                  <a:cubicBezTo>
                    <a:pt x="674143" y="2743802"/>
                    <a:pt x="656506" y="2755298"/>
                    <a:pt x="661513" y="2778935"/>
                  </a:cubicBezTo>
                  <a:cubicBezTo>
                    <a:pt x="662891" y="2785477"/>
                    <a:pt x="665769" y="2791234"/>
                    <a:pt x="667305" y="2797479"/>
                  </a:cubicBezTo>
                  <a:cubicBezTo>
                    <a:pt x="668927" y="2803986"/>
                    <a:pt x="670566" y="2810806"/>
                    <a:pt x="670794" y="2817959"/>
                  </a:cubicBezTo>
                  <a:cubicBezTo>
                    <a:pt x="671055" y="2826210"/>
                    <a:pt x="664356" y="2848469"/>
                    <a:pt x="665124" y="2855622"/>
                  </a:cubicBezTo>
                  <a:cubicBezTo>
                    <a:pt x="665787" y="2861814"/>
                    <a:pt x="677457" y="2874078"/>
                    <a:pt x="677370" y="2876695"/>
                  </a:cubicBezTo>
                  <a:cubicBezTo>
                    <a:pt x="677161" y="2883166"/>
                    <a:pt x="674248" y="2891383"/>
                    <a:pt x="672730" y="2898727"/>
                  </a:cubicBezTo>
                  <a:cubicBezTo>
                    <a:pt x="671230" y="2905967"/>
                    <a:pt x="668840" y="2918073"/>
                    <a:pt x="671177" y="2923847"/>
                  </a:cubicBezTo>
                  <a:cubicBezTo>
                    <a:pt x="675835" y="2935326"/>
                    <a:pt x="684906" y="2941361"/>
                    <a:pt x="693995" y="2947031"/>
                  </a:cubicBezTo>
                  <a:cubicBezTo>
                    <a:pt x="697204" y="2949037"/>
                    <a:pt x="700728" y="2950049"/>
                    <a:pt x="704444" y="2952055"/>
                  </a:cubicBezTo>
                  <a:cubicBezTo>
                    <a:pt x="708613" y="2954305"/>
                    <a:pt x="710707" y="2954288"/>
                    <a:pt x="714143" y="2956312"/>
                  </a:cubicBezTo>
                  <a:cubicBezTo>
                    <a:pt x="722255" y="2961074"/>
                    <a:pt x="734414" y="2961388"/>
                    <a:pt x="741601" y="2956765"/>
                  </a:cubicBezTo>
                  <a:cubicBezTo>
                    <a:pt x="745386" y="2954323"/>
                    <a:pt x="745631" y="2943874"/>
                    <a:pt x="751126" y="2943839"/>
                  </a:cubicBezTo>
                  <a:cubicBezTo>
                    <a:pt x="751649" y="2943839"/>
                    <a:pt x="756795" y="2950642"/>
                    <a:pt x="758190" y="2952055"/>
                  </a:cubicBezTo>
                  <a:cubicBezTo>
                    <a:pt x="762063" y="2955631"/>
                    <a:pt x="761976" y="2954044"/>
                    <a:pt x="767087" y="2955527"/>
                  </a:cubicBezTo>
                  <a:cubicBezTo>
                    <a:pt x="772547" y="2957114"/>
                    <a:pt x="780903" y="2954585"/>
                    <a:pt x="784497" y="2951671"/>
                  </a:cubicBezTo>
                  <a:cubicBezTo>
                    <a:pt x="788143" y="2948688"/>
                    <a:pt x="786939" y="2944257"/>
                    <a:pt x="788614" y="2940856"/>
                  </a:cubicBezTo>
                  <a:cubicBezTo>
                    <a:pt x="791230" y="2946630"/>
                    <a:pt x="798051" y="2949944"/>
                    <a:pt x="804994" y="2951671"/>
                  </a:cubicBezTo>
                  <a:cubicBezTo>
                    <a:pt x="813560" y="2953817"/>
                    <a:pt x="823084" y="2953363"/>
                    <a:pt x="825876" y="2947746"/>
                  </a:cubicBezTo>
                  <a:cubicBezTo>
                    <a:pt x="832382" y="2951706"/>
                    <a:pt x="844332" y="2949456"/>
                    <a:pt x="847140" y="2943891"/>
                  </a:cubicBezTo>
                  <a:cubicBezTo>
                    <a:pt x="850961" y="2945409"/>
                    <a:pt x="856316" y="2948810"/>
                    <a:pt x="861445" y="2946595"/>
                  </a:cubicBezTo>
                  <a:cubicBezTo>
                    <a:pt x="864061" y="2945461"/>
                    <a:pt x="867498" y="2939983"/>
                    <a:pt x="867237" y="2935448"/>
                  </a:cubicBezTo>
                  <a:cubicBezTo>
                    <a:pt x="866295" y="2918649"/>
                    <a:pt x="858200" y="2909176"/>
                    <a:pt x="850612" y="2899512"/>
                  </a:cubicBezTo>
                  <a:cubicBezTo>
                    <a:pt x="846495" y="2894279"/>
                    <a:pt x="843425" y="2888958"/>
                    <a:pt x="839395" y="2884440"/>
                  </a:cubicBezTo>
                  <a:cubicBezTo>
                    <a:pt x="835191" y="2879712"/>
                    <a:pt x="830498" y="2875630"/>
                    <a:pt x="825858" y="2871304"/>
                  </a:cubicBezTo>
                  <a:cubicBezTo>
                    <a:pt x="816630" y="2862704"/>
                    <a:pt x="808780" y="2853511"/>
                    <a:pt x="803424" y="2840776"/>
                  </a:cubicBezTo>
                  <a:cubicBezTo>
                    <a:pt x="800878" y="2834706"/>
                    <a:pt x="799168" y="2827797"/>
                    <a:pt x="796848" y="2821064"/>
                  </a:cubicBezTo>
                  <a:cubicBezTo>
                    <a:pt x="794632" y="2814609"/>
                    <a:pt x="790847" y="2808260"/>
                    <a:pt x="789119" y="2802137"/>
                  </a:cubicBezTo>
                  <a:cubicBezTo>
                    <a:pt x="788387" y="2799572"/>
                    <a:pt x="788282" y="2796572"/>
                    <a:pt x="788736" y="2794025"/>
                  </a:cubicBezTo>
                  <a:cubicBezTo>
                    <a:pt x="790201" y="2785582"/>
                    <a:pt x="793324" y="2780383"/>
                    <a:pt x="791440" y="2770073"/>
                  </a:cubicBezTo>
                  <a:cubicBezTo>
                    <a:pt x="790184" y="2763148"/>
                    <a:pt x="784986" y="2756973"/>
                    <a:pt x="782927" y="2750361"/>
                  </a:cubicBezTo>
                  <a:cubicBezTo>
                    <a:pt x="780729" y="2743279"/>
                    <a:pt x="777432" y="2736632"/>
                    <a:pt x="775583" y="2729497"/>
                  </a:cubicBezTo>
                  <a:cubicBezTo>
                    <a:pt x="773577" y="2721787"/>
                    <a:pt x="773454" y="2712384"/>
                    <a:pt x="774030" y="2702441"/>
                  </a:cubicBezTo>
                  <a:cubicBezTo>
                    <a:pt x="775025" y="2685398"/>
                    <a:pt x="778200" y="2669000"/>
                    <a:pt x="780991" y="2652602"/>
                  </a:cubicBezTo>
                  <a:cubicBezTo>
                    <a:pt x="783729" y="2636570"/>
                    <a:pt x="786154" y="2620329"/>
                    <a:pt x="789119" y="2603914"/>
                  </a:cubicBezTo>
                  <a:cubicBezTo>
                    <a:pt x="794842" y="2572078"/>
                    <a:pt x="802168" y="2541532"/>
                    <a:pt x="809234" y="2510411"/>
                  </a:cubicBezTo>
                  <a:cubicBezTo>
                    <a:pt x="812688" y="2495200"/>
                    <a:pt x="817084" y="2479866"/>
                    <a:pt x="819682" y="2464044"/>
                  </a:cubicBezTo>
                  <a:cubicBezTo>
                    <a:pt x="833307" y="2380694"/>
                    <a:pt x="830969" y="2284836"/>
                    <a:pt x="818130" y="2201294"/>
                  </a:cubicBezTo>
                  <a:cubicBezTo>
                    <a:pt x="815705" y="2185454"/>
                    <a:pt x="811972" y="2170242"/>
                    <a:pt x="808082" y="2154542"/>
                  </a:cubicBezTo>
                  <a:cubicBezTo>
                    <a:pt x="806146" y="2146779"/>
                    <a:pt x="804070" y="2139069"/>
                    <a:pt x="803058" y="2131358"/>
                  </a:cubicBezTo>
                  <a:cubicBezTo>
                    <a:pt x="801889" y="2122409"/>
                    <a:pt x="802291" y="2113286"/>
                    <a:pt x="802291" y="2103535"/>
                  </a:cubicBezTo>
                  <a:cubicBezTo>
                    <a:pt x="802291" y="2086352"/>
                    <a:pt x="799203" y="2069936"/>
                    <a:pt x="795714" y="2053311"/>
                  </a:cubicBezTo>
                  <a:cubicBezTo>
                    <a:pt x="792277" y="2036896"/>
                    <a:pt x="789312" y="2020760"/>
                    <a:pt x="787986" y="2004240"/>
                  </a:cubicBezTo>
                  <a:cubicBezTo>
                    <a:pt x="785858" y="1977864"/>
                    <a:pt x="786224" y="1950842"/>
                    <a:pt x="784898" y="1922704"/>
                  </a:cubicBezTo>
                  <a:cubicBezTo>
                    <a:pt x="784462" y="1913476"/>
                    <a:pt x="782421" y="1902835"/>
                    <a:pt x="784515" y="1894496"/>
                  </a:cubicBezTo>
                  <a:cubicBezTo>
                    <a:pt x="796656" y="1845913"/>
                    <a:pt x="810699" y="1627647"/>
                    <a:pt x="801139" y="1528963"/>
                  </a:cubicBezTo>
                  <a:cubicBezTo>
                    <a:pt x="797929" y="1495766"/>
                    <a:pt x="787236" y="1465709"/>
                    <a:pt x="782194" y="1434291"/>
                  </a:cubicBezTo>
                  <a:cubicBezTo>
                    <a:pt x="779525" y="1417702"/>
                    <a:pt x="779333" y="1400432"/>
                    <a:pt x="778321" y="1381365"/>
                  </a:cubicBezTo>
                  <a:cubicBezTo>
                    <a:pt x="776542" y="1347557"/>
                    <a:pt x="769076" y="1315599"/>
                    <a:pt x="761697" y="1284373"/>
                  </a:cubicBezTo>
                  <a:cubicBezTo>
                    <a:pt x="756708" y="1263248"/>
                    <a:pt x="749591" y="1238860"/>
                    <a:pt x="742351" y="1218694"/>
                  </a:cubicBezTo>
                  <a:cubicBezTo>
                    <a:pt x="739595" y="1211001"/>
                    <a:pt x="735024" y="1202366"/>
                    <a:pt x="736943" y="1195510"/>
                  </a:cubicBezTo>
                  <a:cubicBezTo>
                    <a:pt x="746102" y="1162523"/>
                    <a:pt x="748003" y="1053180"/>
                    <a:pt x="748003" y="991112"/>
                  </a:cubicBezTo>
                  <a:cubicBezTo>
                    <a:pt x="748003" y="978343"/>
                    <a:pt x="772460" y="890370"/>
                    <a:pt x="779490" y="871251"/>
                  </a:cubicBezTo>
                  <a:cubicBezTo>
                    <a:pt x="786451" y="852306"/>
                    <a:pt x="789259" y="835647"/>
                    <a:pt x="789259" y="835647"/>
                  </a:cubicBezTo>
                  <a:cubicBezTo>
                    <a:pt x="792906" y="880845"/>
                    <a:pt x="795574" y="894766"/>
                    <a:pt x="799028" y="913135"/>
                  </a:cubicBezTo>
                  <a:cubicBezTo>
                    <a:pt x="810332" y="973127"/>
                    <a:pt x="815775" y="1014697"/>
                    <a:pt x="830795" y="1067066"/>
                  </a:cubicBezTo>
                  <a:lnTo>
                    <a:pt x="841959" y="1116277"/>
                  </a:lnTo>
                  <a:cubicBezTo>
                    <a:pt x="855933" y="1170913"/>
                    <a:pt x="869888" y="1249205"/>
                    <a:pt x="877581" y="1305080"/>
                  </a:cubicBezTo>
                  <a:cubicBezTo>
                    <a:pt x="878209" y="1309633"/>
                    <a:pt x="892566" y="1410515"/>
                    <a:pt x="901655" y="1444462"/>
                  </a:cubicBezTo>
                  <a:cubicBezTo>
                    <a:pt x="900137" y="1449555"/>
                    <a:pt x="857153" y="1494004"/>
                    <a:pt x="844367" y="1535609"/>
                  </a:cubicBezTo>
                  <a:cubicBezTo>
                    <a:pt x="844367" y="1535609"/>
                    <a:pt x="834633" y="1584332"/>
                    <a:pt x="822422" y="1594816"/>
                  </a:cubicBezTo>
                  <a:cubicBezTo>
                    <a:pt x="810193" y="1605283"/>
                    <a:pt x="807070" y="1625187"/>
                    <a:pt x="827306" y="1626757"/>
                  </a:cubicBezTo>
                  <a:cubicBezTo>
                    <a:pt x="827306" y="1626757"/>
                    <a:pt x="833586" y="1623792"/>
                    <a:pt x="842273" y="1617564"/>
                  </a:cubicBezTo>
                  <a:cubicBezTo>
                    <a:pt x="855025" y="1608440"/>
                    <a:pt x="856822" y="1596875"/>
                    <a:pt x="864707" y="1586966"/>
                  </a:cubicBezTo>
                  <a:cubicBezTo>
                    <a:pt x="865143" y="1586425"/>
                    <a:pt x="865614" y="1585885"/>
                    <a:pt x="866103" y="1585379"/>
                  </a:cubicBezTo>
                  <a:cubicBezTo>
                    <a:pt x="871615" y="1579762"/>
                    <a:pt x="881733" y="1582029"/>
                    <a:pt x="883861" y="1589426"/>
                  </a:cubicBezTo>
                  <a:cubicBezTo>
                    <a:pt x="883896" y="1589548"/>
                    <a:pt x="883949" y="1589653"/>
                    <a:pt x="883966" y="1589775"/>
                  </a:cubicBezTo>
                  <a:cubicBezTo>
                    <a:pt x="888588" y="1644202"/>
                    <a:pt x="893926" y="1650587"/>
                    <a:pt x="863259" y="1679597"/>
                  </a:cubicBezTo>
                  <a:cubicBezTo>
                    <a:pt x="852094" y="1690168"/>
                    <a:pt x="846548" y="1710195"/>
                    <a:pt x="850002" y="1717905"/>
                  </a:cubicBezTo>
                  <a:cubicBezTo>
                    <a:pt x="850210" y="1718359"/>
                    <a:pt x="858985" y="1723836"/>
                    <a:pt x="865858" y="1720382"/>
                  </a:cubicBezTo>
                  <a:cubicBezTo>
                    <a:pt x="866434" y="1720086"/>
                    <a:pt x="866957" y="1719754"/>
                    <a:pt x="867428" y="1719353"/>
                  </a:cubicBezTo>
                  <a:cubicBezTo>
                    <a:pt x="886774" y="1702484"/>
                    <a:pt x="907045" y="1686191"/>
                    <a:pt x="923775" y="1667141"/>
                  </a:cubicBezTo>
                  <a:cubicBezTo>
                    <a:pt x="937817" y="1651145"/>
                    <a:pt x="953291" y="1632863"/>
                    <a:pt x="957844" y="1613430"/>
                  </a:cubicBezTo>
                  <a:cubicBezTo>
                    <a:pt x="968520" y="1567830"/>
                    <a:pt x="971974" y="1520764"/>
                    <a:pt x="980277" y="1474588"/>
                  </a:cubicBezTo>
                  <a:lnTo>
                    <a:pt x="991965" y="1251403"/>
                  </a:lnTo>
                  <a:cubicBezTo>
                    <a:pt x="996117" y="1184014"/>
                    <a:pt x="985493" y="1115126"/>
                    <a:pt x="975568" y="1047650"/>
                  </a:cubicBezTo>
                  <a:lnTo>
                    <a:pt x="971886" y="1025775"/>
                  </a:lnTo>
                  <a:cubicBezTo>
                    <a:pt x="971398" y="1022879"/>
                    <a:pt x="970805" y="1020001"/>
                    <a:pt x="970020" y="1017157"/>
                  </a:cubicBezTo>
                  <a:cubicBezTo>
                    <a:pt x="962013" y="987850"/>
                    <a:pt x="962344" y="773980"/>
                    <a:pt x="928938" y="672871"/>
                  </a:cubicBezTo>
                  <a:cubicBezTo>
                    <a:pt x="924403" y="659160"/>
                    <a:pt x="920791" y="645187"/>
                    <a:pt x="918575" y="630917"/>
                  </a:cubicBezTo>
                  <a:cubicBezTo>
                    <a:pt x="912679" y="592940"/>
                    <a:pt x="898637" y="532704"/>
                    <a:pt x="854851" y="488953"/>
                  </a:cubicBezTo>
                  <a:cubicBezTo>
                    <a:pt x="816281" y="450418"/>
                    <a:pt x="744933" y="447453"/>
                    <a:pt x="737711" y="447488"/>
                  </a:cubicBezTo>
                  <a:cubicBezTo>
                    <a:pt x="729215" y="447540"/>
                    <a:pt x="722778" y="446441"/>
                    <a:pt x="716446" y="443231"/>
                  </a:cubicBezTo>
                  <a:cubicBezTo>
                    <a:pt x="705752" y="437823"/>
                    <a:pt x="615198" y="401992"/>
                    <a:pt x="605673" y="394299"/>
                  </a:cubicBezTo>
                  <a:cubicBezTo>
                    <a:pt x="595799" y="386310"/>
                    <a:pt x="588630" y="331569"/>
                    <a:pt x="590740" y="313008"/>
                  </a:cubicBezTo>
                  <a:cubicBezTo>
                    <a:pt x="591456" y="306675"/>
                    <a:pt x="595869" y="302890"/>
                    <a:pt x="598085" y="297936"/>
                  </a:cubicBezTo>
                  <a:cubicBezTo>
                    <a:pt x="604172" y="284381"/>
                    <a:pt x="602742" y="264669"/>
                    <a:pt x="606597" y="248480"/>
                  </a:cubicBezTo>
                  <a:lnTo>
                    <a:pt x="606597" y="247713"/>
                  </a:lnTo>
                  <a:cubicBezTo>
                    <a:pt x="610209" y="249126"/>
                    <a:pt x="613906" y="245375"/>
                    <a:pt x="615494" y="242305"/>
                  </a:cubicBezTo>
                  <a:cubicBezTo>
                    <a:pt x="618355" y="236758"/>
                    <a:pt x="616942" y="228559"/>
                    <a:pt x="619367" y="221319"/>
                  </a:cubicBezTo>
                  <a:cubicBezTo>
                    <a:pt x="621565" y="214777"/>
                    <a:pt x="627269" y="206561"/>
                    <a:pt x="628630" y="199810"/>
                  </a:cubicBezTo>
                  <a:cubicBezTo>
                    <a:pt x="630758" y="189396"/>
                    <a:pt x="634282" y="154035"/>
                    <a:pt x="623990" y="151122"/>
                  </a:cubicBezTo>
                  <a:cubicBezTo>
                    <a:pt x="619734" y="149919"/>
                    <a:pt x="620274" y="155152"/>
                    <a:pt x="617413" y="154594"/>
                  </a:cubicBezTo>
                  <a:cubicBezTo>
                    <a:pt x="619454" y="106796"/>
                    <a:pt x="610749" y="68923"/>
                    <a:pt x="589572" y="42146"/>
                  </a:cubicBezTo>
                  <a:cubicBezTo>
                    <a:pt x="579384" y="29255"/>
                    <a:pt x="565289" y="19904"/>
                    <a:pt x="548960" y="12002"/>
                  </a:cubicBezTo>
                  <a:cubicBezTo>
                    <a:pt x="534638" y="5076"/>
                    <a:pt x="516426" y="244"/>
                    <a:pt x="497203" y="0"/>
                  </a:cubicBezTo>
                  <a:cubicBezTo>
                    <a:pt x="497203" y="0"/>
                    <a:pt x="469605" y="0"/>
                    <a:pt x="443927" y="12002"/>
                  </a:cubicBezTo>
                  <a:close/>
                </a:path>
              </a:pathLst>
            </a:custGeom>
            <a:solidFill>
              <a:srgbClr val="8D8E99">
                <a:lumMod val="20000"/>
                <a:lumOff val="80000"/>
              </a:srgbClr>
            </a:solidFill>
            <a:ln w="6978" cap="rnd">
              <a:solidFill>
                <a:srgbClr val="8D8E99"/>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A6C6D"/>
                </a:solidFill>
                <a:effectLst/>
                <a:uLnTx/>
                <a:uFillTx/>
                <a:latin typeface="Arial" panose="020B0604020202020204"/>
                <a:ea typeface="+mn-ea"/>
                <a:cs typeface="+mn-cs"/>
              </a:endParaRPr>
            </a:p>
          </p:txBody>
        </p:sp>
        <p:sp>
          <p:nvSpPr>
            <p:cNvPr id="98" name="TextBox 97">
              <a:extLst>
                <a:ext uri="{FF2B5EF4-FFF2-40B4-BE49-F238E27FC236}">
                  <a16:creationId xmlns:a16="http://schemas.microsoft.com/office/drawing/2014/main" id="{11ED6557-5D40-4356-80BD-2E3B5FE17A33}"/>
                </a:ext>
              </a:extLst>
            </p:cNvPr>
            <p:cNvSpPr txBox="1"/>
            <p:nvPr/>
          </p:nvSpPr>
          <p:spPr>
            <a:xfrm>
              <a:off x="3745975" y="5029171"/>
              <a:ext cx="2553148" cy="425758"/>
            </a:xfrm>
            <a:prstGeom prst="rect">
              <a:avLst/>
            </a:prstGeom>
            <a:noFill/>
          </p:spPr>
          <p:txBody>
            <a:bodyPr wrap="square"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Comprehensive team approach and revascularization for CLTI</a:t>
              </a:r>
            </a:p>
          </p:txBody>
        </p:sp>
        <p:grpSp>
          <p:nvGrpSpPr>
            <p:cNvPr id="11" name="Group 10">
              <a:extLst>
                <a:ext uri="{FF2B5EF4-FFF2-40B4-BE49-F238E27FC236}">
                  <a16:creationId xmlns:a16="http://schemas.microsoft.com/office/drawing/2014/main" id="{D50BCF2B-6E0F-469A-AE5E-EAFEFE2DB56A}"/>
                </a:ext>
              </a:extLst>
            </p:cNvPr>
            <p:cNvGrpSpPr/>
            <p:nvPr/>
          </p:nvGrpSpPr>
          <p:grpSpPr>
            <a:xfrm>
              <a:off x="148694" y="3600258"/>
              <a:ext cx="3577312" cy="1780183"/>
              <a:chOff x="148694" y="3600258"/>
              <a:chExt cx="3577312" cy="1780183"/>
            </a:xfrm>
          </p:grpSpPr>
          <p:sp>
            <p:nvSpPr>
              <p:cNvPr id="8" name="Rectangle 7">
                <a:extLst>
                  <a:ext uri="{FF2B5EF4-FFF2-40B4-BE49-F238E27FC236}">
                    <a16:creationId xmlns:a16="http://schemas.microsoft.com/office/drawing/2014/main" id="{8B1BAD74-B13D-4CEA-8199-678C4DD8C824}"/>
                  </a:ext>
                </a:extLst>
              </p:cNvPr>
              <p:cNvSpPr/>
              <p:nvPr/>
            </p:nvSpPr>
            <p:spPr>
              <a:xfrm>
                <a:off x="153083" y="3658703"/>
                <a:ext cx="3568535" cy="1721738"/>
              </a:xfrm>
              <a:prstGeom prst="rect">
                <a:avLst/>
              </a:prstGeom>
              <a:solidFill>
                <a:srgbClr val="E8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640CC416-3C62-41FC-ABEE-F00F9B8F8D65}"/>
                  </a:ext>
                </a:extLst>
              </p:cNvPr>
              <p:cNvSpPr txBox="1"/>
              <p:nvPr/>
            </p:nvSpPr>
            <p:spPr>
              <a:xfrm>
                <a:off x="349192" y="3953080"/>
                <a:ext cx="3176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Aspirin or Clopidogrel for MACE Reduction</a:t>
                </a:r>
              </a:p>
            </p:txBody>
          </p:sp>
          <p:sp>
            <p:nvSpPr>
              <p:cNvPr id="100" name="TextBox 99">
                <a:extLst>
                  <a:ext uri="{FF2B5EF4-FFF2-40B4-BE49-F238E27FC236}">
                    <a16:creationId xmlns:a16="http://schemas.microsoft.com/office/drawing/2014/main" id="{ECD0B5D7-7239-4DDF-8B6D-D97C4D25C45A}"/>
                  </a:ext>
                </a:extLst>
              </p:cNvPr>
              <p:cNvSpPr txBox="1"/>
              <p:nvPr/>
            </p:nvSpPr>
            <p:spPr>
              <a:xfrm>
                <a:off x="148695" y="4705719"/>
                <a:ext cx="3577311" cy="646331"/>
              </a:xfrm>
              <a:prstGeom prst="rect">
                <a:avLst/>
              </a:prstGeom>
              <a:noFill/>
            </p:spPr>
            <p:txBody>
              <a:bodyPr wrap="square" lIns="137160" rtlCol="0">
                <a:spAutoFit/>
              </a:bodyPr>
              <a:lstStyle/>
              <a:p>
                <a:pPr marL="91440" marR="0" lvl="0" indent="-91440" algn="l" defTabSz="914400" rtl="0" eaLnBrk="1" fontAlgn="auto" latinLnBrk="0" hangingPunct="1">
                  <a:lnSpc>
                    <a:spcPct val="100000"/>
                  </a:lnSpc>
                  <a:spcBef>
                    <a:spcPts val="0"/>
                  </a:spcBef>
                  <a:spcAft>
                    <a:spcPts val="0"/>
                  </a:spcAft>
                  <a:buClr>
                    <a:srgbClr val="43915E"/>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Anti-platelet Therapy for MACE Reduction</a:t>
                </a:r>
              </a:p>
              <a:p>
                <a:pPr marL="91440" marR="0" lvl="0" indent="-91440" algn="l" defTabSz="914400" rtl="0" eaLnBrk="1" fontAlgn="auto" latinLnBrk="0" hangingPunct="1">
                  <a:lnSpc>
                    <a:spcPct val="100000"/>
                  </a:lnSpc>
                  <a:spcBef>
                    <a:spcPts val="0"/>
                  </a:spcBef>
                  <a:spcAft>
                    <a:spcPts val="0"/>
                  </a:spcAft>
                  <a:buClr>
                    <a:srgbClr val="43915E"/>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Low dose aspirin and rivaroxaban 2.5 mg twice daily to reduce MACE and MALE</a:t>
                </a:r>
              </a:p>
            </p:txBody>
          </p:sp>
          <p:sp>
            <p:nvSpPr>
              <p:cNvPr id="121" name="Chevron 112">
                <a:extLst>
                  <a:ext uri="{FF2B5EF4-FFF2-40B4-BE49-F238E27FC236}">
                    <a16:creationId xmlns:a16="http://schemas.microsoft.com/office/drawing/2014/main" id="{EDCC3218-1F32-4395-9FFB-DA4F931C3879}"/>
                  </a:ext>
                </a:extLst>
              </p:cNvPr>
              <p:cNvSpPr/>
              <p:nvPr/>
            </p:nvSpPr>
            <p:spPr>
              <a:xfrm rot="5400000">
                <a:off x="1805270" y="4367803"/>
                <a:ext cx="264160" cy="375920"/>
              </a:xfrm>
              <a:prstGeom prst="chevron">
                <a:avLst/>
              </a:prstGeom>
              <a:solidFill>
                <a:srgbClr val="439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122" name="TextBox 121">
                <a:extLst>
                  <a:ext uri="{FF2B5EF4-FFF2-40B4-BE49-F238E27FC236}">
                    <a16:creationId xmlns:a16="http://schemas.microsoft.com/office/drawing/2014/main" id="{937147C2-BECB-4803-85F3-6B2720B05B18}"/>
                  </a:ext>
                </a:extLst>
              </p:cNvPr>
              <p:cNvSpPr txBox="1"/>
              <p:nvPr/>
            </p:nvSpPr>
            <p:spPr>
              <a:xfrm>
                <a:off x="148694" y="3600258"/>
                <a:ext cx="3572923" cy="274320"/>
              </a:xfrm>
              <a:prstGeom prst="rect">
                <a:avLst/>
              </a:prstGeom>
              <a:solidFill>
                <a:srgbClr val="43915E"/>
              </a:solidFill>
            </p:spPr>
            <p:txBody>
              <a:bodyPr wrap="square" rtlCol="0" anchor="ctr" anchorCtr="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Antithrombotics</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E160BE61-5FD9-40E0-8CF2-166C5BCBF679}"/>
                </a:ext>
              </a:extLst>
            </p:cNvPr>
            <p:cNvGrpSpPr/>
            <p:nvPr/>
          </p:nvGrpSpPr>
          <p:grpSpPr>
            <a:xfrm>
              <a:off x="148694" y="1608599"/>
              <a:ext cx="3577312" cy="1780183"/>
              <a:chOff x="148694" y="1608599"/>
              <a:chExt cx="3577312" cy="1780183"/>
            </a:xfrm>
          </p:grpSpPr>
          <p:sp>
            <p:nvSpPr>
              <p:cNvPr id="124" name="Rectangle 123">
                <a:extLst>
                  <a:ext uri="{FF2B5EF4-FFF2-40B4-BE49-F238E27FC236}">
                    <a16:creationId xmlns:a16="http://schemas.microsoft.com/office/drawing/2014/main" id="{A6571B9F-33E9-470B-BEA8-2F9DB863326A}"/>
                  </a:ext>
                </a:extLst>
              </p:cNvPr>
              <p:cNvSpPr/>
              <p:nvPr/>
            </p:nvSpPr>
            <p:spPr>
              <a:xfrm>
                <a:off x="153083" y="1667044"/>
                <a:ext cx="3568535" cy="1721738"/>
              </a:xfrm>
              <a:prstGeom prst="rect">
                <a:avLst/>
              </a:prstGeom>
              <a:solidFill>
                <a:srgbClr val="E8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5" name="TextBox 124">
                <a:extLst>
                  <a:ext uri="{FF2B5EF4-FFF2-40B4-BE49-F238E27FC236}">
                    <a16:creationId xmlns:a16="http://schemas.microsoft.com/office/drawing/2014/main" id="{3A0D3E9F-019D-4F92-9740-5B52A51C72A4}"/>
                  </a:ext>
                </a:extLst>
              </p:cNvPr>
              <p:cNvSpPr txBox="1"/>
              <p:nvPr/>
            </p:nvSpPr>
            <p:spPr>
              <a:xfrm>
                <a:off x="349192" y="1961421"/>
                <a:ext cx="3176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Glycemic targets</a:t>
                </a:r>
              </a:p>
            </p:txBody>
          </p:sp>
          <p:sp>
            <p:nvSpPr>
              <p:cNvPr id="126" name="TextBox 125">
                <a:extLst>
                  <a:ext uri="{FF2B5EF4-FFF2-40B4-BE49-F238E27FC236}">
                    <a16:creationId xmlns:a16="http://schemas.microsoft.com/office/drawing/2014/main" id="{625139AB-56D3-4B5F-B4CC-36D9BFA5065F}"/>
                  </a:ext>
                </a:extLst>
              </p:cNvPr>
              <p:cNvSpPr txBox="1"/>
              <p:nvPr/>
            </p:nvSpPr>
            <p:spPr>
              <a:xfrm>
                <a:off x="148695" y="2714060"/>
                <a:ext cx="3577311" cy="646331"/>
              </a:xfrm>
              <a:prstGeom prst="rect">
                <a:avLst/>
              </a:prstGeom>
              <a:noFill/>
            </p:spPr>
            <p:txBody>
              <a:bodyPr wrap="square" lIns="137160" rtlCol="0">
                <a:spAutoFit/>
              </a:bodyPr>
              <a:lstStyle/>
              <a:p>
                <a:pPr marL="91440" marR="0" lvl="0" indent="-91440" algn="l" defTabSz="914400" rtl="0" eaLnBrk="1" fontAlgn="auto" latinLnBrk="0" hangingPunct="1">
                  <a:lnSpc>
                    <a:spcPct val="100000"/>
                  </a:lnSpc>
                  <a:spcBef>
                    <a:spcPts val="0"/>
                  </a:spcBef>
                  <a:spcAft>
                    <a:spcPts val="0"/>
                  </a:spcAft>
                  <a:buClr>
                    <a:srgbClr val="43915E"/>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GLP1 </a:t>
                </a:r>
                <a:r>
                  <a:rPr kumimoji="0" lang="en-US" sz="1200" b="1" i="0" u="none" strike="noStrike" kern="1200" cap="none" spc="0" normalizeH="0" baseline="0" noProof="0" dirty="0" err="1">
                    <a:ln>
                      <a:noFill/>
                    </a:ln>
                    <a:solidFill>
                      <a:srgbClr val="43915E"/>
                    </a:solidFill>
                    <a:effectLst/>
                    <a:uLnTx/>
                    <a:uFillTx/>
                    <a:latin typeface="Arial" panose="020B0604020202020204" pitchFamily="34" charset="0"/>
                    <a:ea typeface="+mn-ea"/>
                    <a:cs typeface="Arial" panose="020B0604020202020204" pitchFamily="34" charset="0"/>
                  </a:rPr>
                  <a:t>agnoists</a:t>
                </a: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 SGLT inhibitors for </a:t>
                </a:r>
                <a:b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MACE/HF/CKD</a:t>
                </a:r>
              </a:p>
              <a:p>
                <a:pPr marL="91440" marR="0" lvl="0" indent="-91440" algn="l" defTabSz="914400" rtl="0" eaLnBrk="1" fontAlgn="auto" latinLnBrk="0" hangingPunct="1">
                  <a:lnSpc>
                    <a:spcPct val="100000"/>
                  </a:lnSpc>
                  <a:spcBef>
                    <a:spcPts val="0"/>
                  </a:spcBef>
                  <a:spcAft>
                    <a:spcPts val="0"/>
                  </a:spcAft>
                  <a:buClr>
                    <a:srgbClr val="43915E"/>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Glycemic targets for microvascular disease</a:t>
                </a:r>
              </a:p>
            </p:txBody>
          </p:sp>
          <p:sp>
            <p:nvSpPr>
              <p:cNvPr id="127" name="Chevron 112">
                <a:extLst>
                  <a:ext uri="{FF2B5EF4-FFF2-40B4-BE49-F238E27FC236}">
                    <a16:creationId xmlns:a16="http://schemas.microsoft.com/office/drawing/2014/main" id="{D906BC54-E546-468C-9F6D-B1B781B78EC8}"/>
                  </a:ext>
                </a:extLst>
              </p:cNvPr>
              <p:cNvSpPr/>
              <p:nvPr/>
            </p:nvSpPr>
            <p:spPr>
              <a:xfrm rot="5400000">
                <a:off x="1805270" y="2376144"/>
                <a:ext cx="264160" cy="375920"/>
              </a:xfrm>
              <a:prstGeom prst="chevron">
                <a:avLst/>
              </a:prstGeom>
              <a:solidFill>
                <a:srgbClr val="439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128" name="TextBox 127">
                <a:extLst>
                  <a:ext uri="{FF2B5EF4-FFF2-40B4-BE49-F238E27FC236}">
                    <a16:creationId xmlns:a16="http://schemas.microsoft.com/office/drawing/2014/main" id="{D513B7C9-9A88-465A-B19D-960299416A73}"/>
                  </a:ext>
                </a:extLst>
              </p:cNvPr>
              <p:cNvSpPr txBox="1"/>
              <p:nvPr/>
            </p:nvSpPr>
            <p:spPr>
              <a:xfrm>
                <a:off x="148694" y="1608599"/>
                <a:ext cx="3572923" cy="274320"/>
              </a:xfrm>
              <a:prstGeom prst="rect">
                <a:avLst/>
              </a:prstGeom>
              <a:solidFill>
                <a:srgbClr val="43915E"/>
              </a:solidFill>
            </p:spPr>
            <p:txBody>
              <a:bodyPr wrap="square" rtlCol="0" anchor="ctr" anchorCtr="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Rx for Diabetes</a:t>
                </a:r>
              </a:p>
            </p:txBody>
          </p:sp>
        </p:grpSp>
        <p:grpSp>
          <p:nvGrpSpPr>
            <p:cNvPr id="15" name="Group 14">
              <a:extLst>
                <a:ext uri="{FF2B5EF4-FFF2-40B4-BE49-F238E27FC236}">
                  <a16:creationId xmlns:a16="http://schemas.microsoft.com/office/drawing/2014/main" id="{A2B99C57-5DC3-446C-B641-9942C8E49658}"/>
                </a:ext>
              </a:extLst>
            </p:cNvPr>
            <p:cNvGrpSpPr/>
            <p:nvPr/>
          </p:nvGrpSpPr>
          <p:grpSpPr>
            <a:xfrm>
              <a:off x="6325079" y="1606797"/>
              <a:ext cx="3577312" cy="1780183"/>
              <a:chOff x="6325079" y="1606797"/>
              <a:chExt cx="3577312" cy="1780183"/>
            </a:xfrm>
          </p:grpSpPr>
          <p:sp>
            <p:nvSpPr>
              <p:cNvPr id="130" name="Rectangle 129">
                <a:extLst>
                  <a:ext uri="{FF2B5EF4-FFF2-40B4-BE49-F238E27FC236}">
                    <a16:creationId xmlns:a16="http://schemas.microsoft.com/office/drawing/2014/main" id="{98908A85-DA16-4129-B938-E25D045C863E}"/>
                  </a:ext>
                </a:extLst>
              </p:cNvPr>
              <p:cNvSpPr/>
              <p:nvPr/>
            </p:nvSpPr>
            <p:spPr>
              <a:xfrm>
                <a:off x="6329468" y="1665242"/>
                <a:ext cx="3568535" cy="1721738"/>
              </a:xfrm>
              <a:prstGeom prst="rect">
                <a:avLst/>
              </a:prstGeom>
              <a:solidFill>
                <a:srgbClr val="E8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1" name="TextBox 130">
                <a:extLst>
                  <a:ext uri="{FF2B5EF4-FFF2-40B4-BE49-F238E27FC236}">
                    <a16:creationId xmlns:a16="http://schemas.microsoft.com/office/drawing/2014/main" id="{E36094F8-EDB5-464D-95F2-144CF4DB9BC5}"/>
                  </a:ext>
                </a:extLst>
              </p:cNvPr>
              <p:cNvSpPr txBox="1"/>
              <p:nvPr/>
            </p:nvSpPr>
            <p:spPr>
              <a:xfrm>
                <a:off x="6525577" y="1959619"/>
                <a:ext cx="3176316" cy="610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2016</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Antihypertensive therapy for MACE/</a:t>
                </a:r>
                <a:br>
                  <a:rPr kumimoji="0" lang="en-US" sz="12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HF risk reduction</a:t>
                </a:r>
              </a:p>
            </p:txBody>
          </p:sp>
          <p:sp>
            <p:nvSpPr>
              <p:cNvPr id="132" name="TextBox 131">
                <a:extLst>
                  <a:ext uri="{FF2B5EF4-FFF2-40B4-BE49-F238E27FC236}">
                    <a16:creationId xmlns:a16="http://schemas.microsoft.com/office/drawing/2014/main" id="{CFC3F746-CD11-4224-ABD7-84F4DBC42A41}"/>
                  </a:ext>
                </a:extLst>
              </p:cNvPr>
              <p:cNvSpPr txBox="1"/>
              <p:nvPr/>
            </p:nvSpPr>
            <p:spPr>
              <a:xfrm>
                <a:off x="6325080" y="2884941"/>
                <a:ext cx="3577311" cy="276999"/>
              </a:xfrm>
              <a:prstGeom prst="rect">
                <a:avLst/>
              </a:prstGeom>
              <a:noFill/>
            </p:spPr>
            <p:txBody>
              <a:bodyPr wrap="square" lIns="137160" rtlCol="0">
                <a:spAutoFit/>
              </a:bodyPr>
              <a:lstStyle/>
              <a:p>
                <a:pPr marL="91440" marR="0" lvl="0" indent="-91440" algn="l" defTabSz="914400" rtl="0" eaLnBrk="1" fontAlgn="auto" latinLnBrk="0" hangingPunct="1">
                  <a:lnSpc>
                    <a:spcPct val="100000"/>
                  </a:lnSpc>
                  <a:spcBef>
                    <a:spcPts val="0"/>
                  </a:spcBef>
                  <a:spcAft>
                    <a:spcPts val="0"/>
                  </a:spcAft>
                  <a:buClr>
                    <a:srgbClr val="43915E"/>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2016 Goal &lt; 130/&lt; 80 mmHg with </a:t>
                </a:r>
                <a:r>
                  <a:rPr kumimoji="0" lang="en-US" sz="1200" b="1" i="0" u="none" strike="noStrike" kern="1200" cap="none" spc="0" normalizeH="0" baseline="0" noProof="0" dirty="0" err="1">
                    <a:ln>
                      <a:noFill/>
                    </a:ln>
                    <a:solidFill>
                      <a:srgbClr val="43915E"/>
                    </a:solidFill>
                    <a:effectLst/>
                    <a:uLnTx/>
                    <a:uFillTx/>
                    <a:latin typeface="Arial" panose="020B0604020202020204" pitchFamily="34" charset="0"/>
                    <a:ea typeface="+mn-ea"/>
                    <a:cs typeface="Arial" panose="020B0604020202020204" pitchFamily="34" charset="0"/>
                  </a:rPr>
                  <a:t>ACEi</a:t>
                </a:r>
                <a:endPar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endParaRPr>
              </a:p>
            </p:txBody>
          </p:sp>
          <p:sp>
            <p:nvSpPr>
              <p:cNvPr id="133" name="Chevron 112">
                <a:extLst>
                  <a:ext uri="{FF2B5EF4-FFF2-40B4-BE49-F238E27FC236}">
                    <a16:creationId xmlns:a16="http://schemas.microsoft.com/office/drawing/2014/main" id="{652B1816-7479-4CBE-A554-1E0139AF9801}"/>
                  </a:ext>
                </a:extLst>
              </p:cNvPr>
              <p:cNvSpPr/>
              <p:nvPr/>
            </p:nvSpPr>
            <p:spPr>
              <a:xfrm rot="5400000">
                <a:off x="7981655" y="2547025"/>
                <a:ext cx="264160" cy="375920"/>
              </a:xfrm>
              <a:prstGeom prst="chevron">
                <a:avLst/>
              </a:prstGeom>
              <a:solidFill>
                <a:srgbClr val="439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134" name="TextBox 133">
                <a:extLst>
                  <a:ext uri="{FF2B5EF4-FFF2-40B4-BE49-F238E27FC236}">
                    <a16:creationId xmlns:a16="http://schemas.microsoft.com/office/drawing/2014/main" id="{7AC66813-F8C2-403E-87CF-854D2393D799}"/>
                  </a:ext>
                </a:extLst>
              </p:cNvPr>
              <p:cNvSpPr txBox="1"/>
              <p:nvPr/>
            </p:nvSpPr>
            <p:spPr>
              <a:xfrm>
                <a:off x="6325079" y="1606797"/>
                <a:ext cx="3572923" cy="274320"/>
              </a:xfrm>
              <a:prstGeom prst="rect">
                <a:avLst/>
              </a:prstGeom>
              <a:solidFill>
                <a:srgbClr val="43915E"/>
              </a:solidFill>
            </p:spPr>
            <p:txBody>
              <a:bodyPr wrap="square" rtlCol="0" anchor="ctr" anchorCtr="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Blood Pressure</a:t>
                </a:r>
              </a:p>
            </p:txBody>
          </p:sp>
        </p:grpSp>
        <p:grpSp>
          <p:nvGrpSpPr>
            <p:cNvPr id="135" name="Group 134">
              <a:extLst>
                <a:ext uri="{FF2B5EF4-FFF2-40B4-BE49-F238E27FC236}">
                  <a16:creationId xmlns:a16="http://schemas.microsoft.com/office/drawing/2014/main" id="{FF391116-C255-4E07-8505-B63549C64EBF}"/>
                </a:ext>
              </a:extLst>
            </p:cNvPr>
            <p:cNvGrpSpPr/>
            <p:nvPr/>
          </p:nvGrpSpPr>
          <p:grpSpPr>
            <a:xfrm>
              <a:off x="6325079" y="3600258"/>
              <a:ext cx="3577312" cy="1778826"/>
              <a:chOff x="148694" y="3601615"/>
              <a:chExt cx="3577312" cy="1778826"/>
            </a:xfrm>
          </p:grpSpPr>
          <p:sp>
            <p:nvSpPr>
              <p:cNvPr id="136" name="Rectangle 135">
                <a:extLst>
                  <a:ext uri="{FF2B5EF4-FFF2-40B4-BE49-F238E27FC236}">
                    <a16:creationId xmlns:a16="http://schemas.microsoft.com/office/drawing/2014/main" id="{6BBB302F-3770-4181-ACE4-4F2D58982D77}"/>
                  </a:ext>
                </a:extLst>
              </p:cNvPr>
              <p:cNvSpPr/>
              <p:nvPr/>
            </p:nvSpPr>
            <p:spPr>
              <a:xfrm>
                <a:off x="153083" y="3658703"/>
                <a:ext cx="3568535" cy="1721738"/>
              </a:xfrm>
              <a:prstGeom prst="rect">
                <a:avLst/>
              </a:prstGeom>
              <a:solidFill>
                <a:srgbClr val="E8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7" name="TextBox 136">
                <a:extLst>
                  <a:ext uri="{FF2B5EF4-FFF2-40B4-BE49-F238E27FC236}">
                    <a16:creationId xmlns:a16="http://schemas.microsoft.com/office/drawing/2014/main" id="{64DBBBC9-3F49-43D0-9227-6FEEA14C3DB8}"/>
                  </a:ext>
                </a:extLst>
              </p:cNvPr>
              <p:cNvSpPr txBox="1"/>
              <p:nvPr/>
            </p:nvSpPr>
            <p:spPr>
              <a:xfrm>
                <a:off x="349192" y="3953080"/>
                <a:ext cx="3176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Statin therapy</a:t>
                </a:r>
              </a:p>
            </p:txBody>
          </p:sp>
          <p:sp>
            <p:nvSpPr>
              <p:cNvPr id="138" name="TextBox 137">
                <a:extLst>
                  <a:ext uri="{FF2B5EF4-FFF2-40B4-BE49-F238E27FC236}">
                    <a16:creationId xmlns:a16="http://schemas.microsoft.com/office/drawing/2014/main" id="{54DF8314-AD27-4799-A772-4212BE83AADE}"/>
                  </a:ext>
                </a:extLst>
              </p:cNvPr>
              <p:cNvSpPr txBox="1"/>
              <p:nvPr/>
            </p:nvSpPr>
            <p:spPr>
              <a:xfrm>
                <a:off x="148695" y="4705719"/>
                <a:ext cx="3577311" cy="646331"/>
              </a:xfrm>
              <a:prstGeom prst="rect">
                <a:avLst/>
              </a:prstGeom>
              <a:noFill/>
            </p:spPr>
            <p:txBody>
              <a:bodyPr wrap="square" lIns="137160" rtlCol="0">
                <a:spAutoFit/>
              </a:bodyPr>
              <a:lstStyle/>
              <a:p>
                <a:pPr marL="91440" marR="0" lvl="0" indent="-91440" algn="l" defTabSz="914400" rtl="0" eaLnBrk="1" fontAlgn="auto" latinLnBrk="0" hangingPunct="1">
                  <a:lnSpc>
                    <a:spcPct val="100000"/>
                  </a:lnSpc>
                  <a:spcBef>
                    <a:spcPts val="0"/>
                  </a:spcBef>
                  <a:spcAft>
                    <a:spcPts val="0"/>
                  </a:spcAft>
                  <a:buClr>
                    <a:srgbClr val="43915E"/>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43915E"/>
                    </a:solidFill>
                    <a:effectLst/>
                    <a:uLnTx/>
                    <a:uFillTx/>
                    <a:latin typeface="Arial" panose="020B0604020202020204" pitchFamily="34" charset="0"/>
                    <a:ea typeface="+mn-ea"/>
                    <a:cs typeface="Arial" panose="020B0604020202020204" pitchFamily="34" charset="0"/>
                  </a:rPr>
                  <a:t>High intensity statin therapy</a:t>
                </a:r>
              </a:p>
              <a:p>
                <a:pPr marL="91440" marR="0" lvl="0" indent="-91440" algn="l" defTabSz="914400" rtl="0" eaLnBrk="1" fontAlgn="auto" latinLnBrk="0" hangingPunct="1">
                  <a:lnSpc>
                    <a:spcPct val="100000"/>
                  </a:lnSpc>
                  <a:spcBef>
                    <a:spcPts val="0"/>
                  </a:spcBef>
                  <a:spcAft>
                    <a:spcPts val="0"/>
                  </a:spcAft>
                  <a:buClr>
                    <a:srgbClr val="FD8831">
                      <a:lumMod val="75000"/>
                    </a:srgbClr>
                  </a:buClr>
                  <a:buSzTx/>
                  <a:buFont typeface="Wingdings" panose="05000000000000000000" pitchFamily="2" charset="2"/>
                  <a:buChar char="§"/>
                  <a:tabLst/>
                  <a:defRPr/>
                </a:pPr>
                <a:r>
                  <a:rPr kumimoji="0" lang="en-US" sz="1200" b="1" i="0" u="none" strike="noStrike" kern="1200" cap="none" spc="0" normalizeH="0" baseline="0" noProof="0" dirty="0">
                    <a:ln>
                      <a:noFill/>
                    </a:ln>
                    <a:solidFill>
                      <a:srgbClr val="FD8831">
                        <a:lumMod val="75000"/>
                      </a:srgbClr>
                    </a:solidFill>
                    <a:effectLst/>
                    <a:uLnTx/>
                    <a:uFillTx/>
                    <a:latin typeface="Arial" panose="020B0604020202020204" pitchFamily="34" charset="0"/>
                    <a:ea typeface="+mn-ea"/>
                    <a:cs typeface="Arial" panose="020B0604020202020204" pitchFamily="34" charset="0"/>
                  </a:rPr>
                  <a:t>If LDL-C ≥ 70mg/dL on maximally tolerated statin reasonable to add PCSK9i (Class 2a)</a:t>
                </a:r>
              </a:p>
            </p:txBody>
          </p:sp>
          <p:sp>
            <p:nvSpPr>
              <p:cNvPr id="139" name="Chevron 112">
                <a:extLst>
                  <a:ext uri="{FF2B5EF4-FFF2-40B4-BE49-F238E27FC236}">
                    <a16:creationId xmlns:a16="http://schemas.microsoft.com/office/drawing/2014/main" id="{BAAF0F71-C1F5-4A56-8BD2-8AB57CBF5678}"/>
                  </a:ext>
                </a:extLst>
              </p:cNvPr>
              <p:cNvSpPr/>
              <p:nvPr/>
            </p:nvSpPr>
            <p:spPr>
              <a:xfrm rot="5400000">
                <a:off x="1805270" y="4367803"/>
                <a:ext cx="264160" cy="375920"/>
              </a:xfrm>
              <a:prstGeom prst="chevron">
                <a:avLst/>
              </a:prstGeom>
              <a:solidFill>
                <a:srgbClr val="439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140" name="TextBox 139">
                <a:extLst>
                  <a:ext uri="{FF2B5EF4-FFF2-40B4-BE49-F238E27FC236}">
                    <a16:creationId xmlns:a16="http://schemas.microsoft.com/office/drawing/2014/main" id="{5B82ED5A-45ED-4074-B839-9B14223CDBAF}"/>
                  </a:ext>
                </a:extLst>
              </p:cNvPr>
              <p:cNvSpPr txBox="1"/>
              <p:nvPr/>
            </p:nvSpPr>
            <p:spPr>
              <a:xfrm>
                <a:off x="148694" y="3601615"/>
                <a:ext cx="3572923" cy="274320"/>
              </a:xfrm>
              <a:prstGeom prst="rect">
                <a:avLst/>
              </a:prstGeom>
              <a:solidFill>
                <a:srgbClr val="43915E"/>
              </a:solidFill>
            </p:spPr>
            <p:txBody>
              <a:bodyPr wrap="square" rtlCol="0" anchor="ctr" anchorCtr="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Lipid Lowering</a:t>
                </a:r>
              </a:p>
            </p:txBody>
          </p:sp>
        </p:grpSp>
        <p:sp>
          <p:nvSpPr>
            <p:cNvPr id="17" name="TextBox 16">
              <a:extLst>
                <a:ext uri="{FF2B5EF4-FFF2-40B4-BE49-F238E27FC236}">
                  <a16:creationId xmlns:a16="http://schemas.microsoft.com/office/drawing/2014/main" id="{2CB15CFB-21E8-4450-B15F-60F7C1117E69}"/>
                </a:ext>
              </a:extLst>
            </p:cNvPr>
            <p:cNvSpPr txBox="1"/>
            <p:nvPr/>
          </p:nvSpPr>
          <p:spPr>
            <a:xfrm rot="16200000">
              <a:off x="4864864" y="4162219"/>
              <a:ext cx="1084532" cy="215444"/>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©Medscape, LLC</a:t>
              </a:r>
            </a:p>
          </p:txBody>
        </p:sp>
        <p:cxnSp>
          <p:nvCxnSpPr>
            <p:cNvPr id="142" name="Straight Arrow Connector 141">
              <a:extLst>
                <a:ext uri="{FF2B5EF4-FFF2-40B4-BE49-F238E27FC236}">
                  <a16:creationId xmlns:a16="http://schemas.microsoft.com/office/drawing/2014/main" id="{E90C583E-49DA-45C4-8D44-55A1F0BFA187}"/>
                </a:ext>
              </a:extLst>
            </p:cNvPr>
            <p:cNvCxnSpPr>
              <a:cxnSpLocks/>
            </p:cNvCxnSpPr>
            <p:nvPr/>
          </p:nvCxnSpPr>
          <p:spPr>
            <a:xfrm>
              <a:off x="3709894" y="2498690"/>
              <a:ext cx="636038" cy="0"/>
            </a:xfrm>
            <a:prstGeom prst="straightConnector1">
              <a:avLst/>
            </a:prstGeom>
            <a:ln w="12700">
              <a:solidFill>
                <a:srgbClr val="43915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C52C5960-D1D8-48D0-B757-0050194C9668}"/>
                </a:ext>
              </a:extLst>
            </p:cNvPr>
            <p:cNvCxnSpPr>
              <a:cxnSpLocks/>
            </p:cNvCxnSpPr>
            <p:nvPr/>
          </p:nvCxnSpPr>
          <p:spPr>
            <a:xfrm>
              <a:off x="3709894" y="4490349"/>
              <a:ext cx="636038" cy="0"/>
            </a:xfrm>
            <a:prstGeom prst="straightConnector1">
              <a:avLst/>
            </a:prstGeom>
            <a:ln w="12700">
              <a:solidFill>
                <a:srgbClr val="43915E"/>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995D2A79-B23B-4E91-9777-6A1E8F4E6DEA}"/>
                </a:ext>
              </a:extLst>
            </p:cNvPr>
            <p:cNvGrpSpPr/>
            <p:nvPr/>
          </p:nvGrpSpPr>
          <p:grpSpPr>
            <a:xfrm rot="10800000">
              <a:off x="5702836" y="2498690"/>
              <a:ext cx="636038" cy="1991659"/>
              <a:chOff x="3862294" y="2651090"/>
              <a:chExt cx="636038" cy="1991659"/>
            </a:xfrm>
          </p:grpSpPr>
          <p:cxnSp>
            <p:nvCxnSpPr>
              <p:cNvPr id="145" name="Straight Arrow Connector 144">
                <a:extLst>
                  <a:ext uri="{FF2B5EF4-FFF2-40B4-BE49-F238E27FC236}">
                    <a16:creationId xmlns:a16="http://schemas.microsoft.com/office/drawing/2014/main" id="{C8586B4B-02C0-4A35-A9EA-53F2C2E42EBA}"/>
                  </a:ext>
                </a:extLst>
              </p:cNvPr>
              <p:cNvCxnSpPr>
                <a:cxnSpLocks/>
              </p:cNvCxnSpPr>
              <p:nvPr/>
            </p:nvCxnSpPr>
            <p:spPr>
              <a:xfrm>
                <a:off x="3862294" y="2651090"/>
                <a:ext cx="636038" cy="0"/>
              </a:xfrm>
              <a:prstGeom prst="straightConnector1">
                <a:avLst/>
              </a:prstGeom>
              <a:ln w="12700">
                <a:solidFill>
                  <a:srgbClr val="43915E"/>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3B72BD77-C324-4937-B504-2AB63E4794D2}"/>
                  </a:ext>
                </a:extLst>
              </p:cNvPr>
              <p:cNvCxnSpPr>
                <a:cxnSpLocks/>
              </p:cNvCxnSpPr>
              <p:nvPr/>
            </p:nvCxnSpPr>
            <p:spPr>
              <a:xfrm>
                <a:off x="3862294" y="4642749"/>
                <a:ext cx="636038" cy="0"/>
              </a:xfrm>
              <a:prstGeom prst="straightConnector1">
                <a:avLst/>
              </a:prstGeom>
              <a:ln w="12700">
                <a:solidFill>
                  <a:srgbClr val="43915E"/>
                </a:solidFill>
                <a:tailEnd type="triangle"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6551914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2A4B4C-056A-4520-9A92-079872EA31AE}"/>
              </a:ext>
            </a:extLst>
          </p:cNvPr>
          <p:cNvSpPr txBox="1"/>
          <p:nvPr/>
        </p:nvSpPr>
        <p:spPr>
          <a:xfrm>
            <a:off x="6014572" y="8174459"/>
            <a:ext cx="3701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a:ea typeface="+mn-ea"/>
                <a:cs typeface="+mn-cs"/>
              </a:rPr>
              <a:t>Dhatariya</a:t>
            </a:r>
            <a:r>
              <a:rPr kumimoji="0" lang="en-US" sz="1600" b="1" i="0" u="none" strike="noStrike" kern="1200" cap="none" spc="0" normalizeH="0" baseline="0" noProof="0" dirty="0">
                <a:ln>
                  <a:noFill/>
                </a:ln>
                <a:solidFill>
                  <a:srgbClr val="000000"/>
                </a:solidFill>
                <a:effectLst/>
                <a:uLnTx/>
                <a:uFillTx/>
                <a:latin typeface="Arial"/>
                <a:ea typeface="+mn-ea"/>
                <a:cs typeface="+mn-cs"/>
              </a:rPr>
              <a:t> et al. Diabetes Care 2018</a:t>
            </a:r>
          </a:p>
        </p:txBody>
      </p:sp>
      <p:sp>
        <p:nvSpPr>
          <p:cNvPr id="3" name="Title 2">
            <a:extLst>
              <a:ext uri="{FF2B5EF4-FFF2-40B4-BE49-F238E27FC236}">
                <a16:creationId xmlns:a16="http://schemas.microsoft.com/office/drawing/2014/main" id="{5E694D16-D2AB-4567-9279-0B108AB9C58C}"/>
              </a:ext>
            </a:extLst>
          </p:cNvPr>
          <p:cNvSpPr>
            <a:spLocks noGrp="1"/>
          </p:cNvSpPr>
          <p:nvPr>
            <p:ph type="title"/>
          </p:nvPr>
        </p:nvSpPr>
        <p:spPr/>
        <p:txBody>
          <a:bodyPr/>
          <a:lstStyle/>
          <a:p>
            <a:r>
              <a:rPr lang="en-US" dirty="0"/>
              <a:t>Key Updates</a:t>
            </a:r>
          </a:p>
        </p:txBody>
      </p:sp>
      <p:sp>
        <p:nvSpPr>
          <p:cNvPr id="5" name="TextBox 4">
            <a:extLst>
              <a:ext uri="{FF2B5EF4-FFF2-40B4-BE49-F238E27FC236}">
                <a16:creationId xmlns:a16="http://schemas.microsoft.com/office/drawing/2014/main" id="{8462A467-B3B9-4C03-BF31-330902FEA5AF}"/>
              </a:ext>
            </a:extLst>
          </p:cNvPr>
          <p:cNvSpPr txBox="1"/>
          <p:nvPr/>
        </p:nvSpPr>
        <p:spPr>
          <a:xfrm>
            <a:off x="593235" y="943880"/>
            <a:ext cx="11539442"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Guideline differences – ACC/AHA and ESC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Lipid lowering – treatments and targets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Implementation Science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Revascularization in CLTI and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Therapies for Function</a:t>
            </a:r>
          </a:p>
        </p:txBody>
      </p:sp>
    </p:spTree>
    <p:extLst>
      <p:ext uri="{BB962C8B-B14F-4D97-AF65-F5344CB8AC3E}">
        <p14:creationId xmlns:p14="http://schemas.microsoft.com/office/powerpoint/2010/main" val="1181219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2A4B4C-056A-4520-9A92-079872EA31AE}"/>
              </a:ext>
            </a:extLst>
          </p:cNvPr>
          <p:cNvSpPr txBox="1"/>
          <p:nvPr/>
        </p:nvSpPr>
        <p:spPr>
          <a:xfrm>
            <a:off x="6014572" y="8174459"/>
            <a:ext cx="3701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a:ea typeface="+mn-ea"/>
                <a:cs typeface="+mn-cs"/>
              </a:rPr>
              <a:t>Dhatariya</a:t>
            </a:r>
            <a:r>
              <a:rPr kumimoji="0" lang="en-US" sz="1600" b="1" i="0" u="none" strike="noStrike" kern="1200" cap="none" spc="0" normalizeH="0" baseline="0" noProof="0" dirty="0">
                <a:ln>
                  <a:noFill/>
                </a:ln>
                <a:solidFill>
                  <a:srgbClr val="000000"/>
                </a:solidFill>
                <a:effectLst/>
                <a:uLnTx/>
                <a:uFillTx/>
                <a:latin typeface="Arial"/>
                <a:ea typeface="+mn-ea"/>
                <a:cs typeface="+mn-cs"/>
              </a:rPr>
              <a:t> et al. Diabetes Care 2018</a:t>
            </a:r>
          </a:p>
        </p:txBody>
      </p:sp>
      <p:sp>
        <p:nvSpPr>
          <p:cNvPr id="3" name="Title 2">
            <a:extLst>
              <a:ext uri="{FF2B5EF4-FFF2-40B4-BE49-F238E27FC236}">
                <a16:creationId xmlns:a16="http://schemas.microsoft.com/office/drawing/2014/main" id="{5E694D16-D2AB-4567-9279-0B108AB9C58C}"/>
              </a:ext>
            </a:extLst>
          </p:cNvPr>
          <p:cNvSpPr>
            <a:spLocks noGrp="1"/>
          </p:cNvSpPr>
          <p:nvPr>
            <p:ph type="title"/>
          </p:nvPr>
        </p:nvSpPr>
        <p:spPr/>
        <p:txBody>
          <a:bodyPr/>
          <a:lstStyle/>
          <a:p>
            <a:r>
              <a:rPr lang="en-US" dirty="0"/>
              <a:t>Differences in Guidelines</a:t>
            </a:r>
          </a:p>
        </p:txBody>
      </p:sp>
      <p:pic>
        <p:nvPicPr>
          <p:cNvPr id="4" name="Picture 3">
            <a:extLst>
              <a:ext uri="{FF2B5EF4-FFF2-40B4-BE49-F238E27FC236}">
                <a16:creationId xmlns:a16="http://schemas.microsoft.com/office/drawing/2014/main" id="{E0760B1A-69BE-4343-82E4-485D7419AAC1}"/>
              </a:ext>
            </a:extLst>
          </p:cNvPr>
          <p:cNvPicPr>
            <a:picLocks noChangeAspect="1"/>
          </p:cNvPicPr>
          <p:nvPr/>
        </p:nvPicPr>
        <p:blipFill rotWithShape="1">
          <a:blip r:embed="rId3"/>
          <a:srcRect l="20092" t="21476" r="17924" b="44967"/>
          <a:stretch/>
        </p:blipFill>
        <p:spPr>
          <a:xfrm>
            <a:off x="386625" y="1031297"/>
            <a:ext cx="6376252" cy="2301342"/>
          </a:xfrm>
          <a:prstGeom prst="rect">
            <a:avLst/>
          </a:prstGeom>
        </p:spPr>
      </p:pic>
      <p:sp>
        <p:nvSpPr>
          <p:cNvPr id="5" name="TextBox 4">
            <a:extLst>
              <a:ext uri="{FF2B5EF4-FFF2-40B4-BE49-F238E27FC236}">
                <a16:creationId xmlns:a16="http://schemas.microsoft.com/office/drawing/2014/main" id="{8462A467-B3B9-4C03-BF31-330902FEA5AF}"/>
              </a:ext>
            </a:extLst>
          </p:cNvPr>
          <p:cNvSpPr txBox="1"/>
          <p:nvPr/>
        </p:nvSpPr>
        <p:spPr>
          <a:xfrm>
            <a:off x="6096000" y="2786158"/>
            <a:ext cx="5709375"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Ezetimibe Class 2a in ACC/AHA and Class I in ESC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PCSK9i Class 2a in ACC/AHA and Class I in ESC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Rivaroxaban Class I in ACC/AHA and Class 2a I ESC</a:t>
            </a:r>
          </a:p>
        </p:txBody>
      </p:sp>
    </p:spTree>
    <p:extLst>
      <p:ext uri="{BB962C8B-B14F-4D97-AF65-F5344CB8AC3E}">
        <p14:creationId xmlns:p14="http://schemas.microsoft.com/office/powerpoint/2010/main" val="26307736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Main graphic"/>
          <p:cNvPicPr/>
          <p:nvPr/>
        </p:nvPicPr>
        <p:blipFill>
          <a:blip r:embed="rId3"/>
          <a:stretch/>
        </p:blipFill>
        <p:spPr>
          <a:xfrm>
            <a:off x="1202835" y="101520"/>
            <a:ext cx="9634953" cy="6038723"/>
          </a:xfrm>
          <a:prstGeom prst="rect">
            <a:avLst/>
          </a:prstGeom>
          <a:ln>
            <a:noFill/>
          </a:ln>
        </p:spPr>
      </p:pic>
      <p:sp>
        <p:nvSpPr>
          <p:cNvPr id="40" name="TextShape 2"/>
          <p:cNvSpPr txBox="1"/>
          <p:nvPr/>
        </p:nvSpPr>
        <p:spPr>
          <a:xfrm>
            <a:off x="1889760" y="6400800"/>
            <a:ext cx="3757320" cy="35568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1" normalizeH="0" baseline="-25000" noProof="0">
                <a:ln>
                  <a:noFill/>
                </a:ln>
                <a:solidFill>
                  <a:srgbClr val="000000"/>
                </a:solidFill>
                <a:effectLst/>
                <a:uLnTx/>
                <a:uFillTx/>
                <a:latin typeface="Arial"/>
              </a:rPr>
              <a:t>2024 American College of Cardiology Foundation</a:t>
            </a:r>
            <a:endParaRPr kumimoji="0" lang="en-US" sz="1000" b="0" i="0" u="none" strike="noStrike" kern="1200" cap="none" spc="-1" normalizeH="0" baseline="0" noProof="0">
              <a:ln>
                <a:noFill/>
              </a:ln>
              <a:solidFill>
                <a:srgbClr val="000000"/>
              </a:solidFill>
              <a:effectLst/>
              <a:uLnTx/>
              <a:uFillTx/>
              <a:latin typeface="Arial"/>
            </a:endParaRPr>
          </a:p>
        </p:txBody>
      </p:sp>
      <p:pic>
        <p:nvPicPr>
          <p:cNvPr id="41" name="Journal Logo"/>
          <p:cNvPicPr/>
          <p:nvPr/>
        </p:nvPicPr>
        <p:blipFill>
          <a:blip r:embed="rId4"/>
          <a:stretch/>
        </p:blipFill>
        <p:spPr>
          <a:xfrm>
            <a:off x="8168160" y="6107040"/>
            <a:ext cx="2463840" cy="714240"/>
          </a:xfrm>
          <a:prstGeom prst="rect">
            <a:avLst/>
          </a:prstGeom>
          <a:ln>
            <a:noFill/>
          </a:ln>
        </p:spPr>
      </p:pic>
      <p:sp>
        <p:nvSpPr>
          <p:cNvPr id="3" name="Rectangle 2">
            <a:extLst>
              <a:ext uri="{FF2B5EF4-FFF2-40B4-BE49-F238E27FC236}">
                <a16:creationId xmlns:a16="http://schemas.microsoft.com/office/drawing/2014/main" id="{ADC1C096-5777-2F90-810C-8F1BD5717BC4}"/>
              </a:ext>
            </a:extLst>
          </p:cNvPr>
          <p:cNvSpPr/>
          <p:nvPr/>
        </p:nvSpPr>
        <p:spPr>
          <a:xfrm>
            <a:off x="8168160" y="6153894"/>
            <a:ext cx="2463840"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2A4B4C-056A-4520-9A92-079872EA31AE}"/>
              </a:ext>
            </a:extLst>
          </p:cNvPr>
          <p:cNvSpPr txBox="1"/>
          <p:nvPr/>
        </p:nvSpPr>
        <p:spPr>
          <a:xfrm>
            <a:off x="6014572" y="8174459"/>
            <a:ext cx="3701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a:ea typeface="+mn-ea"/>
                <a:cs typeface="+mn-cs"/>
              </a:rPr>
              <a:t>Dhatariya</a:t>
            </a:r>
            <a:r>
              <a:rPr kumimoji="0" lang="en-US" sz="1600" b="1" i="0" u="none" strike="noStrike" kern="1200" cap="none" spc="0" normalizeH="0" baseline="0" noProof="0" dirty="0">
                <a:ln>
                  <a:noFill/>
                </a:ln>
                <a:solidFill>
                  <a:srgbClr val="000000"/>
                </a:solidFill>
                <a:effectLst/>
                <a:uLnTx/>
                <a:uFillTx/>
                <a:latin typeface="Arial"/>
                <a:ea typeface="+mn-ea"/>
                <a:cs typeface="+mn-cs"/>
              </a:rPr>
              <a:t> et al. Diabetes Care 2018</a:t>
            </a:r>
          </a:p>
        </p:txBody>
      </p:sp>
      <p:sp>
        <p:nvSpPr>
          <p:cNvPr id="8" name="Title 7">
            <a:extLst>
              <a:ext uri="{FF2B5EF4-FFF2-40B4-BE49-F238E27FC236}">
                <a16:creationId xmlns:a16="http://schemas.microsoft.com/office/drawing/2014/main" id="{F81DD9BE-2CF4-4F56-8048-03F360EDE575}"/>
              </a:ext>
            </a:extLst>
          </p:cNvPr>
          <p:cNvSpPr>
            <a:spLocks noGrp="1"/>
          </p:cNvSpPr>
          <p:nvPr>
            <p:ph type="title"/>
          </p:nvPr>
        </p:nvSpPr>
        <p:spPr>
          <a:xfrm>
            <a:off x="147482" y="57328"/>
            <a:ext cx="10972800" cy="715962"/>
          </a:xfrm>
        </p:spPr>
        <p:txBody>
          <a:bodyPr/>
          <a:lstStyle/>
          <a:p>
            <a:r>
              <a:rPr lang="en-US" dirty="0"/>
              <a:t>Dual Pathway Inhibition in Fragile Patients</a:t>
            </a:r>
          </a:p>
        </p:txBody>
      </p:sp>
      <p:pic>
        <p:nvPicPr>
          <p:cNvPr id="12" name="Main graphic">
            <a:extLst>
              <a:ext uri="{FF2B5EF4-FFF2-40B4-BE49-F238E27FC236}">
                <a16:creationId xmlns:a16="http://schemas.microsoft.com/office/drawing/2014/main" id="{AA28E291-40C6-4519-8488-2D61EBCD8CF0}"/>
              </a:ext>
            </a:extLst>
          </p:cNvPr>
          <p:cNvPicPr/>
          <p:nvPr/>
        </p:nvPicPr>
        <p:blipFill>
          <a:blip r:embed="rId3"/>
          <a:stretch/>
        </p:blipFill>
        <p:spPr>
          <a:xfrm>
            <a:off x="237935" y="935470"/>
            <a:ext cx="6350040" cy="3340080"/>
          </a:xfrm>
          <a:prstGeom prst="rect">
            <a:avLst/>
          </a:prstGeom>
          <a:ln>
            <a:noFill/>
          </a:ln>
        </p:spPr>
      </p:pic>
      <p:pic>
        <p:nvPicPr>
          <p:cNvPr id="13" name="Main graphic">
            <a:extLst>
              <a:ext uri="{FF2B5EF4-FFF2-40B4-BE49-F238E27FC236}">
                <a16:creationId xmlns:a16="http://schemas.microsoft.com/office/drawing/2014/main" id="{DF33D2FE-23C9-4F34-9985-2B254273E0EC}"/>
              </a:ext>
            </a:extLst>
          </p:cNvPr>
          <p:cNvPicPr/>
          <p:nvPr/>
        </p:nvPicPr>
        <p:blipFill>
          <a:blip r:embed="rId4"/>
          <a:stretch/>
        </p:blipFill>
        <p:spPr>
          <a:xfrm>
            <a:off x="4467482" y="3193822"/>
            <a:ext cx="6350040" cy="3403800"/>
          </a:xfrm>
          <a:prstGeom prst="rect">
            <a:avLst/>
          </a:prstGeom>
          <a:ln>
            <a:noFill/>
          </a:ln>
        </p:spPr>
      </p:pic>
      <p:sp>
        <p:nvSpPr>
          <p:cNvPr id="14" name="TextShape 1">
            <a:extLst>
              <a:ext uri="{FF2B5EF4-FFF2-40B4-BE49-F238E27FC236}">
                <a16:creationId xmlns:a16="http://schemas.microsoft.com/office/drawing/2014/main" id="{B2EC4C88-10CE-4033-8529-D434E3D8420A}"/>
              </a:ext>
            </a:extLst>
          </p:cNvPr>
          <p:cNvSpPr txBox="1"/>
          <p:nvPr/>
        </p:nvSpPr>
        <p:spPr>
          <a:xfrm>
            <a:off x="147482" y="6308002"/>
            <a:ext cx="8640000" cy="451800"/>
          </a:xfrm>
          <a:prstGeom prst="rect">
            <a:avLst/>
          </a:prstGeom>
          <a:noFill/>
          <a:ln>
            <a:noFill/>
          </a:ln>
        </p:spPr>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a:ln>
                  <a:noFill/>
                </a:ln>
                <a:solidFill>
                  <a:srgbClr val="000000"/>
                </a:solidFill>
                <a:effectLst/>
                <a:uLnTx/>
                <a:uFillTx/>
                <a:latin typeface="Arial"/>
                <a:ea typeface="+mn-ea"/>
                <a:cs typeface="+mn-cs"/>
              </a:rPr>
              <a:t>Mario Enrico Canonico et al. </a:t>
            </a:r>
            <a:r>
              <a:rPr kumimoji="0" lang="en-US" sz="1200" b="1" i="1" u="none" strike="noStrike" kern="1200" cap="none" spc="-1" normalizeH="0" baseline="0" noProof="0">
                <a:ln>
                  <a:noFill/>
                </a:ln>
                <a:solidFill>
                  <a:srgbClr val="000000"/>
                </a:solidFill>
                <a:effectLst/>
                <a:uLnTx/>
                <a:uFillTx/>
                <a:latin typeface="Arial"/>
                <a:ea typeface="+mn-ea"/>
                <a:cs typeface="+mn-cs"/>
              </a:rPr>
              <a:t>JACC</a:t>
            </a:r>
            <a:r>
              <a:rPr kumimoji="0" lang="en-US" sz="1200" b="1" i="0" u="none" strike="noStrike" kern="1200" cap="none" spc="-1" normalizeH="0" baseline="0" noProof="0">
                <a:ln>
                  <a:noFill/>
                </a:ln>
                <a:solidFill>
                  <a:srgbClr val="000000"/>
                </a:solidFill>
                <a:effectLst/>
                <a:uLnTx/>
                <a:uFillTx/>
                <a:latin typeface="Arial"/>
                <a:ea typeface="+mn-ea"/>
                <a:cs typeface="+mn-cs"/>
              </a:rPr>
              <a:t> 2024; 84:801-811.</a:t>
            </a:r>
            <a:endParaRPr kumimoji="0" lang="en-US" sz="1200" b="0" i="0" u="none" strike="noStrike" kern="1200" cap="none" spc="-1"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610587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16E3C5-D183-4E1A-9F8C-1695C0CF937E}"/>
              </a:ext>
            </a:extLst>
          </p:cNvPr>
          <p:cNvSpPr>
            <a:spLocks noGrp="1"/>
          </p:cNvSpPr>
          <p:nvPr>
            <p:ph type="title"/>
          </p:nvPr>
        </p:nvSpPr>
        <p:spPr>
          <a:xfrm>
            <a:off x="242053" y="86557"/>
            <a:ext cx="11707893" cy="534413"/>
          </a:xfrm>
        </p:spPr>
        <p:txBody>
          <a:bodyPr>
            <a:noAutofit/>
          </a:bodyPr>
          <a:lstStyle/>
          <a:p>
            <a:r>
              <a:rPr lang="en-US" sz="2800" dirty="0">
                <a:solidFill>
                  <a:srgbClr val="C00000"/>
                </a:solidFill>
              </a:rPr>
              <a:t>PCSK9i Reduce both MACE and Major Adverse Limb Events (MALE)</a:t>
            </a:r>
          </a:p>
        </p:txBody>
      </p:sp>
      <p:pic>
        <p:nvPicPr>
          <p:cNvPr id="7" name="Picture 6">
            <a:extLst>
              <a:ext uri="{FF2B5EF4-FFF2-40B4-BE49-F238E27FC236}">
                <a16:creationId xmlns:a16="http://schemas.microsoft.com/office/drawing/2014/main" id="{50B46F1B-6835-4439-B82B-4C26265225F4}"/>
              </a:ext>
            </a:extLst>
          </p:cNvPr>
          <p:cNvPicPr>
            <a:picLocks noChangeAspect="1"/>
          </p:cNvPicPr>
          <p:nvPr/>
        </p:nvPicPr>
        <p:blipFill>
          <a:blip r:embed="rId2"/>
          <a:stretch>
            <a:fillRect/>
          </a:stretch>
        </p:blipFill>
        <p:spPr>
          <a:xfrm>
            <a:off x="486630" y="1203370"/>
            <a:ext cx="4321337" cy="2596614"/>
          </a:xfrm>
          <a:prstGeom prst="rect">
            <a:avLst/>
          </a:prstGeom>
        </p:spPr>
      </p:pic>
      <p:pic>
        <p:nvPicPr>
          <p:cNvPr id="5" name="Picture 4">
            <a:extLst>
              <a:ext uri="{FF2B5EF4-FFF2-40B4-BE49-F238E27FC236}">
                <a16:creationId xmlns:a16="http://schemas.microsoft.com/office/drawing/2014/main" id="{63E43588-EE02-40D2-8356-C6023E097922}"/>
              </a:ext>
            </a:extLst>
          </p:cNvPr>
          <p:cNvPicPr>
            <a:picLocks noChangeAspect="1"/>
          </p:cNvPicPr>
          <p:nvPr/>
        </p:nvPicPr>
        <p:blipFill>
          <a:blip r:embed="rId3"/>
          <a:stretch>
            <a:fillRect/>
          </a:stretch>
        </p:blipFill>
        <p:spPr>
          <a:xfrm>
            <a:off x="7670199" y="4219622"/>
            <a:ext cx="3907407" cy="2477710"/>
          </a:xfrm>
          <a:prstGeom prst="rect">
            <a:avLst/>
          </a:prstGeom>
        </p:spPr>
      </p:pic>
      <p:pic>
        <p:nvPicPr>
          <p:cNvPr id="8" name="Picture 7">
            <a:extLst>
              <a:ext uri="{FF2B5EF4-FFF2-40B4-BE49-F238E27FC236}">
                <a16:creationId xmlns:a16="http://schemas.microsoft.com/office/drawing/2014/main" id="{6C4E4AAA-467A-4FA5-B007-45283E3A5B22}"/>
              </a:ext>
            </a:extLst>
          </p:cNvPr>
          <p:cNvPicPr>
            <a:picLocks noChangeAspect="1"/>
          </p:cNvPicPr>
          <p:nvPr/>
        </p:nvPicPr>
        <p:blipFill>
          <a:blip r:embed="rId4"/>
          <a:stretch>
            <a:fillRect/>
          </a:stretch>
        </p:blipFill>
        <p:spPr>
          <a:xfrm>
            <a:off x="7571183" y="1399523"/>
            <a:ext cx="3834589" cy="2689418"/>
          </a:xfrm>
          <a:prstGeom prst="rect">
            <a:avLst/>
          </a:prstGeom>
        </p:spPr>
      </p:pic>
      <p:sp>
        <p:nvSpPr>
          <p:cNvPr id="2" name="TextBox 1">
            <a:extLst>
              <a:ext uri="{FF2B5EF4-FFF2-40B4-BE49-F238E27FC236}">
                <a16:creationId xmlns:a16="http://schemas.microsoft.com/office/drawing/2014/main" id="{9D19316D-1A62-4FE1-9749-F41C4BF62214}"/>
              </a:ext>
            </a:extLst>
          </p:cNvPr>
          <p:cNvSpPr txBox="1"/>
          <p:nvPr/>
        </p:nvSpPr>
        <p:spPr>
          <a:xfrm>
            <a:off x="1047750" y="727504"/>
            <a:ext cx="32962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FOURIER, Bonaca et al. Circ 2018</a:t>
            </a:r>
          </a:p>
        </p:txBody>
      </p:sp>
      <p:sp>
        <p:nvSpPr>
          <p:cNvPr id="9" name="TextBox 8">
            <a:extLst>
              <a:ext uri="{FF2B5EF4-FFF2-40B4-BE49-F238E27FC236}">
                <a16:creationId xmlns:a16="http://schemas.microsoft.com/office/drawing/2014/main" id="{CC6A3FBA-36D5-4B9C-971D-E839A7F3F51B}"/>
              </a:ext>
            </a:extLst>
          </p:cNvPr>
          <p:cNvSpPr txBox="1"/>
          <p:nvPr/>
        </p:nvSpPr>
        <p:spPr>
          <a:xfrm>
            <a:off x="6400800" y="718389"/>
            <a:ext cx="57480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ODYSSEY, Jukema et al. Circ 2019; Schwartz et al. Circ 2020</a:t>
            </a:r>
          </a:p>
        </p:txBody>
      </p:sp>
      <p:sp>
        <p:nvSpPr>
          <p:cNvPr id="10" name="TextBox 9">
            <a:extLst>
              <a:ext uri="{FF2B5EF4-FFF2-40B4-BE49-F238E27FC236}">
                <a16:creationId xmlns:a16="http://schemas.microsoft.com/office/drawing/2014/main" id="{357697EC-52C3-4625-8C76-58026CCF40D7}"/>
              </a:ext>
            </a:extLst>
          </p:cNvPr>
          <p:cNvSpPr txBox="1"/>
          <p:nvPr/>
        </p:nvSpPr>
        <p:spPr>
          <a:xfrm>
            <a:off x="5409887" y="2418219"/>
            <a:ext cx="10781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MACE</a:t>
            </a:r>
          </a:p>
        </p:txBody>
      </p:sp>
      <p:sp>
        <p:nvSpPr>
          <p:cNvPr id="11" name="TextBox 10">
            <a:extLst>
              <a:ext uri="{FF2B5EF4-FFF2-40B4-BE49-F238E27FC236}">
                <a16:creationId xmlns:a16="http://schemas.microsoft.com/office/drawing/2014/main" id="{3AB0067A-D53C-4CCE-A624-C5C016B20356}"/>
              </a:ext>
            </a:extLst>
          </p:cNvPr>
          <p:cNvSpPr txBox="1"/>
          <p:nvPr/>
        </p:nvSpPr>
        <p:spPr>
          <a:xfrm>
            <a:off x="5409887" y="5189071"/>
            <a:ext cx="10781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MALE</a:t>
            </a:r>
          </a:p>
        </p:txBody>
      </p:sp>
      <p:pic>
        <p:nvPicPr>
          <p:cNvPr id="3" name="Picture 2">
            <a:extLst>
              <a:ext uri="{FF2B5EF4-FFF2-40B4-BE49-F238E27FC236}">
                <a16:creationId xmlns:a16="http://schemas.microsoft.com/office/drawing/2014/main" id="{E46E6161-CBA1-4C11-AAAC-A557C21AAC89}"/>
              </a:ext>
            </a:extLst>
          </p:cNvPr>
          <p:cNvPicPr>
            <a:picLocks noChangeAspect="1"/>
          </p:cNvPicPr>
          <p:nvPr/>
        </p:nvPicPr>
        <p:blipFill>
          <a:blip r:embed="rId5"/>
          <a:stretch>
            <a:fillRect/>
          </a:stretch>
        </p:blipFill>
        <p:spPr>
          <a:xfrm>
            <a:off x="0" y="3906518"/>
            <a:ext cx="5044343" cy="2837443"/>
          </a:xfrm>
          <a:prstGeom prst="rect">
            <a:avLst/>
          </a:prstGeom>
        </p:spPr>
      </p:pic>
    </p:spTree>
    <p:extLst>
      <p:ext uri="{BB962C8B-B14F-4D97-AF65-F5344CB8AC3E}">
        <p14:creationId xmlns:p14="http://schemas.microsoft.com/office/powerpoint/2010/main" val="36894264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t="6043"/>
          <a:stretch/>
        </p:blipFill>
        <p:spPr bwMode="auto">
          <a:xfrm>
            <a:off x="2019300" y="1501140"/>
            <a:ext cx="7795260" cy="4800600"/>
          </a:xfrm>
          <a:prstGeom prst="rect">
            <a:avLst/>
          </a:prstGeom>
          <a:noFill/>
          <a:ln>
            <a:noFill/>
          </a:ln>
        </p:spPr>
      </p:pic>
      <p:sp>
        <p:nvSpPr>
          <p:cNvPr id="5" name="Title 1"/>
          <p:cNvSpPr txBox="1">
            <a:spLocks/>
          </p:cNvSpPr>
          <p:nvPr/>
        </p:nvSpPr>
        <p:spPr>
          <a:xfrm>
            <a:off x="2615654" y="59134"/>
            <a:ext cx="6901726" cy="893546"/>
          </a:xfrm>
          <a:prstGeom prst="rect">
            <a:avLst/>
          </a:prstGeom>
        </p:spPr>
        <p:txBody>
          <a:bodyPr/>
          <a:lstStyle>
            <a:lvl1pPr algn="ctr" rtl="0" eaLnBrk="0" fontAlgn="base" hangingPunct="0">
              <a:spcBef>
                <a:spcPct val="0"/>
              </a:spcBef>
              <a:spcAft>
                <a:spcPct val="0"/>
              </a:spcAft>
              <a:defRPr sz="4400" b="1">
                <a:solidFill>
                  <a:srgbClr val="A50021"/>
                </a:solidFill>
                <a:latin typeface="+mj-lt"/>
                <a:ea typeface="+mj-ea"/>
                <a:cs typeface="+mj-cs"/>
              </a:defRPr>
            </a:lvl1pPr>
            <a:lvl2pPr algn="ctr" rtl="0" eaLnBrk="0" fontAlgn="base" hangingPunct="0">
              <a:spcBef>
                <a:spcPct val="0"/>
              </a:spcBef>
              <a:spcAft>
                <a:spcPct val="0"/>
              </a:spcAft>
              <a:defRPr sz="4400" b="1">
                <a:solidFill>
                  <a:srgbClr val="A50021"/>
                </a:solidFill>
                <a:latin typeface="Arial" charset="0"/>
              </a:defRPr>
            </a:lvl2pPr>
            <a:lvl3pPr algn="ctr" rtl="0" eaLnBrk="0" fontAlgn="base" hangingPunct="0">
              <a:spcBef>
                <a:spcPct val="0"/>
              </a:spcBef>
              <a:spcAft>
                <a:spcPct val="0"/>
              </a:spcAft>
              <a:defRPr sz="4400" b="1">
                <a:solidFill>
                  <a:srgbClr val="A50021"/>
                </a:solidFill>
                <a:latin typeface="Arial" charset="0"/>
              </a:defRPr>
            </a:lvl3pPr>
            <a:lvl4pPr algn="ctr" rtl="0" eaLnBrk="0" fontAlgn="base" hangingPunct="0">
              <a:spcBef>
                <a:spcPct val="0"/>
              </a:spcBef>
              <a:spcAft>
                <a:spcPct val="0"/>
              </a:spcAft>
              <a:defRPr sz="4400" b="1">
                <a:solidFill>
                  <a:srgbClr val="A50021"/>
                </a:solidFill>
                <a:latin typeface="Arial" charset="0"/>
              </a:defRPr>
            </a:lvl4pPr>
            <a:lvl5pPr algn="ctr" rtl="0" eaLnBrk="0" fontAlgn="base" hangingPunct="0">
              <a:spcBef>
                <a:spcPct val="0"/>
              </a:spcBef>
              <a:spcAft>
                <a:spcPct val="0"/>
              </a:spcAft>
              <a:defRPr sz="4400" b="1">
                <a:solidFill>
                  <a:srgbClr val="A50021"/>
                </a:solidFill>
                <a:latin typeface="Arial" charset="0"/>
              </a:defRPr>
            </a:lvl5pPr>
            <a:lvl6pPr marL="457200" algn="ctr" rtl="0" fontAlgn="base">
              <a:spcBef>
                <a:spcPct val="0"/>
              </a:spcBef>
              <a:spcAft>
                <a:spcPct val="0"/>
              </a:spcAft>
              <a:defRPr sz="4400" b="1">
                <a:solidFill>
                  <a:srgbClr val="A50021"/>
                </a:solidFill>
                <a:latin typeface="Arial" charset="0"/>
              </a:defRPr>
            </a:lvl6pPr>
            <a:lvl7pPr marL="914400" algn="ctr" rtl="0" fontAlgn="base">
              <a:spcBef>
                <a:spcPct val="0"/>
              </a:spcBef>
              <a:spcAft>
                <a:spcPct val="0"/>
              </a:spcAft>
              <a:defRPr sz="4400" b="1">
                <a:solidFill>
                  <a:srgbClr val="A50021"/>
                </a:solidFill>
                <a:latin typeface="Arial" charset="0"/>
              </a:defRPr>
            </a:lvl7pPr>
            <a:lvl8pPr marL="1371600" algn="ctr" rtl="0" fontAlgn="base">
              <a:spcBef>
                <a:spcPct val="0"/>
              </a:spcBef>
              <a:spcAft>
                <a:spcPct val="0"/>
              </a:spcAft>
              <a:defRPr sz="4400" b="1">
                <a:solidFill>
                  <a:srgbClr val="A50021"/>
                </a:solidFill>
                <a:latin typeface="Arial" charset="0"/>
              </a:defRPr>
            </a:lvl8pPr>
            <a:lvl9pPr marL="1828800" algn="ctr" rtl="0" fontAlgn="base">
              <a:spcBef>
                <a:spcPct val="0"/>
              </a:spcBef>
              <a:spcAft>
                <a:spcPct val="0"/>
              </a:spcAft>
              <a:defRPr sz="4400" b="1">
                <a:solidFill>
                  <a:srgbClr val="A5002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A50021"/>
                </a:solidFill>
                <a:effectLst/>
                <a:uLnTx/>
                <a:uFillTx/>
                <a:latin typeface="Arial"/>
                <a:ea typeface="+mj-ea"/>
                <a:cs typeface="+mj-cs"/>
              </a:rPr>
              <a:t>Achieved LDL-C and Major Adverse Limb Events</a:t>
            </a:r>
          </a:p>
        </p:txBody>
      </p:sp>
      <p:sp>
        <p:nvSpPr>
          <p:cNvPr id="3" name="Rectangle 2"/>
          <p:cNvSpPr/>
          <p:nvPr/>
        </p:nvSpPr>
        <p:spPr>
          <a:xfrm>
            <a:off x="4026095" y="6207651"/>
            <a:ext cx="6533662"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Mincho" panose="02020609040205080304" pitchFamily="49" charset="-128"/>
                <a:cs typeface="+mn-cs"/>
              </a:rPr>
              <a:t>adjusted for significant (p&lt;0.05) predictors of LDL-C cholesterol at 1 month after randomization including age, BMI, LDL-C at baseline, male sex, race, randomized in North America, current smoker, high intensity statin.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Mincho" panose="02020609040205080304" pitchFamily="49" charset="-128"/>
                <a:cs typeface="+mn-cs"/>
              </a:rPr>
              <a:t>Bonaca et al Circulation 2024</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1"/>
          <p:cNvPicPr>
            <a:picLocks noChangeAspect="1" noChangeArrowheads="1"/>
          </p:cNvPicPr>
          <p:nvPr/>
        </p:nvPicPr>
        <p:blipFill>
          <a:blip r:embed="rId3" cstate="print"/>
          <a:srcRect/>
          <a:stretch>
            <a:fillRect/>
          </a:stretch>
        </p:blipFill>
        <p:spPr bwMode="auto">
          <a:xfrm>
            <a:off x="9403081" y="0"/>
            <a:ext cx="1264919" cy="566764"/>
          </a:xfrm>
          <a:prstGeom prst="rect">
            <a:avLst/>
          </a:prstGeom>
          <a:noFill/>
          <a:ln w="9525">
            <a:noFill/>
            <a:miter lim="800000"/>
            <a:headEnd/>
            <a:tailEnd/>
          </a:ln>
        </p:spPr>
      </p:pic>
      <p:sp>
        <p:nvSpPr>
          <p:cNvPr id="2" name="Rectangle 1"/>
          <p:cNvSpPr/>
          <p:nvPr/>
        </p:nvSpPr>
        <p:spPr>
          <a:xfrm>
            <a:off x="2948940" y="1566446"/>
            <a:ext cx="1432560" cy="198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4173370" y="2213966"/>
            <a:ext cx="34871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a:ea typeface="+mn-ea"/>
                <a:cs typeface="+mn-cs"/>
              </a:rPr>
              <a:t>P=0.026 for beta coefficient</a:t>
            </a:r>
            <a:endParaRPr kumimoji="0" lang="en-US" sz="1400" b="1" i="0" u="none" strike="noStrike" kern="1200" cap="none" spc="0" normalizeH="0" baseline="0" noProof="0" dirty="0">
              <a:ln>
                <a:noFill/>
              </a:ln>
              <a:solidFill>
                <a:srgbClr val="C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230971D4-8640-A3F7-7C16-D3A45A3FA77A}"/>
              </a:ext>
            </a:extLst>
          </p:cNvPr>
          <p:cNvSpPr/>
          <p:nvPr/>
        </p:nvSpPr>
        <p:spPr>
          <a:xfrm>
            <a:off x="162083" y="185352"/>
            <a:ext cx="1302951" cy="77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4F43A54A-5D05-CF52-220F-2DD83BA5268F}"/>
              </a:ext>
            </a:extLst>
          </p:cNvPr>
          <p:cNvSpPr/>
          <p:nvPr/>
        </p:nvSpPr>
        <p:spPr>
          <a:xfrm>
            <a:off x="9365049" y="59134"/>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02DBC7A-C505-5718-5897-02C3F8BA0481}"/>
              </a:ext>
            </a:extLst>
          </p:cNvPr>
          <p:cNvSpPr/>
          <p:nvPr/>
        </p:nvSpPr>
        <p:spPr>
          <a:xfrm>
            <a:off x="162083" y="6146403"/>
            <a:ext cx="3470803"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B884295-12C7-8E0A-4F14-388927E786F9}"/>
              </a:ext>
            </a:extLst>
          </p:cNvPr>
          <p:cNvSpPr/>
          <p:nvPr/>
        </p:nvSpPr>
        <p:spPr>
          <a:xfrm>
            <a:off x="10571549" y="221128"/>
            <a:ext cx="1302951"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5014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FFC82-A0E2-D508-5C2D-2EE69BE3BB44}"/>
            </a:ext>
          </a:extLst>
        </p:cNvPr>
        <p:cNvGrpSpPr/>
        <p:nvPr/>
      </p:nvGrpSpPr>
      <p:grpSpPr>
        <a:xfrm>
          <a:off x="0" y="0"/>
          <a:ext cx="0" cy="0"/>
          <a:chOff x="0" y="0"/>
          <a:chExt cx="0" cy="0"/>
        </a:xfrm>
      </p:grpSpPr>
      <p:sp>
        <p:nvSpPr>
          <p:cNvPr id="1964034" name="Rectangle 1028">
            <a:extLst>
              <a:ext uri="{FF2B5EF4-FFF2-40B4-BE49-F238E27FC236}">
                <a16:creationId xmlns:a16="http://schemas.microsoft.com/office/drawing/2014/main" id="{269EA142-1E43-5315-3099-C7894A15847E}"/>
              </a:ext>
            </a:extLst>
          </p:cNvPr>
          <p:cNvSpPr>
            <a:spLocks noChangeArrowheads="1"/>
          </p:cNvSpPr>
          <p:nvPr/>
        </p:nvSpPr>
        <p:spPr bwMode="auto">
          <a:xfrm>
            <a:off x="2095500" y="18764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BD3B3D59-F7D0-2FC6-202E-757E030C99C4}"/>
              </a:ext>
            </a:extLst>
          </p:cNvPr>
          <p:cNvSpPr>
            <a:spLocks noGrp="1"/>
          </p:cNvSpPr>
          <p:nvPr>
            <p:ph type="title"/>
          </p:nvPr>
        </p:nvSpPr>
        <p:spPr/>
        <p:txBody>
          <a:bodyPr/>
          <a:lstStyle/>
          <a:p>
            <a:r>
              <a:rPr lang="en-US"/>
              <a:t>ESC Protocol: 0/1 or 0/3H</a:t>
            </a:r>
          </a:p>
        </p:txBody>
      </p:sp>
      <p:sp>
        <p:nvSpPr>
          <p:cNvPr id="7" name="Content Placeholder 6">
            <a:extLst>
              <a:ext uri="{FF2B5EF4-FFF2-40B4-BE49-F238E27FC236}">
                <a16:creationId xmlns:a16="http://schemas.microsoft.com/office/drawing/2014/main" id="{59AC2585-78D4-8DC9-8040-918439DB4894}"/>
              </a:ext>
            </a:extLst>
          </p:cNvPr>
          <p:cNvSpPr>
            <a:spLocks noGrp="1"/>
          </p:cNvSpPr>
          <p:nvPr>
            <p:ph sz="quarter" idx="11"/>
          </p:nvPr>
        </p:nvSpPr>
        <p:spPr>
          <a:xfrm>
            <a:off x="5651361" y="1633591"/>
            <a:ext cx="5588139" cy="4232954"/>
          </a:xfrm>
        </p:spPr>
        <p:txBody>
          <a:bodyPr>
            <a:normAutofit fontScale="92500" lnSpcReduction="10000"/>
          </a:bodyPr>
          <a:lstStyle/>
          <a:p>
            <a:pPr lvl="1">
              <a:lnSpc>
                <a:spcPct val="100000"/>
              </a:lnSpc>
              <a:spcAft>
                <a:spcPts val="1800"/>
              </a:spcAft>
              <a:buClr>
                <a:srgbClr val="C00000"/>
              </a:buClr>
            </a:pPr>
            <a:r>
              <a:rPr lang="en-US" sz="2400">
                <a:effectLst/>
                <a:latin typeface="+mn-lt"/>
              </a:rPr>
              <a:t>A value &lt; limit of blank (essentially, 'undetectable') has high NPV </a:t>
            </a:r>
          </a:p>
          <a:p>
            <a:pPr lvl="1">
              <a:lnSpc>
                <a:spcPct val="100000"/>
              </a:lnSpc>
              <a:spcAft>
                <a:spcPts val="1800"/>
              </a:spcAft>
              <a:buClr>
                <a:srgbClr val="C00000"/>
              </a:buClr>
            </a:pPr>
            <a:r>
              <a:rPr lang="en-US" sz="2400">
                <a:effectLst/>
                <a:latin typeface="+mn-lt"/>
              </a:rPr>
              <a:t>In other patients, a low value at presentation and little change a 1 or 3H </a:t>
            </a:r>
            <a:r>
              <a:rPr lang="en-US" sz="2400">
                <a:effectLst/>
                <a:latin typeface="+mn-lt"/>
                <a:sym typeface="Wingdings" panose="05000000000000000000" pitchFamily="2" charset="2"/>
              </a:rPr>
              <a:t> </a:t>
            </a:r>
            <a:r>
              <a:rPr lang="en-US" sz="2400">
                <a:effectLst/>
                <a:latin typeface="+mn-lt"/>
              </a:rPr>
              <a:t>Rule-out zone </a:t>
            </a:r>
          </a:p>
          <a:p>
            <a:pPr lvl="1">
              <a:lnSpc>
                <a:spcPct val="100000"/>
              </a:lnSpc>
              <a:spcAft>
                <a:spcPts val="1800"/>
              </a:spcAft>
              <a:buClr>
                <a:srgbClr val="C00000"/>
              </a:buClr>
            </a:pPr>
            <a:r>
              <a:rPr lang="en-US" sz="2400">
                <a:effectLst/>
                <a:latin typeface="+mn-lt"/>
              </a:rPr>
              <a:t>In those with elevated or rising values </a:t>
            </a:r>
            <a:r>
              <a:rPr lang="en-US" sz="2400">
                <a:effectLst/>
                <a:latin typeface="+mn-lt"/>
                <a:sym typeface="Wingdings" panose="05000000000000000000" pitchFamily="2" charset="2"/>
              </a:rPr>
              <a:t> </a:t>
            </a:r>
            <a:r>
              <a:rPr lang="en-US" sz="2400">
                <a:effectLst/>
                <a:latin typeface="+mn-lt"/>
              </a:rPr>
              <a:t>Rule-in zone*</a:t>
            </a:r>
          </a:p>
          <a:p>
            <a:pPr lvl="1">
              <a:lnSpc>
                <a:spcPct val="100000"/>
              </a:lnSpc>
              <a:spcAft>
                <a:spcPts val="1800"/>
              </a:spcAft>
              <a:buClr>
                <a:srgbClr val="C00000"/>
              </a:buClr>
            </a:pPr>
            <a:r>
              <a:rPr lang="en-US" sz="2400">
                <a:effectLst/>
                <a:latin typeface="+mn-lt"/>
              </a:rPr>
              <a:t>Those in between "Observation" zone</a:t>
            </a:r>
          </a:p>
          <a:p>
            <a:pPr marL="0" lvl="1" indent="0" algn="ctr">
              <a:lnSpc>
                <a:spcPct val="100000"/>
              </a:lnSpc>
              <a:spcAft>
                <a:spcPts val="1800"/>
              </a:spcAft>
              <a:buClr>
                <a:srgbClr val="C00000"/>
              </a:buClr>
              <a:buNone/>
            </a:pPr>
            <a:r>
              <a:rPr lang="en-US">
                <a:solidFill>
                  <a:srgbClr val="FF0000"/>
                </a:solidFill>
                <a:effectLst/>
                <a:latin typeface="+mn-lt"/>
              </a:rPr>
              <a:t>*Being in the "rule in zone" does NOT mean the patient has an acute </a:t>
            </a:r>
            <a:r>
              <a:rPr lang="en-US" err="1">
                <a:solidFill>
                  <a:srgbClr val="FF0000"/>
                </a:solidFill>
                <a:effectLst/>
                <a:latin typeface="+mn-lt"/>
              </a:rPr>
              <a:t>Ml</a:t>
            </a:r>
            <a:r>
              <a:rPr lang="en-US">
                <a:solidFill>
                  <a:srgbClr val="FF0000"/>
                </a:solidFill>
                <a:effectLst/>
                <a:latin typeface="+mn-lt"/>
              </a:rPr>
              <a:t>! </a:t>
            </a:r>
          </a:p>
          <a:p>
            <a:pPr lvl="1">
              <a:lnSpc>
                <a:spcPct val="100000"/>
              </a:lnSpc>
              <a:spcAft>
                <a:spcPts val="1800"/>
              </a:spcAft>
              <a:buClr>
                <a:srgbClr val="C00000"/>
              </a:buClr>
            </a:pPr>
            <a:endParaRPr lang="en-US" sz="2400">
              <a:effectLst/>
              <a:latin typeface="+mn-lt"/>
            </a:endParaRPr>
          </a:p>
        </p:txBody>
      </p:sp>
      <p:sp>
        <p:nvSpPr>
          <p:cNvPr id="4" name="Text Placeholder 3">
            <a:extLst>
              <a:ext uri="{FF2B5EF4-FFF2-40B4-BE49-F238E27FC236}">
                <a16:creationId xmlns:a16="http://schemas.microsoft.com/office/drawing/2014/main" id="{737506FD-9E57-7CC4-12EC-58A18F2F489E}"/>
              </a:ext>
            </a:extLst>
          </p:cNvPr>
          <p:cNvSpPr>
            <a:spLocks noGrp="1"/>
          </p:cNvSpPr>
          <p:nvPr>
            <p:ph type="body" sz="quarter" idx="14"/>
          </p:nvPr>
        </p:nvSpPr>
        <p:spPr/>
        <p:txBody>
          <a:bodyPr/>
          <a:lstStyle/>
          <a:p>
            <a:r>
              <a:rPr lang="it-IT" sz="1050"/>
              <a:t>Giannitsis E, Gopi V. Herz. 2020;45:509-519. </a:t>
            </a:r>
          </a:p>
        </p:txBody>
      </p:sp>
      <p:pic>
        <p:nvPicPr>
          <p:cNvPr id="6" name="Picture 5">
            <a:extLst>
              <a:ext uri="{FF2B5EF4-FFF2-40B4-BE49-F238E27FC236}">
                <a16:creationId xmlns:a16="http://schemas.microsoft.com/office/drawing/2014/main" id="{63CC7A84-E8AA-B9BD-44A5-02249A7A4424}"/>
              </a:ext>
            </a:extLst>
          </p:cNvPr>
          <p:cNvPicPr>
            <a:picLocks noChangeAspect="1"/>
          </p:cNvPicPr>
          <p:nvPr/>
        </p:nvPicPr>
        <p:blipFill>
          <a:blip r:embed="rId3"/>
          <a:stretch>
            <a:fillRect/>
          </a:stretch>
        </p:blipFill>
        <p:spPr>
          <a:xfrm>
            <a:off x="367990" y="1151056"/>
            <a:ext cx="4984846" cy="5292132"/>
          </a:xfrm>
          <a:prstGeom prst="rect">
            <a:avLst/>
          </a:prstGeom>
        </p:spPr>
      </p:pic>
    </p:spTree>
    <p:extLst>
      <p:ext uri="{BB962C8B-B14F-4D97-AF65-F5344CB8AC3E}">
        <p14:creationId xmlns:p14="http://schemas.microsoft.com/office/powerpoint/2010/main" val="9495169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7509" y="-65979"/>
            <a:ext cx="11956212" cy="802100"/>
          </a:xfrm>
        </p:spPr>
        <p:txBody>
          <a:bodyPr/>
          <a:lstStyle/>
          <a:p>
            <a:pPr eaLnBrk="1" hangingPunct="1"/>
            <a:r>
              <a:rPr lang="en-US" sz="3600" dirty="0"/>
              <a:t>Limb Outcomes with Ezetimibe in IMPROVE IT</a:t>
            </a:r>
          </a:p>
        </p:txBody>
      </p:sp>
      <p:sp>
        <p:nvSpPr>
          <p:cNvPr id="34" name="Text Box 2">
            <a:extLst>
              <a:ext uri="{FF2B5EF4-FFF2-40B4-BE49-F238E27FC236}">
                <a16:creationId xmlns:a16="http://schemas.microsoft.com/office/drawing/2014/main" id="{84517814-5E03-4B4D-A63D-E57C1AEFC231}"/>
              </a:ext>
            </a:extLst>
          </p:cNvPr>
          <p:cNvSpPr txBox="1">
            <a:spLocks noChangeArrowheads="1"/>
          </p:cNvSpPr>
          <p:nvPr/>
        </p:nvSpPr>
        <p:spPr bwMode="blackWhite">
          <a:xfrm>
            <a:off x="3439839" y="6493648"/>
            <a:ext cx="2356337" cy="276225"/>
          </a:xfrm>
          <a:prstGeom prst="rect">
            <a:avLst/>
          </a:prstGeom>
          <a:noFill/>
          <a:ln w="9525">
            <a:noFill/>
            <a:miter lim="800000"/>
            <a:headEnd/>
            <a:tailEnd/>
          </a:ln>
        </p:spPr>
        <p:txBody>
          <a:bodyPr wrap="square" anchor="b">
            <a:spAutoFit/>
          </a:bodyPr>
          <a:lstStyle/>
          <a:p>
            <a:pPr marL="0" marR="0" lvl="0" indent="0" algn="r" defTabSz="914400" rtl="0" eaLnBrk="0" fontAlgn="auto" latinLnBrk="0" hangingPunct="0">
              <a:lnSpc>
                <a:spcPct val="100000"/>
              </a:lnSpc>
              <a:spcBef>
                <a:spcPct val="1000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Bonaca et al. ESC 2023</a:t>
            </a:r>
          </a:p>
        </p:txBody>
      </p:sp>
      <p:pic>
        <p:nvPicPr>
          <p:cNvPr id="19" name="Picture 18">
            <a:extLst>
              <a:ext uri="{FF2B5EF4-FFF2-40B4-BE49-F238E27FC236}">
                <a16:creationId xmlns:a16="http://schemas.microsoft.com/office/drawing/2014/main" id="{DBE3C039-C176-4070-B590-464F1404B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24" t="15955" r="20032" b="10256"/>
          <a:stretch/>
        </p:blipFill>
        <p:spPr bwMode="auto">
          <a:xfrm>
            <a:off x="135868" y="1115683"/>
            <a:ext cx="6210931" cy="5058170"/>
          </a:xfrm>
          <a:prstGeom prst="rect">
            <a:avLst/>
          </a:prstGeom>
          <a:noFill/>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33FBC602-63D5-49BE-B610-F19EBF61F86B}"/>
              </a:ext>
            </a:extLst>
          </p:cNvPr>
          <p:cNvPicPr>
            <a:picLocks/>
          </p:cNvPicPr>
          <p:nvPr/>
        </p:nvPicPr>
        <p:blipFill>
          <a:blip r:embed="rId3"/>
          <a:stretch>
            <a:fillRect/>
          </a:stretch>
        </p:blipFill>
        <p:spPr>
          <a:xfrm>
            <a:off x="6226118" y="542809"/>
            <a:ext cx="5678424" cy="6227064"/>
          </a:xfrm>
          <a:prstGeom prst="rect">
            <a:avLst/>
          </a:prstGeom>
        </p:spPr>
      </p:pic>
      <p:sp>
        <p:nvSpPr>
          <p:cNvPr id="21" name="TextBox 20">
            <a:extLst>
              <a:ext uri="{FF2B5EF4-FFF2-40B4-BE49-F238E27FC236}">
                <a16:creationId xmlns:a16="http://schemas.microsoft.com/office/drawing/2014/main" id="{830E2249-C3BA-47F1-8E30-F3B4CDD7135D}"/>
              </a:ext>
            </a:extLst>
          </p:cNvPr>
          <p:cNvSpPr txBox="1"/>
          <p:nvPr/>
        </p:nvSpPr>
        <p:spPr>
          <a:xfrm>
            <a:off x="10273535" y="5149749"/>
            <a:ext cx="13430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N=1,005</a:t>
            </a:r>
          </a:p>
        </p:txBody>
      </p:sp>
      <p:sp>
        <p:nvSpPr>
          <p:cNvPr id="2" name="TextBox 1">
            <a:extLst>
              <a:ext uri="{FF2B5EF4-FFF2-40B4-BE49-F238E27FC236}">
                <a16:creationId xmlns:a16="http://schemas.microsoft.com/office/drawing/2014/main" id="{55059088-0AB9-4079-A960-33CF9530485C}"/>
              </a:ext>
            </a:extLst>
          </p:cNvPr>
          <p:cNvSpPr txBox="1"/>
          <p:nvPr/>
        </p:nvSpPr>
        <p:spPr>
          <a:xfrm>
            <a:off x="1431985" y="678611"/>
            <a:ext cx="33125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Patients 18,144</a:t>
            </a:r>
          </a:p>
        </p:txBody>
      </p:sp>
      <p:sp>
        <p:nvSpPr>
          <p:cNvPr id="22" name="TextBox 21">
            <a:extLst>
              <a:ext uri="{FF2B5EF4-FFF2-40B4-BE49-F238E27FC236}">
                <a16:creationId xmlns:a16="http://schemas.microsoft.com/office/drawing/2014/main" id="{4EDBBA6C-4BE7-4695-BE0B-DB8B52F85E28}"/>
              </a:ext>
            </a:extLst>
          </p:cNvPr>
          <p:cNvSpPr txBox="1"/>
          <p:nvPr/>
        </p:nvSpPr>
        <p:spPr>
          <a:xfrm>
            <a:off x="10873280" y="975577"/>
            <a:ext cx="10312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14.6%</a:t>
            </a:r>
          </a:p>
        </p:txBody>
      </p:sp>
      <p:sp>
        <p:nvSpPr>
          <p:cNvPr id="35" name="TextBox 34">
            <a:extLst>
              <a:ext uri="{FF2B5EF4-FFF2-40B4-BE49-F238E27FC236}">
                <a16:creationId xmlns:a16="http://schemas.microsoft.com/office/drawing/2014/main" id="{F32ED4C2-D996-4C37-92D0-A0FA795A7EFB}"/>
              </a:ext>
            </a:extLst>
          </p:cNvPr>
          <p:cNvSpPr txBox="1"/>
          <p:nvPr/>
        </p:nvSpPr>
        <p:spPr>
          <a:xfrm>
            <a:off x="10873280" y="1769031"/>
            <a:ext cx="10312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11.5%</a:t>
            </a:r>
          </a:p>
        </p:txBody>
      </p:sp>
      <p:sp>
        <p:nvSpPr>
          <p:cNvPr id="4" name="Rectangle 3">
            <a:extLst>
              <a:ext uri="{FF2B5EF4-FFF2-40B4-BE49-F238E27FC236}">
                <a16:creationId xmlns:a16="http://schemas.microsoft.com/office/drawing/2014/main" id="{1A00ED93-9E09-EB34-27BB-28D0CC9E9457}"/>
              </a:ext>
            </a:extLst>
          </p:cNvPr>
          <p:cNvSpPr/>
          <p:nvPr/>
        </p:nvSpPr>
        <p:spPr>
          <a:xfrm>
            <a:off x="57509" y="6093380"/>
            <a:ext cx="1536513"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18750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B9C928-E2BF-414C-8643-44F90B6135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434" y="616095"/>
            <a:ext cx="11066585" cy="5566992"/>
          </a:xfrm>
          <a:prstGeom prst="rect">
            <a:avLst/>
          </a:prstGeom>
        </p:spPr>
      </p:pic>
      <p:sp>
        <p:nvSpPr>
          <p:cNvPr id="2" name="Headline">
            <a:extLst>
              <a:ext uri="{FF2B5EF4-FFF2-40B4-BE49-F238E27FC236}">
                <a16:creationId xmlns:a16="http://schemas.microsoft.com/office/drawing/2014/main" id="{84DA70CF-6886-E344-82E6-429809DCF5E7}"/>
              </a:ext>
            </a:extLst>
          </p:cNvPr>
          <p:cNvSpPr>
            <a:spLocks noGrp="1"/>
          </p:cNvSpPr>
          <p:nvPr>
            <p:ph type="title"/>
          </p:nvPr>
        </p:nvSpPr>
        <p:spPr>
          <a:xfrm>
            <a:off x="160852" y="100603"/>
            <a:ext cx="11260069" cy="616573"/>
          </a:xfrm>
        </p:spPr>
        <p:txBody>
          <a:bodyPr>
            <a:normAutofit fontScale="90000"/>
          </a:bodyPr>
          <a:lstStyle/>
          <a:p>
            <a:r>
              <a:rPr lang="en-US"/>
              <a:t>Results – risk of male in patients with pad</a:t>
            </a:r>
          </a:p>
        </p:txBody>
      </p:sp>
      <p:sp>
        <p:nvSpPr>
          <p:cNvPr id="8" name="Footer Text 2">
            <a:extLst>
              <a:ext uri="{FF2B5EF4-FFF2-40B4-BE49-F238E27FC236}">
                <a16:creationId xmlns:a16="http://schemas.microsoft.com/office/drawing/2014/main" id="{B00F1D70-3D98-EA2C-D245-0DA54CD2BA38}"/>
              </a:ext>
            </a:extLst>
          </p:cNvPr>
          <p:cNvSpPr>
            <a:spLocks noGrp="1"/>
          </p:cNvSpPr>
          <p:nvPr>
            <p:ph type="body" sz="quarter" idx="24"/>
          </p:nvPr>
        </p:nvSpPr>
        <p:spPr/>
        <p:txBody>
          <a:bodyPr/>
          <a:lstStyle/>
          <a:p>
            <a:endParaRPr lang="en-US"/>
          </a:p>
        </p:txBody>
      </p:sp>
      <p:sp>
        <p:nvSpPr>
          <p:cNvPr id="6" name="Logo">
            <a:extLst>
              <a:ext uri="{FF2B5EF4-FFF2-40B4-BE49-F238E27FC236}">
                <a16:creationId xmlns:a16="http://schemas.microsoft.com/office/drawing/2014/main" id="{F7197F25-75BE-8A37-7D8C-2C69186D96D2}"/>
              </a:ext>
            </a:extLst>
          </p:cNvPr>
          <p:cNvSpPr>
            <a:spLocks noGrp="1"/>
          </p:cNvSpPr>
          <p:nvPr>
            <p:ph type="pic" sz="quarter" idx="12"/>
          </p:nvPr>
        </p:nvSpPr>
        <p:spPr/>
        <p:txBody>
          <a:bodyPr>
            <a:normAutofit/>
          </a:bodyPr>
          <a:lstStyle/>
          <a:p>
            <a:endParaRPr lang="en-US"/>
          </a:p>
        </p:txBody>
      </p:sp>
      <p:sp>
        <p:nvSpPr>
          <p:cNvPr id="5" name="Slide Number ">
            <a:extLst>
              <a:ext uri="{FF2B5EF4-FFF2-40B4-BE49-F238E27FC236}">
                <a16:creationId xmlns:a16="http://schemas.microsoft.com/office/drawing/2014/main" id="{9676837A-7147-1246-9080-21F85507516D}"/>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E35BBB0-73A1-954D-9854-C6F827AED934}" type="slidenum">
              <a:rPr kumimoji="0" lang="en-US" sz="1067"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131</a:t>
            </a:fld>
            <a:endParaRPr kumimoji="0" lang="en-US" sz="1067"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7A9829D6-BD6C-4B3D-AE09-6153032C76E0}"/>
              </a:ext>
            </a:extLst>
          </p:cNvPr>
          <p:cNvSpPr/>
          <p:nvPr/>
        </p:nvSpPr>
        <p:spPr>
          <a:xfrm rot="16200000">
            <a:off x="-1626398" y="2771017"/>
            <a:ext cx="4601083" cy="823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B2815D3-846D-486C-8513-D49D39BDF019}"/>
              </a:ext>
            </a:extLst>
          </p:cNvPr>
          <p:cNvSpPr txBox="1"/>
          <p:nvPr/>
        </p:nvSpPr>
        <p:spPr>
          <a:xfrm rot="16200000">
            <a:off x="-437771" y="2750264"/>
            <a:ext cx="3655179" cy="50257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Cumulative Incidence of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Major Adverse Limb Events (MALE)</a:t>
            </a:r>
          </a:p>
        </p:txBody>
      </p:sp>
      <p:sp>
        <p:nvSpPr>
          <p:cNvPr id="13" name="TextBox 12">
            <a:extLst>
              <a:ext uri="{FF2B5EF4-FFF2-40B4-BE49-F238E27FC236}">
                <a16:creationId xmlns:a16="http://schemas.microsoft.com/office/drawing/2014/main" id="{7DFD895D-65E4-48D0-B639-BB9CB016CCEF}"/>
              </a:ext>
            </a:extLst>
          </p:cNvPr>
          <p:cNvSpPr txBox="1"/>
          <p:nvPr/>
        </p:nvSpPr>
        <p:spPr>
          <a:xfrm>
            <a:off x="8157267" y="859967"/>
            <a:ext cx="1420907" cy="74879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1" u="sng" strike="noStrike" kern="1200" cap="none" spc="0" normalizeH="0" baseline="0" noProof="0" dirty="0">
                <a:ln>
                  <a:noFill/>
                </a:ln>
                <a:solidFill>
                  <a:srgbClr val="007BC3"/>
                </a:solidFill>
                <a:effectLst/>
                <a:uLnTx/>
                <a:uFillTx/>
                <a:latin typeface="Arial" panose="020B0604020202020204" pitchFamily="34" charset="0"/>
                <a:ea typeface="+mn-ea"/>
                <a:cs typeface="Arial" panose="020B0604020202020204" pitchFamily="34" charset="0"/>
              </a:rPr>
              <a:t>Placebo</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7BC3"/>
                </a:solidFill>
                <a:effectLst/>
                <a:uLnTx/>
                <a:uFillTx/>
                <a:latin typeface="Arial" panose="020B0604020202020204" pitchFamily="34" charset="0"/>
                <a:ea typeface="+mn-ea"/>
                <a:cs typeface="Arial" panose="020B0604020202020204" pitchFamily="34" charset="0"/>
              </a:rPr>
              <a:t>8.3%</a:t>
            </a:r>
          </a:p>
        </p:txBody>
      </p:sp>
      <p:sp>
        <p:nvSpPr>
          <p:cNvPr id="16" name="Rectangle 15">
            <a:extLst>
              <a:ext uri="{FF2B5EF4-FFF2-40B4-BE49-F238E27FC236}">
                <a16:creationId xmlns:a16="http://schemas.microsoft.com/office/drawing/2014/main" id="{58AA6FE8-6111-463F-9B51-07C72309E9B5}"/>
              </a:ext>
            </a:extLst>
          </p:cNvPr>
          <p:cNvSpPr/>
          <p:nvPr/>
        </p:nvSpPr>
        <p:spPr>
          <a:xfrm>
            <a:off x="7254605" y="2666361"/>
            <a:ext cx="1040659" cy="242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D980C88A-11AF-49B5-9A64-F2ABDFCCA0F4}"/>
              </a:ext>
            </a:extLst>
          </p:cNvPr>
          <p:cNvSpPr/>
          <p:nvPr/>
        </p:nvSpPr>
        <p:spPr>
          <a:xfrm>
            <a:off x="7501889" y="3451009"/>
            <a:ext cx="1181512" cy="242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B247313-D19E-4246-A08E-2F2694A479C1}"/>
              </a:ext>
            </a:extLst>
          </p:cNvPr>
          <p:cNvSpPr/>
          <p:nvPr/>
        </p:nvSpPr>
        <p:spPr>
          <a:xfrm>
            <a:off x="2458993" y="965769"/>
            <a:ext cx="5225540" cy="600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36% relative risk reduction in MALE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2.5% absolute risk reduction in MALE </a:t>
            </a:r>
          </a:p>
        </p:txBody>
      </p:sp>
      <p:sp>
        <p:nvSpPr>
          <p:cNvPr id="19" name="TextBox 18">
            <a:extLst>
              <a:ext uri="{FF2B5EF4-FFF2-40B4-BE49-F238E27FC236}">
                <a16:creationId xmlns:a16="http://schemas.microsoft.com/office/drawing/2014/main" id="{CB20F1C7-C777-4CD5-919A-0BA7F42FCD8B}"/>
              </a:ext>
            </a:extLst>
          </p:cNvPr>
          <p:cNvSpPr txBox="1"/>
          <p:nvPr/>
        </p:nvSpPr>
        <p:spPr>
          <a:xfrm>
            <a:off x="7823595" y="4069259"/>
            <a:ext cx="1988072" cy="107702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HR 0.64</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(0.44 – 0.93)</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P=0.018</a:t>
            </a:r>
            <a:endParaRPr kumimoji="0" lang="en-US" sz="2133"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B74A7397-A68A-4BD3-8D04-28E3469E45F8}"/>
              </a:ext>
            </a:extLst>
          </p:cNvPr>
          <p:cNvSpPr txBox="1"/>
          <p:nvPr/>
        </p:nvSpPr>
        <p:spPr>
          <a:xfrm>
            <a:off x="-16809" y="6421876"/>
            <a:ext cx="3486151" cy="36933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Bonaca et al. AHA 2024</a:t>
            </a:r>
          </a:p>
        </p:txBody>
      </p:sp>
      <p:sp>
        <p:nvSpPr>
          <p:cNvPr id="24" name="Rectangle 23">
            <a:extLst>
              <a:ext uri="{FF2B5EF4-FFF2-40B4-BE49-F238E27FC236}">
                <a16:creationId xmlns:a16="http://schemas.microsoft.com/office/drawing/2014/main" id="{2639FF4E-E637-40E0-88CD-8C0F10A06023}"/>
              </a:ext>
            </a:extLst>
          </p:cNvPr>
          <p:cNvSpPr/>
          <p:nvPr/>
        </p:nvSpPr>
        <p:spPr>
          <a:xfrm>
            <a:off x="8256879" y="2083017"/>
            <a:ext cx="1040659" cy="242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Arrow Connector 19">
            <a:extLst>
              <a:ext uri="{FF2B5EF4-FFF2-40B4-BE49-F238E27FC236}">
                <a16:creationId xmlns:a16="http://schemas.microsoft.com/office/drawing/2014/main" id="{621E288B-F259-4291-A23D-6A683952F43E}"/>
              </a:ext>
            </a:extLst>
          </p:cNvPr>
          <p:cNvCxnSpPr/>
          <p:nvPr/>
        </p:nvCxnSpPr>
        <p:spPr>
          <a:xfrm>
            <a:off x="8817631" y="1878457"/>
            <a:ext cx="0" cy="868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4C6F90F-F2EF-4E63-9A8F-DF1786C992D9}"/>
              </a:ext>
            </a:extLst>
          </p:cNvPr>
          <p:cNvSpPr/>
          <p:nvPr/>
        </p:nvSpPr>
        <p:spPr>
          <a:xfrm>
            <a:off x="8680502" y="3029234"/>
            <a:ext cx="1662604" cy="259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D76A39A-61FC-4E9E-BAEB-179912BA5048}"/>
              </a:ext>
            </a:extLst>
          </p:cNvPr>
          <p:cNvSpPr txBox="1"/>
          <p:nvPr/>
        </p:nvSpPr>
        <p:spPr>
          <a:xfrm>
            <a:off x="7567555" y="3014853"/>
            <a:ext cx="2577575" cy="107702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Bempedoic</a:t>
            </a:r>
            <a:r>
              <a:rPr kumimoji="0" lang="en-US" sz="2133"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Acid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5.8%</a:t>
            </a:r>
          </a:p>
        </p:txBody>
      </p:sp>
      <p:sp>
        <p:nvSpPr>
          <p:cNvPr id="4" name="Rectangle 3">
            <a:extLst>
              <a:ext uri="{FF2B5EF4-FFF2-40B4-BE49-F238E27FC236}">
                <a16:creationId xmlns:a16="http://schemas.microsoft.com/office/drawing/2014/main" id="{74FFC870-E9F6-A1BC-524C-D7311CA32399}"/>
              </a:ext>
            </a:extLst>
          </p:cNvPr>
          <p:cNvSpPr/>
          <p:nvPr/>
        </p:nvSpPr>
        <p:spPr>
          <a:xfrm>
            <a:off x="11420921" y="70643"/>
            <a:ext cx="659676" cy="646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32954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C2533-3EFE-3197-8954-3614A593E3ED}"/>
              </a:ext>
            </a:extLst>
          </p:cNvPr>
          <p:cNvPicPr>
            <a:picLocks noChangeAspect="1"/>
          </p:cNvPicPr>
          <p:nvPr/>
        </p:nvPicPr>
        <p:blipFill rotWithShape="1">
          <a:blip r:embed="rId2"/>
          <a:srcRect l="40827" t="13222" r="48137" b="54177"/>
          <a:stretch/>
        </p:blipFill>
        <p:spPr>
          <a:xfrm>
            <a:off x="7118768" y="1277023"/>
            <a:ext cx="4469018" cy="2475289"/>
          </a:xfrm>
          <a:prstGeom prst="rect">
            <a:avLst/>
          </a:prstGeom>
        </p:spPr>
      </p:pic>
      <p:pic>
        <p:nvPicPr>
          <p:cNvPr id="11" name="Picture 10">
            <a:extLst>
              <a:ext uri="{FF2B5EF4-FFF2-40B4-BE49-F238E27FC236}">
                <a16:creationId xmlns:a16="http://schemas.microsoft.com/office/drawing/2014/main" id="{50B23061-B7F9-01CB-9599-3FD441E423BF}"/>
              </a:ext>
            </a:extLst>
          </p:cNvPr>
          <p:cNvPicPr>
            <a:picLocks noChangeAspect="1"/>
          </p:cNvPicPr>
          <p:nvPr/>
        </p:nvPicPr>
        <p:blipFill rotWithShape="1">
          <a:blip r:embed="rId3"/>
          <a:srcRect l="42170" t="19798" r="45731" b="61887"/>
          <a:stretch/>
        </p:blipFill>
        <p:spPr>
          <a:xfrm>
            <a:off x="254675" y="1147329"/>
            <a:ext cx="6164365" cy="1749680"/>
          </a:xfrm>
          <a:prstGeom prst="rect">
            <a:avLst/>
          </a:prstGeom>
        </p:spPr>
      </p:pic>
      <p:sp>
        <p:nvSpPr>
          <p:cNvPr id="6" name="TextBox 5">
            <a:extLst>
              <a:ext uri="{FF2B5EF4-FFF2-40B4-BE49-F238E27FC236}">
                <a16:creationId xmlns:a16="http://schemas.microsoft.com/office/drawing/2014/main" id="{A8FDD2B7-1B8C-A7BA-3FE5-D2E0BD483067}"/>
              </a:ext>
            </a:extLst>
          </p:cNvPr>
          <p:cNvSpPr txBox="1"/>
          <p:nvPr/>
        </p:nvSpPr>
        <p:spPr>
          <a:xfrm>
            <a:off x="1470210" y="6471565"/>
            <a:ext cx="51365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Hess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JACC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2024;83:2658-2670</a:t>
            </a:r>
          </a:p>
        </p:txBody>
      </p:sp>
      <p:pic>
        <p:nvPicPr>
          <p:cNvPr id="7" name="Picture 6">
            <a:extLst>
              <a:ext uri="{FF2B5EF4-FFF2-40B4-BE49-F238E27FC236}">
                <a16:creationId xmlns:a16="http://schemas.microsoft.com/office/drawing/2014/main" id="{A38B9441-CFA8-794C-E7E3-AF486BE5D36E}"/>
              </a:ext>
            </a:extLst>
          </p:cNvPr>
          <p:cNvPicPr>
            <a:picLocks noChangeAspect="1"/>
          </p:cNvPicPr>
          <p:nvPr/>
        </p:nvPicPr>
        <p:blipFill rotWithShape="1">
          <a:blip r:embed="rId2"/>
          <a:srcRect l="40827" t="47098" r="48137" b="18858"/>
          <a:stretch/>
        </p:blipFill>
        <p:spPr>
          <a:xfrm>
            <a:off x="7118768" y="4163802"/>
            <a:ext cx="4469018" cy="2584762"/>
          </a:xfrm>
          <a:prstGeom prst="rect">
            <a:avLst/>
          </a:prstGeom>
        </p:spPr>
      </p:pic>
      <p:sp>
        <p:nvSpPr>
          <p:cNvPr id="8" name="TextBox 7">
            <a:extLst>
              <a:ext uri="{FF2B5EF4-FFF2-40B4-BE49-F238E27FC236}">
                <a16:creationId xmlns:a16="http://schemas.microsoft.com/office/drawing/2014/main" id="{07101D8F-21D6-1074-FD62-EF66F7AB16CD}"/>
              </a:ext>
            </a:extLst>
          </p:cNvPr>
          <p:cNvSpPr txBox="1"/>
          <p:nvPr/>
        </p:nvSpPr>
        <p:spPr>
          <a:xfrm>
            <a:off x="7540877" y="962663"/>
            <a:ext cx="38128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Change in LDL-C from Baseline</a:t>
            </a:r>
          </a:p>
        </p:txBody>
      </p:sp>
      <p:sp>
        <p:nvSpPr>
          <p:cNvPr id="10" name="TextBox 9">
            <a:extLst>
              <a:ext uri="{FF2B5EF4-FFF2-40B4-BE49-F238E27FC236}">
                <a16:creationId xmlns:a16="http://schemas.microsoft.com/office/drawing/2014/main" id="{B25FCC26-96A0-A641-8151-2E4519F03D71}"/>
              </a:ext>
            </a:extLst>
          </p:cNvPr>
          <p:cNvSpPr txBox="1"/>
          <p:nvPr/>
        </p:nvSpPr>
        <p:spPr>
          <a:xfrm>
            <a:off x="7540877" y="3904414"/>
            <a:ext cx="38128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Temporal Trend in LDL-C</a:t>
            </a:r>
          </a:p>
        </p:txBody>
      </p:sp>
      <p:pic>
        <p:nvPicPr>
          <p:cNvPr id="26" name="Picture 25" descr="A diagram of a patient's flow&#10;&#10;Description automatically generated">
            <a:extLst>
              <a:ext uri="{FF2B5EF4-FFF2-40B4-BE49-F238E27FC236}">
                <a16:creationId xmlns:a16="http://schemas.microsoft.com/office/drawing/2014/main" id="{58C4FFBB-D0A7-0D8F-64A2-2465962C3EEB}"/>
              </a:ext>
            </a:extLst>
          </p:cNvPr>
          <p:cNvPicPr>
            <a:picLocks noChangeAspect="1"/>
          </p:cNvPicPr>
          <p:nvPr/>
        </p:nvPicPr>
        <p:blipFill rotWithShape="1">
          <a:blip r:embed="rId4"/>
          <a:srcRect l="10826" t="21007" r="10636" b="2389"/>
          <a:stretch/>
        </p:blipFill>
        <p:spPr>
          <a:xfrm>
            <a:off x="793645" y="3366152"/>
            <a:ext cx="5064212" cy="2778474"/>
          </a:xfrm>
          <a:prstGeom prst="rect">
            <a:avLst/>
          </a:prstGeom>
        </p:spPr>
      </p:pic>
      <p:sp>
        <p:nvSpPr>
          <p:cNvPr id="27" name="TextBox 26">
            <a:extLst>
              <a:ext uri="{FF2B5EF4-FFF2-40B4-BE49-F238E27FC236}">
                <a16:creationId xmlns:a16="http://schemas.microsoft.com/office/drawing/2014/main" id="{BEA77604-B79A-98F9-A3AA-8862CF248528}"/>
              </a:ext>
            </a:extLst>
          </p:cNvPr>
          <p:cNvSpPr txBox="1"/>
          <p:nvPr/>
        </p:nvSpPr>
        <p:spPr>
          <a:xfrm>
            <a:off x="1224567" y="2966042"/>
            <a:ext cx="4150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OPTIMIZE PAD-1 Study Design</a:t>
            </a:r>
          </a:p>
        </p:txBody>
      </p:sp>
      <p:sp>
        <p:nvSpPr>
          <p:cNvPr id="12" name="Rectangle 2">
            <a:extLst>
              <a:ext uri="{FF2B5EF4-FFF2-40B4-BE49-F238E27FC236}">
                <a16:creationId xmlns:a16="http://schemas.microsoft.com/office/drawing/2014/main" id="{3C68F030-669C-4347-AC45-8ACC8D453E9C}"/>
              </a:ext>
            </a:extLst>
          </p:cNvPr>
          <p:cNvSpPr>
            <a:spLocks noGrp="1" noChangeArrowheads="1"/>
          </p:cNvSpPr>
          <p:nvPr>
            <p:ph type="title"/>
          </p:nvPr>
        </p:nvSpPr>
        <p:spPr>
          <a:xfrm>
            <a:off x="150158" y="0"/>
            <a:ext cx="11956212" cy="802100"/>
          </a:xfrm>
        </p:spPr>
        <p:txBody>
          <a:bodyPr/>
          <a:lstStyle/>
          <a:p>
            <a:pPr eaLnBrk="1" hangingPunct="1"/>
            <a:r>
              <a:rPr lang="en-US" sz="3600" dirty="0"/>
              <a:t>Implementation Science to Improve LDL-C Lowering</a:t>
            </a:r>
          </a:p>
        </p:txBody>
      </p:sp>
      <p:sp>
        <p:nvSpPr>
          <p:cNvPr id="2" name="Rectangle 1">
            <a:extLst>
              <a:ext uri="{FF2B5EF4-FFF2-40B4-BE49-F238E27FC236}">
                <a16:creationId xmlns:a16="http://schemas.microsoft.com/office/drawing/2014/main" id="{7A414A10-AA7B-59DE-FC1D-2E0502C99AFD}"/>
              </a:ext>
            </a:extLst>
          </p:cNvPr>
          <p:cNvSpPr/>
          <p:nvPr/>
        </p:nvSpPr>
        <p:spPr>
          <a:xfrm>
            <a:off x="63032" y="6133318"/>
            <a:ext cx="1419535"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817628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1B473-6B91-A99E-3099-AF9F60081C9A}"/>
              </a:ext>
            </a:extLst>
          </p:cNvPr>
          <p:cNvSpPr>
            <a:spLocks noGrp="1"/>
          </p:cNvSpPr>
          <p:nvPr>
            <p:ph type="body" sz="quarter" idx="14"/>
          </p:nvPr>
        </p:nvSpPr>
        <p:spPr>
          <a:xfrm>
            <a:off x="2" y="6443189"/>
            <a:ext cx="12191999" cy="278332"/>
          </a:xfrm>
        </p:spPr>
        <p:txBody>
          <a:bodyPr/>
          <a:lstStyle/>
          <a:p>
            <a:r>
              <a:rPr lang="en-US" dirty="0"/>
              <a:t>Thomas et al. JACC 2023;82:2265-2276.</a:t>
            </a:r>
          </a:p>
        </p:txBody>
      </p:sp>
      <p:sp>
        <p:nvSpPr>
          <p:cNvPr id="5" name="Title 4">
            <a:extLst>
              <a:ext uri="{FF2B5EF4-FFF2-40B4-BE49-F238E27FC236}">
                <a16:creationId xmlns:a16="http://schemas.microsoft.com/office/drawing/2014/main" id="{95FFDA2D-B961-4284-A8E8-15AF9AA88185}"/>
              </a:ext>
            </a:extLst>
          </p:cNvPr>
          <p:cNvSpPr>
            <a:spLocks noGrp="1"/>
          </p:cNvSpPr>
          <p:nvPr>
            <p:ph type="title"/>
          </p:nvPr>
        </p:nvSpPr>
        <p:spPr/>
        <p:txBody>
          <a:bodyPr/>
          <a:lstStyle/>
          <a:p>
            <a:r>
              <a:rPr lang="en-US" dirty="0" err="1"/>
              <a:t>Liporotein</a:t>
            </a:r>
            <a:r>
              <a:rPr lang="en-US" dirty="0"/>
              <a:t>(a) and PAD Risk</a:t>
            </a:r>
          </a:p>
        </p:txBody>
      </p:sp>
      <p:grpSp>
        <p:nvGrpSpPr>
          <p:cNvPr id="90" name="Group 89">
            <a:extLst>
              <a:ext uri="{FF2B5EF4-FFF2-40B4-BE49-F238E27FC236}">
                <a16:creationId xmlns:a16="http://schemas.microsoft.com/office/drawing/2014/main" id="{7F953A61-DA9B-491C-B47D-7427DEF2935D}"/>
              </a:ext>
            </a:extLst>
          </p:cNvPr>
          <p:cNvGrpSpPr/>
          <p:nvPr/>
        </p:nvGrpSpPr>
        <p:grpSpPr>
          <a:xfrm>
            <a:off x="146371" y="1279582"/>
            <a:ext cx="11736902" cy="5127817"/>
            <a:chOff x="100740" y="1279582"/>
            <a:chExt cx="11736902" cy="5127817"/>
          </a:xfrm>
        </p:grpSpPr>
        <p:grpSp>
          <p:nvGrpSpPr>
            <p:cNvPr id="4" name="Group 3">
              <a:extLst>
                <a:ext uri="{FF2B5EF4-FFF2-40B4-BE49-F238E27FC236}">
                  <a16:creationId xmlns:a16="http://schemas.microsoft.com/office/drawing/2014/main" id="{6DE7C129-5185-4733-A73B-AB9DCF3A49C1}"/>
                </a:ext>
              </a:extLst>
            </p:cNvPr>
            <p:cNvGrpSpPr/>
            <p:nvPr/>
          </p:nvGrpSpPr>
          <p:grpSpPr>
            <a:xfrm>
              <a:off x="100740" y="1525336"/>
              <a:ext cx="5565573" cy="4636308"/>
              <a:chOff x="55642" y="1574226"/>
              <a:chExt cx="5565573" cy="4636308"/>
            </a:xfrm>
          </p:grpSpPr>
          <p:pic>
            <p:nvPicPr>
              <p:cNvPr id="11" name="Content Placeholder 6">
                <a:extLst>
                  <a:ext uri="{FF2B5EF4-FFF2-40B4-BE49-F238E27FC236}">
                    <a16:creationId xmlns:a16="http://schemas.microsoft.com/office/drawing/2014/main" id="{2B5F9853-CBD3-4178-A618-5960F3655E43}"/>
                  </a:ext>
                </a:extLst>
              </p:cNvPr>
              <p:cNvPicPr>
                <a:picLocks noChangeAspect="1"/>
              </p:cNvPicPr>
              <p:nvPr/>
            </p:nvPicPr>
            <p:blipFill rotWithShape="1">
              <a:blip r:embed="rId3"/>
              <a:srcRect l="44499" t="34018" r="36515" b="23314"/>
              <a:stretch/>
            </p:blipFill>
            <p:spPr>
              <a:xfrm>
                <a:off x="55642" y="3865292"/>
                <a:ext cx="5565573" cy="2345242"/>
              </a:xfrm>
              <a:prstGeom prst="rect">
                <a:avLst/>
              </a:prstGeom>
            </p:spPr>
          </p:pic>
          <p:pic>
            <p:nvPicPr>
              <p:cNvPr id="12" name="Picture 11">
                <a:extLst>
                  <a:ext uri="{FF2B5EF4-FFF2-40B4-BE49-F238E27FC236}">
                    <a16:creationId xmlns:a16="http://schemas.microsoft.com/office/drawing/2014/main" id="{BE380434-EA4F-4030-A47E-8D3A4C587B7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5779" t="33240" r="40772" b="41626"/>
              <a:stretch/>
            </p:blipFill>
            <p:spPr>
              <a:xfrm>
                <a:off x="217999" y="1574226"/>
                <a:ext cx="5376493" cy="1884076"/>
              </a:xfrm>
              <a:prstGeom prst="rect">
                <a:avLst/>
              </a:prstGeom>
            </p:spPr>
          </p:pic>
        </p:grpSp>
        <p:grpSp>
          <p:nvGrpSpPr>
            <p:cNvPr id="89" name="Group 88">
              <a:extLst>
                <a:ext uri="{FF2B5EF4-FFF2-40B4-BE49-F238E27FC236}">
                  <a16:creationId xmlns:a16="http://schemas.microsoft.com/office/drawing/2014/main" id="{C4F02D44-7D5E-4F01-8307-EBD411E8C5D1}"/>
                </a:ext>
              </a:extLst>
            </p:cNvPr>
            <p:cNvGrpSpPr/>
            <p:nvPr/>
          </p:nvGrpSpPr>
          <p:grpSpPr>
            <a:xfrm>
              <a:off x="6091509" y="1279582"/>
              <a:ext cx="5746133" cy="5127817"/>
              <a:chOff x="6091509" y="1279582"/>
              <a:chExt cx="5746133" cy="5127817"/>
            </a:xfrm>
          </p:grpSpPr>
          <p:sp>
            <p:nvSpPr>
              <p:cNvPr id="3" name="TextBox 2">
                <a:extLst>
                  <a:ext uri="{FF2B5EF4-FFF2-40B4-BE49-F238E27FC236}">
                    <a16:creationId xmlns:a16="http://schemas.microsoft.com/office/drawing/2014/main" id="{6B4DAE8D-2E68-43FD-8BE1-45425113965F}"/>
                  </a:ext>
                </a:extLst>
              </p:cNvPr>
              <p:cNvSpPr txBox="1"/>
              <p:nvPr/>
            </p:nvSpPr>
            <p:spPr>
              <a:xfrm>
                <a:off x="6095999" y="1279582"/>
                <a:ext cx="5741643" cy="323165"/>
              </a:xfrm>
              <a:prstGeom prst="rect">
                <a:avLst/>
              </a:prstGeom>
              <a:solidFill>
                <a:srgbClr val="064AA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a:ea typeface="+mn-ea"/>
                    <a:cs typeface="+mn-cs"/>
                  </a:rPr>
                  <a:t>Copenhagen General Population Study (108,146 Individuals)</a:t>
                </a:r>
              </a:p>
            </p:txBody>
          </p:sp>
          <p:sp>
            <p:nvSpPr>
              <p:cNvPr id="14" name="TextBox 13">
                <a:extLst>
                  <a:ext uri="{FF2B5EF4-FFF2-40B4-BE49-F238E27FC236}">
                    <a16:creationId xmlns:a16="http://schemas.microsoft.com/office/drawing/2014/main" id="{83508771-194E-4F95-856B-49CACFEC8E50}"/>
                  </a:ext>
                </a:extLst>
              </p:cNvPr>
              <p:cNvSpPr txBox="1"/>
              <p:nvPr/>
            </p:nvSpPr>
            <p:spPr>
              <a:xfrm>
                <a:off x="6095999" y="1597234"/>
                <a:ext cx="5741643" cy="451406"/>
              </a:xfrm>
              <a:prstGeom prst="rect">
                <a:avLst/>
              </a:prstGeom>
              <a:solidFill>
                <a:srgbClr val="CDDBED"/>
              </a:solid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panose="020B0604020202020204"/>
                    <a:ea typeface="+mn-ea"/>
                    <a:cs typeface="+mn-cs"/>
                  </a:rPr>
                  <a:t>Relative Risk (95% Cl) of Peripheral Artery Disease, Abdominal Aortic Aneurysms, and Major Adverse Limb Events</a:t>
                </a:r>
              </a:p>
            </p:txBody>
          </p:sp>
          <p:sp>
            <p:nvSpPr>
              <p:cNvPr id="15" name="TextBox 14">
                <a:extLst>
                  <a:ext uri="{FF2B5EF4-FFF2-40B4-BE49-F238E27FC236}">
                    <a16:creationId xmlns:a16="http://schemas.microsoft.com/office/drawing/2014/main" id="{2A595405-F135-48CB-8F6A-88967912E15A}"/>
                  </a:ext>
                </a:extLst>
              </p:cNvPr>
              <p:cNvSpPr txBox="1"/>
              <p:nvPr/>
            </p:nvSpPr>
            <p:spPr>
              <a:xfrm>
                <a:off x="6095999" y="3946078"/>
                <a:ext cx="5741643" cy="271869"/>
              </a:xfrm>
              <a:prstGeom prst="rect">
                <a:avLst/>
              </a:prstGeom>
              <a:solidFill>
                <a:srgbClr val="CDDBED"/>
              </a:solidFill>
            </p:spPr>
            <p:txBody>
              <a:bodyPr wrap="square" rtlCol="0">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panose="020B0604020202020204"/>
                    <a:ea typeface="+mn-ea"/>
                    <a:cs typeface="+mn-cs"/>
                  </a:rPr>
                  <a:t>Absolute 10-Year Risk of Peripheral Artery Disease</a:t>
                </a:r>
              </a:p>
            </p:txBody>
          </p:sp>
          <p:sp>
            <p:nvSpPr>
              <p:cNvPr id="16" name="TextBox 15">
                <a:extLst>
                  <a:ext uri="{FF2B5EF4-FFF2-40B4-BE49-F238E27FC236}">
                    <a16:creationId xmlns:a16="http://schemas.microsoft.com/office/drawing/2014/main" id="{FB26B80A-9560-4551-90FA-8C221F95395B}"/>
                  </a:ext>
                </a:extLst>
              </p:cNvPr>
              <p:cNvSpPr txBox="1"/>
              <p:nvPr/>
            </p:nvSpPr>
            <p:spPr>
              <a:xfrm>
                <a:off x="10335250" y="2186488"/>
                <a:ext cx="1502392" cy="451406"/>
              </a:xfrm>
              <a:prstGeom prst="rect">
                <a:avLst/>
              </a:prstGeom>
              <a:solidFill>
                <a:srgbClr val="064AA7"/>
              </a:solidFill>
            </p:spPr>
            <p:txBody>
              <a:bodyPr wrap="square" rtlCol="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mn-cs"/>
                  </a:rPr>
                  <a:t>Peripheral artery disease</a:t>
                </a:r>
              </a:p>
            </p:txBody>
          </p:sp>
          <p:sp>
            <p:nvSpPr>
              <p:cNvPr id="17" name="TextBox 16">
                <a:extLst>
                  <a:ext uri="{FF2B5EF4-FFF2-40B4-BE49-F238E27FC236}">
                    <a16:creationId xmlns:a16="http://schemas.microsoft.com/office/drawing/2014/main" id="{8B000FCF-4284-4ACC-8C7A-255880173A0B}"/>
                  </a:ext>
                </a:extLst>
              </p:cNvPr>
              <p:cNvSpPr txBox="1"/>
              <p:nvPr/>
            </p:nvSpPr>
            <p:spPr>
              <a:xfrm>
                <a:off x="10335250" y="2775742"/>
                <a:ext cx="1502392" cy="451406"/>
              </a:xfrm>
              <a:prstGeom prst="rect">
                <a:avLst/>
              </a:prstGeom>
              <a:solidFill>
                <a:srgbClr val="064AA7"/>
              </a:solidFill>
            </p:spPr>
            <p:txBody>
              <a:bodyPr wrap="square" rtlCol="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mn-cs"/>
                  </a:rPr>
                  <a:t>Abdominal aortic aneurysm</a:t>
                </a:r>
              </a:p>
            </p:txBody>
          </p:sp>
          <p:sp>
            <p:nvSpPr>
              <p:cNvPr id="18" name="TextBox 17">
                <a:extLst>
                  <a:ext uri="{FF2B5EF4-FFF2-40B4-BE49-F238E27FC236}">
                    <a16:creationId xmlns:a16="http://schemas.microsoft.com/office/drawing/2014/main" id="{2FE316DD-3A41-400A-A67A-187333C1EADA}"/>
                  </a:ext>
                </a:extLst>
              </p:cNvPr>
              <p:cNvSpPr txBox="1"/>
              <p:nvPr/>
            </p:nvSpPr>
            <p:spPr>
              <a:xfrm>
                <a:off x="10335250" y="3364996"/>
                <a:ext cx="1502392" cy="451406"/>
              </a:xfrm>
              <a:prstGeom prst="rect">
                <a:avLst/>
              </a:prstGeom>
              <a:solidFill>
                <a:srgbClr val="064AA7"/>
              </a:solidFill>
            </p:spPr>
            <p:txBody>
              <a:bodyPr wrap="square" rtlCol="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mn-cs"/>
                  </a:rPr>
                  <a:t>Major adverse limb event</a:t>
                </a:r>
              </a:p>
            </p:txBody>
          </p:sp>
          <p:sp>
            <p:nvSpPr>
              <p:cNvPr id="19" name="TextBox 18">
                <a:extLst>
                  <a:ext uri="{FF2B5EF4-FFF2-40B4-BE49-F238E27FC236}">
                    <a16:creationId xmlns:a16="http://schemas.microsoft.com/office/drawing/2014/main" id="{4E3FE8ED-1298-4D49-B50C-D6753D07470F}"/>
                  </a:ext>
                </a:extLst>
              </p:cNvPr>
              <p:cNvSpPr txBox="1"/>
              <p:nvPr/>
            </p:nvSpPr>
            <p:spPr>
              <a:xfrm>
                <a:off x="8724952" y="2183767"/>
                <a:ext cx="1502392" cy="451406"/>
              </a:xfrm>
              <a:prstGeom prst="rect">
                <a:avLst/>
              </a:prstGeom>
              <a:solidFill>
                <a:srgbClr val="E8E8EB"/>
              </a:solidFill>
            </p:spPr>
            <p:txBody>
              <a:bodyPr wrap="square" rtlCol="0" anchor="ctr" anchorCtr="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2.99 (2.09 to 4.30)</a:t>
                </a:r>
              </a:p>
            </p:txBody>
          </p:sp>
          <p:sp>
            <p:nvSpPr>
              <p:cNvPr id="20" name="TextBox 19">
                <a:extLst>
                  <a:ext uri="{FF2B5EF4-FFF2-40B4-BE49-F238E27FC236}">
                    <a16:creationId xmlns:a16="http://schemas.microsoft.com/office/drawing/2014/main" id="{2DED2D2A-D356-499E-AF74-B5A92C722FFB}"/>
                  </a:ext>
                </a:extLst>
              </p:cNvPr>
              <p:cNvSpPr txBox="1"/>
              <p:nvPr/>
            </p:nvSpPr>
            <p:spPr>
              <a:xfrm>
                <a:off x="8724952" y="2773021"/>
                <a:ext cx="1502392" cy="451406"/>
              </a:xfrm>
              <a:prstGeom prst="rect">
                <a:avLst/>
              </a:prstGeom>
              <a:solidFill>
                <a:srgbClr val="E8E8EB"/>
              </a:solidFill>
            </p:spPr>
            <p:txBody>
              <a:bodyPr wrap="square" rtlCol="0" anchor="ctr" anchorCtr="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2.22 (1.21 to 4.07)</a:t>
                </a:r>
              </a:p>
            </p:txBody>
          </p:sp>
          <p:sp>
            <p:nvSpPr>
              <p:cNvPr id="21" name="TextBox 20">
                <a:extLst>
                  <a:ext uri="{FF2B5EF4-FFF2-40B4-BE49-F238E27FC236}">
                    <a16:creationId xmlns:a16="http://schemas.microsoft.com/office/drawing/2014/main" id="{D7798990-0D84-413C-ADE5-66A9DCFC35AF}"/>
                  </a:ext>
                </a:extLst>
              </p:cNvPr>
              <p:cNvSpPr txBox="1"/>
              <p:nvPr/>
            </p:nvSpPr>
            <p:spPr>
              <a:xfrm>
                <a:off x="8724952" y="3364996"/>
                <a:ext cx="1502392" cy="451406"/>
              </a:xfrm>
              <a:prstGeom prst="rect">
                <a:avLst/>
              </a:prstGeom>
              <a:solidFill>
                <a:srgbClr val="E8E8EB"/>
              </a:solidFill>
            </p:spPr>
            <p:txBody>
              <a:bodyPr wrap="square" rtlCol="0" anchor="ctr" anchorCtr="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3.04 (1.55 to 5.98)</a:t>
                </a:r>
              </a:p>
            </p:txBody>
          </p:sp>
          <p:sp>
            <p:nvSpPr>
              <p:cNvPr id="22" name="TextBox 21">
                <a:extLst>
                  <a:ext uri="{FF2B5EF4-FFF2-40B4-BE49-F238E27FC236}">
                    <a16:creationId xmlns:a16="http://schemas.microsoft.com/office/drawing/2014/main" id="{852F74B5-F44B-4659-AD64-855CD2965BC8}"/>
                  </a:ext>
                </a:extLst>
              </p:cNvPr>
              <p:cNvSpPr txBox="1"/>
              <p:nvPr/>
            </p:nvSpPr>
            <p:spPr>
              <a:xfrm>
                <a:off x="6552411" y="2184000"/>
                <a:ext cx="1619329" cy="1632402"/>
              </a:xfrm>
              <a:prstGeom prst="rect">
                <a:avLst/>
              </a:prstGeom>
              <a:solidFill>
                <a:srgbClr val="E8E8EB"/>
              </a:solidFill>
            </p:spPr>
            <p:txBody>
              <a:bodyPr wrap="square" lIns="365760" rtlCol="0" anchor="ctr" anchorCtr="0">
                <a:noAutofit/>
              </a:bodyPr>
              <a:lstStyle/>
              <a:p>
                <a:pPr marL="0" marR="0" lvl="0" indent="0" algn="ctr" defTabSz="914400" rtl="0" eaLnBrk="1" fontAlgn="auto" latinLnBrk="0" hangingPunct="1">
                  <a:lnSpc>
                    <a:spcPts val="1400"/>
                  </a:lnSpc>
                  <a:spcBef>
                    <a:spcPts val="0"/>
                  </a:spcBef>
                  <a:spcAft>
                    <a:spcPts val="300"/>
                  </a:spcAft>
                  <a:buClrTx/>
                  <a:buSzTx/>
                  <a:buFontTx/>
                  <a:buNone/>
                  <a:tabLst/>
                  <a:defRPr/>
                </a:pPr>
                <a:r>
                  <a:rPr kumimoji="0" lang="en-US" sz="1300" b="1" i="0" u="none" strike="noStrike" kern="1200" cap="none" spc="0" normalizeH="0" baseline="0" noProof="0" dirty="0" err="1">
                    <a:ln>
                      <a:noFill/>
                    </a:ln>
                    <a:solidFill>
                      <a:srgbClr val="47484F"/>
                    </a:solidFill>
                    <a:effectLst/>
                    <a:uLnTx/>
                    <a:uFillTx/>
                    <a:latin typeface="Arial" panose="020B0604020202020204"/>
                    <a:ea typeface="+mn-ea"/>
                    <a:cs typeface="+mn-cs"/>
                  </a:rPr>
                  <a:t>Lp</a:t>
                </a: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(a)</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 99</a:t>
                </a:r>
                <a:r>
                  <a:rPr kumimoji="0" lang="en-US" sz="1200" b="1" i="0" u="none" strike="noStrike" kern="1200" cap="none" spc="0" normalizeH="0" baseline="30000" noProof="0" dirty="0">
                    <a:ln>
                      <a:noFill/>
                    </a:ln>
                    <a:solidFill>
                      <a:srgbClr val="47484F"/>
                    </a:solidFill>
                    <a:effectLst/>
                    <a:uLnTx/>
                    <a:uFillTx/>
                    <a:latin typeface="Arial" panose="020B0604020202020204"/>
                    <a:ea typeface="+mn-ea"/>
                    <a:cs typeface="+mn-cs"/>
                  </a:rPr>
                  <a:t>th</a:t>
                </a: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 percentile</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a:ea typeface="+mn-ea"/>
                    <a:cs typeface="+mn-cs"/>
                  </a:rPr>
                  <a:t>≥ 143 mg/dL</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a:ea typeface="+mn-ea"/>
                    <a:cs typeface="+mn-cs"/>
                  </a:rPr>
                  <a:t>≥ 307 nmol/L</a:t>
                </a:r>
              </a:p>
              <a:p>
                <a:pPr marL="0" marR="0" lvl="0" indent="0" algn="ctr" defTabSz="914400" rtl="0" eaLnBrk="1" fontAlgn="auto" latinLnBrk="0" hangingPunct="1">
                  <a:lnSpc>
                    <a:spcPts val="1400"/>
                  </a:lnSpc>
                  <a:spcBef>
                    <a:spcPts val="300"/>
                  </a:spcBef>
                  <a:spcAft>
                    <a:spcPts val="300"/>
                  </a:spcAft>
                  <a:buClrTx/>
                  <a:buSzTx/>
                  <a:buFontTx/>
                  <a:buNone/>
                  <a:tabLst/>
                  <a:defRPr/>
                </a:pPr>
                <a:r>
                  <a:rPr kumimoji="0" lang="en-US" sz="1200" b="1" i="0" u="none" strike="noStrike" kern="1200" cap="none" spc="0" normalizeH="0" baseline="0" noProof="0" dirty="0">
                    <a:ln>
                      <a:noFill/>
                    </a:ln>
                    <a:solidFill>
                      <a:srgbClr val="064AA7"/>
                    </a:solidFill>
                    <a:effectLst/>
                    <a:uLnTx/>
                    <a:uFillTx/>
                    <a:latin typeface="Arial" panose="020B0604020202020204"/>
                    <a:ea typeface="+mn-ea"/>
                    <a:cs typeface="+mn-cs"/>
                  </a:rPr>
                  <a:t>versus</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&lt; 50</a:t>
                </a:r>
                <a:r>
                  <a:rPr kumimoji="0" lang="en-US" sz="1200" b="1" i="0" u="none" strike="noStrike" kern="1200" cap="none" spc="0" normalizeH="0" baseline="30000" noProof="0" dirty="0">
                    <a:ln>
                      <a:noFill/>
                    </a:ln>
                    <a:solidFill>
                      <a:srgbClr val="47484F"/>
                    </a:solidFill>
                    <a:effectLst/>
                    <a:uLnTx/>
                    <a:uFillTx/>
                    <a:latin typeface="Arial" panose="020B0604020202020204"/>
                    <a:ea typeface="+mn-ea"/>
                    <a:cs typeface="+mn-cs"/>
                  </a:rPr>
                  <a:t>th</a:t>
                </a: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 percentile</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9 mg/dL</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17 nmol/L</a:t>
                </a:r>
                <a:endParaRPr kumimoji="0" lang="en-US" sz="1100" b="0" i="0" u="none" strike="noStrike" kern="1200" cap="none" spc="0" normalizeH="0" baseline="0" noProof="0" dirty="0">
                  <a:ln>
                    <a:noFill/>
                  </a:ln>
                  <a:solidFill>
                    <a:srgbClr val="47484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25F9B0D0-00D5-4D02-A77F-178D7974713D}"/>
                  </a:ext>
                </a:extLst>
              </p:cNvPr>
              <p:cNvSpPr/>
              <p:nvPr/>
            </p:nvSpPr>
            <p:spPr>
              <a:xfrm>
                <a:off x="6521195" y="2181279"/>
                <a:ext cx="64008" cy="1636776"/>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5" name="Picture 24" descr="A blue circle with a white object on it&#10;&#10;Description automatically generated">
                <a:extLst>
                  <a:ext uri="{FF2B5EF4-FFF2-40B4-BE49-F238E27FC236}">
                    <a16:creationId xmlns:a16="http://schemas.microsoft.com/office/drawing/2014/main" id="{1C6663E8-9B0A-4F4B-9842-7781133CC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2540280"/>
                <a:ext cx="914400" cy="914400"/>
              </a:xfrm>
              <a:prstGeom prst="rect">
                <a:avLst/>
              </a:prstGeom>
            </p:spPr>
          </p:pic>
          <p:grpSp>
            <p:nvGrpSpPr>
              <p:cNvPr id="32" name="Group 31">
                <a:extLst>
                  <a:ext uri="{FF2B5EF4-FFF2-40B4-BE49-F238E27FC236}">
                    <a16:creationId xmlns:a16="http://schemas.microsoft.com/office/drawing/2014/main" id="{A652A8D1-F618-4157-B006-BE55820E7F99}"/>
                  </a:ext>
                </a:extLst>
              </p:cNvPr>
              <p:cNvGrpSpPr/>
              <p:nvPr/>
            </p:nvGrpSpPr>
            <p:grpSpPr>
              <a:xfrm>
                <a:off x="8213676" y="2409470"/>
                <a:ext cx="469340" cy="1178508"/>
                <a:chOff x="8171740" y="2409470"/>
                <a:chExt cx="469340" cy="1178508"/>
              </a:xfrm>
            </p:grpSpPr>
            <p:cxnSp>
              <p:nvCxnSpPr>
                <p:cNvPr id="28" name="Straight Arrow Connector 27">
                  <a:extLst>
                    <a:ext uri="{FF2B5EF4-FFF2-40B4-BE49-F238E27FC236}">
                      <a16:creationId xmlns:a16="http://schemas.microsoft.com/office/drawing/2014/main" id="{EAF9E14F-ED31-4626-8BF5-F4027A5B1D1B}"/>
                    </a:ext>
                  </a:extLst>
                </p:cNvPr>
                <p:cNvCxnSpPr>
                  <a:cxnSpLocks/>
                </p:cNvCxnSpPr>
                <p:nvPr/>
              </p:nvCxnSpPr>
              <p:spPr>
                <a:xfrm>
                  <a:off x="8171740" y="2409470"/>
                  <a:ext cx="469340"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1CD7B18-1332-46FE-A85F-DC6F442C9F11}"/>
                    </a:ext>
                  </a:extLst>
                </p:cNvPr>
                <p:cNvCxnSpPr>
                  <a:cxnSpLocks/>
                </p:cNvCxnSpPr>
                <p:nvPr/>
              </p:nvCxnSpPr>
              <p:spPr>
                <a:xfrm>
                  <a:off x="8171740" y="2998724"/>
                  <a:ext cx="469340"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9C7A0B7-C282-4FBF-B394-535505850B40}"/>
                    </a:ext>
                  </a:extLst>
                </p:cNvPr>
                <p:cNvCxnSpPr>
                  <a:cxnSpLocks/>
                </p:cNvCxnSpPr>
                <p:nvPr/>
              </p:nvCxnSpPr>
              <p:spPr>
                <a:xfrm>
                  <a:off x="8171740" y="3587978"/>
                  <a:ext cx="469340"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ADE562B-2BE0-4B16-8E99-D1E9B20B8CBC}"/>
                  </a:ext>
                </a:extLst>
              </p:cNvPr>
              <p:cNvSpPr txBox="1"/>
              <p:nvPr/>
            </p:nvSpPr>
            <p:spPr>
              <a:xfrm>
                <a:off x="9042996" y="4586312"/>
                <a:ext cx="1096061" cy="709600"/>
              </a:xfrm>
              <a:prstGeom prst="rect">
                <a:avLst/>
              </a:prstGeom>
              <a:solidFill>
                <a:srgbClr val="E8E8EB"/>
              </a:solidFill>
            </p:spPr>
            <p:txBody>
              <a:bodyPr wrap="square" lIns="91440" rIns="91440" rtlCol="0" anchor="ctr" anchorCtr="0">
                <a:noAutofit/>
              </a:bodyPr>
              <a:lstStyle/>
              <a:p>
                <a:pPr marL="0" marR="0" lvl="0" indent="0" algn="ctr" defTabSz="914400" rtl="0" eaLnBrk="1" fontAlgn="auto" latinLnBrk="0" hangingPunct="1">
                  <a:lnSpc>
                    <a:spcPts val="1400"/>
                  </a:lnSpc>
                  <a:spcBef>
                    <a:spcPts val="0"/>
                  </a:spcBef>
                  <a:spcAft>
                    <a:spcPts val="300"/>
                  </a:spcAft>
                  <a:buClrTx/>
                  <a:buSzTx/>
                  <a:buFontTx/>
                  <a:buNone/>
                  <a:tabLst/>
                  <a:defRPr/>
                </a:pPr>
                <a:r>
                  <a:rPr kumimoji="0" lang="en-US" sz="1300" b="1" i="0" u="none" strike="noStrike" kern="1200" cap="none" spc="0" normalizeH="0" baseline="0" noProof="0" dirty="0" err="1">
                    <a:ln>
                      <a:noFill/>
                    </a:ln>
                    <a:solidFill>
                      <a:srgbClr val="47484F"/>
                    </a:solidFill>
                    <a:effectLst/>
                    <a:uLnTx/>
                    <a:uFillTx/>
                    <a:latin typeface="Arial" panose="020B0604020202020204"/>
                    <a:ea typeface="+mn-ea"/>
                    <a:cs typeface="+mn-cs"/>
                  </a:rPr>
                  <a:t>Lp</a:t>
                </a: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(a)</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a:ea typeface="+mn-ea"/>
                    <a:cs typeface="+mn-cs"/>
                  </a:rPr>
                  <a:t>≥ 143 mg/dL</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a:ea typeface="+mn-ea"/>
                    <a:cs typeface="+mn-cs"/>
                  </a:rPr>
                  <a:t>≥ 307 nmol/L</a:t>
                </a:r>
              </a:p>
            </p:txBody>
          </p:sp>
          <p:sp>
            <p:nvSpPr>
              <p:cNvPr id="34" name="TextBox 33">
                <a:extLst>
                  <a:ext uri="{FF2B5EF4-FFF2-40B4-BE49-F238E27FC236}">
                    <a16:creationId xmlns:a16="http://schemas.microsoft.com/office/drawing/2014/main" id="{A326F1BC-B41D-42E1-BC70-261C994AEC62}"/>
                  </a:ext>
                </a:extLst>
              </p:cNvPr>
              <p:cNvSpPr txBox="1"/>
              <p:nvPr/>
            </p:nvSpPr>
            <p:spPr>
              <a:xfrm>
                <a:off x="9042996" y="5620060"/>
                <a:ext cx="1096060" cy="705424"/>
              </a:xfrm>
              <a:prstGeom prst="rect">
                <a:avLst/>
              </a:prstGeom>
              <a:solidFill>
                <a:srgbClr val="E8E8EB"/>
              </a:solidFill>
            </p:spPr>
            <p:txBody>
              <a:bodyPr wrap="square" lIns="91440" rIns="91440" rtlCol="0" anchor="ctr" anchorCtr="0">
                <a:noAutofit/>
              </a:bodyPr>
              <a:lstStyle/>
              <a:p>
                <a:pPr marL="0" marR="0" lvl="0" indent="0" algn="ctr" defTabSz="914400" rtl="0" eaLnBrk="1" fontAlgn="auto" latinLnBrk="0" hangingPunct="1">
                  <a:lnSpc>
                    <a:spcPts val="1400"/>
                  </a:lnSpc>
                  <a:spcBef>
                    <a:spcPts val="0"/>
                  </a:spcBef>
                  <a:spcAft>
                    <a:spcPts val="300"/>
                  </a:spcAft>
                  <a:buClrTx/>
                  <a:buSzTx/>
                  <a:buFontTx/>
                  <a:buNone/>
                  <a:tabLst/>
                  <a:defRPr/>
                </a:pPr>
                <a:r>
                  <a:rPr kumimoji="0" lang="en-US" sz="1300" b="1" i="0" u="none" strike="noStrike" kern="1200" cap="none" spc="0" normalizeH="0" baseline="0" noProof="0" dirty="0" err="1">
                    <a:ln>
                      <a:noFill/>
                    </a:ln>
                    <a:solidFill>
                      <a:srgbClr val="47484F"/>
                    </a:solidFill>
                    <a:effectLst/>
                    <a:uLnTx/>
                    <a:uFillTx/>
                    <a:latin typeface="Arial" panose="020B0604020202020204"/>
                    <a:ea typeface="+mn-ea"/>
                    <a:cs typeface="+mn-cs"/>
                  </a:rPr>
                  <a:t>Lp</a:t>
                </a: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(a)</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9 mg/dL</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17 nmol/L</a:t>
                </a:r>
                <a:endParaRPr kumimoji="0" lang="en-US" sz="1100" b="0" i="0" u="none" strike="noStrike" kern="1200" cap="none" spc="0" normalizeH="0" baseline="0" noProof="0" dirty="0">
                  <a:ln>
                    <a:noFill/>
                  </a:ln>
                  <a:solidFill>
                    <a:srgbClr val="47484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64A66BB7-5689-4490-9A16-4EB18BA3C84D}"/>
                  </a:ext>
                </a:extLst>
              </p:cNvPr>
              <p:cNvSpPr txBox="1"/>
              <p:nvPr/>
            </p:nvSpPr>
            <p:spPr>
              <a:xfrm>
                <a:off x="6091509" y="5234541"/>
                <a:ext cx="987387" cy="451406"/>
              </a:xfrm>
              <a:prstGeom prst="rect">
                <a:avLst/>
              </a:prstGeom>
              <a:solidFill>
                <a:srgbClr val="E8E8EB"/>
              </a:solidFill>
            </p:spPr>
            <p:txBody>
              <a:bodyPr wrap="square" rtlCol="0" anchor="ctr" anchorCtr="0">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Age 70-79</a:t>
                </a:r>
              </a:p>
            </p:txBody>
          </p:sp>
          <p:sp>
            <p:nvSpPr>
              <p:cNvPr id="36" name="TextBox 35">
                <a:extLst>
                  <a:ext uri="{FF2B5EF4-FFF2-40B4-BE49-F238E27FC236}">
                    <a16:creationId xmlns:a16="http://schemas.microsoft.com/office/drawing/2014/main" id="{839A7783-EA7A-4C8B-B768-0E4A9D3534F6}"/>
                  </a:ext>
                </a:extLst>
              </p:cNvPr>
              <p:cNvSpPr txBox="1"/>
              <p:nvPr/>
            </p:nvSpPr>
            <p:spPr>
              <a:xfrm>
                <a:off x="7471234" y="5234541"/>
                <a:ext cx="987387" cy="451406"/>
              </a:xfrm>
              <a:prstGeom prst="rect">
                <a:avLst/>
              </a:prstGeom>
              <a:solidFill>
                <a:srgbClr val="E8E8EB"/>
              </a:solidFill>
            </p:spPr>
            <p:txBody>
              <a:bodyPr wrap="square" rtlCol="0" anchor="ctr" anchorCtr="0">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Smoking</a:t>
                </a:r>
              </a:p>
            </p:txBody>
          </p:sp>
          <p:sp>
            <p:nvSpPr>
              <p:cNvPr id="37" name="Cross 36">
                <a:extLst>
                  <a:ext uri="{FF2B5EF4-FFF2-40B4-BE49-F238E27FC236}">
                    <a16:creationId xmlns:a16="http://schemas.microsoft.com/office/drawing/2014/main" id="{F531829D-0029-4F1E-B171-6B1C1746EA47}"/>
                  </a:ext>
                </a:extLst>
              </p:cNvPr>
              <p:cNvSpPr/>
              <p:nvPr/>
            </p:nvSpPr>
            <p:spPr>
              <a:xfrm>
                <a:off x="7130519" y="5315698"/>
                <a:ext cx="289092" cy="289092"/>
              </a:xfrm>
              <a:prstGeom prst="plus">
                <a:avLst>
                  <a:gd name="adj" fmla="val 35427"/>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8" name="Group 47">
                <a:extLst>
                  <a:ext uri="{FF2B5EF4-FFF2-40B4-BE49-F238E27FC236}">
                    <a16:creationId xmlns:a16="http://schemas.microsoft.com/office/drawing/2014/main" id="{CD16ED31-184C-43CA-8831-7827B450F196}"/>
                  </a:ext>
                </a:extLst>
              </p:cNvPr>
              <p:cNvGrpSpPr/>
              <p:nvPr/>
            </p:nvGrpSpPr>
            <p:grpSpPr>
              <a:xfrm>
                <a:off x="8683015" y="4936877"/>
                <a:ext cx="331177" cy="1046735"/>
                <a:chOff x="7702400" y="4503902"/>
                <a:chExt cx="469340" cy="547226"/>
              </a:xfrm>
            </p:grpSpPr>
            <p:cxnSp>
              <p:nvCxnSpPr>
                <p:cNvPr id="44" name="Straight Arrow Connector 43">
                  <a:extLst>
                    <a:ext uri="{FF2B5EF4-FFF2-40B4-BE49-F238E27FC236}">
                      <a16:creationId xmlns:a16="http://schemas.microsoft.com/office/drawing/2014/main" id="{3C50D33B-F247-4804-98BC-4EA594A2044E}"/>
                    </a:ext>
                  </a:extLst>
                </p:cNvPr>
                <p:cNvCxnSpPr>
                  <a:cxnSpLocks/>
                </p:cNvCxnSpPr>
                <p:nvPr/>
              </p:nvCxnSpPr>
              <p:spPr>
                <a:xfrm>
                  <a:off x="7702400" y="4503902"/>
                  <a:ext cx="469340"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527390D-D448-4D46-B0F8-C8C6226672B4}"/>
                    </a:ext>
                  </a:extLst>
                </p:cNvPr>
                <p:cNvCxnSpPr>
                  <a:cxnSpLocks/>
                </p:cNvCxnSpPr>
                <p:nvPr/>
              </p:nvCxnSpPr>
              <p:spPr>
                <a:xfrm>
                  <a:off x="7702400" y="5051128"/>
                  <a:ext cx="469340"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DB7E4A-3A25-429F-B41A-B7F43BAB2E89}"/>
                    </a:ext>
                  </a:extLst>
                </p:cNvPr>
                <p:cNvCxnSpPr>
                  <a:cxnSpLocks/>
                </p:cNvCxnSpPr>
                <p:nvPr/>
              </p:nvCxnSpPr>
              <p:spPr>
                <a:xfrm>
                  <a:off x="7702400" y="4503902"/>
                  <a:ext cx="0" cy="547226"/>
                </a:xfrm>
                <a:prstGeom prst="line">
                  <a:avLst/>
                </a:prstGeom>
                <a:ln w="15875">
                  <a:solidFill>
                    <a:srgbClr val="064AA7"/>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3709F483-934C-446B-A218-08029D858E75}"/>
                  </a:ext>
                </a:extLst>
              </p:cNvPr>
              <p:cNvCxnSpPr>
                <a:cxnSpLocks/>
              </p:cNvCxnSpPr>
              <p:nvPr/>
            </p:nvCxnSpPr>
            <p:spPr>
              <a:xfrm>
                <a:off x="8458621" y="5460244"/>
                <a:ext cx="224394" cy="0"/>
              </a:xfrm>
              <a:prstGeom prst="straightConnector1">
                <a:avLst/>
              </a:prstGeom>
              <a:ln w="19050">
                <a:solidFill>
                  <a:srgbClr val="064AA7"/>
                </a:solidFill>
                <a:tailEnd type="none" w="lg" len="lg"/>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EE5CC594-F443-4B50-B39C-C0A876DBDF1B}"/>
                  </a:ext>
                </a:extLst>
              </p:cNvPr>
              <p:cNvGrpSpPr/>
              <p:nvPr/>
            </p:nvGrpSpPr>
            <p:grpSpPr>
              <a:xfrm>
                <a:off x="10167861" y="4489976"/>
                <a:ext cx="1669781" cy="902272"/>
                <a:chOff x="10167861" y="4489976"/>
                <a:chExt cx="1669781" cy="902272"/>
              </a:xfrm>
            </p:grpSpPr>
            <p:cxnSp>
              <p:nvCxnSpPr>
                <p:cNvPr id="39" name="Straight Arrow Connector 38">
                  <a:extLst>
                    <a:ext uri="{FF2B5EF4-FFF2-40B4-BE49-F238E27FC236}">
                      <a16:creationId xmlns:a16="http://schemas.microsoft.com/office/drawing/2014/main" id="{16E612AB-3686-4E42-BFCB-AB07C163AAE0}"/>
                    </a:ext>
                  </a:extLst>
                </p:cNvPr>
                <p:cNvCxnSpPr>
                  <a:cxnSpLocks/>
                </p:cNvCxnSpPr>
                <p:nvPr/>
              </p:nvCxnSpPr>
              <p:spPr>
                <a:xfrm>
                  <a:off x="10167861" y="4702210"/>
                  <a:ext cx="331862"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A80355E-3B05-49EB-8D88-E8E31030ED58}"/>
                    </a:ext>
                  </a:extLst>
                </p:cNvPr>
                <p:cNvCxnSpPr>
                  <a:cxnSpLocks/>
                </p:cNvCxnSpPr>
                <p:nvPr/>
              </p:nvCxnSpPr>
              <p:spPr>
                <a:xfrm flipV="1">
                  <a:off x="10167861" y="5217292"/>
                  <a:ext cx="331862" cy="1"/>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812C22E4-2D98-41F3-8D88-03D4BEBA09CB}"/>
                    </a:ext>
                  </a:extLst>
                </p:cNvPr>
                <p:cNvGrpSpPr/>
                <p:nvPr/>
              </p:nvGrpSpPr>
              <p:grpSpPr>
                <a:xfrm>
                  <a:off x="10628547" y="4489976"/>
                  <a:ext cx="1209095" cy="902272"/>
                  <a:chOff x="10628547" y="4489976"/>
                  <a:chExt cx="1209095" cy="902272"/>
                </a:xfrm>
              </p:grpSpPr>
              <p:sp>
                <p:nvSpPr>
                  <p:cNvPr id="42" name="TextBox 41">
                    <a:extLst>
                      <a:ext uri="{FF2B5EF4-FFF2-40B4-BE49-F238E27FC236}">
                        <a16:creationId xmlns:a16="http://schemas.microsoft.com/office/drawing/2014/main" id="{688F39FF-1F2E-4EBC-8E53-F93A15515629}"/>
                      </a:ext>
                    </a:extLst>
                  </p:cNvPr>
                  <p:cNvSpPr txBox="1"/>
                  <p:nvPr/>
                </p:nvSpPr>
                <p:spPr>
                  <a:xfrm>
                    <a:off x="10850255" y="4563044"/>
                    <a:ext cx="987387" cy="278332"/>
                  </a:xfrm>
                  <a:prstGeom prst="rect">
                    <a:avLst/>
                  </a:prstGeom>
                  <a:solidFill>
                    <a:srgbClr val="E8E8EB"/>
                  </a:solidFill>
                </p:spPr>
                <p:txBody>
                  <a:bodyPr wrap="square" rtlCol="0" anchor="ctr" anchorCtr="0">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29%</a:t>
                    </a:r>
                  </a:p>
                </p:txBody>
              </p:sp>
              <p:sp>
                <p:nvSpPr>
                  <p:cNvPr id="43" name="TextBox 42">
                    <a:extLst>
                      <a:ext uri="{FF2B5EF4-FFF2-40B4-BE49-F238E27FC236}">
                        <a16:creationId xmlns:a16="http://schemas.microsoft.com/office/drawing/2014/main" id="{713CA5EB-648C-4D65-AAB5-806DE6D2FF46}"/>
                      </a:ext>
                    </a:extLst>
                  </p:cNvPr>
                  <p:cNvSpPr txBox="1"/>
                  <p:nvPr/>
                </p:nvSpPr>
                <p:spPr>
                  <a:xfrm>
                    <a:off x="10850254" y="5078126"/>
                    <a:ext cx="987387" cy="278332"/>
                  </a:xfrm>
                  <a:prstGeom prst="rect">
                    <a:avLst/>
                  </a:prstGeom>
                  <a:solidFill>
                    <a:srgbClr val="E8E8EB"/>
                  </a:solidFill>
                </p:spPr>
                <p:txBody>
                  <a:bodyPr wrap="square" rtlCol="0" anchor="ctr" anchorCtr="0">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21%</a:t>
                    </a:r>
                  </a:p>
                </p:txBody>
              </p:sp>
              <p:sp>
                <p:nvSpPr>
                  <p:cNvPr id="52" name="Freeform: Shape 51">
                    <a:extLst>
                      <a:ext uri="{FF2B5EF4-FFF2-40B4-BE49-F238E27FC236}">
                        <a16:creationId xmlns:a16="http://schemas.microsoft.com/office/drawing/2014/main" id="{48AE60D7-4233-42DA-8DCF-3ADB5DFE8782}"/>
                      </a:ext>
                    </a:extLst>
                  </p:cNvPr>
                  <p:cNvSpPr/>
                  <p:nvPr/>
                </p:nvSpPr>
                <p:spPr>
                  <a:xfrm>
                    <a:off x="10628547" y="5005641"/>
                    <a:ext cx="185007" cy="386607"/>
                  </a:xfrm>
                  <a:custGeom>
                    <a:avLst/>
                    <a:gdLst>
                      <a:gd name="connsiteX0" fmla="*/ 204049 w 646083"/>
                      <a:gd name="connsiteY0" fmla="*/ 245076 h 1350114"/>
                      <a:gd name="connsiteX1" fmla="*/ 440281 w 646083"/>
                      <a:gd name="connsiteY1" fmla="*/ 245076 h 1350114"/>
                      <a:gd name="connsiteX2" fmla="*/ 524735 w 646083"/>
                      <a:gd name="connsiteY2" fmla="*/ 312871 h 1350114"/>
                      <a:gd name="connsiteX3" fmla="*/ 525560 w 646083"/>
                      <a:gd name="connsiteY3" fmla="*/ 317816 h 1350114"/>
                      <a:gd name="connsiteX4" fmla="*/ 530190 w 646083"/>
                      <a:gd name="connsiteY4" fmla="*/ 323260 h 1350114"/>
                      <a:gd name="connsiteX5" fmla="*/ 644223 w 646083"/>
                      <a:gd name="connsiteY5" fmla="*/ 676650 h 1350114"/>
                      <a:gd name="connsiteX6" fmla="*/ 619549 w 646083"/>
                      <a:gd name="connsiteY6" fmla="*/ 724834 h 1350114"/>
                      <a:gd name="connsiteX7" fmla="*/ 614036 w 646083"/>
                      <a:gd name="connsiteY7" fmla="*/ 726613 h 1350114"/>
                      <a:gd name="connsiteX8" fmla="*/ 565852 w 646083"/>
                      <a:gd name="connsiteY8" fmla="*/ 701939 h 1350114"/>
                      <a:gd name="connsiteX9" fmla="*/ 473129 w 646083"/>
                      <a:gd name="connsiteY9" fmla="*/ 414592 h 1350114"/>
                      <a:gd name="connsiteX10" fmla="*/ 452238 w 646083"/>
                      <a:gd name="connsiteY10" fmla="*/ 414949 h 1350114"/>
                      <a:gd name="connsiteX11" fmla="*/ 449433 w 646083"/>
                      <a:gd name="connsiteY11" fmla="*/ 414982 h 1350114"/>
                      <a:gd name="connsiteX12" fmla="*/ 599410 w 646083"/>
                      <a:gd name="connsiteY12" fmla="*/ 974194 h 1350114"/>
                      <a:gd name="connsiteX13" fmla="*/ 470010 w 646083"/>
                      <a:gd name="connsiteY13" fmla="*/ 974194 h 1350114"/>
                      <a:gd name="connsiteX14" fmla="*/ 470009 w 646083"/>
                      <a:gd name="connsiteY14" fmla="*/ 1287603 h 1350114"/>
                      <a:gd name="connsiteX15" fmla="*/ 407498 w 646083"/>
                      <a:gd name="connsiteY15" fmla="*/ 1350114 h 1350114"/>
                      <a:gd name="connsiteX16" fmla="*/ 407499 w 646083"/>
                      <a:gd name="connsiteY16" fmla="*/ 1350113 h 1350114"/>
                      <a:gd name="connsiteX17" fmla="*/ 344988 w 646083"/>
                      <a:gd name="connsiteY17" fmla="*/ 1287602 h 1350114"/>
                      <a:gd name="connsiteX18" fmla="*/ 344988 w 646083"/>
                      <a:gd name="connsiteY18" fmla="*/ 974194 h 1350114"/>
                      <a:gd name="connsiteX19" fmla="*/ 293340 w 646083"/>
                      <a:gd name="connsiteY19" fmla="*/ 974194 h 1350114"/>
                      <a:gd name="connsiteX20" fmla="*/ 293339 w 646083"/>
                      <a:gd name="connsiteY20" fmla="*/ 1287603 h 1350114"/>
                      <a:gd name="connsiteX21" fmla="*/ 230828 w 646083"/>
                      <a:gd name="connsiteY21" fmla="*/ 1350114 h 1350114"/>
                      <a:gd name="connsiteX22" fmla="*/ 230829 w 646083"/>
                      <a:gd name="connsiteY22" fmla="*/ 1350113 h 1350114"/>
                      <a:gd name="connsiteX23" fmla="*/ 168318 w 646083"/>
                      <a:gd name="connsiteY23" fmla="*/ 1287602 h 1350114"/>
                      <a:gd name="connsiteX24" fmla="*/ 168318 w 646083"/>
                      <a:gd name="connsiteY24" fmla="*/ 974194 h 1350114"/>
                      <a:gd name="connsiteX25" fmla="*/ 21772 w 646083"/>
                      <a:gd name="connsiteY25" fmla="*/ 974194 h 1350114"/>
                      <a:gd name="connsiteX26" fmla="*/ 202604 w 646083"/>
                      <a:gd name="connsiteY26" fmla="*/ 417834 h 1350114"/>
                      <a:gd name="connsiteX27" fmla="*/ 201657 w 646083"/>
                      <a:gd name="connsiteY27" fmla="*/ 417845 h 1350114"/>
                      <a:gd name="connsiteX28" fmla="*/ 173568 w 646083"/>
                      <a:gd name="connsiteY28" fmla="*/ 417025 h 1350114"/>
                      <a:gd name="connsiteX29" fmla="*/ 80235 w 646083"/>
                      <a:gd name="connsiteY29" fmla="*/ 706483 h 1350114"/>
                      <a:gd name="connsiteX30" fmla="*/ 32056 w 646083"/>
                      <a:gd name="connsiteY30" fmla="*/ 731168 h 1350114"/>
                      <a:gd name="connsiteX31" fmla="*/ 26542 w 646083"/>
                      <a:gd name="connsiteY31" fmla="*/ 729390 h 1350114"/>
                      <a:gd name="connsiteX32" fmla="*/ 1857 w 646083"/>
                      <a:gd name="connsiteY32" fmla="*/ 681211 h 1350114"/>
                      <a:gd name="connsiteX33" fmla="*/ 115813 w 646083"/>
                      <a:gd name="connsiteY33" fmla="*/ 327796 h 1350114"/>
                      <a:gd name="connsiteX34" fmla="*/ 117422 w 646083"/>
                      <a:gd name="connsiteY34" fmla="*/ 325904 h 1350114"/>
                      <a:gd name="connsiteX35" fmla="*/ 119594 w 646083"/>
                      <a:gd name="connsiteY35" fmla="*/ 312871 h 1350114"/>
                      <a:gd name="connsiteX36" fmla="*/ 204049 w 646083"/>
                      <a:gd name="connsiteY36" fmla="*/ 245076 h 1350114"/>
                      <a:gd name="connsiteX37" fmla="*/ 322166 w 646083"/>
                      <a:gd name="connsiteY37" fmla="*/ 0 h 1350114"/>
                      <a:gd name="connsiteX38" fmla="*/ 433059 w 646083"/>
                      <a:gd name="connsiteY38" fmla="*/ 110893 h 1350114"/>
                      <a:gd name="connsiteX39" fmla="*/ 322166 w 646083"/>
                      <a:gd name="connsiteY39" fmla="*/ 221786 h 1350114"/>
                      <a:gd name="connsiteX40" fmla="*/ 211273 w 646083"/>
                      <a:gd name="connsiteY40" fmla="*/ 110893 h 1350114"/>
                      <a:gd name="connsiteX41" fmla="*/ 322166 w 646083"/>
                      <a:gd name="connsiteY41" fmla="*/ 0 h 13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6083" h="1350114">
                        <a:moveTo>
                          <a:pt x="204049" y="245076"/>
                        </a:moveTo>
                        <a:lnTo>
                          <a:pt x="440281" y="245076"/>
                        </a:lnTo>
                        <a:cubicBezTo>
                          <a:pt x="478246" y="245076"/>
                          <a:pt x="510821" y="273031"/>
                          <a:pt x="524735" y="312871"/>
                        </a:cubicBezTo>
                        <a:lnTo>
                          <a:pt x="525560" y="317816"/>
                        </a:lnTo>
                        <a:lnTo>
                          <a:pt x="530190" y="323260"/>
                        </a:lnTo>
                        <a:lnTo>
                          <a:pt x="644223" y="676650"/>
                        </a:lnTo>
                        <a:cubicBezTo>
                          <a:pt x="650716" y="696769"/>
                          <a:pt x="639669" y="718342"/>
                          <a:pt x="619549" y="724834"/>
                        </a:cubicBezTo>
                        <a:lnTo>
                          <a:pt x="614036" y="726613"/>
                        </a:lnTo>
                        <a:cubicBezTo>
                          <a:pt x="593917" y="733106"/>
                          <a:pt x="572344" y="722059"/>
                          <a:pt x="565852" y="701939"/>
                        </a:cubicBezTo>
                        <a:lnTo>
                          <a:pt x="473129" y="414592"/>
                        </a:lnTo>
                        <a:lnTo>
                          <a:pt x="452238" y="414949"/>
                        </a:lnTo>
                        <a:lnTo>
                          <a:pt x="449433" y="414982"/>
                        </a:lnTo>
                        <a:lnTo>
                          <a:pt x="599410" y="974194"/>
                        </a:lnTo>
                        <a:lnTo>
                          <a:pt x="470010" y="974194"/>
                        </a:lnTo>
                        <a:lnTo>
                          <a:pt x="470009" y="1287603"/>
                        </a:lnTo>
                        <a:cubicBezTo>
                          <a:pt x="470009" y="1322127"/>
                          <a:pt x="442022" y="1350114"/>
                          <a:pt x="407498" y="1350114"/>
                        </a:cubicBezTo>
                        <a:lnTo>
                          <a:pt x="407499" y="1350113"/>
                        </a:lnTo>
                        <a:cubicBezTo>
                          <a:pt x="372975" y="1350113"/>
                          <a:pt x="344988" y="1322126"/>
                          <a:pt x="344988" y="1287602"/>
                        </a:cubicBezTo>
                        <a:lnTo>
                          <a:pt x="344988" y="974194"/>
                        </a:lnTo>
                        <a:lnTo>
                          <a:pt x="293340" y="974194"/>
                        </a:lnTo>
                        <a:lnTo>
                          <a:pt x="293339" y="1287603"/>
                        </a:lnTo>
                        <a:cubicBezTo>
                          <a:pt x="293339" y="1322127"/>
                          <a:pt x="265352" y="1350114"/>
                          <a:pt x="230828" y="1350114"/>
                        </a:cubicBezTo>
                        <a:lnTo>
                          <a:pt x="230829" y="1350113"/>
                        </a:lnTo>
                        <a:cubicBezTo>
                          <a:pt x="196305" y="1350113"/>
                          <a:pt x="168318" y="1322126"/>
                          <a:pt x="168318" y="1287602"/>
                        </a:cubicBezTo>
                        <a:lnTo>
                          <a:pt x="168318" y="974194"/>
                        </a:lnTo>
                        <a:lnTo>
                          <a:pt x="21772" y="974194"/>
                        </a:lnTo>
                        <a:lnTo>
                          <a:pt x="202604" y="417834"/>
                        </a:lnTo>
                        <a:lnTo>
                          <a:pt x="201657" y="417845"/>
                        </a:lnTo>
                        <a:lnTo>
                          <a:pt x="173568" y="417025"/>
                        </a:lnTo>
                        <a:lnTo>
                          <a:pt x="80235" y="706483"/>
                        </a:lnTo>
                        <a:cubicBezTo>
                          <a:pt x="73747" y="726604"/>
                          <a:pt x="52177" y="737656"/>
                          <a:pt x="32056" y="731168"/>
                        </a:cubicBezTo>
                        <a:lnTo>
                          <a:pt x="26542" y="729390"/>
                        </a:lnTo>
                        <a:cubicBezTo>
                          <a:pt x="6421" y="722902"/>
                          <a:pt x="-4631" y="701332"/>
                          <a:pt x="1857" y="681211"/>
                        </a:cubicBezTo>
                        <a:lnTo>
                          <a:pt x="115813" y="327796"/>
                        </a:lnTo>
                        <a:lnTo>
                          <a:pt x="117422" y="325904"/>
                        </a:lnTo>
                        <a:lnTo>
                          <a:pt x="119594" y="312871"/>
                        </a:lnTo>
                        <a:cubicBezTo>
                          <a:pt x="133509" y="273031"/>
                          <a:pt x="166083" y="245076"/>
                          <a:pt x="204049" y="245076"/>
                        </a:cubicBezTo>
                        <a:close/>
                        <a:moveTo>
                          <a:pt x="322166" y="0"/>
                        </a:moveTo>
                        <a:cubicBezTo>
                          <a:pt x="383411" y="0"/>
                          <a:pt x="433059" y="49648"/>
                          <a:pt x="433059" y="110893"/>
                        </a:cubicBezTo>
                        <a:cubicBezTo>
                          <a:pt x="433059" y="172138"/>
                          <a:pt x="383411" y="221786"/>
                          <a:pt x="322166" y="221786"/>
                        </a:cubicBezTo>
                        <a:cubicBezTo>
                          <a:pt x="260921" y="221786"/>
                          <a:pt x="211273" y="172138"/>
                          <a:pt x="211273" y="110893"/>
                        </a:cubicBezTo>
                        <a:cubicBezTo>
                          <a:pt x="211273" y="49648"/>
                          <a:pt x="260921" y="0"/>
                          <a:pt x="322166" y="0"/>
                        </a:cubicBezTo>
                        <a:close/>
                      </a:path>
                    </a:pathLst>
                  </a:custGeom>
                  <a:solidFill>
                    <a:srgbClr val="884E96">
                      <a:alpha val="20000"/>
                    </a:srgbClr>
                  </a:solidFill>
                  <a:ln>
                    <a:solidFill>
                      <a:srgbClr val="884E9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740379F3-D85C-4D7B-9CBF-0DBB45409B66}"/>
                      </a:ext>
                    </a:extLst>
                  </p:cNvPr>
                  <p:cNvSpPr/>
                  <p:nvPr/>
                </p:nvSpPr>
                <p:spPr>
                  <a:xfrm>
                    <a:off x="10648410" y="4489976"/>
                    <a:ext cx="145282" cy="386044"/>
                  </a:xfrm>
                  <a:custGeom>
                    <a:avLst/>
                    <a:gdLst>
                      <a:gd name="connsiteX0" fmla="*/ 110841 w 507355"/>
                      <a:gd name="connsiteY0" fmla="*/ 244719 h 1348149"/>
                      <a:gd name="connsiteX1" fmla="*/ 396514 w 507355"/>
                      <a:gd name="connsiteY1" fmla="*/ 244719 h 1348149"/>
                      <a:gd name="connsiteX2" fmla="*/ 507355 w 507355"/>
                      <a:gd name="connsiteY2" fmla="*/ 355560 h 1348149"/>
                      <a:gd name="connsiteX3" fmla="*/ 507355 w 507355"/>
                      <a:gd name="connsiteY3" fmla="*/ 355560 h 1348149"/>
                      <a:gd name="connsiteX4" fmla="*/ 506481 w 507355"/>
                      <a:gd name="connsiteY4" fmla="*/ 360299 h 1348149"/>
                      <a:gd name="connsiteX5" fmla="*/ 507355 w 507355"/>
                      <a:gd name="connsiteY5" fmla="*/ 362409 h 1348149"/>
                      <a:gd name="connsiteX6" fmla="*/ 507355 w 507355"/>
                      <a:gd name="connsiteY6" fmla="*/ 733202 h 1348149"/>
                      <a:gd name="connsiteX7" fmla="*/ 469132 w 507355"/>
                      <a:gd name="connsiteY7" fmla="*/ 771425 h 1348149"/>
                      <a:gd name="connsiteX8" fmla="*/ 463347 w 507355"/>
                      <a:gd name="connsiteY8" fmla="*/ 771425 h 1348149"/>
                      <a:gd name="connsiteX9" fmla="*/ 425124 w 507355"/>
                      <a:gd name="connsiteY9" fmla="*/ 733202 h 1348149"/>
                      <a:gd name="connsiteX10" fmla="*/ 425124 w 507355"/>
                      <a:gd name="connsiteY10" fmla="*/ 414145 h 1348149"/>
                      <a:gd name="connsiteX11" fmla="*/ 410974 w 507355"/>
                      <a:gd name="connsiteY11" fmla="*/ 414345 h 1348149"/>
                      <a:gd name="connsiteX12" fmla="*/ 406073 w 507355"/>
                      <a:gd name="connsiteY12" fmla="*/ 414392 h 1348149"/>
                      <a:gd name="connsiteX13" fmla="*/ 406073 w 507355"/>
                      <a:gd name="connsiteY13" fmla="*/ 621608 h 1348149"/>
                      <a:gd name="connsiteX14" fmla="*/ 406074 w 507355"/>
                      <a:gd name="connsiteY14" fmla="*/ 621615 h 1348149"/>
                      <a:gd name="connsiteX15" fmla="*/ 406073 w 507355"/>
                      <a:gd name="connsiteY15" fmla="*/ 1285729 h 1348149"/>
                      <a:gd name="connsiteX16" fmla="*/ 343653 w 507355"/>
                      <a:gd name="connsiteY16" fmla="*/ 1348149 h 1348149"/>
                      <a:gd name="connsiteX17" fmla="*/ 343654 w 507355"/>
                      <a:gd name="connsiteY17" fmla="*/ 1348148 h 1348149"/>
                      <a:gd name="connsiteX18" fmla="*/ 281234 w 507355"/>
                      <a:gd name="connsiteY18" fmla="*/ 1285728 h 1348149"/>
                      <a:gd name="connsiteX19" fmla="*/ 281234 w 507355"/>
                      <a:gd name="connsiteY19" fmla="*/ 771425 h 1348149"/>
                      <a:gd name="connsiteX20" fmla="*/ 224893 w 507355"/>
                      <a:gd name="connsiteY20" fmla="*/ 771425 h 1348149"/>
                      <a:gd name="connsiteX21" fmla="*/ 224893 w 507355"/>
                      <a:gd name="connsiteY21" fmla="*/ 1285729 h 1348149"/>
                      <a:gd name="connsiteX22" fmla="*/ 162474 w 507355"/>
                      <a:gd name="connsiteY22" fmla="*/ 1348148 h 1348149"/>
                      <a:gd name="connsiteX23" fmla="*/ 100054 w 507355"/>
                      <a:gd name="connsiteY23" fmla="*/ 1285729 h 1348149"/>
                      <a:gd name="connsiteX24" fmla="*/ 100054 w 507355"/>
                      <a:gd name="connsiteY24" fmla="*/ 721216 h 1348149"/>
                      <a:gd name="connsiteX25" fmla="*/ 100054 w 507355"/>
                      <a:gd name="connsiteY25" fmla="*/ 621614 h 1348149"/>
                      <a:gd name="connsiteX26" fmla="*/ 100054 w 507355"/>
                      <a:gd name="connsiteY26" fmla="*/ 417046 h 1348149"/>
                      <a:gd name="connsiteX27" fmla="*/ 99538 w 507355"/>
                      <a:gd name="connsiteY27" fmla="*/ 417034 h 1348149"/>
                      <a:gd name="connsiteX28" fmla="*/ 99538 w 507355"/>
                      <a:gd name="connsiteY28" fmla="*/ 414378 h 1348149"/>
                      <a:gd name="connsiteX29" fmla="*/ 82231 w 507355"/>
                      <a:gd name="connsiteY29" fmla="*/ 414378 h 1348149"/>
                      <a:gd name="connsiteX30" fmla="*/ 82231 w 507355"/>
                      <a:gd name="connsiteY30" fmla="*/ 733202 h 1348149"/>
                      <a:gd name="connsiteX31" fmla="*/ 44008 w 507355"/>
                      <a:gd name="connsiteY31" fmla="*/ 771425 h 1348149"/>
                      <a:gd name="connsiteX32" fmla="*/ 38223 w 507355"/>
                      <a:gd name="connsiteY32" fmla="*/ 771425 h 1348149"/>
                      <a:gd name="connsiteX33" fmla="*/ 0 w 507355"/>
                      <a:gd name="connsiteY33" fmla="*/ 733202 h 1348149"/>
                      <a:gd name="connsiteX34" fmla="*/ 0 w 507355"/>
                      <a:gd name="connsiteY34" fmla="*/ 362409 h 1348149"/>
                      <a:gd name="connsiteX35" fmla="*/ 575 w 507355"/>
                      <a:gd name="connsiteY35" fmla="*/ 361022 h 1348149"/>
                      <a:gd name="connsiteX36" fmla="*/ 0 w 507355"/>
                      <a:gd name="connsiteY36" fmla="*/ 355560 h 1348149"/>
                      <a:gd name="connsiteX37" fmla="*/ 2252 w 507355"/>
                      <a:gd name="connsiteY37" fmla="*/ 333222 h 1348149"/>
                      <a:gd name="connsiteX38" fmla="*/ 110841 w 507355"/>
                      <a:gd name="connsiteY38" fmla="*/ 244719 h 1348149"/>
                      <a:gd name="connsiteX39" fmla="*/ 253678 w 507355"/>
                      <a:gd name="connsiteY39" fmla="*/ 0 h 1348149"/>
                      <a:gd name="connsiteX40" fmla="*/ 364410 w 507355"/>
                      <a:gd name="connsiteY40" fmla="*/ 110732 h 1348149"/>
                      <a:gd name="connsiteX41" fmla="*/ 253678 w 507355"/>
                      <a:gd name="connsiteY41" fmla="*/ 221464 h 1348149"/>
                      <a:gd name="connsiteX42" fmla="*/ 142946 w 507355"/>
                      <a:gd name="connsiteY42" fmla="*/ 110732 h 1348149"/>
                      <a:gd name="connsiteX43" fmla="*/ 253678 w 507355"/>
                      <a:gd name="connsiteY43" fmla="*/ 0 h 13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355" h="1348149">
                        <a:moveTo>
                          <a:pt x="110841" y="244719"/>
                        </a:moveTo>
                        <a:lnTo>
                          <a:pt x="396514" y="244719"/>
                        </a:lnTo>
                        <a:cubicBezTo>
                          <a:pt x="457730" y="244719"/>
                          <a:pt x="507355" y="294344"/>
                          <a:pt x="507355" y="355560"/>
                        </a:cubicBezTo>
                        <a:lnTo>
                          <a:pt x="507355" y="355560"/>
                        </a:lnTo>
                        <a:lnTo>
                          <a:pt x="506481" y="360299"/>
                        </a:lnTo>
                        <a:lnTo>
                          <a:pt x="507355" y="362409"/>
                        </a:lnTo>
                        <a:lnTo>
                          <a:pt x="507355" y="733202"/>
                        </a:lnTo>
                        <a:cubicBezTo>
                          <a:pt x="507355" y="754312"/>
                          <a:pt x="490242" y="771425"/>
                          <a:pt x="469132" y="771425"/>
                        </a:cubicBezTo>
                        <a:lnTo>
                          <a:pt x="463347" y="771425"/>
                        </a:lnTo>
                        <a:cubicBezTo>
                          <a:pt x="442237" y="771425"/>
                          <a:pt x="425124" y="754312"/>
                          <a:pt x="425124" y="733202"/>
                        </a:cubicBezTo>
                        <a:lnTo>
                          <a:pt x="425124" y="414145"/>
                        </a:lnTo>
                        <a:lnTo>
                          <a:pt x="410974" y="414345"/>
                        </a:lnTo>
                        <a:lnTo>
                          <a:pt x="406073" y="414392"/>
                        </a:lnTo>
                        <a:lnTo>
                          <a:pt x="406073" y="621608"/>
                        </a:lnTo>
                        <a:lnTo>
                          <a:pt x="406074" y="621615"/>
                        </a:lnTo>
                        <a:cubicBezTo>
                          <a:pt x="406074" y="842986"/>
                          <a:pt x="406073" y="1064358"/>
                          <a:pt x="406073" y="1285729"/>
                        </a:cubicBezTo>
                        <a:cubicBezTo>
                          <a:pt x="406073" y="1320203"/>
                          <a:pt x="378127" y="1348149"/>
                          <a:pt x="343653" y="1348149"/>
                        </a:cubicBezTo>
                        <a:lnTo>
                          <a:pt x="343654" y="1348148"/>
                        </a:lnTo>
                        <a:cubicBezTo>
                          <a:pt x="309180" y="1348148"/>
                          <a:pt x="281234" y="1320202"/>
                          <a:pt x="281234" y="1285728"/>
                        </a:cubicBezTo>
                        <a:lnTo>
                          <a:pt x="281234" y="771425"/>
                        </a:lnTo>
                        <a:lnTo>
                          <a:pt x="224893" y="771425"/>
                        </a:lnTo>
                        <a:lnTo>
                          <a:pt x="224893" y="1285729"/>
                        </a:lnTo>
                        <a:cubicBezTo>
                          <a:pt x="224893" y="1320202"/>
                          <a:pt x="196947" y="1348148"/>
                          <a:pt x="162474" y="1348148"/>
                        </a:cubicBezTo>
                        <a:cubicBezTo>
                          <a:pt x="128000" y="1348148"/>
                          <a:pt x="100054" y="1320202"/>
                          <a:pt x="100054" y="1285729"/>
                        </a:cubicBezTo>
                        <a:lnTo>
                          <a:pt x="100054" y="721216"/>
                        </a:lnTo>
                        <a:lnTo>
                          <a:pt x="100054" y="621614"/>
                        </a:lnTo>
                        <a:lnTo>
                          <a:pt x="100054" y="417046"/>
                        </a:lnTo>
                        <a:lnTo>
                          <a:pt x="99538" y="417034"/>
                        </a:lnTo>
                        <a:lnTo>
                          <a:pt x="99538" y="414378"/>
                        </a:lnTo>
                        <a:lnTo>
                          <a:pt x="82231" y="414378"/>
                        </a:lnTo>
                        <a:lnTo>
                          <a:pt x="82231" y="733202"/>
                        </a:lnTo>
                        <a:cubicBezTo>
                          <a:pt x="82231" y="754312"/>
                          <a:pt x="65118" y="771425"/>
                          <a:pt x="44008" y="771425"/>
                        </a:cubicBezTo>
                        <a:lnTo>
                          <a:pt x="38223" y="771425"/>
                        </a:lnTo>
                        <a:cubicBezTo>
                          <a:pt x="17113" y="771425"/>
                          <a:pt x="0" y="754312"/>
                          <a:pt x="0" y="733202"/>
                        </a:cubicBezTo>
                        <a:lnTo>
                          <a:pt x="0" y="362409"/>
                        </a:lnTo>
                        <a:lnTo>
                          <a:pt x="575" y="361022"/>
                        </a:lnTo>
                        <a:lnTo>
                          <a:pt x="0" y="355560"/>
                        </a:lnTo>
                        <a:lnTo>
                          <a:pt x="2252" y="333222"/>
                        </a:lnTo>
                        <a:cubicBezTo>
                          <a:pt x="12588" y="282714"/>
                          <a:pt x="57277" y="244719"/>
                          <a:pt x="110841" y="244719"/>
                        </a:cubicBezTo>
                        <a:close/>
                        <a:moveTo>
                          <a:pt x="253678" y="0"/>
                        </a:moveTo>
                        <a:cubicBezTo>
                          <a:pt x="314834" y="0"/>
                          <a:pt x="364410" y="49576"/>
                          <a:pt x="364410" y="110732"/>
                        </a:cubicBezTo>
                        <a:cubicBezTo>
                          <a:pt x="364410" y="171888"/>
                          <a:pt x="314834" y="221464"/>
                          <a:pt x="253678" y="221464"/>
                        </a:cubicBezTo>
                        <a:cubicBezTo>
                          <a:pt x="192522" y="221464"/>
                          <a:pt x="142946" y="171888"/>
                          <a:pt x="142946" y="110732"/>
                        </a:cubicBezTo>
                        <a:cubicBezTo>
                          <a:pt x="142946" y="49576"/>
                          <a:pt x="192522" y="0"/>
                          <a:pt x="253678" y="0"/>
                        </a:cubicBezTo>
                        <a:close/>
                      </a:path>
                    </a:pathLst>
                  </a:custGeom>
                  <a:solidFill>
                    <a:srgbClr val="CAD6EC"/>
                  </a:solidFill>
                  <a:ln>
                    <a:solidFill>
                      <a:srgbClr val="658BB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grpSp>
            <p:nvGrpSpPr>
              <p:cNvPr id="56" name="Group 55">
                <a:extLst>
                  <a:ext uri="{FF2B5EF4-FFF2-40B4-BE49-F238E27FC236}">
                    <a16:creationId xmlns:a16="http://schemas.microsoft.com/office/drawing/2014/main" id="{31F39DBD-9EB8-4111-AE64-BC47895FB432}"/>
                  </a:ext>
                </a:extLst>
              </p:cNvPr>
              <p:cNvGrpSpPr/>
              <p:nvPr/>
            </p:nvGrpSpPr>
            <p:grpSpPr>
              <a:xfrm>
                <a:off x="10139056" y="5505127"/>
                <a:ext cx="1698586" cy="902272"/>
                <a:chOff x="10139056" y="4489976"/>
                <a:chExt cx="1698586" cy="902272"/>
              </a:xfrm>
            </p:grpSpPr>
            <p:cxnSp>
              <p:nvCxnSpPr>
                <p:cNvPr id="57" name="Straight Arrow Connector 56">
                  <a:extLst>
                    <a:ext uri="{FF2B5EF4-FFF2-40B4-BE49-F238E27FC236}">
                      <a16:creationId xmlns:a16="http://schemas.microsoft.com/office/drawing/2014/main" id="{32D037E9-CC65-4BD1-BC33-4907B011696F}"/>
                    </a:ext>
                  </a:extLst>
                </p:cNvPr>
                <p:cNvCxnSpPr>
                  <a:cxnSpLocks/>
                </p:cNvCxnSpPr>
                <p:nvPr/>
              </p:nvCxnSpPr>
              <p:spPr>
                <a:xfrm>
                  <a:off x="10139056" y="4702210"/>
                  <a:ext cx="360667"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2D87410-C272-42BD-9B2F-FBAF112A8434}"/>
                    </a:ext>
                  </a:extLst>
                </p:cNvPr>
                <p:cNvCxnSpPr>
                  <a:cxnSpLocks/>
                </p:cNvCxnSpPr>
                <p:nvPr/>
              </p:nvCxnSpPr>
              <p:spPr>
                <a:xfrm>
                  <a:off x="10139056" y="5217292"/>
                  <a:ext cx="360667" cy="0"/>
                </a:xfrm>
                <a:prstGeom prst="straightConnector1">
                  <a:avLst/>
                </a:prstGeom>
                <a:ln w="19050">
                  <a:solidFill>
                    <a:srgbClr val="064AA7"/>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41316F4-F973-48BF-9DC0-8BA45FAFCD14}"/>
                    </a:ext>
                  </a:extLst>
                </p:cNvPr>
                <p:cNvGrpSpPr/>
                <p:nvPr/>
              </p:nvGrpSpPr>
              <p:grpSpPr>
                <a:xfrm>
                  <a:off x="10628547" y="4489976"/>
                  <a:ext cx="1209095" cy="902272"/>
                  <a:chOff x="10628547" y="4489976"/>
                  <a:chExt cx="1209095" cy="902272"/>
                </a:xfrm>
              </p:grpSpPr>
              <p:sp>
                <p:nvSpPr>
                  <p:cNvPr id="60" name="TextBox 59">
                    <a:extLst>
                      <a:ext uri="{FF2B5EF4-FFF2-40B4-BE49-F238E27FC236}">
                        <a16:creationId xmlns:a16="http://schemas.microsoft.com/office/drawing/2014/main" id="{05DC3A24-DBD4-49F4-9D97-F0C3689B9B48}"/>
                      </a:ext>
                    </a:extLst>
                  </p:cNvPr>
                  <p:cNvSpPr txBox="1"/>
                  <p:nvPr/>
                </p:nvSpPr>
                <p:spPr>
                  <a:xfrm>
                    <a:off x="10850255" y="4563044"/>
                    <a:ext cx="987387" cy="278332"/>
                  </a:xfrm>
                  <a:prstGeom prst="rect">
                    <a:avLst/>
                  </a:prstGeom>
                  <a:solidFill>
                    <a:srgbClr val="E8E8EB"/>
                  </a:solidFill>
                </p:spPr>
                <p:txBody>
                  <a:bodyPr wrap="square" rtlCol="0" anchor="ctr" anchorCtr="0">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11%</a:t>
                    </a:r>
                  </a:p>
                </p:txBody>
              </p:sp>
              <p:sp>
                <p:nvSpPr>
                  <p:cNvPr id="61" name="TextBox 60">
                    <a:extLst>
                      <a:ext uri="{FF2B5EF4-FFF2-40B4-BE49-F238E27FC236}">
                        <a16:creationId xmlns:a16="http://schemas.microsoft.com/office/drawing/2014/main" id="{E4A2D5F8-430E-4625-B1B9-2CD6E030DC54}"/>
                      </a:ext>
                    </a:extLst>
                  </p:cNvPr>
                  <p:cNvSpPr txBox="1"/>
                  <p:nvPr/>
                </p:nvSpPr>
                <p:spPr>
                  <a:xfrm>
                    <a:off x="10850254" y="5078126"/>
                    <a:ext cx="987387" cy="278332"/>
                  </a:xfrm>
                  <a:prstGeom prst="rect">
                    <a:avLst/>
                  </a:prstGeom>
                  <a:solidFill>
                    <a:srgbClr val="E8E8EB"/>
                  </a:solidFill>
                </p:spPr>
                <p:txBody>
                  <a:bodyPr wrap="square" rtlCol="0" anchor="ctr" anchorCtr="0">
                    <a:no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7484F"/>
                        </a:solidFill>
                        <a:effectLst/>
                        <a:uLnTx/>
                        <a:uFillTx/>
                        <a:latin typeface="Arial" panose="020B0604020202020204"/>
                        <a:ea typeface="+mn-ea"/>
                        <a:cs typeface="+mn-cs"/>
                      </a:rPr>
                      <a:t>8%</a:t>
                    </a:r>
                  </a:p>
                </p:txBody>
              </p:sp>
              <p:sp>
                <p:nvSpPr>
                  <p:cNvPr id="62" name="Freeform: Shape 61">
                    <a:extLst>
                      <a:ext uri="{FF2B5EF4-FFF2-40B4-BE49-F238E27FC236}">
                        <a16:creationId xmlns:a16="http://schemas.microsoft.com/office/drawing/2014/main" id="{8F3ABA03-33AB-498B-8591-D3DE980066AE}"/>
                      </a:ext>
                    </a:extLst>
                  </p:cNvPr>
                  <p:cNvSpPr/>
                  <p:nvPr/>
                </p:nvSpPr>
                <p:spPr>
                  <a:xfrm>
                    <a:off x="10628547" y="5005641"/>
                    <a:ext cx="185007" cy="386607"/>
                  </a:xfrm>
                  <a:custGeom>
                    <a:avLst/>
                    <a:gdLst>
                      <a:gd name="connsiteX0" fmla="*/ 204049 w 646083"/>
                      <a:gd name="connsiteY0" fmla="*/ 245076 h 1350114"/>
                      <a:gd name="connsiteX1" fmla="*/ 440281 w 646083"/>
                      <a:gd name="connsiteY1" fmla="*/ 245076 h 1350114"/>
                      <a:gd name="connsiteX2" fmla="*/ 524735 w 646083"/>
                      <a:gd name="connsiteY2" fmla="*/ 312871 h 1350114"/>
                      <a:gd name="connsiteX3" fmla="*/ 525560 w 646083"/>
                      <a:gd name="connsiteY3" fmla="*/ 317816 h 1350114"/>
                      <a:gd name="connsiteX4" fmla="*/ 530190 w 646083"/>
                      <a:gd name="connsiteY4" fmla="*/ 323260 h 1350114"/>
                      <a:gd name="connsiteX5" fmla="*/ 644223 w 646083"/>
                      <a:gd name="connsiteY5" fmla="*/ 676650 h 1350114"/>
                      <a:gd name="connsiteX6" fmla="*/ 619549 w 646083"/>
                      <a:gd name="connsiteY6" fmla="*/ 724834 h 1350114"/>
                      <a:gd name="connsiteX7" fmla="*/ 614036 w 646083"/>
                      <a:gd name="connsiteY7" fmla="*/ 726613 h 1350114"/>
                      <a:gd name="connsiteX8" fmla="*/ 565852 w 646083"/>
                      <a:gd name="connsiteY8" fmla="*/ 701939 h 1350114"/>
                      <a:gd name="connsiteX9" fmla="*/ 473129 w 646083"/>
                      <a:gd name="connsiteY9" fmla="*/ 414592 h 1350114"/>
                      <a:gd name="connsiteX10" fmla="*/ 452238 w 646083"/>
                      <a:gd name="connsiteY10" fmla="*/ 414949 h 1350114"/>
                      <a:gd name="connsiteX11" fmla="*/ 449433 w 646083"/>
                      <a:gd name="connsiteY11" fmla="*/ 414982 h 1350114"/>
                      <a:gd name="connsiteX12" fmla="*/ 599410 w 646083"/>
                      <a:gd name="connsiteY12" fmla="*/ 974194 h 1350114"/>
                      <a:gd name="connsiteX13" fmla="*/ 470010 w 646083"/>
                      <a:gd name="connsiteY13" fmla="*/ 974194 h 1350114"/>
                      <a:gd name="connsiteX14" fmla="*/ 470009 w 646083"/>
                      <a:gd name="connsiteY14" fmla="*/ 1287603 h 1350114"/>
                      <a:gd name="connsiteX15" fmla="*/ 407498 w 646083"/>
                      <a:gd name="connsiteY15" fmla="*/ 1350114 h 1350114"/>
                      <a:gd name="connsiteX16" fmla="*/ 407499 w 646083"/>
                      <a:gd name="connsiteY16" fmla="*/ 1350113 h 1350114"/>
                      <a:gd name="connsiteX17" fmla="*/ 344988 w 646083"/>
                      <a:gd name="connsiteY17" fmla="*/ 1287602 h 1350114"/>
                      <a:gd name="connsiteX18" fmla="*/ 344988 w 646083"/>
                      <a:gd name="connsiteY18" fmla="*/ 974194 h 1350114"/>
                      <a:gd name="connsiteX19" fmla="*/ 293340 w 646083"/>
                      <a:gd name="connsiteY19" fmla="*/ 974194 h 1350114"/>
                      <a:gd name="connsiteX20" fmla="*/ 293339 w 646083"/>
                      <a:gd name="connsiteY20" fmla="*/ 1287603 h 1350114"/>
                      <a:gd name="connsiteX21" fmla="*/ 230828 w 646083"/>
                      <a:gd name="connsiteY21" fmla="*/ 1350114 h 1350114"/>
                      <a:gd name="connsiteX22" fmla="*/ 230829 w 646083"/>
                      <a:gd name="connsiteY22" fmla="*/ 1350113 h 1350114"/>
                      <a:gd name="connsiteX23" fmla="*/ 168318 w 646083"/>
                      <a:gd name="connsiteY23" fmla="*/ 1287602 h 1350114"/>
                      <a:gd name="connsiteX24" fmla="*/ 168318 w 646083"/>
                      <a:gd name="connsiteY24" fmla="*/ 974194 h 1350114"/>
                      <a:gd name="connsiteX25" fmla="*/ 21772 w 646083"/>
                      <a:gd name="connsiteY25" fmla="*/ 974194 h 1350114"/>
                      <a:gd name="connsiteX26" fmla="*/ 202604 w 646083"/>
                      <a:gd name="connsiteY26" fmla="*/ 417834 h 1350114"/>
                      <a:gd name="connsiteX27" fmla="*/ 201657 w 646083"/>
                      <a:gd name="connsiteY27" fmla="*/ 417845 h 1350114"/>
                      <a:gd name="connsiteX28" fmla="*/ 173568 w 646083"/>
                      <a:gd name="connsiteY28" fmla="*/ 417025 h 1350114"/>
                      <a:gd name="connsiteX29" fmla="*/ 80235 w 646083"/>
                      <a:gd name="connsiteY29" fmla="*/ 706483 h 1350114"/>
                      <a:gd name="connsiteX30" fmla="*/ 32056 w 646083"/>
                      <a:gd name="connsiteY30" fmla="*/ 731168 h 1350114"/>
                      <a:gd name="connsiteX31" fmla="*/ 26542 w 646083"/>
                      <a:gd name="connsiteY31" fmla="*/ 729390 h 1350114"/>
                      <a:gd name="connsiteX32" fmla="*/ 1857 w 646083"/>
                      <a:gd name="connsiteY32" fmla="*/ 681211 h 1350114"/>
                      <a:gd name="connsiteX33" fmla="*/ 115813 w 646083"/>
                      <a:gd name="connsiteY33" fmla="*/ 327796 h 1350114"/>
                      <a:gd name="connsiteX34" fmla="*/ 117422 w 646083"/>
                      <a:gd name="connsiteY34" fmla="*/ 325904 h 1350114"/>
                      <a:gd name="connsiteX35" fmla="*/ 119594 w 646083"/>
                      <a:gd name="connsiteY35" fmla="*/ 312871 h 1350114"/>
                      <a:gd name="connsiteX36" fmla="*/ 204049 w 646083"/>
                      <a:gd name="connsiteY36" fmla="*/ 245076 h 1350114"/>
                      <a:gd name="connsiteX37" fmla="*/ 322166 w 646083"/>
                      <a:gd name="connsiteY37" fmla="*/ 0 h 1350114"/>
                      <a:gd name="connsiteX38" fmla="*/ 433059 w 646083"/>
                      <a:gd name="connsiteY38" fmla="*/ 110893 h 1350114"/>
                      <a:gd name="connsiteX39" fmla="*/ 322166 w 646083"/>
                      <a:gd name="connsiteY39" fmla="*/ 221786 h 1350114"/>
                      <a:gd name="connsiteX40" fmla="*/ 211273 w 646083"/>
                      <a:gd name="connsiteY40" fmla="*/ 110893 h 1350114"/>
                      <a:gd name="connsiteX41" fmla="*/ 322166 w 646083"/>
                      <a:gd name="connsiteY41" fmla="*/ 0 h 13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6083" h="1350114">
                        <a:moveTo>
                          <a:pt x="204049" y="245076"/>
                        </a:moveTo>
                        <a:lnTo>
                          <a:pt x="440281" y="245076"/>
                        </a:lnTo>
                        <a:cubicBezTo>
                          <a:pt x="478246" y="245076"/>
                          <a:pt x="510821" y="273031"/>
                          <a:pt x="524735" y="312871"/>
                        </a:cubicBezTo>
                        <a:lnTo>
                          <a:pt x="525560" y="317816"/>
                        </a:lnTo>
                        <a:lnTo>
                          <a:pt x="530190" y="323260"/>
                        </a:lnTo>
                        <a:lnTo>
                          <a:pt x="644223" y="676650"/>
                        </a:lnTo>
                        <a:cubicBezTo>
                          <a:pt x="650716" y="696769"/>
                          <a:pt x="639669" y="718342"/>
                          <a:pt x="619549" y="724834"/>
                        </a:cubicBezTo>
                        <a:lnTo>
                          <a:pt x="614036" y="726613"/>
                        </a:lnTo>
                        <a:cubicBezTo>
                          <a:pt x="593917" y="733106"/>
                          <a:pt x="572344" y="722059"/>
                          <a:pt x="565852" y="701939"/>
                        </a:cubicBezTo>
                        <a:lnTo>
                          <a:pt x="473129" y="414592"/>
                        </a:lnTo>
                        <a:lnTo>
                          <a:pt x="452238" y="414949"/>
                        </a:lnTo>
                        <a:lnTo>
                          <a:pt x="449433" y="414982"/>
                        </a:lnTo>
                        <a:lnTo>
                          <a:pt x="599410" y="974194"/>
                        </a:lnTo>
                        <a:lnTo>
                          <a:pt x="470010" y="974194"/>
                        </a:lnTo>
                        <a:lnTo>
                          <a:pt x="470009" y="1287603"/>
                        </a:lnTo>
                        <a:cubicBezTo>
                          <a:pt x="470009" y="1322127"/>
                          <a:pt x="442022" y="1350114"/>
                          <a:pt x="407498" y="1350114"/>
                        </a:cubicBezTo>
                        <a:lnTo>
                          <a:pt x="407499" y="1350113"/>
                        </a:lnTo>
                        <a:cubicBezTo>
                          <a:pt x="372975" y="1350113"/>
                          <a:pt x="344988" y="1322126"/>
                          <a:pt x="344988" y="1287602"/>
                        </a:cubicBezTo>
                        <a:lnTo>
                          <a:pt x="344988" y="974194"/>
                        </a:lnTo>
                        <a:lnTo>
                          <a:pt x="293340" y="974194"/>
                        </a:lnTo>
                        <a:lnTo>
                          <a:pt x="293339" y="1287603"/>
                        </a:lnTo>
                        <a:cubicBezTo>
                          <a:pt x="293339" y="1322127"/>
                          <a:pt x="265352" y="1350114"/>
                          <a:pt x="230828" y="1350114"/>
                        </a:cubicBezTo>
                        <a:lnTo>
                          <a:pt x="230829" y="1350113"/>
                        </a:lnTo>
                        <a:cubicBezTo>
                          <a:pt x="196305" y="1350113"/>
                          <a:pt x="168318" y="1322126"/>
                          <a:pt x="168318" y="1287602"/>
                        </a:cubicBezTo>
                        <a:lnTo>
                          <a:pt x="168318" y="974194"/>
                        </a:lnTo>
                        <a:lnTo>
                          <a:pt x="21772" y="974194"/>
                        </a:lnTo>
                        <a:lnTo>
                          <a:pt x="202604" y="417834"/>
                        </a:lnTo>
                        <a:lnTo>
                          <a:pt x="201657" y="417845"/>
                        </a:lnTo>
                        <a:lnTo>
                          <a:pt x="173568" y="417025"/>
                        </a:lnTo>
                        <a:lnTo>
                          <a:pt x="80235" y="706483"/>
                        </a:lnTo>
                        <a:cubicBezTo>
                          <a:pt x="73747" y="726604"/>
                          <a:pt x="52177" y="737656"/>
                          <a:pt x="32056" y="731168"/>
                        </a:cubicBezTo>
                        <a:lnTo>
                          <a:pt x="26542" y="729390"/>
                        </a:lnTo>
                        <a:cubicBezTo>
                          <a:pt x="6421" y="722902"/>
                          <a:pt x="-4631" y="701332"/>
                          <a:pt x="1857" y="681211"/>
                        </a:cubicBezTo>
                        <a:lnTo>
                          <a:pt x="115813" y="327796"/>
                        </a:lnTo>
                        <a:lnTo>
                          <a:pt x="117422" y="325904"/>
                        </a:lnTo>
                        <a:lnTo>
                          <a:pt x="119594" y="312871"/>
                        </a:lnTo>
                        <a:cubicBezTo>
                          <a:pt x="133509" y="273031"/>
                          <a:pt x="166083" y="245076"/>
                          <a:pt x="204049" y="245076"/>
                        </a:cubicBezTo>
                        <a:close/>
                        <a:moveTo>
                          <a:pt x="322166" y="0"/>
                        </a:moveTo>
                        <a:cubicBezTo>
                          <a:pt x="383411" y="0"/>
                          <a:pt x="433059" y="49648"/>
                          <a:pt x="433059" y="110893"/>
                        </a:cubicBezTo>
                        <a:cubicBezTo>
                          <a:pt x="433059" y="172138"/>
                          <a:pt x="383411" y="221786"/>
                          <a:pt x="322166" y="221786"/>
                        </a:cubicBezTo>
                        <a:cubicBezTo>
                          <a:pt x="260921" y="221786"/>
                          <a:pt x="211273" y="172138"/>
                          <a:pt x="211273" y="110893"/>
                        </a:cubicBezTo>
                        <a:cubicBezTo>
                          <a:pt x="211273" y="49648"/>
                          <a:pt x="260921" y="0"/>
                          <a:pt x="322166" y="0"/>
                        </a:cubicBezTo>
                        <a:close/>
                      </a:path>
                    </a:pathLst>
                  </a:custGeom>
                  <a:solidFill>
                    <a:srgbClr val="884E96">
                      <a:alpha val="20000"/>
                    </a:srgbClr>
                  </a:solidFill>
                  <a:ln>
                    <a:solidFill>
                      <a:srgbClr val="884E9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11A5385F-B906-4C39-8151-F3527AAE9CFC}"/>
                      </a:ext>
                    </a:extLst>
                  </p:cNvPr>
                  <p:cNvSpPr/>
                  <p:nvPr/>
                </p:nvSpPr>
                <p:spPr>
                  <a:xfrm>
                    <a:off x="10648410" y="4489976"/>
                    <a:ext cx="145282" cy="386044"/>
                  </a:xfrm>
                  <a:custGeom>
                    <a:avLst/>
                    <a:gdLst>
                      <a:gd name="connsiteX0" fmla="*/ 110841 w 507355"/>
                      <a:gd name="connsiteY0" fmla="*/ 244719 h 1348149"/>
                      <a:gd name="connsiteX1" fmla="*/ 396514 w 507355"/>
                      <a:gd name="connsiteY1" fmla="*/ 244719 h 1348149"/>
                      <a:gd name="connsiteX2" fmla="*/ 507355 w 507355"/>
                      <a:gd name="connsiteY2" fmla="*/ 355560 h 1348149"/>
                      <a:gd name="connsiteX3" fmla="*/ 507355 w 507355"/>
                      <a:gd name="connsiteY3" fmla="*/ 355560 h 1348149"/>
                      <a:gd name="connsiteX4" fmla="*/ 506481 w 507355"/>
                      <a:gd name="connsiteY4" fmla="*/ 360299 h 1348149"/>
                      <a:gd name="connsiteX5" fmla="*/ 507355 w 507355"/>
                      <a:gd name="connsiteY5" fmla="*/ 362409 h 1348149"/>
                      <a:gd name="connsiteX6" fmla="*/ 507355 w 507355"/>
                      <a:gd name="connsiteY6" fmla="*/ 733202 h 1348149"/>
                      <a:gd name="connsiteX7" fmla="*/ 469132 w 507355"/>
                      <a:gd name="connsiteY7" fmla="*/ 771425 h 1348149"/>
                      <a:gd name="connsiteX8" fmla="*/ 463347 w 507355"/>
                      <a:gd name="connsiteY8" fmla="*/ 771425 h 1348149"/>
                      <a:gd name="connsiteX9" fmla="*/ 425124 w 507355"/>
                      <a:gd name="connsiteY9" fmla="*/ 733202 h 1348149"/>
                      <a:gd name="connsiteX10" fmla="*/ 425124 w 507355"/>
                      <a:gd name="connsiteY10" fmla="*/ 414145 h 1348149"/>
                      <a:gd name="connsiteX11" fmla="*/ 410974 w 507355"/>
                      <a:gd name="connsiteY11" fmla="*/ 414345 h 1348149"/>
                      <a:gd name="connsiteX12" fmla="*/ 406073 w 507355"/>
                      <a:gd name="connsiteY12" fmla="*/ 414392 h 1348149"/>
                      <a:gd name="connsiteX13" fmla="*/ 406073 w 507355"/>
                      <a:gd name="connsiteY13" fmla="*/ 621608 h 1348149"/>
                      <a:gd name="connsiteX14" fmla="*/ 406074 w 507355"/>
                      <a:gd name="connsiteY14" fmla="*/ 621615 h 1348149"/>
                      <a:gd name="connsiteX15" fmla="*/ 406073 w 507355"/>
                      <a:gd name="connsiteY15" fmla="*/ 1285729 h 1348149"/>
                      <a:gd name="connsiteX16" fmla="*/ 343653 w 507355"/>
                      <a:gd name="connsiteY16" fmla="*/ 1348149 h 1348149"/>
                      <a:gd name="connsiteX17" fmla="*/ 343654 w 507355"/>
                      <a:gd name="connsiteY17" fmla="*/ 1348148 h 1348149"/>
                      <a:gd name="connsiteX18" fmla="*/ 281234 w 507355"/>
                      <a:gd name="connsiteY18" fmla="*/ 1285728 h 1348149"/>
                      <a:gd name="connsiteX19" fmla="*/ 281234 w 507355"/>
                      <a:gd name="connsiteY19" fmla="*/ 771425 h 1348149"/>
                      <a:gd name="connsiteX20" fmla="*/ 224893 w 507355"/>
                      <a:gd name="connsiteY20" fmla="*/ 771425 h 1348149"/>
                      <a:gd name="connsiteX21" fmla="*/ 224893 w 507355"/>
                      <a:gd name="connsiteY21" fmla="*/ 1285729 h 1348149"/>
                      <a:gd name="connsiteX22" fmla="*/ 162474 w 507355"/>
                      <a:gd name="connsiteY22" fmla="*/ 1348148 h 1348149"/>
                      <a:gd name="connsiteX23" fmla="*/ 100054 w 507355"/>
                      <a:gd name="connsiteY23" fmla="*/ 1285729 h 1348149"/>
                      <a:gd name="connsiteX24" fmla="*/ 100054 w 507355"/>
                      <a:gd name="connsiteY24" fmla="*/ 721216 h 1348149"/>
                      <a:gd name="connsiteX25" fmla="*/ 100054 w 507355"/>
                      <a:gd name="connsiteY25" fmla="*/ 621614 h 1348149"/>
                      <a:gd name="connsiteX26" fmla="*/ 100054 w 507355"/>
                      <a:gd name="connsiteY26" fmla="*/ 417046 h 1348149"/>
                      <a:gd name="connsiteX27" fmla="*/ 99538 w 507355"/>
                      <a:gd name="connsiteY27" fmla="*/ 417034 h 1348149"/>
                      <a:gd name="connsiteX28" fmla="*/ 99538 w 507355"/>
                      <a:gd name="connsiteY28" fmla="*/ 414378 h 1348149"/>
                      <a:gd name="connsiteX29" fmla="*/ 82231 w 507355"/>
                      <a:gd name="connsiteY29" fmla="*/ 414378 h 1348149"/>
                      <a:gd name="connsiteX30" fmla="*/ 82231 w 507355"/>
                      <a:gd name="connsiteY30" fmla="*/ 733202 h 1348149"/>
                      <a:gd name="connsiteX31" fmla="*/ 44008 w 507355"/>
                      <a:gd name="connsiteY31" fmla="*/ 771425 h 1348149"/>
                      <a:gd name="connsiteX32" fmla="*/ 38223 w 507355"/>
                      <a:gd name="connsiteY32" fmla="*/ 771425 h 1348149"/>
                      <a:gd name="connsiteX33" fmla="*/ 0 w 507355"/>
                      <a:gd name="connsiteY33" fmla="*/ 733202 h 1348149"/>
                      <a:gd name="connsiteX34" fmla="*/ 0 w 507355"/>
                      <a:gd name="connsiteY34" fmla="*/ 362409 h 1348149"/>
                      <a:gd name="connsiteX35" fmla="*/ 575 w 507355"/>
                      <a:gd name="connsiteY35" fmla="*/ 361022 h 1348149"/>
                      <a:gd name="connsiteX36" fmla="*/ 0 w 507355"/>
                      <a:gd name="connsiteY36" fmla="*/ 355560 h 1348149"/>
                      <a:gd name="connsiteX37" fmla="*/ 2252 w 507355"/>
                      <a:gd name="connsiteY37" fmla="*/ 333222 h 1348149"/>
                      <a:gd name="connsiteX38" fmla="*/ 110841 w 507355"/>
                      <a:gd name="connsiteY38" fmla="*/ 244719 h 1348149"/>
                      <a:gd name="connsiteX39" fmla="*/ 253678 w 507355"/>
                      <a:gd name="connsiteY39" fmla="*/ 0 h 1348149"/>
                      <a:gd name="connsiteX40" fmla="*/ 364410 w 507355"/>
                      <a:gd name="connsiteY40" fmla="*/ 110732 h 1348149"/>
                      <a:gd name="connsiteX41" fmla="*/ 253678 w 507355"/>
                      <a:gd name="connsiteY41" fmla="*/ 221464 h 1348149"/>
                      <a:gd name="connsiteX42" fmla="*/ 142946 w 507355"/>
                      <a:gd name="connsiteY42" fmla="*/ 110732 h 1348149"/>
                      <a:gd name="connsiteX43" fmla="*/ 253678 w 507355"/>
                      <a:gd name="connsiteY43" fmla="*/ 0 h 13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355" h="1348149">
                        <a:moveTo>
                          <a:pt x="110841" y="244719"/>
                        </a:moveTo>
                        <a:lnTo>
                          <a:pt x="396514" y="244719"/>
                        </a:lnTo>
                        <a:cubicBezTo>
                          <a:pt x="457730" y="244719"/>
                          <a:pt x="507355" y="294344"/>
                          <a:pt x="507355" y="355560"/>
                        </a:cubicBezTo>
                        <a:lnTo>
                          <a:pt x="507355" y="355560"/>
                        </a:lnTo>
                        <a:lnTo>
                          <a:pt x="506481" y="360299"/>
                        </a:lnTo>
                        <a:lnTo>
                          <a:pt x="507355" y="362409"/>
                        </a:lnTo>
                        <a:lnTo>
                          <a:pt x="507355" y="733202"/>
                        </a:lnTo>
                        <a:cubicBezTo>
                          <a:pt x="507355" y="754312"/>
                          <a:pt x="490242" y="771425"/>
                          <a:pt x="469132" y="771425"/>
                        </a:cubicBezTo>
                        <a:lnTo>
                          <a:pt x="463347" y="771425"/>
                        </a:lnTo>
                        <a:cubicBezTo>
                          <a:pt x="442237" y="771425"/>
                          <a:pt x="425124" y="754312"/>
                          <a:pt x="425124" y="733202"/>
                        </a:cubicBezTo>
                        <a:lnTo>
                          <a:pt x="425124" y="414145"/>
                        </a:lnTo>
                        <a:lnTo>
                          <a:pt x="410974" y="414345"/>
                        </a:lnTo>
                        <a:lnTo>
                          <a:pt x="406073" y="414392"/>
                        </a:lnTo>
                        <a:lnTo>
                          <a:pt x="406073" y="621608"/>
                        </a:lnTo>
                        <a:lnTo>
                          <a:pt x="406074" y="621615"/>
                        </a:lnTo>
                        <a:cubicBezTo>
                          <a:pt x="406074" y="842986"/>
                          <a:pt x="406073" y="1064358"/>
                          <a:pt x="406073" y="1285729"/>
                        </a:cubicBezTo>
                        <a:cubicBezTo>
                          <a:pt x="406073" y="1320203"/>
                          <a:pt x="378127" y="1348149"/>
                          <a:pt x="343653" y="1348149"/>
                        </a:cubicBezTo>
                        <a:lnTo>
                          <a:pt x="343654" y="1348148"/>
                        </a:lnTo>
                        <a:cubicBezTo>
                          <a:pt x="309180" y="1348148"/>
                          <a:pt x="281234" y="1320202"/>
                          <a:pt x="281234" y="1285728"/>
                        </a:cubicBezTo>
                        <a:lnTo>
                          <a:pt x="281234" y="771425"/>
                        </a:lnTo>
                        <a:lnTo>
                          <a:pt x="224893" y="771425"/>
                        </a:lnTo>
                        <a:lnTo>
                          <a:pt x="224893" y="1285729"/>
                        </a:lnTo>
                        <a:cubicBezTo>
                          <a:pt x="224893" y="1320202"/>
                          <a:pt x="196947" y="1348148"/>
                          <a:pt x="162474" y="1348148"/>
                        </a:cubicBezTo>
                        <a:cubicBezTo>
                          <a:pt x="128000" y="1348148"/>
                          <a:pt x="100054" y="1320202"/>
                          <a:pt x="100054" y="1285729"/>
                        </a:cubicBezTo>
                        <a:lnTo>
                          <a:pt x="100054" y="721216"/>
                        </a:lnTo>
                        <a:lnTo>
                          <a:pt x="100054" y="621614"/>
                        </a:lnTo>
                        <a:lnTo>
                          <a:pt x="100054" y="417046"/>
                        </a:lnTo>
                        <a:lnTo>
                          <a:pt x="99538" y="417034"/>
                        </a:lnTo>
                        <a:lnTo>
                          <a:pt x="99538" y="414378"/>
                        </a:lnTo>
                        <a:lnTo>
                          <a:pt x="82231" y="414378"/>
                        </a:lnTo>
                        <a:lnTo>
                          <a:pt x="82231" y="733202"/>
                        </a:lnTo>
                        <a:cubicBezTo>
                          <a:pt x="82231" y="754312"/>
                          <a:pt x="65118" y="771425"/>
                          <a:pt x="44008" y="771425"/>
                        </a:cubicBezTo>
                        <a:lnTo>
                          <a:pt x="38223" y="771425"/>
                        </a:lnTo>
                        <a:cubicBezTo>
                          <a:pt x="17113" y="771425"/>
                          <a:pt x="0" y="754312"/>
                          <a:pt x="0" y="733202"/>
                        </a:cubicBezTo>
                        <a:lnTo>
                          <a:pt x="0" y="362409"/>
                        </a:lnTo>
                        <a:lnTo>
                          <a:pt x="575" y="361022"/>
                        </a:lnTo>
                        <a:lnTo>
                          <a:pt x="0" y="355560"/>
                        </a:lnTo>
                        <a:lnTo>
                          <a:pt x="2252" y="333222"/>
                        </a:lnTo>
                        <a:cubicBezTo>
                          <a:pt x="12588" y="282714"/>
                          <a:pt x="57277" y="244719"/>
                          <a:pt x="110841" y="244719"/>
                        </a:cubicBezTo>
                        <a:close/>
                        <a:moveTo>
                          <a:pt x="253678" y="0"/>
                        </a:moveTo>
                        <a:cubicBezTo>
                          <a:pt x="314834" y="0"/>
                          <a:pt x="364410" y="49576"/>
                          <a:pt x="364410" y="110732"/>
                        </a:cubicBezTo>
                        <a:cubicBezTo>
                          <a:pt x="364410" y="171888"/>
                          <a:pt x="314834" y="221464"/>
                          <a:pt x="253678" y="221464"/>
                        </a:cubicBezTo>
                        <a:cubicBezTo>
                          <a:pt x="192522" y="221464"/>
                          <a:pt x="142946" y="171888"/>
                          <a:pt x="142946" y="110732"/>
                        </a:cubicBezTo>
                        <a:cubicBezTo>
                          <a:pt x="142946" y="49576"/>
                          <a:pt x="192522" y="0"/>
                          <a:pt x="253678" y="0"/>
                        </a:cubicBezTo>
                        <a:close/>
                      </a:path>
                    </a:pathLst>
                  </a:custGeom>
                  <a:solidFill>
                    <a:srgbClr val="CAD6EC"/>
                  </a:solidFill>
                  <a:ln>
                    <a:solidFill>
                      <a:srgbClr val="658BB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pic>
            <p:nvPicPr>
              <p:cNvPr id="85" name="Picture 84" descr="A blue circle with a cigarette in it&#10;&#10;Description automatically generated">
                <a:extLst>
                  <a:ext uri="{FF2B5EF4-FFF2-40B4-BE49-F238E27FC236}">
                    <a16:creationId xmlns:a16="http://schemas.microsoft.com/office/drawing/2014/main" id="{FF867400-9028-434A-88A6-7CF871320C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6327" y="4720335"/>
                <a:ext cx="457200" cy="457200"/>
              </a:xfrm>
              <a:prstGeom prst="rect">
                <a:avLst/>
              </a:prstGeom>
            </p:spPr>
          </p:pic>
          <p:pic>
            <p:nvPicPr>
              <p:cNvPr id="86" name="Picture 85">
                <a:extLst>
                  <a:ext uri="{FF2B5EF4-FFF2-40B4-BE49-F238E27FC236}">
                    <a16:creationId xmlns:a16="http://schemas.microsoft.com/office/drawing/2014/main" id="{50569D4A-A61D-448B-A5DB-7FEA1403E30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56602" y="4720335"/>
                <a:ext cx="457200" cy="457200"/>
              </a:xfrm>
              <a:prstGeom prst="rect">
                <a:avLst/>
              </a:prstGeom>
            </p:spPr>
          </p:pic>
        </p:grpSp>
      </p:grpSp>
    </p:spTree>
    <p:extLst>
      <p:ext uri="{BB962C8B-B14F-4D97-AF65-F5344CB8AC3E}">
        <p14:creationId xmlns:p14="http://schemas.microsoft.com/office/powerpoint/2010/main" val="313510899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B470-6D82-466F-B413-43DE4F99D2D5}"/>
              </a:ext>
            </a:extLst>
          </p:cNvPr>
          <p:cNvSpPr>
            <a:spLocks noGrp="1"/>
          </p:cNvSpPr>
          <p:nvPr>
            <p:ph type="title"/>
          </p:nvPr>
        </p:nvSpPr>
        <p:spPr>
          <a:xfrm>
            <a:off x="695325" y="78435"/>
            <a:ext cx="11039475" cy="1325563"/>
          </a:xfrm>
        </p:spPr>
        <p:txBody>
          <a:bodyPr>
            <a:normAutofit/>
          </a:bodyPr>
          <a:lstStyle/>
          <a:p>
            <a:pPr algn="ctr"/>
            <a:r>
              <a:rPr lang="en-US" sz="4000" dirty="0">
                <a:solidFill>
                  <a:srgbClr val="C00000"/>
                </a:solidFill>
                <a:latin typeface="Calibri" panose="020F0502020204030204" pitchFamily="34" charset="0"/>
                <a:cs typeface="Calibri" panose="020F0502020204030204" pitchFamily="34" charset="0"/>
              </a:rPr>
              <a:t>Reduction in risk of </a:t>
            </a:r>
            <a:r>
              <a:rPr lang="en-US" sz="4000" b="1" dirty="0">
                <a:solidFill>
                  <a:srgbClr val="C00000"/>
                </a:solidFill>
                <a:latin typeface="Calibri" panose="020F0502020204030204" pitchFamily="34" charset="0"/>
                <a:cs typeface="Calibri" panose="020F0502020204030204" pitchFamily="34" charset="0"/>
              </a:rPr>
              <a:t>MALE</a:t>
            </a:r>
            <a:r>
              <a:rPr lang="en-US" sz="4000" dirty="0">
                <a:solidFill>
                  <a:srgbClr val="C00000"/>
                </a:solidFill>
                <a:latin typeface="Calibri" panose="020F0502020204030204" pitchFamily="34" charset="0"/>
                <a:cs typeface="Calibri" panose="020F0502020204030204" pitchFamily="34" charset="0"/>
              </a:rPr>
              <a:t> with alirocumab is associated with baseline and change in Lp(a) </a:t>
            </a:r>
          </a:p>
        </p:txBody>
      </p:sp>
      <p:sp>
        <p:nvSpPr>
          <p:cNvPr id="8" name="TextBox 7">
            <a:extLst>
              <a:ext uri="{FF2B5EF4-FFF2-40B4-BE49-F238E27FC236}">
                <a16:creationId xmlns:a16="http://schemas.microsoft.com/office/drawing/2014/main" id="{875955B9-0910-4098-92CF-B6482177A455}"/>
              </a:ext>
            </a:extLst>
          </p:cNvPr>
          <p:cNvSpPr txBox="1"/>
          <p:nvPr/>
        </p:nvSpPr>
        <p:spPr>
          <a:xfrm>
            <a:off x="8650312" y="1959696"/>
            <a:ext cx="2237654"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Median change with alirocumab (mg/dl)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LDL-</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800" b="1" i="0" u="none" strike="noStrike" kern="1200" cap="none" spc="0" normalizeH="0" baseline="-25000" noProof="0" dirty="0" err="1">
                <a:ln>
                  <a:noFill/>
                </a:ln>
                <a:solidFill>
                  <a:prstClr val="black"/>
                </a:solidFill>
                <a:effectLst/>
                <a:uLnTx/>
                <a:uFillTx/>
                <a:latin typeface="Calibri" panose="020F0502020204030204"/>
                <a:ea typeface="+mn-ea"/>
                <a:cs typeface="+mn-cs"/>
              </a:rPr>
              <a:t>corrected</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Lp(a)</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-53.3                    0</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-52.7                 -  5.0</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-51.0                 -  9.7</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-47.5                 -20.4  </a:t>
            </a:r>
          </a:p>
        </p:txBody>
      </p:sp>
      <p:sp>
        <p:nvSpPr>
          <p:cNvPr id="9" name="TextBox 8">
            <a:extLst>
              <a:ext uri="{FF2B5EF4-FFF2-40B4-BE49-F238E27FC236}">
                <a16:creationId xmlns:a16="http://schemas.microsoft.com/office/drawing/2014/main" id="{9D91231F-9DA8-42EB-B6D6-F7B1E5A53768}"/>
              </a:ext>
            </a:extLst>
          </p:cNvPr>
          <p:cNvSpPr txBox="1"/>
          <p:nvPr/>
        </p:nvSpPr>
        <p:spPr>
          <a:xfrm>
            <a:off x="1943645" y="6237707"/>
            <a:ext cx="32991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LDL-</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corrected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LDL-C – 0.3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Lp(a) </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34B0B9C-158F-4038-AF61-8DE71E9B2CC3}"/>
              </a:ext>
            </a:extLst>
          </p:cNvPr>
          <p:cNvSpPr txBox="1"/>
          <p:nvPr/>
        </p:nvSpPr>
        <p:spPr>
          <a:xfrm>
            <a:off x="7298637" y="6291568"/>
            <a:ext cx="320312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Schwartz GG, et al.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Circulation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2020; 141:1608–1617</a:t>
            </a:r>
          </a:p>
        </p:txBody>
      </p:sp>
      <p:pic>
        <p:nvPicPr>
          <p:cNvPr id="6" name="Picture 5">
            <a:extLst>
              <a:ext uri="{FF2B5EF4-FFF2-40B4-BE49-F238E27FC236}">
                <a16:creationId xmlns:a16="http://schemas.microsoft.com/office/drawing/2014/main" id="{43882EF6-32A2-499C-AD0F-C7784F3E9624}"/>
              </a:ext>
            </a:extLst>
          </p:cNvPr>
          <p:cNvPicPr>
            <a:picLocks noChangeAspect="1"/>
          </p:cNvPicPr>
          <p:nvPr/>
        </p:nvPicPr>
        <p:blipFill>
          <a:blip r:embed="rId2"/>
          <a:stretch>
            <a:fillRect/>
          </a:stretch>
        </p:blipFill>
        <p:spPr>
          <a:xfrm>
            <a:off x="1214918" y="1959696"/>
            <a:ext cx="7435394" cy="3605793"/>
          </a:xfrm>
          <a:prstGeom prst="rect">
            <a:avLst/>
          </a:prstGeom>
        </p:spPr>
      </p:pic>
      <p:sp>
        <p:nvSpPr>
          <p:cNvPr id="12" name="TextBox 11">
            <a:extLst>
              <a:ext uri="{FF2B5EF4-FFF2-40B4-BE49-F238E27FC236}">
                <a16:creationId xmlns:a16="http://schemas.microsoft.com/office/drawing/2014/main" id="{F0AE943E-CEED-41DF-BC19-326F07D12978}"/>
              </a:ext>
            </a:extLst>
          </p:cNvPr>
          <p:cNvSpPr txBox="1"/>
          <p:nvPr/>
        </p:nvSpPr>
        <p:spPr>
          <a:xfrm>
            <a:off x="1214918" y="1995221"/>
            <a:ext cx="10319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quartile</a:t>
            </a:r>
          </a:p>
        </p:txBody>
      </p:sp>
      <p:sp>
        <p:nvSpPr>
          <p:cNvPr id="3" name="Rectangle 2">
            <a:extLst>
              <a:ext uri="{FF2B5EF4-FFF2-40B4-BE49-F238E27FC236}">
                <a16:creationId xmlns:a16="http://schemas.microsoft.com/office/drawing/2014/main" id="{A14B61DA-BA2F-8569-7ACF-69F500D3DA07}"/>
              </a:ext>
            </a:extLst>
          </p:cNvPr>
          <p:cNvSpPr/>
          <p:nvPr/>
        </p:nvSpPr>
        <p:spPr>
          <a:xfrm>
            <a:off x="74140" y="6084126"/>
            <a:ext cx="1517795"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73642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B1FC9-FFD9-C3CC-424D-296C927F30C6}"/>
              </a:ext>
            </a:extLst>
          </p:cNvPr>
          <p:cNvPicPr>
            <a:picLocks noChangeAspect="1"/>
          </p:cNvPicPr>
          <p:nvPr/>
        </p:nvPicPr>
        <p:blipFill rotWithShape="1">
          <a:blip r:embed="rId2"/>
          <a:srcRect l="45707" t="43161" r="37948" b="30944"/>
          <a:stretch/>
        </p:blipFill>
        <p:spPr>
          <a:xfrm>
            <a:off x="373558" y="1359507"/>
            <a:ext cx="5935502" cy="1763255"/>
          </a:xfrm>
          <a:prstGeom prst="rect">
            <a:avLst/>
          </a:prstGeom>
        </p:spPr>
      </p:pic>
      <p:pic>
        <p:nvPicPr>
          <p:cNvPr id="7" name="Picture 6">
            <a:extLst>
              <a:ext uri="{FF2B5EF4-FFF2-40B4-BE49-F238E27FC236}">
                <a16:creationId xmlns:a16="http://schemas.microsoft.com/office/drawing/2014/main" id="{E4EC09AC-B97A-8BD0-4127-91E5069E0D46}"/>
              </a:ext>
            </a:extLst>
          </p:cNvPr>
          <p:cNvPicPr>
            <a:picLocks noChangeAspect="1"/>
          </p:cNvPicPr>
          <p:nvPr/>
        </p:nvPicPr>
        <p:blipFill rotWithShape="1">
          <a:blip r:embed="rId3"/>
          <a:srcRect l="51015" t="21600" r="37523" b="7170"/>
          <a:stretch/>
        </p:blipFill>
        <p:spPr>
          <a:xfrm>
            <a:off x="6927011" y="981747"/>
            <a:ext cx="4400531" cy="5127418"/>
          </a:xfrm>
          <a:prstGeom prst="rect">
            <a:avLst/>
          </a:prstGeom>
        </p:spPr>
      </p:pic>
      <p:sp>
        <p:nvSpPr>
          <p:cNvPr id="4" name="TextBox 3">
            <a:extLst>
              <a:ext uri="{FF2B5EF4-FFF2-40B4-BE49-F238E27FC236}">
                <a16:creationId xmlns:a16="http://schemas.microsoft.com/office/drawing/2014/main" id="{91CD7B34-5CB6-FA54-AF34-603048860CED}"/>
              </a:ext>
            </a:extLst>
          </p:cNvPr>
          <p:cNvSpPr txBox="1"/>
          <p:nvPr/>
        </p:nvSpPr>
        <p:spPr>
          <a:xfrm>
            <a:off x="6927011" y="6503609"/>
            <a:ext cx="513657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Marinho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JACC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2024;84:408-410</a:t>
            </a:r>
          </a:p>
        </p:txBody>
      </p:sp>
      <p:sp>
        <p:nvSpPr>
          <p:cNvPr id="6" name="TextBox 5">
            <a:extLst>
              <a:ext uri="{FF2B5EF4-FFF2-40B4-BE49-F238E27FC236}">
                <a16:creationId xmlns:a16="http://schemas.microsoft.com/office/drawing/2014/main" id="{4D531722-1D25-3512-3BFB-2D58B1C1758D}"/>
              </a:ext>
            </a:extLst>
          </p:cNvPr>
          <p:cNvSpPr txBox="1"/>
          <p:nvPr/>
        </p:nvSpPr>
        <p:spPr>
          <a:xfrm>
            <a:off x="640977" y="3674852"/>
            <a:ext cx="5262113"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PROMINENT neutral for cardiovascular event reduction in Type 2 DM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xploratory analysis of PROMINENT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Blinded adjudication of lower extremity ischemic ulceration or gangrene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median 3.4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follow-up, 35 incident events in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pemafibrate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arm vs 56 in placebo</a:t>
            </a:r>
          </a:p>
        </p:txBody>
      </p:sp>
      <p:sp>
        <p:nvSpPr>
          <p:cNvPr id="8" name="Rectangle 2">
            <a:extLst>
              <a:ext uri="{FF2B5EF4-FFF2-40B4-BE49-F238E27FC236}">
                <a16:creationId xmlns:a16="http://schemas.microsoft.com/office/drawing/2014/main" id="{0A5049AA-7D66-44D0-B263-AA0B819039EA}"/>
              </a:ext>
            </a:extLst>
          </p:cNvPr>
          <p:cNvSpPr>
            <a:spLocks noGrp="1" noChangeArrowheads="1"/>
          </p:cNvSpPr>
          <p:nvPr>
            <p:ph type="title"/>
          </p:nvPr>
        </p:nvSpPr>
        <p:spPr>
          <a:xfrm>
            <a:off x="57509" y="-65979"/>
            <a:ext cx="11956212" cy="802100"/>
          </a:xfrm>
        </p:spPr>
        <p:txBody>
          <a:bodyPr/>
          <a:lstStyle/>
          <a:p>
            <a:pPr eaLnBrk="1" hangingPunct="1"/>
            <a:r>
              <a:rPr lang="en-US" sz="3600" dirty="0"/>
              <a:t>Role for Fibrates for DFU and Amputation?</a:t>
            </a:r>
          </a:p>
        </p:txBody>
      </p:sp>
      <p:sp>
        <p:nvSpPr>
          <p:cNvPr id="2" name="Rectangle 1">
            <a:extLst>
              <a:ext uri="{FF2B5EF4-FFF2-40B4-BE49-F238E27FC236}">
                <a16:creationId xmlns:a16="http://schemas.microsoft.com/office/drawing/2014/main" id="{AA66E047-7D78-DF27-68C8-717BB59F2083}"/>
              </a:ext>
            </a:extLst>
          </p:cNvPr>
          <p:cNvSpPr/>
          <p:nvPr/>
        </p:nvSpPr>
        <p:spPr>
          <a:xfrm>
            <a:off x="74140" y="6084126"/>
            <a:ext cx="1517795"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370876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91210-4F59-0621-E35B-EA5370BF9CBC}"/>
              </a:ext>
            </a:extLst>
          </p:cNvPr>
          <p:cNvPicPr>
            <a:picLocks noChangeAspect="1"/>
          </p:cNvPicPr>
          <p:nvPr/>
        </p:nvPicPr>
        <p:blipFill>
          <a:blip r:embed="rId2"/>
          <a:stretch>
            <a:fillRect/>
          </a:stretch>
        </p:blipFill>
        <p:spPr>
          <a:xfrm>
            <a:off x="493643" y="2257676"/>
            <a:ext cx="5477680" cy="3181615"/>
          </a:xfrm>
          <a:prstGeom prst="rect">
            <a:avLst/>
          </a:prstGeom>
        </p:spPr>
      </p:pic>
      <p:pic>
        <p:nvPicPr>
          <p:cNvPr id="6" name="Picture 5">
            <a:extLst>
              <a:ext uri="{FF2B5EF4-FFF2-40B4-BE49-F238E27FC236}">
                <a16:creationId xmlns:a16="http://schemas.microsoft.com/office/drawing/2014/main" id="{C475BC00-80D9-A20F-5C9F-41745D487C96}"/>
              </a:ext>
            </a:extLst>
          </p:cNvPr>
          <p:cNvPicPr>
            <a:picLocks noChangeAspect="1"/>
          </p:cNvPicPr>
          <p:nvPr/>
        </p:nvPicPr>
        <p:blipFill>
          <a:blip r:embed="rId3"/>
          <a:stretch>
            <a:fillRect/>
          </a:stretch>
        </p:blipFill>
        <p:spPr>
          <a:xfrm>
            <a:off x="6684020" y="2096694"/>
            <a:ext cx="4869942" cy="3406111"/>
          </a:xfrm>
          <a:prstGeom prst="rect">
            <a:avLst/>
          </a:prstGeom>
        </p:spPr>
      </p:pic>
      <p:sp>
        <p:nvSpPr>
          <p:cNvPr id="7" name="TextBox 6">
            <a:extLst>
              <a:ext uri="{FF2B5EF4-FFF2-40B4-BE49-F238E27FC236}">
                <a16:creationId xmlns:a16="http://schemas.microsoft.com/office/drawing/2014/main" id="{150BB5BF-19CE-3DBF-1F2F-0AE19FC302DB}"/>
              </a:ext>
            </a:extLst>
          </p:cNvPr>
          <p:cNvSpPr txBox="1"/>
          <p:nvPr/>
        </p:nvSpPr>
        <p:spPr>
          <a:xfrm>
            <a:off x="776840" y="606903"/>
            <a:ext cx="112464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Fibrate Therapy and Diabetic Foot Disease: Consistent Findings from Randomized Trials</a:t>
            </a:r>
          </a:p>
        </p:txBody>
      </p:sp>
      <p:sp>
        <p:nvSpPr>
          <p:cNvPr id="8" name="TextBox 7">
            <a:extLst>
              <a:ext uri="{FF2B5EF4-FFF2-40B4-BE49-F238E27FC236}">
                <a16:creationId xmlns:a16="http://schemas.microsoft.com/office/drawing/2014/main" id="{A570FF26-40AD-5839-D78D-33A7A1B6DCD2}"/>
              </a:ext>
            </a:extLst>
          </p:cNvPr>
          <p:cNvSpPr txBox="1"/>
          <p:nvPr/>
        </p:nvSpPr>
        <p:spPr>
          <a:xfrm>
            <a:off x="6829678" y="1351370"/>
            <a:ext cx="47580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PROMINENT: Lower Extremity Ulcer or Gangrene</a:t>
            </a:r>
          </a:p>
        </p:txBody>
      </p:sp>
      <p:sp>
        <p:nvSpPr>
          <p:cNvPr id="9" name="TextBox 8">
            <a:extLst>
              <a:ext uri="{FF2B5EF4-FFF2-40B4-BE49-F238E27FC236}">
                <a16:creationId xmlns:a16="http://schemas.microsoft.com/office/drawing/2014/main" id="{C81C07F5-E08C-F456-83B3-22372E8221CB}"/>
              </a:ext>
            </a:extLst>
          </p:cNvPr>
          <p:cNvSpPr txBox="1"/>
          <p:nvPr/>
        </p:nvSpPr>
        <p:spPr>
          <a:xfrm>
            <a:off x="1487610" y="1358114"/>
            <a:ext cx="4102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FIELD: Minor (Small Vessel) Amputations</a:t>
            </a:r>
          </a:p>
        </p:txBody>
      </p:sp>
      <p:sp>
        <p:nvSpPr>
          <p:cNvPr id="10" name="TextBox 9">
            <a:extLst>
              <a:ext uri="{FF2B5EF4-FFF2-40B4-BE49-F238E27FC236}">
                <a16:creationId xmlns:a16="http://schemas.microsoft.com/office/drawing/2014/main" id="{864C6507-124D-8827-2375-62783047CC5B}"/>
              </a:ext>
            </a:extLst>
          </p:cNvPr>
          <p:cNvSpPr txBox="1"/>
          <p:nvPr/>
        </p:nvSpPr>
        <p:spPr>
          <a:xfrm>
            <a:off x="1343277" y="5996199"/>
            <a:ext cx="42490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Rajamani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Lancet 2009;373:1780-1788</a:t>
            </a:r>
          </a:p>
        </p:txBody>
      </p:sp>
      <p:sp>
        <p:nvSpPr>
          <p:cNvPr id="11" name="TextBox 10">
            <a:extLst>
              <a:ext uri="{FF2B5EF4-FFF2-40B4-BE49-F238E27FC236}">
                <a16:creationId xmlns:a16="http://schemas.microsoft.com/office/drawing/2014/main" id="{64B45109-1BED-7984-6A08-EE4109066FA4}"/>
              </a:ext>
            </a:extLst>
          </p:cNvPr>
          <p:cNvSpPr txBox="1"/>
          <p:nvPr/>
        </p:nvSpPr>
        <p:spPr>
          <a:xfrm>
            <a:off x="8058289" y="6002943"/>
            <a:ext cx="30905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Marinho et al. Circulation 2024</a:t>
            </a:r>
          </a:p>
        </p:txBody>
      </p:sp>
    </p:spTree>
    <p:extLst>
      <p:ext uri="{BB962C8B-B14F-4D97-AF65-F5344CB8AC3E}">
        <p14:creationId xmlns:p14="http://schemas.microsoft.com/office/powerpoint/2010/main" val="8639358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B4ED3-525F-AA9C-1F43-6152296016B5}"/>
              </a:ext>
            </a:extLst>
          </p:cNvPr>
          <p:cNvSpPr>
            <a:spLocks noGrp="1"/>
          </p:cNvSpPr>
          <p:nvPr>
            <p:ph idx="1"/>
          </p:nvPr>
        </p:nvSpPr>
        <p:spPr>
          <a:xfrm>
            <a:off x="6338647" y="1402749"/>
            <a:ext cx="5613208" cy="1145674"/>
          </a:xfrm>
        </p:spPr>
        <p:txBody>
          <a:bodyPr>
            <a:normAutofit lnSpcReduction="10000"/>
          </a:bodyPr>
          <a:lstStyle/>
          <a:p>
            <a:r>
              <a:rPr lang="en-US" sz="1800" dirty="0">
                <a:latin typeface="Arial" panose="020B0604020202020204" pitchFamily="34" charset="0"/>
                <a:cs typeface="Arial" panose="020B0604020202020204" pitchFamily="34" charset="0"/>
              </a:rPr>
              <a:t>94,690 pts undergoing lower limb revascularization 2013-2020 in England</a:t>
            </a:r>
          </a:p>
          <a:p>
            <a:r>
              <a:rPr lang="en-US" sz="1800" dirty="0">
                <a:latin typeface="Arial" panose="020B0604020202020204" pitchFamily="34" charset="0"/>
                <a:cs typeface="Arial" panose="020B0604020202020204" pitchFamily="34" charset="0"/>
              </a:rPr>
              <a:t>Risk for amputation and mortality higher for non-elective than elective procedures</a:t>
            </a:r>
          </a:p>
        </p:txBody>
      </p:sp>
      <p:pic>
        <p:nvPicPr>
          <p:cNvPr id="13" name="Picture 12">
            <a:extLst>
              <a:ext uri="{FF2B5EF4-FFF2-40B4-BE49-F238E27FC236}">
                <a16:creationId xmlns:a16="http://schemas.microsoft.com/office/drawing/2014/main" id="{66B4B597-C4E9-8EBF-A89D-0F5DA6FD19DC}"/>
              </a:ext>
            </a:extLst>
          </p:cNvPr>
          <p:cNvPicPr>
            <a:picLocks noChangeAspect="1"/>
          </p:cNvPicPr>
          <p:nvPr/>
        </p:nvPicPr>
        <p:blipFill rotWithShape="1">
          <a:blip r:embed="rId2"/>
          <a:srcRect l="41179" t="20887" r="42264" b="54140"/>
          <a:stretch/>
        </p:blipFill>
        <p:spPr>
          <a:xfrm>
            <a:off x="795400" y="1149404"/>
            <a:ext cx="5386230" cy="1523347"/>
          </a:xfrm>
          <a:prstGeom prst="rect">
            <a:avLst/>
          </a:prstGeom>
        </p:spPr>
      </p:pic>
      <p:graphicFrame>
        <p:nvGraphicFramePr>
          <p:cNvPr id="5" name="Chart 4">
            <a:extLst>
              <a:ext uri="{FF2B5EF4-FFF2-40B4-BE49-F238E27FC236}">
                <a16:creationId xmlns:a16="http://schemas.microsoft.com/office/drawing/2014/main" id="{732F7AD9-FDA3-3663-8B2D-E90E0F651661}"/>
              </a:ext>
            </a:extLst>
          </p:cNvPr>
          <p:cNvGraphicFramePr>
            <a:graphicFrameLocks/>
          </p:cNvGraphicFramePr>
          <p:nvPr/>
        </p:nvGraphicFramePr>
        <p:xfrm>
          <a:off x="910743" y="3463637"/>
          <a:ext cx="4572000" cy="31680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8259268-97F5-7370-12DF-9F311F4F3F88}"/>
              </a:ext>
            </a:extLst>
          </p:cNvPr>
          <p:cNvSpPr txBox="1"/>
          <p:nvPr/>
        </p:nvSpPr>
        <p:spPr>
          <a:xfrm>
            <a:off x="85630" y="3024457"/>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Major Amputation after Revascularization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Chart 1">
            <a:extLst>
              <a:ext uri="{FF2B5EF4-FFF2-40B4-BE49-F238E27FC236}">
                <a16:creationId xmlns:a16="http://schemas.microsoft.com/office/drawing/2014/main" id="{4D18D2AA-9CFA-3BE6-D271-A9C8E2CB835E}"/>
              </a:ext>
            </a:extLst>
          </p:cNvPr>
          <p:cNvGraphicFramePr>
            <a:graphicFrameLocks/>
          </p:cNvGraphicFramePr>
          <p:nvPr/>
        </p:nvGraphicFramePr>
        <p:xfrm>
          <a:off x="6708102" y="3542116"/>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12E442E-B116-4698-8CAB-DFEC3037F04D}"/>
              </a:ext>
            </a:extLst>
          </p:cNvPr>
          <p:cNvSpPr txBox="1"/>
          <p:nvPr/>
        </p:nvSpPr>
        <p:spPr>
          <a:xfrm>
            <a:off x="6010370" y="3024457"/>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5-Year Mortality after Revascularization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4FEE2AE-E59D-F407-683E-445788E6AA16}"/>
              </a:ext>
            </a:extLst>
          </p:cNvPr>
          <p:cNvSpPr txBox="1"/>
          <p:nvPr/>
        </p:nvSpPr>
        <p:spPr>
          <a:xfrm rot="16200000">
            <a:off x="-385955" y="4237490"/>
            <a:ext cx="24014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Amputation rate (%)</a:t>
            </a:r>
          </a:p>
        </p:txBody>
      </p:sp>
      <p:sp>
        <p:nvSpPr>
          <p:cNvPr id="10" name="TextBox 9">
            <a:extLst>
              <a:ext uri="{FF2B5EF4-FFF2-40B4-BE49-F238E27FC236}">
                <a16:creationId xmlns:a16="http://schemas.microsoft.com/office/drawing/2014/main" id="{CBE2B2D8-EB67-899C-60F3-D048B30C3ADE}"/>
              </a:ext>
            </a:extLst>
          </p:cNvPr>
          <p:cNvSpPr txBox="1"/>
          <p:nvPr/>
        </p:nvSpPr>
        <p:spPr>
          <a:xfrm rot="16200000">
            <a:off x="5411881" y="4108189"/>
            <a:ext cx="24014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Mortality rate (%)</a:t>
            </a:r>
          </a:p>
        </p:txBody>
      </p:sp>
      <p:sp>
        <p:nvSpPr>
          <p:cNvPr id="11" name="TextBox 10">
            <a:extLst>
              <a:ext uri="{FF2B5EF4-FFF2-40B4-BE49-F238E27FC236}">
                <a16:creationId xmlns:a16="http://schemas.microsoft.com/office/drawing/2014/main" id="{58459353-3CF6-72FE-9814-83628292E447}"/>
              </a:ext>
            </a:extLst>
          </p:cNvPr>
          <p:cNvSpPr txBox="1"/>
          <p:nvPr/>
        </p:nvSpPr>
        <p:spPr>
          <a:xfrm>
            <a:off x="6927011" y="6503609"/>
            <a:ext cx="513657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Circulation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2024;150:261-271</a:t>
            </a:r>
          </a:p>
        </p:txBody>
      </p:sp>
      <p:sp>
        <p:nvSpPr>
          <p:cNvPr id="12" name="Rectangle 2">
            <a:extLst>
              <a:ext uri="{FF2B5EF4-FFF2-40B4-BE49-F238E27FC236}">
                <a16:creationId xmlns:a16="http://schemas.microsoft.com/office/drawing/2014/main" id="{04434846-FA35-4FB0-9A48-4D7EC872E459}"/>
              </a:ext>
            </a:extLst>
          </p:cNvPr>
          <p:cNvSpPr>
            <a:spLocks noGrp="1" noChangeArrowheads="1"/>
          </p:cNvSpPr>
          <p:nvPr>
            <p:ph type="title"/>
          </p:nvPr>
        </p:nvSpPr>
        <p:spPr>
          <a:xfrm>
            <a:off x="150158" y="0"/>
            <a:ext cx="11956212" cy="802100"/>
          </a:xfrm>
        </p:spPr>
        <p:txBody>
          <a:bodyPr/>
          <a:lstStyle/>
          <a:p>
            <a:pPr eaLnBrk="1" hangingPunct="1"/>
            <a:r>
              <a:rPr lang="en-US" sz="3600" dirty="0"/>
              <a:t>Outcomes after Revascularization</a:t>
            </a:r>
          </a:p>
        </p:txBody>
      </p:sp>
      <p:sp>
        <p:nvSpPr>
          <p:cNvPr id="4" name="Rectangle 3">
            <a:extLst>
              <a:ext uri="{FF2B5EF4-FFF2-40B4-BE49-F238E27FC236}">
                <a16:creationId xmlns:a16="http://schemas.microsoft.com/office/drawing/2014/main" id="{B8EDC9AC-DC17-690A-17ED-2D6F46C1A953}"/>
              </a:ext>
            </a:extLst>
          </p:cNvPr>
          <p:cNvSpPr/>
          <p:nvPr/>
        </p:nvSpPr>
        <p:spPr>
          <a:xfrm>
            <a:off x="74140" y="6084126"/>
            <a:ext cx="1517795"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89197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DEA8C9-2376-2A12-345F-0855B7625C3C}"/>
              </a:ext>
            </a:extLst>
          </p:cNvPr>
          <p:cNvPicPr>
            <a:picLocks noChangeAspect="1"/>
          </p:cNvPicPr>
          <p:nvPr/>
        </p:nvPicPr>
        <p:blipFill rotWithShape="1">
          <a:blip r:embed="rId2"/>
          <a:srcRect l="40542" t="45932" r="41204" b="37736"/>
          <a:stretch/>
        </p:blipFill>
        <p:spPr>
          <a:xfrm>
            <a:off x="32474" y="4634823"/>
            <a:ext cx="5544882" cy="930166"/>
          </a:xfrm>
          <a:prstGeom prst="rect">
            <a:avLst/>
          </a:prstGeom>
        </p:spPr>
      </p:pic>
      <p:sp>
        <p:nvSpPr>
          <p:cNvPr id="9" name="TextBox 8">
            <a:extLst>
              <a:ext uri="{FF2B5EF4-FFF2-40B4-BE49-F238E27FC236}">
                <a16:creationId xmlns:a16="http://schemas.microsoft.com/office/drawing/2014/main" id="{255A0410-6EE1-DEF8-3FD2-0578F31B1BB5}"/>
              </a:ext>
            </a:extLst>
          </p:cNvPr>
          <p:cNvSpPr txBox="1"/>
          <p:nvPr/>
        </p:nvSpPr>
        <p:spPr>
          <a:xfrm>
            <a:off x="5190769" y="6443510"/>
            <a:ext cx="51365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Butala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JSCAI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2:101036</a:t>
            </a:r>
          </a:p>
        </p:txBody>
      </p:sp>
      <p:pic>
        <p:nvPicPr>
          <p:cNvPr id="3" name="Picture 2">
            <a:extLst>
              <a:ext uri="{FF2B5EF4-FFF2-40B4-BE49-F238E27FC236}">
                <a16:creationId xmlns:a16="http://schemas.microsoft.com/office/drawing/2014/main" id="{7DE7D50B-0283-0724-54BF-AE3A1E6FE855}"/>
              </a:ext>
            </a:extLst>
          </p:cNvPr>
          <p:cNvPicPr>
            <a:picLocks noChangeAspect="1"/>
          </p:cNvPicPr>
          <p:nvPr/>
        </p:nvPicPr>
        <p:blipFill>
          <a:blip r:embed="rId3"/>
          <a:srcRect l="35250" t="34223" r="11333" b="20741"/>
          <a:stretch/>
        </p:blipFill>
        <p:spPr>
          <a:xfrm>
            <a:off x="6004560" y="3536294"/>
            <a:ext cx="5874737" cy="2786147"/>
          </a:xfrm>
          <a:prstGeom prst="rect">
            <a:avLst/>
          </a:prstGeom>
        </p:spPr>
      </p:pic>
      <p:pic>
        <p:nvPicPr>
          <p:cNvPr id="6" name="Picture 5">
            <a:extLst>
              <a:ext uri="{FF2B5EF4-FFF2-40B4-BE49-F238E27FC236}">
                <a16:creationId xmlns:a16="http://schemas.microsoft.com/office/drawing/2014/main" id="{04E00DC3-DCBA-70B3-E587-36C392FAFF92}"/>
              </a:ext>
            </a:extLst>
          </p:cNvPr>
          <p:cNvPicPr>
            <a:picLocks noChangeAspect="1"/>
          </p:cNvPicPr>
          <p:nvPr/>
        </p:nvPicPr>
        <p:blipFill>
          <a:blip r:embed="rId4"/>
          <a:srcRect l="34667" t="36592" r="11250" b="40890"/>
          <a:stretch/>
        </p:blipFill>
        <p:spPr>
          <a:xfrm>
            <a:off x="5486018" y="1617519"/>
            <a:ext cx="6593840" cy="1544320"/>
          </a:xfrm>
          <a:prstGeom prst="rect">
            <a:avLst/>
          </a:prstGeom>
        </p:spPr>
      </p:pic>
      <p:sp>
        <p:nvSpPr>
          <p:cNvPr id="11" name="TextBox 10">
            <a:extLst>
              <a:ext uri="{FF2B5EF4-FFF2-40B4-BE49-F238E27FC236}">
                <a16:creationId xmlns:a16="http://schemas.microsoft.com/office/drawing/2014/main" id="{0370E055-CFD9-3CB6-5F62-51DC0998E569}"/>
              </a:ext>
            </a:extLst>
          </p:cNvPr>
          <p:cNvSpPr txBox="1"/>
          <p:nvPr/>
        </p:nvSpPr>
        <p:spPr>
          <a:xfrm>
            <a:off x="6004560" y="6322441"/>
            <a:ext cx="6096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Bradbury et al.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Vasc</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Endovasc</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2">
            <a:extLst>
              <a:ext uri="{FF2B5EF4-FFF2-40B4-BE49-F238E27FC236}">
                <a16:creationId xmlns:a16="http://schemas.microsoft.com/office/drawing/2014/main" id="{5F12C83D-2BEC-4CD0-9549-193B1076AEA4}"/>
              </a:ext>
            </a:extLst>
          </p:cNvPr>
          <p:cNvSpPr>
            <a:spLocks noGrp="1" noChangeArrowheads="1"/>
          </p:cNvSpPr>
          <p:nvPr>
            <p:ph type="title"/>
          </p:nvPr>
        </p:nvSpPr>
        <p:spPr>
          <a:xfrm>
            <a:off x="150158" y="0"/>
            <a:ext cx="11956212" cy="802100"/>
          </a:xfrm>
        </p:spPr>
        <p:txBody>
          <a:bodyPr/>
          <a:lstStyle/>
          <a:p>
            <a:pPr eaLnBrk="1" hangingPunct="1"/>
            <a:r>
              <a:rPr lang="en-US" sz="3600" dirty="0"/>
              <a:t>Causes of Death after Revascularization for CLTI</a:t>
            </a:r>
          </a:p>
        </p:txBody>
      </p:sp>
      <p:sp>
        <p:nvSpPr>
          <p:cNvPr id="2" name="Rectangle 1">
            <a:extLst>
              <a:ext uri="{FF2B5EF4-FFF2-40B4-BE49-F238E27FC236}">
                <a16:creationId xmlns:a16="http://schemas.microsoft.com/office/drawing/2014/main" id="{DAA3A698-3B36-5778-34F8-2D7E36505C30}"/>
              </a:ext>
            </a:extLst>
          </p:cNvPr>
          <p:cNvSpPr/>
          <p:nvPr/>
        </p:nvSpPr>
        <p:spPr>
          <a:xfrm>
            <a:off x="74140" y="6084126"/>
            <a:ext cx="1517795"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2539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C16C3B-B696-F6C4-C9A7-143201D24B97}"/>
              </a:ext>
            </a:extLst>
          </p:cNvPr>
          <p:cNvPicPr>
            <a:picLocks noChangeAspect="1"/>
          </p:cNvPicPr>
          <p:nvPr/>
        </p:nvPicPr>
        <p:blipFill rotWithShape="1">
          <a:blip r:embed="rId2"/>
          <a:srcRect l="41604" t="31860" r="41203" b="43319"/>
          <a:stretch/>
        </p:blipFill>
        <p:spPr>
          <a:xfrm>
            <a:off x="94888" y="1261143"/>
            <a:ext cx="6749796" cy="1827113"/>
          </a:xfrm>
          <a:prstGeom prst="rect">
            <a:avLst/>
          </a:prstGeom>
        </p:spPr>
      </p:pic>
      <p:pic>
        <p:nvPicPr>
          <p:cNvPr id="7" name="Picture 6">
            <a:extLst>
              <a:ext uri="{FF2B5EF4-FFF2-40B4-BE49-F238E27FC236}">
                <a16:creationId xmlns:a16="http://schemas.microsoft.com/office/drawing/2014/main" id="{32F0A469-B174-0987-DC71-8B4575EF8512}"/>
              </a:ext>
            </a:extLst>
          </p:cNvPr>
          <p:cNvPicPr>
            <a:picLocks noChangeAspect="1"/>
          </p:cNvPicPr>
          <p:nvPr/>
        </p:nvPicPr>
        <p:blipFill rotWithShape="1">
          <a:blip r:embed="rId3"/>
          <a:srcRect l="50691" t="19207" r="37453" b="39271"/>
          <a:stretch/>
        </p:blipFill>
        <p:spPr>
          <a:xfrm>
            <a:off x="7108584" y="2018581"/>
            <a:ext cx="4806170" cy="3156176"/>
          </a:xfrm>
          <a:prstGeom prst="rect">
            <a:avLst/>
          </a:prstGeom>
          <a:ln>
            <a:solidFill>
              <a:schemeClr val="tx1"/>
            </a:solidFill>
          </a:ln>
        </p:spPr>
      </p:pic>
      <p:sp>
        <p:nvSpPr>
          <p:cNvPr id="4" name="TextBox 3">
            <a:extLst>
              <a:ext uri="{FF2B5EF4-FFF2-40B4-BE49-F238E27FC236}">
                <a16:creationId xmlns:a16="http://schemas.microsoft.com/office/drawing/2014/main" id="{DF337268-C971-B621-6878-B2049D0746FB}"/>
              </a:ext>
            </a:extLst>
          </p:cNvPr>
          <p:cNvSpPr txBox="1"/>
          <p:nvPr/>
        </p:nvSpPr>
        <p:spPr>
          <a:xfrm>
            <a:off x="6927011" y="6503609"/>
            <a:ext cx="513657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Varcoe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NEJM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2024;84:408-410</a:t>
            </a:r>
          </a:p>
        </p:txBody>
      </p:sp>
      <p:sp>
        <p:nvSpPr>
          <p:cNvPr id="6" name="TextBox 5">
            <a:extLst>
              <a:ext uri="{FF2B5EF4-FFF2-40B4-BE49-F238E27FC236}">
                <a16:creationId xmlns:a16="http://schemas.microsoft.com/office/drawing/2014/main" id="{CC7A732A-3AAD-8A5D-E17B-831D5477D263}"/>
              </a:ext>
            </a:extLst>
          </p:cNvPr>
          <p:cNvSpPr txBox="1"/>
          <p:nvPr/>
        </p:nvSpPr>
        <p:spPr>
          <a:xfrm>
            <a:off x="905438" y="3283051"/>
            <a:ext cx="564768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261 patients w/ CLTI and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infrapopliteal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2:1 randomization to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everolimus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-eluting resorbable scaffold vs angioplasty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Primary endpoint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Efficacy: 1-year freedom from index limb major amputation, target vessel occlusion, clinically-driven target lesion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revasc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target lesion binary restenosis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Safety: 6-month freedom from MALE and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periop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death </a:t>
            </a:r>
          </a:p>
        </p:txBody>
      </p:sp>
      <p:sp>
        <p:nvSpPr>
          <p:cNvPr id="2" name="TextBox 1">
            <a:extLst>
              <a:ext uri="{FF2B5EF4-FFF2-40B4-BE49-F238E27FC236}">
                <a16:creationId xmlns:a16="http://schemas.microsoft.com/office/drawing/2014/main" id="{0687349F-7977-74E4-228E-6AF470257A44}"/>
              </a:ext>
            </a:extLst>
          </p:cNvPr>
          <p:cNvSpPr txBox="1"/>
          <p:nvPr/>
        </p:nvSpPr>
        <p:spPr>
          <a:xfrm>
            <a:off x="7427015" y="1635265"/>
            <a:ext cx="43418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Primary Efficacy Endpoint</a:t>
            </a:r>
          </a:p>
        </p:txBody>
      </p:sp>
      <p:sp>
        <p:nvSpPr>
          <p:cNvPr id="3" name="TextBox 2">
            <a:extLst>
              <a:ext uri="{FF2B5EF4-FFF2-40B4-BE49-F238E27FC236}">
                <a16:creationId xmlns:a16="http://schemas.microsoft.com/office/drawing/2014/main" id="{6CE5D812-BA63-A308-C74A-C410BBF91363}"/>
              </a:ext>
            </a:extLst>
          </p:cNvPr>
          <p:cNvSpPr txBox="1"/>
          <p:nvPr/>
        </p:nvSpPr>
        <p:spPr>
          <a:xfrm>
            <a:off x="8018908" y="4027762"/>
            <a:ext cx="295277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1-year: 74% vs 44%, p&lt;0.001 for superiority</a:t>
            </a:r>
          </a:p>
        </p:txBody>
      </p:sp>
      <p:sp>
        <p:nvSpPr>
          <p:cNvPr id="8" name="TextBox 7">
            <a:extLst>
              <a:ext uri="{FF2B5EF4-FFF2-40B4-BE49-F238E27FC236}">
                <a16:creationId xmlns:a16="http://schemas.microsoft.com/office/drawing/2014/main" id="{851ABEFE-30A1-F3AE-52BD-E4C04616C922}"/>
              </a:ext>
            </a:extLst>
          </p:cNvPr>
          <p:cNvSpPr txBox="1"/>
          <p:nvPr/>
        </p:nvSpPr>
        <p:spPr>
          <a:xfrm>
            <a:off x="7669898" y="5377517"/>
            <a:ext cx="385607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Safety: p&lt;0.001 for noninferiority</a:t>
            </a:r>
          </a:p>
        </p:txBody>
      </p:sp>
      <p:sp>
        <p:nvSpPr>
          <p:cNvPr id="9" name="Rectangle 2">
            <a:extLst>
              <a:ext uri="{FF2B5EF4-FFF2-40B4-BE49-F238E27FC236}">
                <a16:creationId xmlns:a16="http://schemas.microsoft.com/office/drawing/2014/main" id="{24A45DF5-8DB8-42EA-A3D0-88DD76D04380}"/>
              </a:ext>
            </a:extLst>
          </p:cNvPr>
          <p:cNvSpPr>
            <a:spLocks noGrp="1" noChangeArrowheads="1"/>
          </p:cNvSpPr>
          <p:nvPr>
            <p:ph type="title"/>
          </p:nvPr>
        </p:nvSpPr>
        <p:spPr>
          <a:xfrm>
            <a:off x="150158" y="0"/>
            <a:ext cx="11956212" cy="802100"/>
          </a:xfrm>
        </p:spPr>
        <p:txBody>
          <a:bodyPr/>
          <a:lstStyle/>
          <a:p>
            <a:pPr eaLnBrk="1" hangingPunct="1"/>
            <a:r>
              <a:rPr lang="en-US" sz="3600" dirty="0"/>
              <a:t>Novel Technologies for Below Knee Disease &amp; CLTI</a:t>
            </a:r>
          </a:p>
        </p:txBody>
      </p:sp>
      <p:sp>
        <p:nvSpPr>
          <p:cNvPr id="10" name="Rectangle 9">
            <a:extLst>
              <a:ext uri="{FF2B5EF4-FFF2-40B4-BE49-F238E27FC236}">
                <a16:creationId xmlns:a16="http://schemas.microsoft.com/office/drawing/2014/main" id="{FBB48F88-61B6-3F02-727A-A237AEA6A131}"/>
              </a:ext>
            </a:extLst>
          </p:cNvPr>
          <p:cNvSpPr/>
          <p:nvPr/>
        </p:nvSpPr>
        <p:spPr>
          <a:xfrm>
            <a:off x="74141" y="6084126"/>
            <a:ext cx="1396314" cy="676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1188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normAutofit/>
          </a:bodyPr>
          <a:lstStyle/>
          <a:p>
            <a:r>
              <a:rPr lang="en-US"/>
              <a:t>Ischemia and Necrosis: Conventional Tn Assay</a:t>
            </a:r>
          </a:p>
        </p:txBody>
      </p:sp>
      <p:sp>
        <p:nvSpPr>
          <p:cNvPr id="4" name="Text Placeholder 3">
            <a:extLst>
              <a:ext uri="{FF2B5EF4-FFF2-40B4-BE49-F238E27FC236}">
                <a16:creationId xmlns:a16="http://schemas.microsoft.com/office/drawing/2014/main" id="{70798501-F3CD-DA7D-0599-50F8A767EE7D}"/>
              </a:ext>
            </a:extLst>
          </p:cNvPr>
          <p:cNvSpPr>
            <a:spLocks noGrp="1"/>
          </p:cNvSpPr>
          <p:nvPr>
            <p:ph type="body" sz="quarter" idx="14"/>
          </p:nvPr>
        </p:nvSpPr>
        <p:spPr>
          <a:xfrm>
            <a:off x="0" y="6443143"/>
            <a:ext cx="12192000" cy="278332"/>
          </a:xfrm>
        </p:spPr>
        <p:txBody>
          <a:bodyPr/>
          <a:lstStyle/>
          <a:p>
            <a:r>
              <a:rPr lang="en-US"/>
              <a:t>Christ M, et al. </a:t>
            </a:r>
            <a:r>
              <a:rPr lang="da-DK"/>
              <a:t>Am J Med. 2010;123:1134-42. </a:t>
            </a:r>
            <a:endParaRPr lang="en-US"/>
          </a:p>
        </p:txBody>
      </p:sp>
      <p:sp>
        <p:nvSpPr>
          <p:cNvPr id="3" name="Oval 5">
            <a:extLst>
              <a:ext uri="{FF2B5EF4-FFF2-40B4-BE49-F238E27FC236}">
                <a16:creationId xmlns:a16="http://schemas.microsoft.com/office/drawing/2014/main" id="{1AB58DFF-5713-0C67-2EB4-CF8011E08950}"/>
              </a:ext>
            </a:extLst>
          </p:cNvPr>
          <p:cNvSpPr>
            <a:spLocks noChangeArrowheads="1"/>
          </p:cNvSpPr>
          <p:nvPr/>
        </p:nvSpPr>
        <p:spPr bwMode="auto">
          <a:xfrm>
            <a:off x="3660775" y="2463147"/>
            <a:ext cx="259766" cy="51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de-CH" altLang="en-US" sz="1800">
              <a:solidFill>
                <a:schemeClr val="tx1"/>
              </a:solidFill>
              <a:cs typeface="Arial" panose="020B0604020202020204" pitchFamily="34" charset="0"/>
            </a:endParaRPr>
          </a:p>
        </p:txBody>
      </p:sp>
      <p:sp>
        <p:nvSpPr>
          <p:cNvPr id="5" name="Line 11">
            <a:extLst>
              <a:ext uri="{FF2B5EF4-FFF2-40B4-BE49-F238E27FC236}">
                <a16:creationId xmlns:a16="http://schemas.microsoft.com/office/drawing/2014/main" id="{BF2DBE86-5954-09DA-34E3-7C09B0640752}"/>
              </a:ext>
            </a:extLst>
          </p:cNvPr>
          <p:cNvSpPr>
            <a:spLocks noChangeShapeType="1"/>
          </p:cNvSpPr>
          <p:nvPr/>
        </p:nvSpPr>
        <p:spPr bwMode="auto">
          <a:xfrm flipH="1" flipV="1">
            <a:off x="6067430" y="3627698"/>
            <a:ext cx="28575" cy="1592263"/>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6" name="Text Box 13">
            <a:extLst>
              <a:ext uri="{FF2B5EF4-FFF2-40B4-BE49-F238E27FC236}">
                <a16:creationId xmlns:a16="http://schemas.microsoft.com/office/drawing/2014/main" id="{1B98722F-4BED-C5C7-4006-22301C043794}"/>
              </a:ext>
            </a:extLst>
          </p:cNvPr>
          <p:cNvSpPr txBox="1">
            <a:spLocks noChangeArrowheads="1"/>
          </p:cNvSpPr>
          <p:nvPr/>
        </p:nvSpPr>
        <p:spPr bwMode="auto">
          <a:xfrm>
            <a:off x="1373193" y="5004061"/>
            <a:ext cx="29733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a:solidFill>
                  <a:schemeClr val="tx1"/>
                </a:solidFill>
                <a:cs typeface="Arial" panose="020B0604020202020204" pitchFamily="34" charset="0"/>
              </a:rPr>
              <a:t>Unstable Angina</a:t>
            </a:r>
          </a:p>
        </p:txBody>
      </p:sp>
      <p:sp>
        <p:nvSpPr>
          <p:cNvPr id="7" name="Line 17">
            <a:extLst>
              <a:ext uri="{FF2B5EF4-FFF2-40B4-BE49-F238E27FC236}">
                <a16:creationId xmlns:a16="http://schemas.microsoft.com/office/drawing/2014/main" id="{CF4CFBBA-6A8C-BE22-5509-DE6AED7049FE}"/>
              </a:ext>
            </a:extLst>
          </p:cNvPr>
          <p:cNvSpPr>
            <a:spLocks noChangeShapeType="1"/>
          </p:cNvSpPr>
          <p:nvPr/>
        </p:nvSpPr>
        <p:spPr bwMode="auto">
          <a:xfrm flipH="1">
            <a:off x="6934205" y="1822422"/>
            <a:ext cx="777875" cy="10001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8" name="Text Box 7">
            <a:extLst>
              <a:ext uri="{FF2B5EF4-FFF2-40B4-BE49-F238E27FC236}">
                <a16:creationId xmlns:a16="http://schemas.microsoft.com/office/drawing/2014/main" id="{BB40AA23-DCCD-2615-8E14-9767E5116C29}"/>
              </a:ext>
            </a:extLst>
          </p:cNvPr>
          <p:cNvSpPr txBox="1">
            <a:spLocks noChangeArrowheads="1"/>
          </p:cNvSpPr>
          <p:nvPr/>
        </p:nvSpPr>
        <p:spPr bwMode="auto">
          <a:xfrm>
            <a:off x="5448305" y="5258056"/>
            <a:ext cx="1312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4800" b="1">
                <a:solidFill>
                  <a:schemeClr val="tx1"/>
                </a:solidFill>
                <a:cs typeface="Arial" panose="020B0604020202020204" pitchFamily="34" charset="0"/>
              </a:rPr>
              <a:t>AMI</a:t>
            </a:r>
          </a:p>
        </p:txBody>
      </p:sp>
      <p:sp>
        <p:nvSpPr>
          <p:cNvPr id="9" name="Text Box 13">
            <a:extLst>
              <a:ext uri="{FF2B5EF4-FFF2-40B4-BE49-F238E27FC236}">
                <a16:creationId xmlns:a16="http://schemas.microsoft.com/office/drawing/2014/main" id="{4B6C998F-0A7D-BFDA-1C4D-BCC739F6674D}"/>
              </a:ext>
            </a:extLst>
          </p:cNvPr>
          <p:cNvSpPr txBox="1">
            <a:spLocks noChangeArrowheads="1"/>
          </p:cNvSpPr>
          <p:nvPr/>
        </p:nvSpPr>
        <p:spPr bwMode="auto">
          <a:xfrm>
            <a:off x="7775580" y="1165486"/>
            <a:ext cx="2932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a:solidFill>
                  <a:schemeClr val="tx1"/>
                </a:solidFill>
                <a:cs typeface="Arial" panose="020B0604020202020204" pitchFamily="34" charset="0"/>
              </a:rPr>
              <a:t>Non-coronary </a:t>
            </a:r>
          </a:p>
          <a:p>
            <a:pPr>
              <a:spcBef>
                <a:spcPct val="0"/>
              </a:spcBef>
              <a:buFontTx/>
              <a:buNone/>
            </a:pPr>
            <a:r>
              <a:rPr lang="de-CH" altLang="en-US" sz="3000">
                <a:solidFill>
                  <a:schemeClr val="tx1"/>
                </a:solidFill>
                <a:cs typeface="Arial" panose="020B0604020202020204" pitchFamily="34" charset="0"/>
              </a:rPr>
              <a:t>cardiac necrosis</a:t>
            </a:r>
          </a:p>
        </p:txBody>
      </p:sp>
      <p:sp>
        <p:nvSpPr>
          <p:cNvPr id="10" name="Text Box 8">
            <a:extLst>
              <a:ext uri="{FF2B5EF4-FFF2-40B4-BE49-F238E27FC236}">
                <a16:creationId xmlns:a16="http://schemas.microsoft.com/office/drawing/2014/main" id="{3DE27863-6564-C5D0-B8C9-3E24A6414373}"/>
              </a:ext>
            </a:extLst>
          </p:cNvPr>
          <p:cNvSpPr txBox="1">
            <a:spLocks noChangeArrowheads="1"/>
          </p:cNvSpPr>
          <p:nvPr/>
        </p:nvSpPr>
        <p:spPr bwMode="auto">
          <a:xfrm>
            <a:off x="5692780" y="2953011"/>
            <a:ext cx="2320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b="1">
                <a:solidFill>
                  <a:schemeClr val="tx1"/>
                </a:solidFill>
                <a:cs typeface="Arial" panose="020B0604020202020204" pitchFamily="34" charset="0"/>
              </a:rPr>
              <a:t>Necrosis</a:t>
            </a:r>
          </a:p>
        </p:txBody>
      </p:sp>
      <p:sp>
        <p:nvSpPr>
          <p:cNvPr id="11" name="Text Box 6">
            <a:extLst>
              <a:ext uri="{FF2B5EF4-FFF2-40B4-BE49-F238E27FC236}">
                <a16:creationId xmlns:a16="http://schemas.microsoft.com/office/drawing/2014/main" id="{C76A0B6B-CF00-E535-53BB-0B102B5F199F}"/>
              </a:ext>
            </a:extLst>
          </p:cNvPr>
          <p:cNvSpPr txBox="1">
            <a:spLocks noChangeArrowheads="1"/>
          </p:cNvSpPr>
          <p:nvPr/>
        </p:nvSpPr>
        <p:spPr bwMode="auto">
          <a:xfrm>
            <a:off x="3973518" y="2956186"/>
            <a:ext cx="1812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b="1">
                <a:solidFill>
                  <a:schemeClr val="tx1"/>
                </a:solidFill>
                <a:cs typeface="Arial" panose="020B0604020202020204" pitchFamily="34" charset="0"/>
              </a:rPr>
              <a:t>Ischemia</a:t>
            </a:r>
          </a:p>
        </p:txBody>
      </p:sp>
      <p:sp>
        <p:nvSpPr>
          <p:cNvPr id="12" name="Line 15">
            <a:extLst>
              <a:ext uri="{FF2B5EF4-FFF2-40B4-BE49-F238E27FC236}">
                <a16:creationId xmlns:a16="http://schemas.microsoft.com/office/drawing/2014/main" id="{E0D3ACE1-6B0B-C7E6-73EF-F857F1A1732F}"/>
              </a:ext>
            </a:extLst>
          </p:cNvPr>
          <p:cNvSpPr>
            <a:spLocks noChangeShapeType="1"/>
          </p:cNvSpPr>
          <p:nvPr/>
        </p:nvSpPr>
        <p:spPr bwMode="auto">
          <a:xfrm flipV="1">
            <a:off x="3244850" y="3576893"/>
            <a:ext cx="1339850" cy="13541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3" name="Ellipse 23">
            <a:extLst>
              <a:ext uri="{FF2B5EF4-FFF2-40B4-BE49-F238E27FC236}">
                <a16:creationId xmlns:a16="http://schemas.microsoft.com/office/drawing/2014/main" id="{0AEC0887-7B12-446B-11EA-31D0CD80BAD4}"/>
              </a:ext>
            </a:extLst>
          </p:cNvPr>
          <p:cNvSpPr>
            <a:spLocks noChangeArrowheads="1"/>
          </p:cNvSpPr>
          <p:nvPr/>
        </p:nvSpPr>
        <p:spPr bwMode="auto">
          <a:xfrm>
            <a:off x="3933241" y="2204779"/>
            <a:ext cx="2794589" cy="2537914"/>
          </a:xfrm>
          <a:prstGeom prst="ellipse">
            <a:avLst/>
          </a:prstGeom>
          <a:noFill/>
          <a:ln w="571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de-CH"/>
          </a:p>
        </p:txBody>
      </p:sp>
      <p:sp>
        <p:nvSpPr>
          <p:cNvPr id="14" name="Ellipse 23">
            <a:extLst>
              <a:ext uri="{FF2B5EF4-FFF2-40B4-BE49-F238E27FC236}">
                <a16:creationId xmlns:a16="http://schemas.microsoft.com/office/drawing/2014/main" id="{00B9C317-D8E2-ACED-D37F-1FF0FA0BEF27}"/>
              </a:ext>
            </a:extLst>
          </p:cNvPr>
          <p:cNvSpPr/>
          <p:nvPr/>
        </p:nvSpPr>
        <p:spPr>
          <a:xfrm>
            <a:off x="5507043" y="2204780"/>
            <a:ext cx="1971675" cy="2537914"/>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solidFill>
                <a:schemeClr val="tx1"/>
              </a:solidFill>
            </a:endParaRPr>
          </a:p>
        </p:txBody>
      </p:sp>
    </p:spTree>
    <p:extLst>
      <p:ext uri="{BB962C8B-B14F-4D97-AF65-F5344CB8AC3E}">
        <p14:creationId xmlns:p14="http://schemas.microsoft.com/office/powerpoint/2010/main" val="33300642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2A4B4C-056A-4520-9A92-079872EA31AE}"/>
              </a:ext>
            </a:extLst>
          </p:cNvPr>
          <p:cNvSpPr txBox="1"/>
          <p:nvPr/>
        </p:nvSpPr>
        <p:spPr>
          <a:xfrm>
            <a:off x="6014572" y="8174459"/>
            <a:ext cx="3701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a:ea typeface="+mn-ea"/>
                <a:cs typeface="+mn-cs"/>
              </a:rPr>
              <a:t>Dhatariya</a:t>
            </a:r>
            <a:r>
              <a:rPr kumimoji="0" lang="en-US" sz="1600" b="1" i="0" u="none" strike="noStrike" kern="1200" cap="none" spc="0" normalizeH="0" baseline="0" noProof="0" dirty="0">
                <a:ln>
                  <a:noFill/>
                </a:ln>
                <a:solidFill>
                  <a:srgbClr val="000000"/>
                </a:solidFill>
                <a:effectLst/>
                <a:uLnTx/>
                <a:uFillTx/>
                <a:latin typeface="Arial"/>
                <a:ea typeface="+mn-ea"/>
                <a:cs typeface="+mn-cs"/>
              </a:rPr>
              <a:t> et al. Diabetes Care 2018</a:t>
            </a:r>
          </a:p>
        </p:txBody>
      </p:sp>
      <p:sp>
        <p:nvSpPr>
          <p:cNvPr id="3" name="Title 2">
            <a:extLst>
              <a:ext uri="{FF2B5EF4-FFF2-40B4-BE49-F238E27FC236}">
                <a16:creationId xmlns:a16="http://schemas.microsoft.com/office/drawing/2014/main" id="{5E694D16-D2AB-4567-9279-0B108AB9C58C}"/>
              </a:ext>
            </a:extLst>
          </p:cNvPr>
          <p:cNvSpPr>
            <a:spLocks noGrp="1"/>
          </p:cNvSpPr>
          <p:nvPr>
            <p:ph type="title"/>
          </p:nvPr>
        </p:nvSpPr>
        <p:spPr>
          <a:xfrm>
            <a:off x="609600" y="-126410"/>
            <a:ext cx="10972800" cy="715962"/>
          </a:xfrm>
        </p:spPr>
        <p:txBody>
          <a:bodyPr/>
          <a:lstStyle/>
          <a:p>
            <a:r>
              <a:rPr lang="en-US" sz="3200" dirty="0"/>
              <a:t>Home Based Exercise and Maximal Walking Distance</a:t>
            </a:r>
          </a:p>
        </p:txBody>
      </p:sp>
      <p:pic>
        <p:nvPicPr>
          <p:cNvPr id="15" name="Picture 14">
            <a:extLst>
              <a:ext uri="{FF2B5EF4-FFF2-40B4-BE49-F238E27FC236}">
                <a16:creationId xmlns:a16="http://schemas.microsoft.com/office/drawing/2014/main" id="{8D80C354-CE3F-4BC3-9959-2E24D3FA6B41}"/>
              </a:ext>
            </a:extLst>
          </p:cNvPr>
          <p:cNvPicPr>
            <a:picLocks noChangeAspect="1"/>
          </p:cNvPicPr>
          <p:nvPr/>
        </p:nvPicPr>
        <p:blipFill rotWithShape="1">
          <a:blip r:embed="rId3"/>
          <a:srcRect l="19914" t="12439" r="20969" b="52036"/>
          <a:stretch/>
        </p:blipFill>
        <p:spPr>
          <a:xfrm>
            <a:off x="98919" y="792162"/>
            <a:ext cx="4786792" cy="1816784"/>
          </a:xfrm>
          <a:prstGeom prst="rect">
            <a:avLst/>
          </a:prstGeom>
        </p:spPr>
      </p:pic>
      <p:pic>
        <p:nvPicPr>
          <p:cNvPr id="19" name="Picture 18">
            <a:extLst>
              <a:ext uri="{FF2B5EF4-FFF2-40B4-BE49-F238E27FC236}">
                <a16:creationId xmlns:a16="http://schemas.microsoft.com/office/drawing/2014/main" id="{27DC8078-66FF-4F36-9F08-9BA3B4748F41}"/>
              </a:ext>
            </a:extLst>
          </p:cNvPr>
          <p:cNvPicPr>
            <a:picLocks noChangeAspect="1"/>
          </p:cNvPicPr>
          <p:nvPr/>
        </p:nvPicPr>
        <p:blipFill rotWithShape="1">
          <a:blip r:embed="rId4"/>
          <a:srcRect l="31952" t="33378" r="13170" b="43177"/>
          <a:stretch/>
        </p:blipFill>
        <p:spPr>
          <a:xfrm>
            <a:off x="3327594" y="2473676"/>
            <a:ext cx="7913076" cy="2135145"/>
          </a:xfrm>
          <a:prstGeom prst="rect">
            <a:avLst/>
          </a:prstGeom>
        </p:spPr>
      </p:pic>
      <p:pic>
        <p:nvPicPr>
          <p:cNvPr id="21" name="Picture 20">
            <a:extLst>
              <a:ext uri="{FF2B5EF4-FFF2-40B4-BE49-F238E27FC236}">
                <a16:creationId xmlns:a16="http://schemas.microsoft.com/office/drawing/2014/main" id="{3C5EAEF1-11BD-418C-AD94-802E7AEDEBFA}"/>
              </a:ext>
            </a:extLst>
          </p:cNvPr>
          <p:cNvPicPr>
            <a:picLocks noChangeAspect="1"/>
          </p:cNvPicPr>
          <p:nvPr/>
        </p:nvPicPr>
        <p:blipFill rotWithShape="1">
          <a:blip r:embed="rId4"/>
          <a:srcRect l="31613" t="71499" r="13961" b="10783"/>
          <a:stretch/>
        </p:blipFill>
        <p:spPr>
          <a:xfrm>
            <a:off x="3207857" y="4614108"/>
            <a:ext cx="8152550" cy="1676227"/>
          </a:xfrm>
          <a:prstGeom prst="rect">
            <a:avLst/>
          </a:prstGeom>
        </p:spPr>
      </p:pic>
      <p:pic>
        <p:nvPicPr>
          <p:cNvPr id="25" name="Picture 24">
            <a:extLst>
              <a:ext uri="{FF2B5EF4-FFF2-40B4-BE49-F238E27FC236}">
                <a16:creationId xmlns:a16="http://schemas.microsoft.com/office/drawing/2014/main" id="{D11404D5-2043-4CFD-AAC6-E4B10284D82D}"/>
              </a:ext>
            </a:extLst>
          </p:cNvPr>
          <p:cNvPicPr>
            <a:picLocks noChangeAspect="1"/>
          </p:cNvPicPr>
          <p:nvPr/>
        </p:nvPicPr>
        <p:blipFill rotWithShape="1">
          <a:blip r:embed="rId5"/>
          <a:srcRect l="61850" t="90291" r="9496" b="7472"/>
          <a:stretch/>
        </p:blipFill>
        <p:spPr>
          <a:xfrm>
            <a:off x="98919" y="6556790"/>
            <a:ext cx="3111415" cy="153423"/>
          </a:xfrm>
          <a:prstGeom prst="rect">
            <a:avLst/>
          </a:prstGeom>
        </p:spPr>
      </p:pic>
    </p:spTree>
    <p:extLst>
      <p:ext uri="{BB962C8B-B14F-4D97-AF65-F5344CB8AC3E}">
        <p14:creationId xmlns:p14="http://schemas.microsoft.com/office/powerpoint/2010/main" val="8126303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2A4B4C-056A-4520-9A92-079872EA31AE}"/>
              </a:ext>
            </a:extLst>
          </p:cNvPr>
          <p:cNvSpPr txBox="1"/>
          <p:nvPr/>
        </p:nvSpPr>
        <p:spPr>
          <a:xfrm>
            <a:off x="6014572" y="8174459"/>
            <a:ext cx="37012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a:ea typeface="+mn-ea"/>
                <a:cs typeface="+mn-cs"/>
              </a:rPr>
              <a:t>Dhatariya</a:t>
            </a:r>
            <a:r>
              <a:rPr kumimoji="0" lang="en-US" sz="1600" b="1" i="0" u="none" strike="noStrike" kern="1200" cap="none" spc="0" normalizeH="0" baseline="0" noProof="0" dirty="0">
                <a:ln>
                  <a:noFill/>
                </a:ln>
                <a:solidFill>
                  <a:srgbClr val="000000"/>
                </a:solidFill>
                <a:effectLst/>
                <a:uLnTx/>
                <a:uFillTx/>
                <a:latin typeface="Arial"/>
                <a:ea typeface="+mn-ea"/>
                <a:cs typeface="+mn-cs"/>
              </a:rPr>
              <a:t> et al. Diabetes Care 2018</a:t>
            </a:r>
          </a:p>
        </p:txBody>
      </p:sp>
      <p:sp>
        <p:nvSpPr>
          <p:cNvPr id="3" name="Title 2">
            <a:extLst>
              <a:ext uri="{FF2B5EF4-FFF2-40B4-BE49-F238E27FC236}">
                <a16:creationId xmlns:a16="http://schemas.microsoft.com/office/drawing/2014/main" id="{5E694D16-D2AB-4567-9279-0B108AB9C58C}"/>
              </a:ext>
            </a:extLst>
          </p:cNvPr>
          <p:cNvSpPr>
            <a:spLocks noGrp="1"/>
          </p:cNvSpPr>
          <p:nvPr>
            <p:ph type="title"/>
          </p:nvPr>
        </p:nvSpPr>
        <p:spPr/>
        <p:txBody>
          <a:bodyPr/>
          <a:lstStyle/>
          <a:p>
            <a:r>
              <a:rPr lang="en-US" dirty="0"/>
              <a:t>Challenges Finding Therapies for Function</a:t>
            </a:r>
          </a:p>
        </p:txBody>
      </p:sp>
      <p:pic>
        <p:nvPicPr>
          <p:cNvPr id="6" name="Picture 5">
            <a:extLst>
              <a:ext uri="{FF2B5EF4-FFF2-40B4-BE49-F238E27FC236}">
                <a16:creationId xmlns:a16="http://schemas.microsoft.com/office/drawing/2014/main" id="{85F52B29-0584-4D69-A28C-EBEF738FDB41}"/>
              </a:ext>
            </a:extLst>
          </p:cNvPr>
          <p:cNvPicPr>
            <a:picLocks noChangeAspect="1"/>
          </p:cNvPicPr>
          <p:nvPr/>
        </p:nvPicPr>
        <p:blipFill rotWithShape="1">
          <a:blip r:embed="rId3"/>
          <a:srcRect l="10984" t="20671" r="34759" b="15079"/>
          <a:stretch/>
        </p:blipFill>
        <p:spPr>
          <a:xfrm>
            <a:off x="609600" y="1129191"/>
            <a:ext cx="5891436" cy="4406303"/>
          </a:xfrm>
          <a:prstGeom prst="rect">
            <a:avLst/>
          </a:prstGeom>
        </p:spPr>
      </p:pic>
      <p:sp>
        <p:nvSpPr>
          <p:cNvPr id="9" name="TextBox 8">
            <a:extLst>
              <a:ext uri="{FF2B5EF4-FFF2-40B4-BE49-F238E27FC236}">
                <a16:creationId xmlns:a16="http://schemas.microsoft.com/office/drawing/2014/main" id="{8B4573BA-156B-400E-A239-64E44D74CA8A}"/>
              </a:ext>
            </a:extLst>
          </p:cNvPr>
          <p:cNvSpPr txBox="1"/>
          <p:nvPr/>
        </p:nvSpPr>
        <p:spPr>
          <a:xfrm>
            <a:off x="7088135" y="1472859"/>
            <a:ext cx="3442808"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Neutral effect for 6 MWD at 6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Hypothesis generating observations in T2DM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253B8641-0C14-4CD9-5E1A-DA00B852917C}"/>
              </a:ext>
            </a:extLst>
          </p:cNvPr>
          <p:cNvSpPr/>
          <p:nvPr/>
        </p:nvSpPr>
        <p:spPr>
          <a:xfrm>
            <a:off x="5192202" y="1089329"/>
            <a:ext cx="1184744" cy="1558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7644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1B473-6B91-A99E-3099-AF9F60081C9A}"/>
              </a:ext>
            </a:extLst>
          </p:cNvPr>
          <p:cNvSpPr>
            <a:spLocks noGrp="1"/>
          </p:cNvSpPr>
          <p:nvPr>
            <p:ph type="body" sz="quarter" idx="14"/>
          </p:nvPr>
        </p:nvSpPr>
        <p:spPr>
          <a:xfrm>
            <a:off x="2" y="6443189"/>
            <a:ext cx="12191999" cy="278332"/>
          </a:xfrm>
        </p:spPr>
        <p:txBody>
          <a:bodyPr/>
          <a:lstStyle/>
          <a:p>
            <a:r>
              <a:rPr lang="en-US" dirty="0" err="1"/>
              <a:t>Perkovic</a:t>
            </a:r>
            <a:r>
              <a:rPr lang="en-US" dirty="0"/>
              <a:t> NEJM 2024;. </a:t>
            </a:r>
            <a:r>
              <a:rPr lang="en-US" dirty="0" err="1"/>
              <a:t>Dhatariya</a:t>
            </a:r>
            <a:r>
              <a:rPr lang="en-US" dirty="0"/>
              <a:t> et al. Diabetes Care 2018; 3. </a:t>
            </a:r>
            <a:r>
              <a:rPr lang="en-US" dirty="0" err="1"/>
              <a:t>Bonaca</a:t>
            </a:r>
            <a:r>
              <a:rPr lang="en-US" dirty="0"/>
              <a:t> et al. EHJ CV Pharmacotherapy 2024</a:t>
            </a:r>
          </a:p>
        </p:txBody>
      </p:sp>
      <p:sp>
        <p:nvSpPr>
          <p:cNvPr id="5" name="Title 4">
            <a:extLst>
              <a:ext uri="{FF2B5EF4-FFF2-40B4-BE49-F238E27FC236}">
                <a16:creationId xmlns:a16="http://schemas.microsoft.com/office/drawing/2014/main" id="{95FFDA2D-B961-4284-A8E8-15AF9AA88185}"/>
              </a:ext>
            </a:extLst>
          </p:cNvPr>
          <p:cNvSpPr>
            <a:spLocks noGrp="1"/>
          </p:cNvSpPr>
          <p:nvPr>
            <p:ph type="title"/>
          </p:nvPr>
        </p:nvSpPr>
        <p:spPr/>
        <p:txBody>
          <a:bodyPr/>
          <a:lstStyle/>
          <a:p>
            <a:r>
              <a:rPr lang="en-US" sz="3600" dirty="0"/>
              <a:t>A Novel Therapy for Function in PAD: STRIDE?</a:t>
            </a:r>
            <a:endParaRPr lang="en-US" dirty="0"/>
          </a:p>
        </p:txBody>
      </p:sp>
      <p:grpSp>
        <p:nvGrpSpPr>
          <p:cNvPr id="56" name="Group 55">
            <a:extLst>
              <a:ext uri="{FF2B5EF4-FFF2-40B4-BE49-F238E27FC236}">
                <a16:creationId xmlns:a16="http://schemas.microsoft.com/office/drawing/2014/main" id="{CC169662-9D7D-499F-AC1F-8D93A3915350}"/>
              </a:ext>
            </a:extLst>
          </p:cNvPr>
          <p:cNvGrpSpPr/>
          <p:nvPr/>
        </p:nvGrpSpPr>
        <p:grpSpPr>
          <a:xfrm>
            <a:off x="155228" y="1284972"/>
            <a:ext cx="11946606" cy="5121369"/>
            <a:chOff x="155228" y="1284972"/>
            <a:chExt cx="11946606" cy="5121369"/>
          </a:xfrm>
        </p:grpSpPr>
        <p:grpSp>
          <p:nvGrpSpPr>
            <p:cNvPr id="4" name="Group 3">
              <a:extLst>
                <a:ext uri="{FF2B5EF4-FFF2-40B4-BE49-F238E27FC236}">
                  <a16:creationId xmlns:a16="http://schemas.microsoft.com/office/drawing/2014/main" id="{991154FE-9F98-4582-AF50-E6E097478B21}"/>
                </a:ext>
              </a:extLst>
            </p:cNvPr>
            <p:cNvGrpSpPr/>
            <p:nvPr/>
          </p:nvGrpSpPr>
          <p:grpSpPr>
            <a:xfrm>
              <a:off x="155228" y="1284972"/>
              <a:ext cx="4530225" cy="4426706"/>
              <a:chOff x="208289" y="1039896"/>
              <a:chExt cx="4530225" cy="4426706"/>
            </a:xfrm>
          </p:grpSpPr>
          <p:pic>
            <p:nvPicPr>
              <p:cNvPr id="8" name="Picture 7">
                <a:extLst>
                  <a:ext uri="{FF2B5EF4-FFF2-40B4-BE49-F238E27FC236}">
                    <a16:creationId xmlns:a16="http://schemas.microsoft.com/office/drawing/2014/main" id="{8DACF3B3-07A8-4E33-8438-D14A26D3D1CA}"/>
                  </a:ext>
                </a:extLst>
              </p:cNvPr>
              <p:cNvPicPr>
                <a:picLocks noChangeAspect="1"/>
              </p:cNvPicPr>
              <p:nvPr/>
            </p:nvPicPr>
            <p:blipFill>
              <a:blip r:embed="rId3">
                <a:lum contrast="20000"/>
              </a:blip>
              <a:stretch>
                <a:fillRect/>
              </a:stretch>
            </p:blipFill>
            <p:spPr>
              <a:xfrm>
                <a:off x="329053" y="1039896"/>
                <a:ext cx="4310504" cy="3002197"/>
              </a:xfrm>
              <a:prstGeom prst="rect">
                <a:avLst/>
              </a:prstGeom>
            </p:spPr>
          </p:pic>
          <p:sp>
            <p:nvSpPr>
              <p:cNvPr id="9" name="TextBox 8">
                <a:extLst>
                  <a:ext uri="{FF2B5EF4-FFF2-40B4-BE49-F238E27FC236}">
                    <a16:creationId xmlns:a16="http://schemas.microsoft.com/office/drawing/2014/main" id="{6C903AEF-C609-4B8A-ADC0-C67A6F55624C}"/>
                  </a:ext>
                </a:extLst>
              </p:cNvPr>
              <p:cNvSpPr txBox="1"/>
              <p:nvPr/>
            </p:nvSpPr>
            <p:spPr>
              <a:xfrm>
                <a:off x="208289" y="4758716"/>
                <a:ext cx="4530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4AA7"/>
                    </a:solidFill>
                    <a:effectLst/>
                    <a:uLnTx/>
                    <a:uFillTx/>
                    <a:latin typeface="Arial" panose="020B0604020202020204" pitchFamily="34" charset="0"/>
                    <a:ea typeface="+mn-ea"/>
                    <a:cs typeface="Arial" panose="020B0604020202020204" pitchFamily="34" charset="0"/>
                  </a:rPr>
                  <a:t>Flow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4AA7"/>
                    </a:solidFill>
                    <a:effectLst/>
                    <a:uLnTx/>
                    <a:uFillTx/>
                    <a:latin typeface="Arial" panose="020B0604020202020204" pitchFamily="34" charset="0"/>
                    <a:ea typeface="+mn-ea"/>
                    <a:cs typeface="Arial" panose="020B0604020202020204" pitchFamily="34" charset="0"/>
                  </a:rPr>
                  <a:t>MALE HR: 0.56 (0.30 to 1.02)</a:t>
                </a:r>
                <a:endParaRPr kumimoji="0" lang="en-US" sz="2000" b="1" i="0" u="none" strike="noStrike" kern="1200" cap="none" spc="0" normalizeH="0" baseline="30000" noProof="0" dirty="0">
                  <a:ln>
                    <a:noFill/>
                  </a:ln>
                  <a:solidFill>
                    <a:srgbClr val="064AA7"/>
                  </a:solidFill>
                  <a:effectLst/>
                  <a:uLnTx/>
                  <a:uFillTx/>
                  <a:latin typeface="Arial" panose="020B0604020202020204" pitchFamily="34" charset="0"/>
                  <a:ea typeface="+mn-ea"/>
                  <a:cs typeface="Arial" panose="020B0604020202020204" pitchFamily="34" charset="0"/>
                </a:endParaRPr>
              </a:p>
            </p:txBody>
          </p:sp>
        </p:grpSp>
        <p:grpSp>
          <p:nvGrpSpPr>
            <p:cNvPr id="55" name="Group 54">
              <a:extLst>
                <a:ext uri="{FF2B5EF4-FFF2-40B4-BE49-F238E27FC236}">
                  <a16:creationId xmlns:a16="http://schemas.microsoft.com/office/drawing/2014/main" id="{75A17A55-41B8-4AF4-941C-6085D0E3B9A5}"/>
                </a:ext>
              </a:extLst>
            </p:cNvPr>
            <p:cNvGrpSpPr/>
            <p:nvPr/>
          </p:nvGrpSpPr>
          <p:grpSpPr>
            <a:xfrm>
              <a:off x="4917937" y="1349800"/>
              <a:ext cx="7183897" cy="5056541"/>
              <a:chOff x="4917937" y="1349800"/>
              <a:chExt cx="7183897" cy="5056541"/>
            </a:xfrm>
          </p:grpSpPr>
          <p:pic>
            <p:nvPicPr>
              <p:cNvPr id="7" name="Picture 6" descr="A comparison of a graph&#10;&#10;Description automatically generated">
                <a:extLst>
                  <a:ext uri="{FF2B5EF4-FFF2-40B4-BE49-F238E27FC236}">
                    <a16:creationId xmlns:a16="http://schemas.microsoft.com/office/drawing/2014/main" id="{623C3629-0805-4F79-85A8-77A0B4906440}"/>
                  </a:ext>
                </a:extLst>
              </p:cNvPr>
              <p:cNvPicPr>
                <a:picLocks noChangeAspect="1"/>
              </p:cNvPicPr>
              <p:nvPr/>
            </p:nvPicPr>
            <p:blipFill rotWithShape="1">
              <a:blip r:embed="rId4">
                <a:extLst>
                  <a:ext uri="{28A0092B-C50C-407E-A947-70E740481C1C}">
                    <a14:useLocalDpi xmlns:a14="http://schemas.microsoft.com/office/drawing/2010/main" val="0"/>
                  </a:ext>
                </a:extLst>
              </a:blip>
              <a:srcRect l="8221" t="12699" r="7934" b="14772"/>
              <a:stretch/>
            </p:blipFill>
            <p:spPr>
              <a:xfrm>
                <a:off x="6379688" y="3842822"/>
                <a:ext cx="4260395" cy="2563519"/>
              </a:xfrm>
              <a:prstGeom prst="rect">
                <a:avLst/>
              </a:prstGeom>
            </p:spPr>
          </p:pic>
          <p:grpSp>
            <p:nvGrpSpPr>
              <p:cNvPr id="54" name="Group 53">
                <a:extLst>
                  <a:ext uri="{FF2B5EF4-FFF2-40B4-BE49-F238E27FC236}">
                    <a16:creationId xmlns:a16="http://schemas.microsoft.com/office/drawing/2014/main" id="{408E5152-AB28-405B-97D8-FA08B5097968}"/>
                  </a:ext>
                </a:extLst>
              </p:cNvPr>
              <p:cNvGrpSpPr/>
              <p:nvPr/>
            </p:nvGrpSpPr>
            <p:grpSpPr>
              <a:xfrm>
                <a:off x="4917937" y="1349800"/>
                <a:ext cx="7183897" cy="2269434"/>
                <a:chOff x="4917937" y="1259316"/>
                <a:chExt cx="7183897" cy="2269434"/>
              </a:xfrm>
            </p:grpSpPr>
            <p:sp>
              <p:nvSpPr>
                <p:cNvPr id="13" name="TextBox 12">
                  <a:extLst>
                    <a:ext uri="{FF2B5EF4-FFF2-40B4-BE49-F238E27FC236}">
                      <a16:creationId xmlns:a16="http://schemas.microsoft.com/office/drawing/2014/main" id="{072C2025-2F52-4D39-B39E-E22A05D3FF2D}"/>
                    </a:ext>
                  </a:extLst>
                </p:cNvPr>
                <p:cNvSpPr txBox="1"/>
                <p:nvPr/>
              </p:nvSpPr>
              <p:spPr>
                <a:xfrm>
                  <a:off x="4917937" y="2303320"/>
                  <a:ext cx="1344174"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792 participants</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84F"/>
                      </a:solidFill>
                      <a:effectLst/>
                      <a:uLnTx/>
                      <a:uFillTx/>
                      <a:latin typeface="Arial" panose="020B0604020202020204"/>
                      <a:ea typeface="+mn-ea"/>
                      <a:cs typeface="+mn-cs"/>
                    </a:rPr>
                    <a:t>20 countries</a:t>
                  </a:r>
                </a:p>
              </p:txBody>
            </p:sp>
            <p:grpSp>
              <p:nvGrpSpPr>
                <p:cNvPr id="14" name="Group 13">
                  <a:extLst>
                    <a:ext uri="{FF2B5EF4-FFF2-40B4-BE49-F238E27FC236}">
                      <a16:creationId xmlns:a16="http://schemas.microsoft.com/office/drawing/2014/main" id="{FB6D2682-DACE-4529-B597-456671192C2E}"/>
                    </a:ext>
                  </a:extLst>
                </p:cNvPr>
                <p:cNvGrpSpPr/>
                <p:nvPr/>
              </p:nvGrpSpPr>
              <p:grpSpPr>
                <a:xfrm>
                  <a:off x="5018525" y="2640427"/>
                  <a:ext cx="7083309" cy="469201"/>
                  <a:chOff x="5018525" y="2064076"/>
                  <a:chExt cx="7083309" cy="469201"/>
                </a:xfrm>
              </p:grpSpPr>
              <p:sp>
                <p:nvSpPr>
                  <p:cNvPr id="24" name="Arrow: Pentagon 23">
                    <a:extLst>
                      <a:ext uri="{FF2B5EF4-FFF2-40B4-BE49-F238E27FC236}">
                        <a16:creationId xmlns:a16="http://schemas.microsoft.com/office/drawing/2014/main" id="{BC4CFBAB-A8DA-4D62-A08B-9CABCE62177C}"/>
                      </a:ext>
                    </a:extLst>
                  </p:cNvPr>
                  <p:cNvSpPr/>
                  <p:nvPr/>
                </p:nvSpPr>
                <p:spPr>
                  <a:xfrm>
                    <a:off x="6676755" y="2100208"/>
                    <a:ext cx="5140939" cy="176267"/>
                  </a:xfrm>
                  <a:prstGeom prst="homePlate">
                    <a:avLst/>
                  </a:prstGeom>
                  <a:solidFill>
                    <a:srgbClr val="E8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Arrow: Pentagon 22">
                    <a:extLst>
                      <a:ext uri="{FF2B5EF4-FFF2-40B4-BE49-F238E27FC236}">
                        <a16:creationId xmlns:a16="http://schemas.microsoft.com/office/drawing/2014/main" id="{0F2909D6-8BD6-4895-86A2-6B9CFE67F8C1}"/>
                      </a:ext>
                    </a:extLst>
                  </p:cNvPr>
                  <p:cNvSpPr/>
                  <p:nvPr/>
                </p:nvSpPr>
                <p:spPr>
                  <a:xfrm rot="10800000">
                    <a:off x="5018525" y="2100209"/>
                    <a:ext cx="5140939" cy="176267"/>
                  </a:xfrm>
                  <a:prstGeom prst="homePlate">
                    <a:avLst/>
                  </a:prstGeom>
                  <a:solidFill>
                    <a:srgbClr val="E8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Pentagon 11">
                    <a:extLst>
                      <a:ext uri="{FF2B5EF4-FFF2-40B4-BE49-F238E27FC236}">
                        <a16:creationId xmlns:a16="http://schemas.microsoft.com/office/drawing/2014/main" id="{37697142-A611-4487-8542-C79B2B839D6E}"/>
                      </a:ext>
                    </a:extLst>
                  </p:cNvPr>
                  <p:cNvSpPr/>
                  <p:nvPr/>
                </p:nvSpPr>
                <p:spPr>
                  <a:xfrm>
                    <a:off x="7712015" y="2100208"/>
                    <a:ext cx="3237782" cy="176267"/>
                  </a:xfrm>
                  <a:prstGeom prst="homePlat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A43E86E-9576-454F-A4EF-067E4C99690D}"/>
                      </a:ext>
                    </a:extLst>
                  </p:cNvPr>
                  <p:cNvSpPr txBox="1"/>
                  <p:nvPr/>
                </p:nvSpPr>
                <p:spPr>
                  <a:xfrm>
                    <a:off x="5018525" y="2271667"/>
                    <a:ext cx="715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a:ea typeface="+mn-ea"/>
                        <a:cs typeface="+mn-cs"/>
                      </a:rPr>
                      <a:t>Week -2</a:t>
                    </a:r>
                  </a:p>
                </p:txBody>
              </p:sp>
              <p:sp>
                <p:nvSpPr>
                  <p:cNvPr id="18" name="TextBox 17">
                    <a:extLst>
                      <a:ext uri="{FF2B5EF4-FFF2-40B4-BE49-F238E27FC236}">
                        <a16:creationId xmlns:a16="http://schemas.microsoft.com/office/drawing/2014/main" id="{DEEBC6BC-F0AC-438A-B93B-CA2B8A7A9CE0}"/>
                      </a:ext>
                    </a:extLst>
                  </p:cNvPr>
                  <p:cNvSpPr txBox="1"/>
                  <p:nvPr/>
                </p:nvSpPr>
                <p:spPr>
                  <a:xfrm>
                    <a:off x="5827592" y="2271667"/>
                    <a:ext cx="715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a:ea typeface="+mn-ea"/>
                        <a:cs typeface="+mn-cs"/>
                      </a:rPr>
                      <a:t>Week 0</a:t>
                    </a:r>
                  </a:p>
                </p:txBody>
              </p:sp>
              <p:sp>
                <p:nvSpPr>
                  <p:cNvPr id="19" name="TextBox 18">
                    <a:extLst>
                      <a:ext uri="{FF2B5EF4-FFF2-40B4-BE49-F238E27FC236}">
                        <a16:creationId xmlns:a16="http://schemas.microsoft.com/office/drawing/2014/main" id="{C1849EBD-8AEF-4F32-AD2C-0E419A7F8B10}"/>
                      </a:ext>
                    </a:extLst>
                  </p:cNvPr>
                  <p:cNvSpPr txBox="1"/>
                  <p:nvPr/>
                </p:nvSpPr>
                <p:spPr>
                  <a:xfrm>
                    <a:off x="6636659" y="2271667"/>
                    <a:ext cx="715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a:ea typeface="+mn-ea"/>
                        <a:cs typeface="+mn-cs"/>
                      </a:rPr>
                      <a:t>Week 4</a:t>
                    </a:r>
                  </a:p>
                </p:txBody>
              </p:sp>
              <p:sp>
                <p:nvSpPr>
                  <p:cNvPr id="20" name="TextBox 19">
                    <a:extLst>
                      <a:ext uri="{FF2B5EF4-FFF2-40B4-BE49-F238E27FC236}">
                        <a16:creationId xmlns:a16="http://schemas.microsoft.com/office/drawing/2014/main" id="{A3A5C8A7-52E3-4C4B-9266-8F77CB418D8B}"/>
                      </a:ext>
                    </a:extLst>
                  </p:cNvPr>
                  <p:cNvSpPr txBox="1"/>
                  <p:nvPr/>
                </p:nvSpPr>
                <p:spPr>
                  <a:xfrm>
                    <a:off x="7445725" y="2271667"/>
                    <a:ext cx="715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a:ea typeface="+mn-ea"/>
                        <a:cs typeface="+mn-cs"/>
                      </a:rPr>
                      <a:t>Week 8</a:t>
                    </a:r>
                  </a:p>
                </p:txBody>
              </p:sp>
              <p:sp>
                <p:nvSpPr>
                  <p:cNvPr id="21" name="TextBox 20">
                    <a:extLst>
                      <a:ext uri="{FF2B5EF4-FFF2-40B4-BE49-F238E27FC236}">
                        <a16:creationId xmlns:a16="http://schemas.microsoft.com/office/drawing/2014/main" id="{B51C8E9C-B193-452E-8E9E-3697642ED126}"/>
                      </a:ext>
                    </a:extLst>
                  </p:cNvPr>
                  <p:cNvSpPr txBox="1"/>
                  <p:nvPr/>
                </p:nvSpPr>
                <p:spPr>
                  <a:xfrm>
                    <a:off x="10513430" y="2271667"/>
                    <a:ext cx="71552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a:ea typeface="+mn-ea"/>
                        <a:cs typeface="+mn-cs"/>
                      </a:rPr>
                      <a:t>Week 52</a:t>
                    </a:r>
                  </a:p>
                </p:txBody>
              </p:sp>
              <p:sp>
                <p:nvSpPr>
                  <p:cNvPr id="22" name="TextBox 21">
                    <a:extLst>
                      <a:ext uri="{FF2B5EF4-FFF2-40B4-BE49-F238E27FC236}">
                        <a16:creationId xmlns:a16="http://schemas.microsoft.com/office/drawing/2014/main" id="{0AE5374F-95A8-4CD2-9AB0-D901E419C263}"/>
                      </a:ext>
                    </a:extLst>
                  </p:cNvPr>
                  <p:cNvSpPr txBox="1"/>
                  <p:nvPr/>
                </p:nvSpPr>
                <p:spPr>
                  <a:xfrm>
                    <a:off x="11386309" y="2269260"/>
                    <a:ext cx="7155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7484F"/>
                        </a:solidFill>
                        <a:effectLst/>
                        <a:uLnTx/>
                        <a:uFillTx/>
                        <a:latin typeface="Arial" panose="020B0604020202020204"/>
                        <a:ea typeface="+mn-ea"/>
                        <a:cs typeface="+mn-cs"/>
                      </a:rPr>
                      <a:t>Week 57</a:t>
                    </a:r>
                  </a:p>
                </p:txBody>
              </p:sp>
              <p:sp>
                <p:nvSpPr>
                  <p:cNvPr id="25" name="Arrow: Pentagon 24">
                    <a:extLst>
                      <a:ext uri="{FF2B5EF4-FFF2-40B4-BE49-F238E27FC236}">
                        <a16:creationId xmlns:a16="http://schemas.microsoft.com/office/drawing/2014/main" id="{E7E8C007-6E08-4D17-871E-2B92FEBA8E33}"/>
                      </a:ext>
                    </a:extLst>
                  </p:cNvPr>
                  <p:cNvSpPr/>
                  <p:nvPr/>
                </p:nvSpPr>
                <p:spPr>
                  <a:xfrm>
                    <a:off x="6889629" y="2100206"/>
                    <a:ext cx="940179" cy="176267"/>
                  </a:xfrm>
                  <a:prstGeom prst="homePlate">
                    <a:avLst/>
                  </a:prstGeom>
                  <a:solidFill>
                    <a:srgbClr val="508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Arrow: Pentagon 25">
                    <a:extLst>
                      <a:ext uri="{FF2B5EF4-FFF2-40B4-BE49-F238E27FC236}">
                        <a16:creationId xmlns:a16="http://schemas.microsoft.com/office/drawing/2014/main" id="{801F178C-707C-49CB-ADB9-6332A828908C}"/>
                      </a:ext>
                    </a:extLst>
                  </p:cNvPr>
                  <p:cNvSpPr/>
                  <p:nvPr/>
                </p:nvSpPr>
                <p:spPr>
                  <a:xfrm>
                    <a:off x="6161526" y="2100206"/>
                    <a:ext cx="837372" cy="176267"/>
                  </a:xfrm>
                  <a:prstGeom prst="homePlate">
                    <a:avLst/>
                  </a:prstGeom>
                  <a:solidFill>
                    <a:srgbClr val="9BB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56BE847D-D645-4C80-BF40-6EE562551E3C}"/>
                      </a:ext>
                    </a:extLst>
                  </p:cNvPr>
                  <p:cNvSpPr txBox="1"/>
                  <p:nvPr/>
                </p:nvSpPr>
                <p:spPr>
                  <a:xfrm>
                    <a:off x="6245370" y="2064076"/>
                    <a:ext cx="7155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0.25 mg</a:t>
                    </a:r>
                  </a:p>
                </p:txBody>
              </p:sp>
              <p:sp>
                <p:nvSpPr>
                  <p:cNvPr id="29" name="TextBox 28">
                    <a:extLst>
                      <a:ext uri="{FF2B5EF4-FFF2-40B4-BE49-F238E27FC236}">
                        <a16:creationId xmlns:a16="http://schemas.microsoft.com/office/drawing/2014/main" id="{5609BBFD-11FF-4B82-9190-94465032A72B}"/>
                      </a:ext>
                    </a:extLst>
                  </p:cNvPr>
                  <p:cNvSpPr txBox="1"/>
                  <p:nvPr/>
                </p:nvSpPr>
                <p:spPr>
                  <a:xfrm>
                    <a:off x="7082742" y="2064076"/>
                    <a:ext cx="7155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0.5 mg</a:t>
                    </a:r>
                  </a:p>
                </p:txBody>
              </p:sp>
              <p:sp>
                <p:nvSpPr>
                  <p:cNvPr id="31" name="TextBox 30">
                    <a:extLst>
                      <a:ext uri="{FF2B5EF4-FFF2-40B4-BE49-F238E27FC236}">
                        <a16:creationId xmlns:a16="http://schemas.microsoft.com/office/drawing/2014/main" id="{9DAF521D-49DA-46F9-B1DC-8AB78EA5167B}"/>
                      </a:ext>
                    </a:extLst>
                  </p:cNvPr>
                  <p:cNvSpPr txBox="1"/>
                  <p:nvPr/>
                </p:nvSpPr>
                <p:spPr>
                  <a:xfrm>
                    <a:off x="8973143" y="2064076"/>
                    <a:ext cx="7155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1 mg</a:t>
                    </a:r>
                  </a:p>
                </p:txBody>
              </p:sp>
            </p:grpSp>
            <p:sp>
              <p:nvSpPr>
                <p:cNvPr id="32" name="TextBox 31">
                  <a:extLst>
                    <a:ext uri="{FF2B5EF4-FFF2-40B4-BE49-F238E27FC236}">
                      <a16:creationId xmlns:a16="http://schemas.microsoft.com/office/drawing/2014/main" id="{308BA957-9DE0-4792-AC6D-5F143292ADDE}"/>
                    </a:ext>
                  </a:extLst>
                </p:cNvPr>
                <p:cNvSpPr txBox="1"/>
                <p:nvPr/>
              </p:nvSpPr>
              <p:spPr>
                <a:xfrm>
                  <a:off x="6161526" y="2412666"/>
                  <a:ext cx="471188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7484F"/>
                      </a:solidFill>
                      <a:effectLst/>
                      <a:uLnTx/>
                      <a:uFillTx/>
                      <a:latin typeface="Arial" panose="020B0604020202020204"/>
                      <a:ea typeface="+mn-ea"/>
                      <a:cs typeface="+mn-cs"/>
                    </a:rPr>
                    <a:t>Treatment duration 52 weeks</a:t>
                  </a:r>
                </a:p>
              </p:txBody>
            </p:sp>
            <p:sp>
              <p:nvSpPr>
                <p:cNvPr id="34" name="TextBox 33">
                  <a:extLst>
                    <a:ext uri="{FF2B5EF4-FFF2-40B4-BE49-F238E27FC236}">
                      <a16:creationId xmlns:a16="http://schemas.microsoft.com/office/drawing/2014/main" id="{B33B2B1E-D8F1-4E7E-8C1B-27BEFCA654E6}"/>
                    </a:ext>
                  </a:extLst>
                </p:cNvPr>
                <p:cNvSpPr txBox="1"/>
                <p:nvPr/>
              </p:nvSpPr>
              <p:spPr>
                <a:xfrm>
                  <a:off x="5018524" y="3113252"/>
                  <a:ext cx="114300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Screening </a:t>
                  </a:r>
                  <a:b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(2 weeks)</a:t>
                  </a:r>
                </a:p>
              </p:txBody>
            </p:sp>
            <p:sp>
              <p:nvSpPr>
                <p:cNvPr id="35" name="TextBox 34">
                  <a:extLst>
                    <a:ext uri="{FF2B5EF4-FFF2-40B4-BE49-F238E27FC236}">
                      <a16:creationId xmlns:a16="http://schemas.microsoft.com/office/drawing/2014/main" id="{C346A28D-CD9E-4FEF-9063-85240B4D509C}"/>
                    </a:ext>
                  </a:extLst>
                </p:cNvPr>
                <p:cNvSpPr txBox="1"/>
                <p:nvPr/>
              </p:nvSpPr>
              <p:spPr>
                <a:xfrm>
                  <a:off x="6161526" y="3113252"/>
                  <a:ext cx="163674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Dose escalation </a:t>
                  </a:r>
                  <a:b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(8 weeks)</a:t>
                  </a:r>
                </a:p>
              </p:txBody>
            </p:sp>
            <p:sp>
              <p:nvSpPr>
                <p:cNvPr id="36" name="TextBox 35">
                  <a:extLst>
                    <a:ext uri="{FF2B5EF4-FFF2-40B4-BE49-F238E27FC236}">
                      <a16:creationId xmlns:a16="http://schemas.microsoft.com/office/drawing/2014/main" id="{49AF581A-AB1E-4901-9B45-E113FBD2B39C}"/>
                    </a:ext>
                  </a:extLst>
                </p:cNvPr>
                <p:cNvSpPr txBox="1"/>
                <p:nvPr/>
              </p:nvSpPr>
              <p:spPr>
                <a:xfrm>
                  <a:off x="7829807" y="3113252"/>
                  <a:ext cx="304360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Treatment maintenance </a:t>
                  </a:r>
                  <a:b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(44 weeks)</a:t>
                  </a:r>
                </a:p>
              </p:txBody>
            </p:sp>
            <p:sp>
              <p:nvSpPr>
                <p:cNvPr id="37" name="TextBox 36">
                  <a:extLst>
                    <a:ext uri="{FF2B5EF4-FFF2-40B4-BE49-F238E27FC236}">
                      <a16:creationId xmlns:a16="http://schemas.microsoft.com/office/drawing/2014/main" id="{4FB936E0-72D6-4FE0-85E4-5297C18945B6}"/>
                    </a:ext>
                  </a:extLst>
                </p:cNvPr>
                <p:cNvSpPr txBox="1"/>
                <p:nvPr/>
              </p:nvSpPr>
              <p:spPr>
                <a:xfrm>
                  <a:off x="10871192" y="3113252"/>
                  <a:ext cx="91669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Follow-up </a:t>
                  </a:r>
                  <a:b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br>
                  <a:r>
                    <a:rPr kumimoji="0" lang="en-US" sz="1050" b="1" i="0" u="none" strike="noStrike" kern="1200" cap="none" spc="0" normalizeH="0" baseline="0" noProof="0" dirty="0">
                      <a:ln>
                        <a:noFill/>
                      </a:ln>
                      <a:solidFill>
                        <a:srgbClr val="064AA7"/>
                      </a:solidFill>
                      <a:effectLst/>
                      <a:uLnTx/>
                      <a:uFillTx/>
                      <a:latin typeface="Arial" panose="020B0604020202020204"/>
                      <a:ea typeface="+mn-ea"/>
                      <a:cs typeface="+mn-cs"/>
                    </a:rPr>
                    <a:t>(5 weeks)</a:t>
                  </a:r>
                </a:p>
              </p:txBody>
            </p:sp>
            <p:grpSp>
              <p:nvGrpSpPr>
                <p:cNvPr id="45" name="Group 44">
                  <a:extLst>
                    <a:ext uri="{FF2B5EF4-FFF2-40B4-BE49-F238E27FC236}">
                      <a16:creationId xmlns:a16="http://schemas.microsoft.com/office/drawing/2014/main" id="{3B901A63-D006-4C9C-84A5-AED8551EB9FA}"/>
                    </a:ext>
                  </a:extLst>
                </p:cNvPr>
                <p:cNvGrpSpPr/>
                <p:nvPr/>
              </p:nvGrpSpPr>
              <p:grpSpPr>
                <a:xfrm>
                  <a:off x="5930217" y="1406743"/>
                  <a:ext cx="271735" cy="450514"/>
                  <a:chOff x="11472336" y="1588118"/>
                  <a:chExt cx="271735" cy="365278"/>
                </a:xfrm>
              </p:grpSpPr>
              <p:cxnSp>
                <p:nvCxnSpPr>
                  <p:cNvPr id="39" name="Straight Connector 38">
                    <a:extLst>
                      <a:ext uri="{FF2B5EF4-FFF2-40B4-BE49-F238E27FC236}">
                        <a16:creationId xmlns:a16="http://schemas.microsoft.com/office/drawing/2014/main" id="{6780AFE9-AF42-496E-AB90-6DCA11C8AC42}"/>
                      </a:ext>
                    </a:extLst>
                  </p:cNvPr>
                  <p:cNvCxnSpPr>
                    <a:cxnSpLocks/>
                  </p:cNvCxnSpPr>
                  <p:nvPr/>
                </p:nvCxnSpPr>
                <p:spPr>
                  <a:xfrm>
                    <a:off x="11472336" y="1588118"/>
                    <a:ext cx="0" cy="3652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AAA330-83C8-40A6-A534-97DA72A1F77D}"/>
                      </a:ext>
                    </a:extLst>
                  </p:cNvPr>
                  <p:cNvCxnSpPr>
                    <a:cxnSpLocks/>
                  </p:cNvCxnSpPr>
                  <p:nvPr/>
                </p:nvCxnSpPr>
                <p:spPr>
                  <a:xfrm>
                    <a:off x="11472336" y="1588118"/>
                    <a:ext cx="271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9D686E1-72ED-49F8-96D2-033445B96CB4}"/>
                      </a:ext>
                    </a:extLst>
                  </p:cNvPr>
                  <p:cNvCxnSpPr>
                    <a:cxnSpLocks/>
                  </p:cNvCxnSpPr>
                  <p:nvPr/>
                </p:nvCxnSpPr>
                <p:spPr>
                  <a:xfrm>
                    <a:off x="11472336" y="1953396"/>
                    <a:ext cx="2717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548FC419-92CE-4EC3-AF02-B6F522880F24}"/>
                    </a:ext>
                  </a:extLst>
                </p:cNvPr>
                <p:cNvCxnSpPr>
                  <a:cxnSpLocks/>
                </p:cNvCxnSpPr>
                <p:nvPr/>
              </p:nvCxnSpPr>
              <p:spPr>
                <a:xfrm>
                  <a:off x="5680065" y="1632000"/>
                  <a:ext cx="250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E588FBC-4634-4595-B9F9-56836851A9C3}"/>
                    </a:ext>
                  </a:extLst>
                </p:cNvPr>
                <p:cNvSpPr/>
                <p:nvPr/>
              </p:nvSpPr>
              <p:spPr>
                <a:xfrm>
                  <a:off x="5422954" y="1461770"/>
                  <a:ext cx="334139" cy="33413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R</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1:1</a:t>
                  </a:r>
                </a:p>
              </p:txBody>
            </p:sp>
            <p:sp>
              <p:nvSpPr>
                <p:cNvPr id="16" name="TextBox 15">
                  <a:extLst>
                    <a:ext uri="{FF2B5EF4-FFF2-40B4-BE49-F238E27FC236}">
                      <a16:creationId xmlns:a16="http://schemas.microsoft.com/office/drawing/2014/main" id="{7DC048A4-6FE3-4C51-B769-3213A35421D7}"/>
                    </a:ext>
                  </a:extLst>
                </p:cNvPr>
                <p:cNvSpPr txBox="1"/>
                <p:nvPr/>
              </p:nvSpPr>
              <p:spPr>
                <a:xfrm>
                  <a:off x="6161526" y="1259316"/>
                  <a:ext cx="4711883" cy="292388"/>
                </a:xfrm>
                <a:prstGeom prst="rect">
                  <a:avLst/>
                </a:prstGeom>
                <a:solidFill>
                  <a:srgbClr val="064AA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mn-cs"/>
                    </a:rPr>
                    <a:t>Once-weekly </a:t>
                  </a:r>
                  <a:r>
                    <a:rPr kumimoji="0" lang="en-US" sz="1300" b="1" i="0" u="none" strike="noStrike" kern="1200" cap="none" spc="0" normalizeH="0" baseline="0" noProof="0" dirty="0" err="1">
                      <a:ln>
                        <a:noFill/>
                      </a:ln>
                      <a:solidFill>
                        <a:prstClr val="white"/>
                      </a:solidFill>
                      <a:effectLst/>
                      <a:uLnTx/>
                      <a:uFillTx/>
                      <a:latin typeface="Arial" panose="020B0604020202020204"/>
                      <a:ea typeface="+mn-ea"/>
                      <a:cs typeface="+mn-cs"/>
                    </a:rPr>
                    <a:t>s.c.</a:t>
                  </a: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mn-cs"/>
                    </a:rPr>
                    <a:t> semaglutide + SOC</a:t>
                  </a:r>
                </a:p>
              </p:txBody>
            </p:sp>
            <p:sp>
              <p:nvSpPr>
                <p:cNvPr id="33" name="TextBox 32">
                  <a:extLst>
                    <a:ext uri="{FF2B5EF4-FFF2-40B4-BE49-F238E27FC236}">
                      <a16:creationId xmlns:a16="http://schemas.microsoft.com/office/drawing/2014/main" id="{6B2A67F7-52D5-4DAA-9D9E-1954B4A1B8D2}"/>
                    </a:ext>
                  </a:extLst>
                </p:cNvPr>
                <p:cNvSpPr txBox="1"/>
                <p:nvPr/>
              </p:nvSpPr>
              <p:spPr>
                <a:xfrm>
                  <a:off x="6161526" y="1697485"/>
                  <a:ext cx="4711883" cy="292388"/>
                </a:xfrm>
                <a:prstGeom prst="rect">
                  <a:avLst/>
                </a:prstGeom>
                <a:solidFill>
                  <a:schemeClr val="tx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mn-cs"/>
                    </a:rPr>
                    <a:t>Placebo + SOC</a:t>
                  </a:r>
                </a:p>
              </p:txBody>
            </p:sp>
            <p:grpSp>
              <p:nvGrpSpPr>
                <p:cNvPr id="53" name="Group 52">
                  <a:extLst>
                    <a:ext uri="{FF2B5EF4-FFF2-40B4-BE49-F238E27FC236}">
                      <a16:creationId xmlns:a16="http://schemas.microsoft.com/office/drawing/2014/main" id="{EED91F85-EBF0-40F6-8780-4DCEDC592042}"/>
                    </a:ext>
                  </a:extLst>
                </p:cNvPr>
                <p:cNvGrpSpPr/>
                <p:nvPr/>
              </p:nvGrpSpPr>
              <p:grpSpPr>
                <a:xfrm>
                  <a:off x="5369276" y="1888804"/>
                  <a:ext cx="451064" cy="411033"/>
                  <a:chOff x="8108320" y="3852036"/>
                  <a:chExt cx="567988" cy="517580"/>
                </a:xfrm>
              </p:grpSpPr>
              <p:sp>
                <p:nvSpPr>
                  <p:cNvPr id="47" name="Freeform: Shape 46">
                    <a:extLst>
                      <a:ext uri="{FF2B5EF4-FFF2-40B4-BE49-F238E27FC236}">
                        <a16:creationId xmlns:a16="http://schemas.microsoft.com/office/drawing/2014/main" id="{2F501221-DA88-4922-8CCC-BA82C73F5E49}"/>
                      </a:ext>
                    </a:extLst>
                  </p:cNvPr>
                  <p:cNvSpPr/>
                  <p:nvPr/>
                </p:nvSpPr>
                <p:spPr>
                  <a:xfrm>
                    <a:off x="8299810" y="3983009"/>
                    <a:ext cx="185007" cy="386607"/>
                  </a:xfrm>
                  <a:custGeom>
                    <a:avLst/>
                    <a:gdLst>
                      <a:gd name="connsiteX0" fmla="*/ 204049 w 646083"/>
                      <a:gd name="connsiteY0" fmla="*/ 245076 h 1350114"/>
                      <a:gd name="connsiteX1" fmla="*/ 440281 w 646083"/>
                      <a:gd name="connsiteY1" fmla="*/ 245076 h 1350114"/>
                      <a:gd name="connsiteX2" fmla="*/ 524735 w 646083"/>
                      <a:gd name="connsiteY2" fmla="*/ 312871 h 1350114"/>
                      <a:gd name="connsiteX3" fmla="*/ 525560 w 646083"/>
                      <a:gd name="connsiteY3" fmla="*/ 317816 h 1350114"/>
                      <a:gd name="connsiteX4" fmla="*/ 530190 w 646083"/>
                      <a:gd name="connsiteY4" fmla="*/ 323260 h 1350114"/>
                      <a:gd name="connsiteX5" fmla="*/ 644223 w 646083"/>
                      <a:gd name="connsiteY5" fmla="*/ 676650 h 1350114"/>
                      <a:gd name="connsiteX6" fmla="*/ 619549 w 646083"/>
                      <a:gd name="connsiteY6" fmla="*/ 724834 h 1350114"/>
                      <a:gd name="connsiteX7" fmla="*/ 614036 w 646083"/>
                      <a:gd name="connsiteY7" fmla="*/ 726613 h 1350114"/>
                      <a:gd name="connsiteX8" fmla="*/ 565852 w 646083"/>
                      <a:gd name="connsiteY8" fmla="*/ 701939 h 1350114"/>
                      <a:gd name="connsiteX9" fmla="*/ 473129 w 646083"/>
                      <a:gd name="connsiteY9" fmla="*/ 414592 h 1350114"/>
                      <a:gd name="connsiteX10" fmla="*/ 452238 w 646083"/>
                      <a:gd name="connsiteY10" fmla="*/ 414949 h 1350114"/>
                      <a:gd name="connsiteX11" fmla="*/ 449433 w 646083"/>
                      <a:gd name="connsiteY11" fmla="*/ 414982 h 1350114"/>
                      <a:gd name="connsiteX12" fmla="*/ 599410 w 646083"/>
                      <a:gd name="connsiteY12" fmla="*/ 974194 h 1350114"/>
                      <a:gd name="connsiteX13" fmla="*/ 470010 w 646083"/>
                      <a:gd name="connsiteY13" fmla="*/ 974194 h 1350114"/>
                      <a:gd name="connsiteX14" fmla="*/ 470009 w 646083"/>
                      <a:gd name="connsiteY14" fmla="*/ 1287603 h 1350114"/>
                      <a:gd name="connsiteX15" fmla="*/ 407498 w 646083"/>
                      <a:gd name="connsiteY15" fmla="*/ 1350114 h 1350114"/>
                      <a:gd name="connsiteX16" fmla="*/ 407499 w 646083"/>
                      <a:gd name="connsiteY16" fmla="*/ 1350113 h 1350114"/>
                      <a:gd name="connsiteX17" fmla="*/ 344988 w 646083"/>
                      <a:gd name="connsiteY17" fmla="*/ 1287602 h 1350114"/>
                      <a:gd name="connsiteX18" fmla="*/ 344988 w 646083"/>
                      <a:gd name="connsiteY18" fmla="*/ 974194 h 1350114"/>
                      <a:gd name="connsiteX19" fmla="*/ 293340 w 646083"/>
                      <a:gd name="connsiteY19" fmla="*/ 974194 h 1350114"/>
                      <a:gd name="connsiteX20" fmla="*/ 293339 w 646083"/>
                      <a:gd name="connsiteY20" fmla="*/ 1287603 h 1350114"/>
                      <a:gd name="connsiteX21" fmla="*/ 230828 w 646083"/>
                      <a:gd name="connsiteY21" fmla="*/ 1350114 h 1350114"/>
                      <a:gd name="connsiteX22" fmla="*/ 230829 w 646083"/>
                      <a:gd name="connsiteY22" fmla="*/ 1350113 h 1350114"/>
                      <a:gd name="connsiteX23" fmla="*/ 168318 w 646083"/>
                      <a:gd name="connsiteY23" fmla="*/ 1287602 h 1350114"/>
                      <a:gd name="connsiteX24" fmla="*/ 168318 w 646083"/>
                      <a:gd name="connsiteY24" fmla="*/ 974194 h 1350114"/>
                      <a:gd name="connsiteX25" fmla="*/ 21772 w 646083"/>
                      <a:gd name="connsiteY25" fmla="*/ 974194 h 1350114"/>
                      <a:gd name="connsiteX26" fmla="*/ 202604 w 646083"/>
                      <a:gd name="connsiteY26" fmla="*/ 417834 h 1350114"/>
                      <a:gd name="connsiteX27" fmla="*/ 201657 w 646083"/>
                      <a:gd name="connsiteY27" fmla="*/ 417845 h 1350114"/>
                      <a:gd name="connsiteX28" fmla="*/ 173568 w 646083"/>
                      <a:gd name="connsiteY28" fmla="*/ 417025 h 1350114"/>
                      <a:gd name="connsiteX29" fmla="*/ 80235 w 646083"/>
                      <a:gd name="connsiteY29" fmla="*/ 706483 h 1350114"/>
                      <a:gd name="connsiteX30" fmla="*/ 32056 w 646083"/>
                      <a:gd name="connsiteY30" fmla="*/ 731168 h 1350114"/>
                      <a:gd name="connsiteX31" fmla="*/ 26542 w 646083"/>
                      <a:gd name="connsiteY31" fmla="*/ 729390 h 1350114"/>
                      <a:gd name="connsiteX32" fmla="*/ 1857 w 646083"/>
                      <a:gd name="connsiteY32" fmla="*/ 681211 h 1350114"/>
                      <a:gd name="connsiteX33" fmla="*/ 115813 w 646083"/>
                      <a:gd name="connsiteY33" fmla="*/ 327796 h 1350114"/>
                      <a:gd name="connsiteX34" fmla="*/ 117422 w 646083"/>
                      <a:gd name="connsiteY34" fmla="*/ 325904 h 1350114"/>
                      <a:gd name="connsiteX35" fmla="*/ 119594 w 646083"/>
                      <a:gd name="connsiteY35" fmla="*/ 312871 h 1350114"/>
                      <a:gd name="connsiteX36" fmla="*/ 204049 w 646083"/>
                      <a:gd name="connsiteY36" fmla="*/ 245076 h 1350114"/>
                      <a:gd name="connsiteX37" fmla="*/ 322166 w 646083"/>
                      <a:gd name="connsiteY37" fmla="*/ 0 h 1350114"/>
                      <a:gd name="connsiteX38" fmla="*/ 433059 w 646083"/>
                      <a:gd name="connsiteY38" fmla="*/ 110893 h 1350114"/>
                      <a:gd name="connsiteX39" fmla="*/ 322166 w 646083"/>
                      <a:gd name="connsiteY39" fmla="*/ 221786 h 1350114"/>
                      <a:gd name="connsiteX40" fmla="*/ 211273 w 646083"/>
                      <a:gd name="connsiteY40" fmla="*/ 110893 h 1350114"/>
                      <a:gd name="connsiteX41" fmla="*/ 322166 w 646083"/>
                      <a:gd name="connsiteY41" fmla="*/ 0 h 13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6083" h="1350114">
                        <a:moveTo>
                          <a:pt x="204049" y="245076"/>
                        </a:moveTo>
                        <a:lnTo>
                          <a:pt x="440281" y="245076"/>
                        </a:lnTo>
                        <a:cubicBezTo>
                          <a:pt x="478246" y="245076"/>
                          <a:pt x="510821" y="273031"/>
                          <a:pt x="524735" y="312871"/>
                        </a:cubicBezTo>
                        <a:lnTo>
                          <a:pt x="525560" y="317816"/>
                        </a:lnTo>
                        <a:lnTo>
                          <a:pt x="530190" y="323260"/>
                        </a:lnTo>
                        <a:lnTo>
                          <a:pt x="644223" y="676650"/>
                        </a:lnTo>
                        <a:cubicBezTo>
                          <a:pt x="650716" y="696769"/>
                          <a:pt x="639669" y="718342"/>
                          <a:pt x="619549" y="724834"/>
                        </a:cubicBezTo>
                        <a:lnTo>
                          <a:pt x="614036" y="726613"/>
                        </a:lnTo>
                        <a:cubicBezTo>
                          <a:pt x="593917" y="733106"/>
                          <a:pt x="572344" y="722059"/>
                          <a:pt x="565852" y="701939"/>
                        </a:cubicBezTo>
                        <a:lnTo>
                          <a:pt x="473129" y="414592"/>
                        </a:lnTo>
                        <a:lnTo>
                          <a:pt x="452238" y="414949"/>
                        </a:lnTo>
                        <a:lnTo>
                          <a:pt x="449433" y="414982"/>
                        </a:lnTo>
                        <a:lnTo>
                          <a:pt x="599410" y="974194"/>
                        </a:lnTo>
                        <a:lnTo>
                          <a:pt x="470010" y="974194"/>
                        </a:lnTo>
                        <a:lnTo>
                          <a:pt x="470009" y="1287603"/>
                        </a:lnTo>
                        <a:cubicBezTo>
                          <a:pt x="470009" y="1322127"/>
                          <a:pt x="442022" y="1350114"/>
                          <a:pt x="407498" y="1350114"/>
                        </a:cubicBezTo>
                        <a:lnTo>
                          <a:pt x="407499" y="1350113"/>
                        </a:lnTo>
                        <a:cubicBezTo>
                          <a:pt x="372975" y="1350113"/>
                          <a:pt x="344988" y="1322126"/>
                          <a:pt x="344988" y="1287602"/>
                        </a:cubicBezTo>
                        <a:lnTo>
                          <a:pt x="344988" y="974194"/>
                        </a:lnTo>
                        <a:lnTo>
                          <a:pt x="293340" y="974194"/>
                        </a:lnTo>
                        <a:lnTo>
                          <a:pt x="293339" y="1287603"/>
                        </a:lnTo>
                        <a:cubicBezTo>
                          <a:pt x="293339" y="1322127"/>
                          <a:pt x="265352" y="1350114"/>
                          <a:pt x="230828" y="1350114"/>
                        </a:cubicBezTo>
                        <a:lnTo>
                          <a:pt x="230829" y="1350113"/>
                        </a:lnTo>
                        <a:cubicBezTo>
                          <a:pt x="196305" y="1350113"/>
                          <a:pt x="168318" y="1322126"/>
                          <a:pt x="168318" y="1287602"/>
                        </a:cubicBezTo>
                        <a:lnTo>
                          <a:pt x="168318" y="974194"/>
                        </a:lnTo>
                        <a:lnTo>
                          <a:pt x="21772" y="974194"/>
                        </a:lnTo>
                        <a:lnTo>
                          <a:pt x="202604" y="417834"/>
                        </a:lnTo>
                        <a:lnTo>
                          <a:pt x="201657" y="417845"/>
                        </a:lnTo>
                        <a:lnTo>
                          <a:pt x="173568" y="417025"/>
                        </a:lnTo>
                        <a:lnTo>
                          <a:pt x="80235" y="706483"/>
                        </a:lnTo>
                        <a:cubicBezTo>
                          <a:pt x="73747" y="726604"/>
                          <a:pt x="52177" y="737656"/>
                          <a:pt x="32056" y="731168"/>
                        </a:cubicBezTo>
                        <a:lnTo>
                          <a:pt x="26542" y="729390"/>
                        </a:lnTo>
                        <a:cubicBezTo>
                          <a:pt x="6421" y="722902"/>
                          <a:pt x="-4631" y="701332"/>
                          <a:pt x="1857" y="681211"/>
                        </a:cubicBezTo>
                        <a:lnTo>
                          <a:pt x="115813" y="327796"/>
                        </a:lnTo>
                        <a:lnTo>
                          <a:pt x="117422" y="325904"/>
                        </a:lnTo>
                        <a:lnTo>
                          <a:pt x="119594" y="312871"/>
                        </a:lnTo>
                        <a:cubicBezTo>
                          <a:pt x="133509" y="273031"/>
                          <a:pt x="166083" y="245076"/>
                          <a:pt x="204049" y="245076"/>
                        </a:cubicBezTo>
                        <a:close/>
                        <a:moveTo>
                          <a:pt x="322166" y="0"/>
                        </a:moveTo>
                        <a:cubicBezTo>
                          <a:pt x="383411" y="0"/>
                          <a:pt x="433059" y="49648"/>
                          <a:pt x="433059" y="110893"/>
                        </a:cubicBezTo>
                        <a:cubicBezTo>
                          <a:pt x="433059" y="172138"/>
                          <a:pt x="383411" y="221786"/>
                          <a:pt x="322166" y="221786"/>
                        </a:cubicBezTo>
                        <a:cubicBezTo>
                          <a:pt x="260921" y="221786"/>
                          <a:pt x="211273" y="172138"/>
                          <a:pt x="211273" y="110893"/>
                        </a:cubicBezTo>
                        <a:cubicBezTo>
                          <a:pt x="211273" y="49648"/>
                          <a:pt x="260921" y="0"/>
                          <a:pt x="322166" y="0"/>
                        </a:cubicBezTo>
                        <a:close/>
                      </a:path>
                    </a:pathLst>
                  </a:cu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5474FB24-B6D4-464C-89D0-BB0D1D5E0B76}"/>
                      </a:ext>
                    </a:extLst>
                  </p:cNvPr>
                  <p:cNvSpPr/>
                  <p:nvPr/>
                </p:nvSpPr>
                <p:spPr>
                  <a:xfrm>
                    <a:off x="8190803" y="3927115"/>
                    <a:ext cx="145282" cy="386044"/>
                  </a:xfrm>
                  <a:custGeom>
                    <a:avLst/>
                    <a:gdLst>
                      <a:gd name="connsiteX0" fmla="*/ 110841 w 507355"/>
                      <a:gd name="connsiteY0" fmla="*/ 244719 h 1348149"/>
                      <a:gd name="connsiteX1" fmla="*/ 396514 w 507355"/>
                      <a:gd name="connsiteY1" fmla="*/ 244719 h 1348149"/>
                      <a:gd name="connsiteX2" fmla="*/ 507355 w 507355"/>
                      <a:gd name="connsiteY2" fmla="*/ 355560 h 1348149"/>
                      <a:gd name="connsiteX3" fmla="*/ 507355 w 507355"/>
                      <a:gd name="connsiteY3" fmla="*/ 355560 h 1348149"/>
                      <a:gd name="connsiteX4" fmla="*/ 506481 w 507355"/>
                      <a:gd name="connsiteY4" fmla="*/ 360299 h 1348149"/>
                      <a:gd name="connsiteX5" fmla="*/ 507355 w 507355"/>
                      <a:gd name="connsiteY5" fmla="*/ 362409 h 1348149"/>
                      <a:gd name="connsiteX6" fmla="*/ 507355 w 507355"/>
                      <a:gd name="connsiteY6" fmla="*/ 733202 h 1348149"/>
                      <a:gd name="connsiteX7" fmla="*/ 469132 w 507355"/>
                      <a:gd name="connsiteY7" fmla="*/ 771425 h 1348149"/>
                      <a:gd name="connsiteX8" fmla="*/ 463347 w 507355"/>
                      <a:gd name="connsiteY8" fmla="*/ 771425 h 1348149"/>
                      <a:gd name="connsiteX9" fmla="*/ 425124 w 507355"/>
                      <a:gd name="connsiteY9" fmla="*/ 733202 h 1348149"/>
                      <a:gd name="connsiteX10" fmla="*/ 425124 w 507355"/>
                      <a:gd name="connsiteY10" fmla="*/ 414145 h 1348149"/>
                      <a:gd name="connsiteX11" fmla="*/ 410974 w 507355"/>
                      <a:gd name="connsiteY11" fmla="*/ 414345 h 1348149"/>
                      <a:gd name="connsiteX12" fmla="*/ 406073 w 507355"/>
                      <a:gd name="connsiteY12" fmla="*/ 414392 h 1348149"/>
                      <a:gd name="connsiteX13" fmla="*/ 406073 w 507355"/>
                      <a:gd name="connsiteY13" fmla="*/ 621608 h 1348149"/>
                      <a:gd name="connsiteX14" fmla="*/ 406074 w 507355"/>
                      <a:gd name="connsiteY14" fmla="*/ 621615 h 1348149"/>
                      <a:gd name="connsiteX15" fmla="*/ 406073 w 507355"/>
                      <a:gd name="connsiteY15" fmla="*/ 1285729 h 1348149"/>
                      <a:gd name="connsiteX16" fmla="*/ 343653 w 507355"/>
                      <a:gd name="connsiteY16" fmla="*/ 1348149 h 1348149"/>
                      <a:gd name="connsiteX17" fmla="*/ 343654 w 507355"/>
                      <a:gd name="connsiteY17" fmla="*/ 1348148 h 1348149"/>
                      <a:gd name="connsiteX18" fmla="*/ 281234 w 507355"/>
                      <a:gd name="connsiteY18" fmla="*/ 1285728 h 1348149"/>
                      <a:gd name="connsiteX19" fmla="*/ 281234 w 507355"/>
                      <a:gd name="connsiteY19" fmla="*/ 771425 h 1348149"/>
                      <a:gd name="connsiteX20" fmla="*/ 224893 w 507355"/>
                      <a:gd name="connsiteY20" fmla="*/ 771425 h 1348149"/>
                      <a:gd name="connsiteX21" fmla="*/ 224893 w 507355"/>
                      <a:gd name="connsiteY21" fmla="*/ 1285729 h 1348149"/>
                      <a:gd name="connsiteX22" fmla="*/ 162474 w 507355"/>
                      <a:gd name="connsiteY22" fmla="*/ 1348148 h 1348149"/>
                      <a:gd name="connsiteX23" fmla="*/ 100054 w 507355"/>
                      <a:gd name="connsiteY23" fmla="*/ 1285729 h 1348149"/>
                      <a:gd name="connsiteX24" fmla="*/ 100054 w 507355"/>
                      <a:gd name="connsiteY24" fmla="*/ 721216 h 1348149"/>
                      <a:gd name="connsiteX25" fmla="*/ 100054 w 507355"/>
                      <a:gd name="connsiteY25" fmla="*/ 621614 h 1348149"/>
                      <a:gd name="connsiteX26" fmla="*/ 100054 w 507355"/>
                      <a:gd name="connsiteY26" fmla="*/ 417046 h 1348149"/>
                      <a:gd name="connsiteX27" fmla="*/ 99538 w 507355"/>
                      <a:gd name="connsiteY27" fmla="*/ 417034 h 1348149"/>
                      <a:gd name="connsiteX28" fmla="*/ 99538 w 507355"/>
                      <a:gd name="connsiteY28" fmla="*/ 414378 h 1348149"/>
                      <a:gd name="connsiteX29" fmla="*/ 82231 w 507355"/>
                      <a:gd name="connsiteY29" fmla="*/ 414378 h 1348149"/>
                      <a:gd name="connsiteX30" fmla="*/ 82231 w 507355"/>
                      <a:gd name="connsiteY30" fmla="*/ 733202 h 1348149"/>
                      <a:gd name="connsiteX31" fmla="*/ 44008 w 507355"/>
                      <a:gd name="connsiteY31" fmla="*/ 771425 h 1348149"/>
                      <a:gd name="connsiteX32" fmla="*/ 38223 w 507355"/>
                      <a:gd name="connsiteY32" fmla="*/ 771425 h 1348149"/>
                      <a:gd name="connsiteX33" fmla="*/ 0 w 507355"/>
                      <a:gd name="connsiteY33" fmla="*/ 733202 h 1348149"/>
                      <a:gd name="connsiteX34" fmla="*/ 0 w 507355"/>
                      <a:gd name="connsiteY34" fmla="*/ 362409 h 1348149"/>
                      <a:gd name="connsiteX35" fmla="*/ 575 w 507355"/>
                      <a:gd name="connsiteY35" fmla="*/ 361022 h 1348149"/>
                      <a:gd name="connsiteX36" fmla="*/ 0 w 507355"/>
                      <a:gd name="connsiteY36" fmla="*/ 355560 h 1348149"/>
                      <a:gd name="connsiteX37" fmla="*/ 2252 w 507355"/>
                      <a:gd name="connsiteY37" fmla="*/ 333222 h 1348149"/>
                      <a:gd name="connsiteX38" fmla="*/ 110841 w 507355"/>
                      <a:gd name="connsiteY38" fmla="*/ 244719 h 1348149"/>
                      <a:gd name="connsiteX39" fmla="*/ 253678 w 507355"/>
                      <a:gd name="connsiteY39" fmla="*/ 0 h 1348149"/>
                      <a:gd name="connsiteX40" fmla="*/ 364410 w 507355"/>
                      <a:gd name="connsiteY40" fmla="*/ 110732 h 1348149"/>
                      <a:gd name="connsiteX41" fmla="*/ 253678 w 507355"/>
                      <a:gd name="connsiteY41" fmla="*/ 221464 h 1348149"/>
                      <a:gd name="connsiteX42" fmla="*/ 142946 w 507355"/>
                      <a:gd name="connsiteY42" fmla="*/ 110732 h 1348149"/>
                      <a:gd name="connsiteX43" fmla="*/ 253678 w 507355"/>
                      <a:gd name="connsiteY43" fmla="*/ 0 h 13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355" h="1348149">
                        <a:moveTo>
                          <a:pt x="110841" y="244719"/>
                        </a:moveTo>
                        <a:lnTo>
                          <a:pt x="396514" y="244719"/>
                        </a:lnTo>
                        <a:cubicBezTo>
                          <a:pt x="457730" y="244719"/>
                          <a:pt x="507355" y="294344"/>
                          <a:pt x="507355" y="355560"/>
                        </a:cubicBezTo>
                        <a:lnTo>
                          <a:pt x="507355" y="355560"/>
                        </a:lnTo>
                        <a:lnTo>
                          <a:pt x="506481" y="360299"/>
                        </a:lnTo>
                        <a:lnTo>
                          <a:pt x="507355" y="362409"/>
                        </a:lnTo>
                        <a:lnTo>
                          <a:pt x="507355" y="733202"/>
                        </a:lnTo>
                        <a:cubicBezTo>
                          <a:pt x="507355" y="754312"/>
                          <a:pt x="490242" y="771425"/>
                          <a:pt x="469132" y="771425"/>
                        </a:cubicBezTo>
                        <a:lnTo>
                          <a:pt x="463347" y="771425"/>
                        </a:lnTo>
                        <a:cubicBezTo>
                          <a:pt x="442237" y="771425"/>
                          <a:pt x="425124" y="754312"/>
                          <a:pt x="425124" y="733202"/>
                        </a:cubicBezTo>
                        <a:lnTo>
                          <a:pt x="425124" y="414145"/>
                        </a:lnTo>
                        <a:lnTo>
                          <a:pt x="410974" y="414345"/>
                        </a:lnTo>
                        <a:lnTo>
                          <a:pt x="406073" y="414392"/>
                        </a:lnTo>
                        <a:lnTo>
                          <a:pt x="406073" y="621608"/>
                        </a:lnTo>
                        <a:lnTo>
                          <a:pt x="406074" y="621615"/>
                        </a:lnTo>
                        <a:cubicBezTo>
                          <a:pt x="406074" y="842986"/>
                          <a:pt x="406073" y="1064358"/>
                          <a:pt x="406073" y="1285729"/>
                        </a:cubicBezTo>
                        <a:cubicBezTo>
                          <a:pt x="406073" y="1320203"/>
                          <a:pt x="378127" y="1348149"/>
                          <a:pt x="343653" y="1348149"/>
                        </a:cubicBezTo>
                        <a:lnTo>
                          <a:pt x="343654" y="1348148"/>
                        </a:lnTo>
                        <a:cubicBezTo>
                          <a:pt x="309180" y="1348148"/>
                          <a:pt x="281234" y="1320202"/>
                          <a:pt x="281234" y="1285728"/>
                        </a:cubicBezTo>
                        <a:lnTo>
                          <a:pt x="281234" y="771425"/>
                        </a:lnTo>
                        <a:lnTo>
                          <a:pt x="224893" y="771425"/>
                        </a:lnTo>
                        <a:lnTo>
                          <a:pt x="224893" y="1285729"/>
                        </a:lnTo>
                        <a:cubicBezTo>
                          <a:pt x="224893" y="1320202"/>
                          <a:pt x="196947" y="1348148"/>
                          <a:pt x="162474" y="1348148"/>
                        </a:cubicBezTo>
                        <a:cubicBezTo>
                          <a:pt x="128000" y="1348148"/>
                          <a:pt x="100054" y="1320202"/>
                          <a:pt x="100054" y="1285729"/>
                        </a:cubicBezTo>
                        <a:lnTo>
                          <a:pt x="100054" y="721216"/>
                        </a:lnTo>
                        <a:lnTo>
                          <a:pt x="100054" y="621614"/>
                        </a:lnTo>
                        <a:lnTo>
                          <a:pt x="100054" y="417046"/>
                        </a:lnTo>
                        <a:lnTo>
                          <a:pt x="99538" y="417034"/>
                        </a:lnTo>
                        <a:lnTo>
                          <a:pt x="99538" y="414378"/>
                        </a:lnTo>
                        <a:lnTo>
                          <a:pt x="82231" y="414378"/>
                        </a:lnTo>
                        <a:lnTo>
                          <a:pt x="82231" y="733202"/>
                        </a:lnTo>
                        <a:cubicBezTo>
                          <a:pt x="82231" y="754312"/>
                          <a:pt x="65118" y="771425"/>
                          <a:pt x="44008" y="771425"/>
                        </a:cubicBezTo>
                        <a:lnTo>
                          <a:pt x="38223" y="771425"/>
                        </a:lnTo>
                        <a:cubicBezTo>
                          <a:pt x="17113" y="771425"/>
                          <a:pt x="0" y="754312"/>
                          <a:pt x="0" y="733202"/>
                        </a:cubicBezTo>
                        <a:lnTo>
                          <a:pt x="0" y="362409"/>
                        </a:lnTo>
                        <a:lnTo>
                          <a:pt x="575" y="361022"/>
                        </a:lnTo>
                        <a:lnTo>
                          <a:pt x="0" y="355560"/>
                        </a:lnTo>
                        <a:lnTo>
                          <a:pt x="2252" y="333222"/>
                        </a:lnTo>
                        <a:cubicBezTo>
                          <a:pt x="12588" y="282714"/>
                          <a:pt x="57277" y="244719"/>
                          <a:pt x="110841" y="244719"/>
                        </a:cubicBezTo>
                        <a:close/>
                        <a:moveTo>
                          <a:pt x="253678" y="0"/>
                        </a:moveTo>
                        <a:cubicBezTo>
                          <a:pt x="314834" y="0"/>
                          <a:pt x="364410" y="49576"/>
                          <a:pt x="364410" y="110732"/>
                        </a:cubicBezTo>
                        <a:cubicBezTo>
                          <a:pt x="364410" y="171888"/>
                          <a:pt x="314834" y="221464"/>
                          <a:pt x="253678" y="221464"/>
                        </a:cubicBezTo>
                        <a:cubicBezTo>
                          <a:pt x="192522" y="221464"/>
                          <a:pt x="142946" y="171888"/>
                          <a:pt x="142946" y="110732"/>
                        </a:cubicBezTo>
                        <a:cubicBezTo>
                          <a:pt x="142946" y="49576"/>
                          <a:pt x="192522" y="0"/>
                          <a:pt x="253678" y="0"/>
                        </a:cubicBezTo>
                        <a:close/>
                      </a:path>
                    </a:pathLst>
                  </a:cu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F36556EA-B1FC-4427-A093-67DF94B6F1F4}"/>
                      </a:ext>
                    </a:extLst>
                  </p:cNvPr>
                  <p:cNvSpPr/>
                  <p:nvPr/>
                </p:nvSpPr>
                <p:spPr>
                  <a:xfrm>
                    <a:off x="8108320" y="3852036"/>
                    <a:ext cx="185007" cy="386607"/>
                  </a:xfrm>
                  <a:custGeom>
                    <a:avLst/>
                    <a:gdLst>
                      <a:gd name="connsiteX0" fmla="*/ 204049 w 646083"/>
                      <a:gd name="connsiteY0" fmla="*/ 245076 h 1350114"/>
                      <a:gd name="connsiteX1" fmla="*/ 440281 w 646083"/>
                      <a:gd name="connsiteY1" fmla="*/ 245076 h 1350114"/>
                      <a:gd name="connsiteX2" fmla="*/ 524735 w 646083"/>
                      <a:gd name="connsiteY2" fmla="*/ 312871 h 1350114"/>
                      <a:gd name="connsiteX3" fmla="*/ 525560 w 646083"/>
                      <a:gd name="connsiteY3" fmla="*/ 317816 h 1350114"/>
                      <a:gd name="connsiteX4" fmla="*/ 530190 w 646083"/>
                      <a:gd name="connsiteY4" fmla="*/ 323260 h 1350114"/>
                      <a:gd name="connsiteX5" fmla="*/ 644223 w 646083"/>
                      <a:gd name="connsiteY5" fmla="*/ 676650 h 1350114"/>
                      <a:gd name="connsiteX6" fmla="*/ 619549 w 646083"/>
                      <a:gd name="connsiteY6" fmla="*/ 724834 h 1350114"/>
                      <a:gd name="connsiteX7" fmla="*/ 614036 w 646083"/>
                      <a:gd name="connsiteY7" fmla="*/ 726613 h 1350114"/>
                      <a:gd name="connsiteX8" fmla="*/ 565852 w 646083"/>
                      <a:gd name="connsiteY8" fmla="*/ 701939 h 1350114"/>
                      <a:gd name="connsiteX9" fmla="*/ 473129 w 646083"/>
                      <a:gd name="connsiteY9" fmla="*/ 414592 h 1350114"/>
                      <a:gd name="connsiteX10" fmla="*/ 452238 w 646083"/>
                      <a:gd name="connsiteY10" fmla="*/ 414949 h 1350114"/>
                      <a:gd name="connsiteX11" fmla="*/ 449433 w 646083"/>
                      <a:gd name="connsiteY11" fmla="*/ 414982 h 1350114"/>
                      <a:gd name="connsiteX12" fmla="*/ 599410 w 646083"/>
                      <a:gd name="connsiteY12" fmla="*/ 974194 h 1350114"/>
                      <a:gd name="connsiteX13" fmla="*/ 470010 w 646083"/>
                      <a:gd name="connsiteY13" fmla="*/ 974194 h 1350114"/>
                      <a:gd name="connsiteX14" fmla="*/ 470009 w 646083"/>
                      <a:gd name="connsiteY14" fmla="*/ 1287603 h 1350114"/>
                      <a:gd name="connsiteX15" fmla="*/ 407498 w 646083"/>
                      <a:gd name="connsiteY15" fmla="*/ 1350114 h 1350114"/>
                      <a:gd name="connsiteX16" fmla="*/ 407499 w 646083"/>
                      <a:gd name="connsiteY16" fmla="*/ 1350113 h 1350114"/>
                      <a:gd name="connsiteX17" fmla="*/ 344988 w 646083"/>
                      <a:gd name="connsiteY17" fmla="*/ 1287602 h 1350114"/>
                      <a:gd name="connsiteX18" fmla="*/ 344988 w 646083"/>
                      <a:gd name="connsiteY18" fmla="*/ 974194 h 1350114"/>
                      <a:gd name="connsiteX19" fmla="*/ 293340 w 646083"/>
                      <a:gd name="connsiteY19" fmla="*/ 974194 h 1350114"/>
                      <a:gd name="connsiteX20" fmla="*/ 293339 w 646083"/>
                      <a:gd name="connsiteY20" fmla="*/ 1287603 h 1350114"/>
                      <a:gd name="connsiteX21" fmla="*/ 230828 w 646083"/>
                      <a:gd name="connsiteY21" fmla="*/ 1350114 h 1350114"/>
                      <a:gd name="connsiteX22" fmla="*/ 230829 w 646083"/>
                      <a:gd name="connsiteY22" fmla="*/ 1350113 h 1350114"/>
                      <a:gd name="connsiteX23" fmla="*/ 168318 w 646083"/>
                      <a:gd name="connsiteY23" fmla="*/ 1287602 h 1350114"/>
                      <a:gd name="connsiteX24" fmla="*/ 168318 w 646083"/>
                      <a:gd name="connsiteY24" fmla="*/ 974194 h 1350114"/>
                      <a:gd name="connsiteX25" fmla="*/ 21772 w 646083"/>
                      <a:gd name="connsiteY25" fmla="*/ 974194 h 1350114"/>
                      <a:gd name="connsiteX26" fmla="*/ 202604 w 646083"/>
                      <a:gd name="connsiteY26" fmla="*/ 417834 h 1350114"/>
                      <a:gd name="connsiteX27" fmla="*/ 201657 w 646083"/>
                      <a:gd name="connsiteY27" fmla="*/ 417845 h 1350114"/>
                      <a:gd name="connsiteX28" fmla="*/ 173568 w 646083"/>
                      <a:gd name="connsiteY28" fmla="*/ 417025 h 1350114"/>
                      <a:gd name="connsiteX29" fmla="*/ 80235 w 646083"/>
                      <a:gd name="connsiteY29" fmla="*/ 706483 h 1350114"/>
                      <a:gd name="connsiteX30" fmla="*/ 32056 w 646083"/>
                      <a:gd name="connsiteY30" fmla="*/ 731168 h 1350114"/>
                      <a:gd name="connsiteX31" fmla="*/ 26542 w 646083"/>
                      <a:gd name="connsiteY31" fmla="*/ 729390 h 1350114"/>
                      <a:gd name="connsiteX32" fmla="*/ 1857 w 646083"/>
                      <a:gd name="connsiteY32" fmla="*/ 681211 h 1350114"/>
                      <a:gd name="connsiteX33" fmla="*/ 115813 w 646083"/>
                      <a:gd name="connsiteY33" fmla="*/ 327796 h 1350114"/>
                      <a:gd name="connsiteX34" fmla="*/ 117422 w 646083"/>
                      <a:gd name="connsiteY34" fmla="*/ 325904 h 1350114"/>
                      <a:gd name="connsiteX35" fmla="*/ 119594 w 646083"/>
                      <a:gd name="connsiteY35" fmla="*/ 312871 h 1350114"/>
                      <a:gd name="connsiteX36" fmla="*/ 204049 w 646083"/>
                      <a:gd name="connsiteY36" fmla="*/ 245076 h 1350114"/>
                      <a:gd name="connsiteX37" fmla="*/ 322166 w 646083"/>
                      <a:gd name="connsiteY37" fmla="*/ 0 h 1350114"/>
                      <a:gd name="connsiteX38" fmla="*/ 433059 w 646083"/>
                      <a:gd name="connsiteY38" fmla="*/ 110893 h 1350114"/>
                      <a:gd name="connsiteX39" fmla="*/ 322166 w 646083"/>
                      <a:gd name="connsiteY39" fmla="*/ 221786 h 1350114"/>
                      <a:gd name="connsiteX40" fmla="*/ 211273 w 646083"/>
                      <a:gd name="connsiteY40" fmla="*/ 110893 h 1350114"/>
                      <a:gd name="connsiteX41" fmla="*/ 322166 w 646083"/>
                      <a:gd name="connsiteY41" fmla="*/ 0 h 13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6083" h="1350114">
                        <a:moveTo>
                          <a:pt x="204049" y="245076"/>
                        </a:moveTo>
                        <a:lnTo>
                          <a:pt x="440281" y="245076"/>
                        </a:lnTo>
                        <a:cubicBezTo>
                          <a:pt x="478246" y="245076"/>
                          <a:pt x="510821" y="273031"/>
                          <a:pt x="524735" y="312871"/>
                        </a:cubicBezTo>
                        <a:lnTo>
                          <a:pt x="525560" y="317816"/>
                        </a:lnTo>
                        <a:lnTo>
                          <a:pt x="530190" y="323260"/>
                        </a:lnTo>
                        <a:lnTo>
                          <a:pt x="644223" y="676650"/>
                        </a:lnTo>
                        <a:cubicBezTo>
                          <a:pt x="650716" y="696769"/>
                          <a:pt x="639669" y="718342"/>
                          <a:pt x="619549" y="724834"/>
                        </a:cubicBezTo>
                        <a:lnTo>
                          <a:pt x="614036" y="726613"/>
                        </a:lnTo>
                        <a:cubicBezTo>
                          <a:pt x="593917" y="733106"/>
                          <a:pt x="572344" y="722059"/>
                          <a:pt x="565852" y="701939"/>
                        </a:cubicBezTo>
                        <a:lnTo>
                          <a:pt x="473129" y="414592"/>
                        </a:lnTo>
                        <a:lnTo>
                          <a:pt x="452238" y="414949"/>
                        </a:lnTo>
                        <a:lnTo>
                          <a:pt x="449433" y="414982"/>
                        </a:lnTo>
                        <a:lnTo>
                          <a:pt x="599410" y="974194"/>
                        </a:lnTo>
                        <a:lnTo>
                          <a:pt x="470010" y="974194"/>
                        </a:lnTo>
                        <a:lnTo>
                          <a:pt x="470009" y="1287603"/>
                        </a:lnTo>
                        <a:cubicBezTo>
                          <a:pt x="470009" y="1322127"/>
                          <a:pt x="442022" y="1350114"/>
                          <a:pt x="407498" y="1350114"/>
                        </a:cubicBezTo>
                        <a:lnTo>
                          <a:pt x="407499" y="1350113"/>
                        </a:lnTo>
                        <a:cubicBezTo>
                          <a:pt x="372975" y="1350113"/>
                          <a:pt x="344988" y="1322126"/>
                          <a:pt x="344988" y="1287602"/>
                        </a:cubicBezTo>
                        <a:lnTo>
                          <a:pt x="344988" y="974194"/>
                        </a:lnTo>
                        <a:lnTo>
                          <a:pt x="293340" y="974194"/>
                        </a:lnTo>
                        <a:lnTo>
                          <a:pt x="293339" y="1287603"/>
                        </a:lnTo>
                        <a:cubicBezTo>
                          <a:pt x="293339" y="1322127"/>
                          <a:pt x="265352" y="1350114"/>
                          <a:pt x="230828" y="1350114"/>
                        </a:cubicBezTo>
                        <a:lnTo>
                          <a:pt x="230829" y="1350113"/>
                        </a:lnTo>
                        <a:cubicBezTo>
                          <a:pt x="196305" y="1350113"/>
                          <a:pt x="168318" y="1322126"/>
                          <a:pt x="168318" y="1287602"/>
                        </a:cubicBezTo>
                        <a:lnTo>
                          <a:pt x="168318" y="974194"/>
                        </a:lnTo>
                        <a:lnTo>
                          <a:pt x="21772" y="974194"/>
                        </a:lnTo>
                        <a:lnTo>
                          <a:pt x="202604" y="417834"/>
                        </a:lnTo>
                        <a:lnTo>
                          <a:pt x="201657" y="417845"/>
                        </a:lnTo>
                        <a:lnTo>
                          <a:pt x="173568" y="417025"/>
                        </a:lnTo>
                        <a:lnTo>
                          <a:pt x="80235" y="706483"/>
                        </a:lnTo>
                        <a:cubicBezTo>
                          <a:pt x="73747" y="726604"/>
                          <a:pt x="52177" y="737656"/>
                          <a:pt x="32056" y="731168"/>
                        </a:cubicBezTo>
                        <a:lnTo>
                          <a:pt x="26542" y="729390"/>
                        </a:lnTo>
                        <a:cubicBezTo>
                          <a:pt x="6421" y="722902"/>
                          <a:pt x="-4631" y="701332"/>
                          <a:pt x="1857" y="681211"/>
                        </a:cubicBezTo>
                        <a:lnTo>
                          <a:pt x="115813" y="327796"/>
                        </a:lnTo>
                        <a:lnTo>
                          <a:pt x="117422" y="325904"/>
                        </a:lnTo>
                        <a:lnTo>
                          <a:pt x="119594" y="312871"/>
                        </a:lnTo>
                        <a:cubicBezTo>
                          <a:pt x="133509" y="273031"/>
                          <a:pt x="166083" y="245076"/>
                          <a:pt x="204049" y="245076"/>
                        </a:cubicBezTo>
                        <a:close/>
                        <a:moveTo>
                          <a:pt x="322166" y="0"/>
                        </a:moveTo>
                        <a:cubicBezTo>
                          <a:pt x="383411" y="0"/>
                          <a:pt x="433059" y="49648"/>
                          <a:pt x="433059" y="110893"/>
                        </a:cubicBezTo>
                        <a:cubicBezTo>
                          <a:pt x="433059" y="172138"/>
                          <a:pt x="383411" y="221786"/>
                          <a:pt x="322166" y="221786"/>
                        </a:cubicBezTo>
                        <a:cubicBezTo>
                          <a:pt x="260921" y="221786"/>
                          <a:pt x="211273" y="172138"/>
                          <a:pt x="211273" y="110893"/>
                        </a:cubicBezTo>
                        <a:cubicBezTo>
                          <a:pt x="211273" y="49648"/>
                          <a:pt x="260921" y="0"/>
                          <a:pt x="322166" y="0"/>
                        </a:cubicBezTo>
                        <a:close/>
                      </a:path>
                    </a:pathLst>
                  </a:custGeom>
                  <a:solidFill>
                    <a:srgbClr val="064AA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5EEBC74D-1499-4685-8772-B975DBAF313E}"/>
                      </a:ext>
                    </a:extLst>
                  </p:cNvPr>
                  <p:cNvSpPr/>
                  <p:nvPr/>
                </p:nvSpPr>
                <p:spPr>
                  <a:xfrm>
                    <a:off x="8319673" y="3852599"/>
                    <a:ext cx="145282" cy="386044"/>
                  </a:xfrm>
                  <a:custGeom>
                    <a:avLst/>
                    <a:gdLst>
                      <a:gd name="connsiteX0" fmla="*/ 110841 w 507355"/>
                      <a:gd name="connsiteY0" fmla="*/ 244719 h 1348149"/>
                      <a:gd name="connsiteX1" fmla="*/ 396514 w 507355"/>
                      <a:gd name="connsiteY1" fmla="*/ 244719 h 1348149"/>
                      <a:gd name="connsiteX2" fmla="*/ 507355 w 507355"/>
                      <a:gd name="connsiteY2" fmla="*/ 355560 h 1348149"/>
                      <a:gd name="connsiteX3" fmla="*/ 507355 w 507355"/>
                      <a:gd name="connsiteY3" fmla="*/ 355560 h 1348149"/>
                      <a:gd name="connsiteX4" fmla="*/ 506481 w 507355"/>
                      <a:gd name="connsiteY4" fmla="*/ 360299 h 1348149"/>
                      <a:gd name="connsiteX5" fmla="*/ 507355 w 507355"/>
                      <a:gd name="connsiteY5" fmla="*/ 362409 h 1348149"/>
                      <a:gd name="connsiteX6" fmla="*/ 507355 w 507355"/>
                      <a:gd name="connsiteY6" fmla="*/ 733202 h 1348149"/>
                      <a:gd name="connsiteX7" fmla="*/ 469132 w 507355"/>
                      <a:gd name="connsiteY7" fmla="*/ 771425 h 1348149"/>
                      <a:gd name="connsiteX8" fmla="*/ 463347 w 507355"/>
                      <a:gd name="connsiteY8" fmla="*/ 771425 h 1348149"/>
                      <a:gd name="connsiteX9" fmla="*/ 425124 w 507355"/>
                      <a:gd name="connsiteY9" fmla="*/ 733202 h 1348149"/>
                      <a:gd name="connsiteX10" fmla="*/ 425124 w 507355"/>
                      <a:gd name="connsiteY10" fmla="*/ 414145 h 1348149"/>
                      <a:gd name="connsiteX11" fmla="*/ 410974 w 507355"/>
                      <a:gd name="connsiteY11" fmla="*/ 414345 h 1348149"/>
                      <a:gd name="connsiteX12" fmla="*/ 406073 w 507355"/>
                      <a:gd name="connsiteY12" fmla="*/ 414392 h 1348149"/>
                      <a:gd name="connsiteX13" fmla="*/ 406073 w 507355"/>
                      <a:gd name="connsiteY13" fmla="*/ 621608 h 1348149"/>
                      <a:gd name="connsiteX14" fmla="*/ 406074 w 507355"/>
                      <a:gd name="connsiteY14" fmla="*/ 621615 h 1348149"/>
                      <a:gd name="connsiteX15" fmla="*/ 406073 w 507355"/>
                      <a:gd name="connsiteY15" fmla="*/ 1285729 h 1348149"/>
                      <a:gd name="connsiteX16" fmla="*/ 343653 w 507355"/>
                      <a:gd name="connsiteY16" fmla="*/ 1348149 h 1348149"/>
                      <a:gd name="connsiteX17" fmla="*/ 343654 w 507355"/>
                      <a:gd name="connsiteY17" fmla="*/ 1348148 h 1348149"/>
                      <a:gd name="connsiteX18" fmla="*/ 281234 w 507355"/>
                      <a:gd name="connsiteY18" fmla="*/ 1285728 h 1348149"/>
                      <a:gd name="connsiteX19" fmla="*/ 281234 w 507355"/>
                      <a:gd name="connsiteY19" fmla="*/ 771425 h 1348149"/>
                      <a:gd name="connsiteX20" fmla="*/ 224893 w 507355"/>
                      <a:gd name="connsiteY20" fmla="*/ 771425 h 1348149"/>
                      <a:gd name="connsiteX21" fmla="*/ 224893 w 507355"/>
                      <a:gd name="connsiteY21" fmla="*/ 1285729 h 1348149"/>
                      <a:gd name="connsiteX22" fmla="*/ 162474 w 507355"/>
                      <a:gd name="connsiteY22" fmla="*/ 1348148 h 1348149"/>
                      <a:gd name="connsiteX23" fmla="*/ 100054 w 507355"/>
                      <a:gd name="connsiteY23" fmla="*/ 1285729 h 1348149"/>
                      <a:gd name="connsiteX24" fmla="*/ 100054 w 507355"/>
                      <a:gd name="connsiteY24" fmla="*/ 721216 h 1348149"/>
                      <a:gd name="connsiteX25" fmla="*/ 100054 w 507355"/>
                      <a:gd name="connsiteY25" fmla="*/ 621614 h 1348149"/>
                      <a:gd name="connsiteX26" fmla="*/ 100054 w 507355"/>
                      <a:gd name="connsiteY26" fmla="*/ 417046 h 1348149"/>
                      <a:gd name="connsiteX27" fmla="*/ 99538 w 507355"/>
                      <a:gd name="connsiteY27" fmla="*/ 417034 h 1348149"/>
                      <a:gd name="connsiteX28" fmla="*/ 99538 w 507355"/>
                      <a:gd name="connsiteY28" fmla="*/ 414378 h 1348149"/>
                      <a:gd name="connsiteX29" fmla="*/ 82231 w 507355"/>
                      <a:gd name="connsiteY29" fmla="*/ 414378 h 1348149"/>
                      <a:gd name="connsiteX30" fmla="*/ 82231 w 507355"/>
                      <a:gd name="connsiteY30" fmla="*/ 733202 h 1348149"/>
                      <a:gd name="connsiteX31" fmla="*/ 44008 w 507355"/>
                      <a:gd name="connsiteY31" fmla="*/ 771425 h 1348149"/>
                      <a:gd name="connsiteX32" fmla="*/ 38223 w 507355"/>
                      <a:gd name="connsiteY32" fmla="*/ 771425 h 1348149"/>
                      <a:gd name="connsiteX33" fmla="*/ 0 w 507355"/>
                      <a:gd name="connsiteY33" fmla="*/ 733202 h 1348149"/>
                      <a:gd name="connsiteX34" fmla="*/ 0 w 507355"/>
                      <a:gd name="connsiteY34" fmla="*/ 362409 h 1348149"/>
                      <a:gd name="connsiteX35" fmla="*/ 575 w 507355"/>
                      <a:gd name="connsiteY35" fmla="*/ 361022 h 1348149"/>
                      <a:gd name="connsiteX36" fmla="*/ 0 w 507355"/>
                      <a:gd name="connsiteY36" fmla="*/ 355560 h 1348149"/>
                      <a:gd name="connsiteX37" fmla="*/ 2252 w 507355"/>
                      <a:gd name="connsiteY37" fmla="*/ 333222 h 1348149"/>
                      <a:gd name="connsiteX38" fmla="*/ 110841 w 507355"/>
                      <a:gd name="connsiteY38" fmla="*/ 244719 h 1348149"/>
                      <a:gd name="connsiteX39" fmla="*/ 253678 w 507355"/>
                      <a:gd name="connsiteY39" fmla="*/ 0 h 1348149"/>
                      <a:gd name="connsiteX40" fmla="*/ 364410 w 507355"/>
                      <a:gd name="connsiteY40" fmla="*/ 110732 h 1348149"/>
                      <a:gd name="connsiteX41" fmla="*/ 253678 w 507355"/>
                      <a:gd name="connsiteY41" fmla="*/ 221464 h 1348149"/>
                      <a:gd name="connsiteX42" fmla="*/ 142946 w 507355"/>
                      <a:gd name="connsiteY42" fmla="*/ 110732 h 1348149"/>
                      <a:gd name="connsiteX43" fmla="*/ 253678 w 507355"/>
                      <a:gd name="connsiteY43" fmla="*/ 0 h 13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355" h="1348149">
                        <a:moveTo>
                          <a:pt x="110841" y="244719"/>
                        </a:moveTo>
                        <a:lnTo>
                          <a:pt x="396514" y="244719"/>
                        </a:lnTo>
                        <a:cubicBezTo>
                          <a:pt x="457730" y="244719"/>
                          <a:pt x="507355" y="294344"/>
                          <a:pt x="507355" y="355560"/>
                        </a:cubicBezTo>
                        <a:lnTo>
                          <a:pt x="507355" y="355560"/>
                        </a:lnTo>
                        <a:lnTo>
                          <a:pt x="506481" y="360299"/>
                        </a:lnTo>
                        <a:lnTo>
                          <a:pt x="507355" y="362409"/>
                        </a:lnTo>
                        <a:lnTo>
                          <a:pt x="507355" y="733202"/>
                        </a:lnTo>
                        <a:cubicBezTo>
                          <a:pt x="507355" y="754312"/>
                          <a:pt x="490242" y="771425"/>
                          <a:pt x="469132" y="771425"/>
                        </a:cubicBezTo>
                        <a:lnTo>
                          <a:pt x="463347" y="771425"/>
                        </a:lnTo>
                        <a:cubicBezTo>
                          <a:pt x="442237" y="771425"/>
                          <a:pt x="425124" y="754312"/>
                          <a:pt x="425124" y="733202"/>
                        </a:cubicBezTo>
                        <a:lnTo>
                          <a:pt x="425124" y="414145"/>
                        </a:lnTo>
                        <a:lnTo>
                          <a:pt x="410974" y="414345"/>
                        </a:lnTo>
                        <a:lnTo>
                          <a:pt x="406073" y="414392"/>
                        </a:lnTo>
                        <a:lnTo>
                          <a:pt x="406073" y="621608"/>
                        </a:lnTo>
                        <a:lnTo>
                          <a:pt x="406074" y="621615"/>
                        </a:lnTo>
                        <a:cubicBezTo>
                          <a:pt x="406074" y="842986"/>
                          <a:pt x="406073" y="1064358"/>
                          <a:pt x="406073" y="1285729"/>
                        </a:cubicBezTo>
                        <a:cubicBezTo>
                          <a:pt x="406073" y="1320203"/>
                          <a:pt x="378127" y="1348149"/>
                          <a:pt x="343653" y="1348149"/>
                        </a:cubicBezTo>
                        <a:lnTo>
                          <a:pt x="343654" y="1348148"/>
                        </a:lnTo>
                        <a:cubicBezTo>
                          <a:pt x="309180" y="1348148"/>
                          <a:pt x="281234" y="1320202"/>
                          <a:pt x="281234" y="1285728"/>
                        </a:cubicBezTo>
                        <a:lnTo>
                          <a:pt x="281234" y="771425"/>
                        </a:lnTo>
                        <a:lnTo>
                          <a:pt x="224893" y="771425"/>
                        </a:lnTo>
                        <a:lnTo>
                          <a:pt x="224893" y="1285729"/>
                        </a:lnTo>
                        <a:cubicBezTo>
                          <a:pt x="224893" y="1320202"/>
                          <a:pt x="196947" y="1348148"/>
                          <a:pt x="162474" y="1348148"/>
                        </a:cubicBezTo>
                        <a:cubicBezTo>
                          <a:pt x="128000" y="1348148"/>
                          <a:pt x="100054" y="1320202"/>
                          <a:pt x="100054" y="1285729"/>
                        </a:cubicBezTo>
                        <a:lnTo>
                          <a:pt x="100054" y="721216"/>
                        </a:lnTo>
                        <a:lnTo>
                          <a:pt x="100054" y="621614"/>
                        </a:lnTo>
                        <a:lnTo>
                          <a:pt x="100054" y="417046"/>
                        </a:lnTo>
                        <a:lnTo>
                          <a:pt x="99538" y="417034"/>
                        </a:lnTo>
                        <a:lnTo>
                          <a:pt x="99538" y="414378"/>
                        </a:lnTo>
                        <a:lnTo>
                          <a:pt x="82231" y="414378"/>
                        </a:lnTo>
                        <a:lnTo>
                          <a:pt x="82231" y="733202"/>
                        </a:lnTo>
                        <a:cubicBezTo>
                          <a:pt x="82231" y="754312"/>
                          <a:pt x="65118" y="771425"/>
                          <a:pt x="44008" y="771425"/>
                        </a:cubicBezTo>
                        <a:lnTo>
                          <a:pt x="38223" y="771425"/>
                        </a:lnTo>
                        <a:cubicBezTo>
                          <a:pt x="17113" y="771425"/>
                          <a:pt x="0" y="754312"/>
                          <a:pt x="0" y="733202"/>
                        </a:cubicBezTo>
                        <a:lnTo>
                          <a:pt x="0" y="362409"/>
                        </a:lnTo>
                        <a:lnTo>
                          <a:pt x="575" y="361022"/>
                        </a:lnTo>
                        <a:lnTo>
                          <a:pt x="0" y="355560"/>
                        </a:lnTo>
                        <a:lnTo>
                          <a:pt x="2252" y="333222"/>
                        </a:lnTo>
                        <a:cubicBezTo>
                          <a:pt x="12588" y="282714"/>
                          <a:pt x="57277" y="244719"/>
                          <a:pt x="110841" y="244719"/>
                        </a:cubicBezTo>
                        <a:close/>
                        <a:moveTo>
                          <a:pt x="253678" y="0"/>
                        </a:moveTo>
                        <a:cubicBezTo>
                          <a:pt x="314834" y="0"/>
                          <a:pt x="364410" y="49576"/>
                          <a:pt x="364410" y="110732"/>
                        </a:cubicBezTo>
                        <a:cubicBezTo>
                          <a:pt x="364410" y="171888"/>
                          <a:pt x="314834" y="221464"/>
                          <a:pt x="253678" y="221464"/>
                        </a:cubicBezTo>
                        <a:cubicBezTo>
                          <a:pt x="192522" y="221464"/>
                          <a:pt x="142946" y="171888"/>
                          <a:pt x="142946" y="110732"/>
                        </a:cubicBezTo>
                        <a:cubicBezTo>
                          <a:pt x="142946" y="49576"/>
                          <a:pt x="192522" y="0"/>
                          <a:pt x="253678" y="0"/>
                        </a:cubicBezTo>
                        <a:close/>
                      </a:path>
                    </a:pathLst>
                  </a:custGeom>
                  <a:solidFill>
                    <a:srgbClr val="064AA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2E6E34FE-FF7E-4629-9D66-330485685ED1}"/>
                      </a:ext>
                    </a:extLst>
                  </p:cNvPr>
                  <p:cNvSpPr/>
                  <p:nvPr/>
                </p:nvSpPr>
                <p:spPr>
                  <a:xfrm>
                    <a:off x="8491301" y="3853574"/>
                    <a:ext cx="185007" cy="386607"/>
                  </a:xfrm>
                  <a:custGeom>
                    <a:avLst/>
                    <a:gdLst>
                      <a:gd name="connsiteX0" fmla="*/ 204049 w 646083"/>
                      <a:gd name="connsiteY0" fmla="*/ 245076 h 1350114"/>
                      <a:gd name="connsiteX1" fmla="*/ 440281 w 646083"/>
                      <a:gd name="connsiteY1" fmla="*/ 245076 h 1350114"/>
                      <a:gd name="connsiteX2" fmla="*/ 524735 w 646083"/>
                      <a:gd name="connsiteY2" fmla="*/ 312871 h 1350114"/>
                      <a:gd name="connsiteX3" fmla="*/ 525560 w 646083"/>
                      <a:gd name="connsiteY3" fmla="*/ 317816 h 1350114"/>
                      <a:gd name="connsiteX4" fmla="*/ 530190 w 646083"/>
                      <a:gd name="connsiteY4" fmla="*/ 323260 h 1350114"/>
                      <a:gd name="connsiteX5" fmla="*/ 644223 w 646083"/>
                      <a:gd name="connsiteY5" fmla="*/ 676650 h 1350114"/>
                      <a:gd name="connsiteX6" fmla="*/ 619549 w 646083"/>
                      <a:gd name="connsiteY6" fmla="*/ 724834 h 1350114"/>
                      <a:gd name="connsiteX7" fmla="*/ 614036 w 646083"/>
                      <a:gd name="connsiteY7" fmla="*/ 726613 h 1350114"/>
                      <a:gd name="connsiteX8" fmla="*/ 565852 w 646083"/>
                      <a:gd name="connsiteY8" fmla="*/ 701939 h 1350114"/>
                      <a:gd name="connsiteX9" fmla="*/ 473129 w 646083"/>
                      <a:gd name="connsiteY9" fmla="*/ 414592 h 1350114"/>
                      <a:gd name="connsiteX10" fmla="*/ 452238 w 646083"/>
                      <a:gd name="connsiteY10" fmla="*/ 414949 h 1350114"/>
                      <a:gd name="connsiteX11" fmla="*/ 449433 w 646083"/>
                      <a:gd name="connsiteY11" fmla="*/ 414982 h 1350114"/>
                      <a:gd name="connsiteX12" fmla="*/ 599410 w 646083"/>
                      <a:gd name="connsiteY12" fmla="*/ 974194 h 1350114"/>
                      <a:gd name="connsiteX13" fmla="*/ 470010 w 646083"/>
                      <a:gd name="connsiteY13" fmla="*/ 974194 h 1350114"/>
                      <a:gd name="connsiteX14" fmla="*/ 470009 w 646083"/>
                      <a:gd name="connsiteY14" fmla="*/ 1287603 h 1350114"/>
                      <a:gd name="connsiteX15" fmla="*/ 407498 w 646083"/>
                      <a:gd name="connsiteY15" fmla="*/ 1350114 h 1350114"/>
                      <a:gd name="connsiteX16" fmla="*/ 407499 w 646083"/>
                      <a:gd name="connsiteY16" fmla="*/ 1350113 h 1350114"/>
                      <a:gd name="connsiteX17" fmla="*/ 344988 w 646083"/>
                      <a:gd name="connsiteY17" fmla="*/ 1287602 h 1350114"/>
                      <a:gd name="connsiteX18" fmla="*/ 344988 w 646083"/>
                      <a:gd name="connsiteY18" fmla="*/ 974194 h 1350114"/>
                      <a:gd name="connsiteX19" fmla="*/ 293340 w 646083"/>
                      <a:gd name="connsiteY19" fmla="*/ 974194 h 1350114"/>
                      <a:gd name="connsiteX20" fmla="*/ 293339 w 646083"/>
                      <a:gd name="connsiteY20" fmla="*/ 1287603 h 1350114"/>
                      <a:gd name="connsiteX21" fmla="*/ 230828 w 646083"/>
                      <a:gd name="connsiteY21" fmla="*/ 1350114 h 1350114"/>
                      <a:gd name="connsiteX22" fmla="*/ 230829 w 646083"/>
                      <a:gd name="connsiteY22" fmla="*/ 1350113 h 1350114"/>
                      <a:gd name="connsiteX23" fmla="*/ 168318 w 646083"/>
                      <a:gd name="connsiteY23" fmla="*/ 1287602 h 1350114"/>
                      <a:gd name="connsiteX24" fmla="*/ 168318 w 646083"/>
                      <a:gd name="connsiteY24" fmla="*/ 974194 h 1350114"/>
                      <a:gd name="connsiteX25" fmla="*/ 21772 w 646083"/>
                      <a:gd name="connsiteY25" fmla="*/ 974194 h 1350114"/>
                      <a:gd name="connsiteX26" fmla="*/ 202604 w 646083"/>
                      <a:gd name="connsiteY26" fmla="*/ 417834 h 1350114"/>
                      <a:gd name="connsiteX27" fmla="*/ 201657 w 646083"/>
                      <a:gd name="connsiteY27" fmla="*/ 417845 h 1350114"/>
                      <a:gd name="connsiteX28" fmla="*/ 173568 w 646083"/>
                      <a:gd name="connsiteY28" fmla="*/ 417025 h 1350114"/>
                      <a:gd name="connsiteX29" fmla="*/ 80235 w 646083"/>
                      <a:gd name="connsiteY29" fmla="*/ 706483 h 1350114"/>
                      <a:gd name="connsiteX30" fmla="*/ 32056 w 646083"/>
                      <a:gd name="connsiteY30" fmla="*/ 731168 h 1350114"/>
                      <a:gd name="connsiteX31" fmla="*/ 26542 w 646083"/>
                      <a:gd name="connsiteY31" fmla="*/ 729390 h 1350114"/>
                      <a:gd name="connsiteX32" fmla="*/ 1857 w 646083"/>
                      <a:gd name="connsiteY32" fmla="*/ 681211 h 1350114"/>
                      <a:gd name="connsiteX33" fmla="*/ 115813 w 646083"/>
                      <a:gd name="connsiteY33" fmla="*/ 327796 h 1350114"/>
                      <a:gd name="connsiteX34" fmla="*/ 117422 w 646083"/>
                      <a:gd name="connsiteY34" fmla="*/ 325904 h 1350114"/>
                      <a:gd name="connsiteX35" fmla="*/ 119594 w 646083"/>
                      <a:gd name="connsiteY35" fmla="*/ 312871 h 1350114"/>
                      <a:gd name="connsiteX36" fmla="*/ 204049 w 646083"/>
                      <a:gd name="connsiteY36" fmla="*/ 245076 h 1350114"/>
                      <a:gd name="connsiteX37" fmla="*/ 322166 w 646083"/>
                      <a:gd name="connsiteY37" fmla="*/ 0 h 1350114"/>
                      <a:gd name="connsiteX38" fmla="*/ 433059 w 646083"/>
                      <a:gd name="connsiteY38" fmla="*/ 110893 h 1350114"/>
                      <a:gd name="connsiteX39" fmla="*/ 322166 w 646083"/>
                      <a:gd name="connsiteY39" fmla="*/ 221786 h 1350114"/>
                      <a:gd name="connsiteX40" fmla="*/ 211273 w 646083"/>
                      <a:gd name="connsiteY40" fmla="*/ 110893 h 1350114"/>
                      <a:gd name="connsiteX41" fmla="*/ 322166 w 646083"/>
                      <a:gd name="connsiteY41" fmla="*/ 0 h 13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6083" h="1350114">
                        <a:moveTo>
                          <a:pt x="204049" y="245076"/>
                        </a:moveTo>
                        <a:lnTo>
                          <a:pt x="440281" y="245076"/>
                        </a:lnTo>
                        <a:cubicBezTo>
                          <a:pt x="478246" y="245076"/>
                          <a:pt x="510821" y="273031"/>
                          <a:pt x="524735" y="312871"/>
                        </a:cubicBezTo>
                        <a:lnTo>
                          <a:pt x="525560" y="317816"/>
                        </a:lnTo>
                        <a:lnTo>
                          <a:pt x="530190" y="323260"/>
                        </a:lnTo>
                        <a:lnTo>
                          <a:pt x="644223" y="676650"/>
                        </a:lnTo>
                        <a:cubicBezTo>
                          <a:pt x="650716" y="696769"/>
                          <a:pt x="639669" y="718342"/>
                          <a:pt x="619549" y="724834"/>
                        </a:cubicBezTo>
                        <a:lnTo>
                          <a:pt x="614036" y="726613"/>
                        </a:lnTo>
                        <a:cubicBezTo>
                          <a:pt x="593917" y="733106"/>
                          <a:pt x="572344" y="722059"/>
                          <a:pt x="565852" y="701939"/>
                        </a:cubicBezTo>
                        <a:lnTo>
                          <a:pt x="473129" y="414592"/>
                        </a:lnTo>
                        <a:lnTo>
                          <a:pt x="452238" y="414949"/>
                        </a:lnTo>
                        <a:lnTo>
                          <a:pt x="449433" y="414982"/>
                        </a:lnTo>
                        <a:lnTo>
                          <a:pt x="599410" y="974194"/>
                        </a:lnTo>
                        <a:lnTo>
                          <a:pt x="470010" y="974194"/>
                        </a:lnTo>
                        <a:lnTo>
                          <a:pt x="470009" y="1287603"/>
                        </a:lnTo>
                        <a:cubicBezTo>
                          <a:pt x="470009" y="1322127"/>
                          <a:pt x="442022" y="1350114"/>
                          <a:pt x="407498" y="1350114"/>
                        </a:cubicBezTo>
                        <a:lnTo>
                          <a:pt x="407499" y="1350113"/>
                        </a:lnTo>
                        <a:cubicBezTo>
                          <a:pt x="372975" y="1350113"/>
                          <a:pt x="344988" y="1322126"/>
                          <a:pt x="344988" y="1287602"/>
                        </a:cubicBezTo>
                        <a:lnTo>
                          <a:pt x="344988" y="974194"/>
                        </a:lnTo>
                        <a:lnTo>
                          <a:pt x="293340" y="974194"/>
                        </a:lnTo>
                        <a:lnTo>
                          <a:pt x="293339" y="1287603"/>
                        </a:lnTo>
                        <a:cubicBezTo>
                          <a:pt x="293339" y="1322127"/>
                          <a:pt x="265352" y="1350114"/>
                          <a:pt x="230828" y="1350114"/>
                        </a:cubicBezTo>
                        <a:lnTo>
                          <a:pt x="230829" y="1350113"/>
                        </a:lnTo>
                        <a:cubicBezTo>
                          <a:pt x="196305" y="1350113"/>
                          <a:pt x="168318" y="1322126"/>
                          <a:pt x="168318" y="1287602"/>
                        </a:cubicBezTo>
                        <a:lnTo>
                          <a:pt x="168318" y="974194"/>
                        </a:lnTo>
                        <a:lnTo>
                          <a:pt x="21772" y="974194"/>
                        </a:lnTo>
                        <a:lnTo>
                          <a:pt x="202604" y="417834"/>
                        </a:lnTo>
                        <a:lnTo>
                          <a:pt x="201657" y="417845"/>
                        </a:lnTo>
                        <a:lnTo>
                          <a:pt x="173568" y="417025"/>
                        </a:lnTo>
                        <a:lnTo>
                          <a:pt x="80235" y="706483"/>
                        </a:lnTo>
                        <a:cubicBezTo>
                          <a:pt x="73747" y="726604"/>
                          <a:pt x="52177" y="737656"/>
                          <a:pt x="32056" y="731168"/>
                        </a:cubicBezTo>
                        <a:lnTo>
                          <a:pt x="26542" y="729390"/>
                        </a:lnTo>
                        <a:cubicBezTo>
                          <a:pt x="6421" y="722902"/>
                          <a:pt x="-4631" y="701332"/>
                          <a:pt x="1857" y="681211"/>
                        </a:cubicBezTo>
                        <a:lnTo>
                          <a:pt x="115813" y="327796"/>
                        </a:lnTo>
                        <a:lnTo>
                          <a:pt x="117422" y="325904"/>
                        </a:lnTo>
                        <a:lnTo>
                          <a:pt x="119594" y="312871"/>
                        </a:lnTo>
                        <a:cubicBezTo>
                          <a:pt x="133509" y="273031"/>
                          <a:pt x="166083" y="245076"/>
                          <a:pt x="204049" y="245076"/>
                        </a:cubicBezTo>
                        <a:close/>
                        <a:moveTo>
                          <a:pt x="322166" y="0"/>
                        </a:moveTo>
                        <a:cubicBezTo>
                          <a:pt x="383411" y="0"/>
                          <a:pt x="433059" y="49648"/>
                          <a:pt x="433059" y="110893"/>
                        </a:cubicBezTo>
                        <a:cubicBezTo>
                          <a:pt x="433059" y="172138"/>
                          <a:pt x="383411" y="221786"/>
                          <a:pt x="322166" y="221786"/>
                        </a:cubicBezTo>
                        <a:cubicBezTo>
                          <a:pt x="260921" y="221786"/>
                          <a:pt x="211273" y="172138"/>
                          <a:pt x="211273" y="110893"/>
                        </a:cubicBezTo>
                        <a:cubicBezTo>
                          <a:pt x="211273" y="49648"/>
                          <a:pt x="260921" y="0"/>
                          <a:pt x="322166" y="0"/>
                        </a:cubicBezTo>
                        <a:close/>
                      </a:path>
                    </a:pathLst>
                  </a:custGeom>
                  <a:solidFill>
                    <a:srgbClr val="064AA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640162D4-F3E9-4F29-969B-3ED47D5D4523}"/>
                      </a:ext>
                    </a:extLst>
                  </p:cNvPr>
                  <p:cNvSpPr/>
                  <p:nvPr/>
                </p:nvSpPr>
                <p:spPr>
                  <a:xfrm>
                    <a:off x="8455024" y="3927115"/>
                    <a:ext cx="145282" cy="386044"/>
                  </a:xfrm>
                  <a:custGeom>
                    <a:avLst/>
                    <a:gdLst>
                      <a:gd name="connsiteX0" fmla="*/ 110841 w 507355"/>
                      <a:gd name="connsiteY0" fmla="*/ 244719 h 1348149"/>
                      <a:gd name="connsiteX1" fmla="*/ 396514 w 507355"/>
                      <a:gd name="connsiteY1" fmla="*/ 244719 h 1348149"/>
                      <a:gd name="connsiteX2" fmla="*/ 507355 w 507355"/>
                      <a:gd name="connsiteY2" fmla="*/ 355560 h 1348149"/>
                      <a:gd name="connsiteX3" fmla="*/ 507355 w 507355"/>
                      <a:gd name="connsiteY3" fmla="*/ 355560 h 1348149"/>
                      <a:gd name="connsiteX4" fmla="*/ 506481 w 507355"/>
                      <a:gd name="connsiteY4" fmla="*/ 360299 h 1348149"/>
                      <a:gd name="connsiteX5" fmla="*/ 507355 w 507355"/>
                      <a:gd name="connsiteY5" fmla="*/ 362409 h 1348149"/>
                      <a:gd name="connsiteX6" fmla="*/ 507355 w 507355"/>
                      <a:gd name="connsiteY6" fmla="*/ 733202 h 1348149"/>
                      <a:gd name="connsiteX7" fmla="*/ 469132 w 507355"/>
                      <a:gd name="connsiteY7" fmla="*/ 771425 h 1348149"/>
                      <a:gd name="connsiteX8" fmla="*/ 463347 w 507355"/>
                      <a:gd name="connsiteY8" fmla="*/ 771425 h 1348149"/>
                      <a:gd name="connsiteX9" fmla="*/ 425124 w 507355"/>
                      <a:gd name="connsiteY9" fmla="*/ 733202 h 1348149"/>
                      <a:gd name="connsiteX10" fmla="*/ 425124 w 507355"/>
                      <a:gd name="connsiteY10" fmla="*/ 414145 h 1348149"/>
                      <a:gd name="connsiteX11" fmla="*/ 410974 w 507355"/>
                      <a:gd name="connsiteY11" fmla="*/ 414345 h 1348149"/>
                      <a:gd name="connsiteX12" fmla="*/ 406073 w 507355"/>
                      <a:gd name="connsiteY12" fmla="*/ 414392 h 1348149"/>
                      <a:gd name="connsiteX13" fmla="*/ 406073 w 507355"/>
                      <a:gd name="connsiteY13" fmla="*/ 621608 h 1348149"/>
                      <a:gd name="connsiteX14" fmla="*/ 406074 w 507355"/>
                      <a:gd name="connsiteY14" fmla="*/ 621615 h 1348149"/>
                      <a:gd name="connsiteX15" fmla="*/ 406073 w 507355"/>
                      <a:gd name="connsiteY15" fmla="*/ 1285729 h 1348149"/>
                      <a:gd name="connsiteX16" fmla="*/ 343653 w 507355"/>
                      <a:gd name="connsiteY16" fmla="*/ 1348149 h 1348149"/>
                      <a:gd name="connsiteX17" fmla="*/ 343654 w 507355"/>
                      <a:gd name="connsiteY17" fmla="*/ 1348148 h 1348149"/>
                      <a:gd name="connsiteX18" fmla="*/ 281234 w 507355"/>
                      <a:gd name="connsiteY18" fmla="*/ 1285728 h 1348149"/>
                      <a:gd name="connsiteX19" fmla="*/ 281234 w 507355"/>
                      <a:gd name="connsiteY19" fmla="*/ 771425 h 1348149"/>
                      <a:gd name="connsiteX20" fmla="*/ 224893 w 507355"/>
                      <a:gd name="connsiteY20" fmla="*/ 771425 h 1348149"/>
                      <a:gd name="connsiteX21" fmla="*/ 224893 w 507355"/>
                      <a:gd name="connsiteY21" fmla="*/ 1285729 h 1348149"/>
                      <a:gd name="connsiteX22" fmla="*/ 162474 w 507355"/>
                      <a:gd name="connsiteY22" fmla="*/ 1348148 h 1348149"/>
                      <a:gd name="connsiteX23" fmla="*/ 100054 w 507355"/>
                      <a:gd name="connsiteY23" fmla="*/ 1285729 h 1348149"/>
                      <a:gd name="connsiteX24" fmla="*/ 100054 w 507355"/>
                      <a:gd name="connsiteY24" fmla="*/ 721216 h 1348149"/>
                      <a:gd name="connsiteX25" fmla="*/ 100054 w 507355"/>
                      <a:gd name="connsiteY25" fmla="*/ 621614 h 1348149"/>
                      <a:gd name="connsiteX26" fmla="*/ 100054 w 507355"/>
                      <a:gd name="connsiteY26" fmla="*/ 417046 h 1348149"/>
                      <a:gd name="connsiteX27" fmla="*/ 99538 w 507355"/>
                      <a:gd name="connsiteY27" fmla="*/ 417034 h 1348149"/>
                      <a:gd name="connsiteX28" fmla="*/ 99538 w 507355"/>
                      <a:gd name="connsiteY28" fmla="*/ 414378 h 1348149"/>
                      <a:gd name="connsiteX29" fmla="*/ 82231 w 507355"/>
                      <a:gd name="connsiteY29" fmla="*/ 414378 h 1348149"/>
                      <a:gd name="connsiteX30" fmla="*/ 82231 w 507355"/>
                      <a:gd name="connsiteY30" fmla="*/ 733202 h 1348149"/>
                      <a:gd name="connsiteX31" fmla="*/ 44008 w 507355"/>
                      <a:gd name="connsiteY31" fmla="*/ 771425 h 1348149"/>
                      <a:gd name="connsiteX32" fmla="*/ 38223 w 507355"/>
                      <a:gd name="connsiteY32" fmla="*/ 771425 h 1348149"/>
                      <a:gd name="connsiteX33" fmla="*/ 0 w 507355"/>
                      <a:gd name="connsiteY33" fmla="*/ 733202 h 1348149"/>
                      <a:gd name="connsiteX34" fmla="*/ 0 w 507355"/>
                      <a:gd name="connsiteY34" fmla="*/ 362409 h 1348149"/>
                      <a:gd name="connsiteX35" fmla="*/ 575 w 507355"/>
                      <a:gd name="connsiteY35" fmla="*/ 361022 h 1348149"/>
                      <a:gd name="connsiteX36" fmla="*/ 0 w 507355"/>
                      <a:gd name="connsiteY36" fmla="*/ 355560 h 1348149"/>
                      <a:gd name="connsiteX37" fmla="*/ 2252 w 507355"/>
                      <a:gd name="connsiteY37" fmla="*/ 333222 h 1348149"/>
                      <a:gd name="connsiteX38" fmla="*/ 110841 w 507355"/>
                      <a:gd name="connsiteY38" fmla="*/ 244719 h 1348149"/>
                      <a:gd name="connsiteX39" fmla="*/ 253678 w 507355"/>
                      <a:gd name="connsiteY39" fmla="*/ 0 h 1348149"/>
                      <a:gd name="connsiteX40" fmla="*/ 364410 w 507355"/>
                      <a:gd name="connsiteY40" fmla="*/ 110732 h 1348149"/>
                      <a:gd name="connsiteX41" fmla="*/ 253678 w 507355"/>
                      <a:gd name="connsiteY41" fmla="*/ 221464 h 1348149"/>
                      <a:gd name="connsiteX42" fmla="*/ 142946 w 507355"/>
                      <a:gd name="connsiteY42" fmla="*/ 110732 h 1348149"/>
                      <a:gd name="connsiteX43" fmla="*/ 253678 w 507355"/>
                      <a:gd name="connsiteY43" fmla="*/ 0 h 13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7355" h="1348149">
                        <a:moveTo>
                          <a:pt x="110841" y="244719"/>
                        </a:moveTo>
                        <a:lnTo>
                          <a:pt x="396514" y="244719"/>
                        </a:lnTo>
                        <a:cubicBezTo>
                          <a:pt x="457730" y="244719"/>
                          <a:pt x="507355" y="294344"/>
                          <a:pt x="507355" y="355560"/>
                        </a:cubicBezTo>
                        <a:lnTo>
                          <a:pt x="507355" y="355560"/>
                        </a:lnTo>
                        <a:lnTo>
                          <a:pt x="506481" y="360299"/>
                        </a:lnTo>
                        <a:lnTo>
                          <a:pt x="507355" y="362409"/>
                        </a:lnTo>
                        <a:lnTo>
                          <a:pt x="507355" y="733202"/>
                        </a:lnTo>
                        <a:cubicBezTo>
                          <a:pt x="507355" y="754312"/>
                          <a:pt x="490242" y="771425"/>
                          <a:pt x="469132" y="771425"/>
                        </a:cubicBezTo>
                        <a:lnTo>
                          <a:pt x="463347" y="771425"/>
                        </a:lnTo>
                        <a:cubicBezTo>
                          <a:pt x="442237" y="771425"/>
                          <a:pt x="425124" y="754312"/>
                          <a:pt x="425124" y="733202"/>
                        </a:cubicBezTo>
                        <a:lnTo>
                          <a:pt x="425124" y="414145"/>
                        </a:lnTo>
                        <a:lnTo>
                          <a:pt x="410974" y="414345"/>
                        </a:lnTo>
                        <a:lnTo>
                          <a:pt x="406073" y="414392"/>
                        </a:lnTo>
                        <a:lnTo>
                          <a:pt x="406073" y="621608"/>
                        </a:lnTo>
                        <a:lnTo>
                          <a:pt x="406074" y="621615"/>
                        </a:lnTo>
                        <a:cubicBezTo>
                          <a:pt x="406074" y="842986"/>
                          <a:pt x="406073" y="1064358"/>
                          <a:pt x="406073" y="1285729"/>
                        </a:cubicBezTo>
                        <a:cubicBezTo>
                          <a:pt x="406073" y="1320203"/>
                          <a:pt x="378127" y="1348149"/>
                          <a:pt x="343653" y="1348149"/>
                        </a:cubicBezTo>
                        <a:lnTo>
                          <a:pt x="343654" y="1348148"/>
                        </a:lnTo>
                        <a:cubicBezTo>
                          <a:pt x="309180" y="1348148"/>
                          <a:pt x="281234" y="1320202"/>
                          <a:pt x="281234" y="1285728"/>
                        </a:cubicBezTo>
                        <a:lnTo>
                          <a:pt x="281234" y="771425"/>
                        </a:lnTo>
                        <a:lnTo>
                          <a:pt x="224893" y="771425"/>
                        </a:lnTo>
                        <a:lnTo>
                          <a:pt x="224893" y="1285729"/>
                        </a:lnTo>
                        <a:cubicBezTo>
                          <a:pt x="224893" y="1320202"/>
                          <a:pt x="196947" y="1348148"/>
                          <a:pt x="162474" y="1348148"/>
                        </a:cubicBezTo>
                        <a:cubicBezTo>
                          <a:pt x="128000" y="1348148"/>
                          <a:pt x="100054" y="1320202"/>
                          <a:pt x="100054" y="1285729"/>
                        </a:cubicBezTo>
                        <a:lnTo>
                          <a:pt x="100054" y="721216"/>
                        </a:lnTo>
                        <a:lnTo>
                          <a:pt x="100054" y="621614"/>
                        </a:lnTo>
                        <a:lnTo>
                          <a:pt x="100054" y="417046"/>
                        </a:lnTo>
                        <a:lnTo>
                          <a:pt x="99538" y="417034"/>
                        </a:lnTo>
                        <a:lnTo>
                          <a:pt x="99538" y="414378"/>
                        </a:lnTo>
                        <a:lnTo>
                          <a:pt x="82231" y="414378"/>
                        </a:lnTo>
                        <a:lnTo>
                          <a:pt x="82231" y="733202"/>
                        </a:lnTo>
                        <a:cubicBezTo>
                          <a:pt x="82231" y="754312"/>
                          <a:pt x="65118" y="771425"/>
                          <a:pt x="44008" y="771425"/>
                        </a:cubicBezTo>
                        <a:lnTo>
                          <a:pt x="38223" y="771425"/>
                        </a:lnTo>
                        <a:cubicBezTo>
                          <a:pt x="17113" y="771425"/>
                          <a:pt x="0" y="754312"/>
                          <a:pt x="0" y="733202"/>
                        </a:cubicBezTo>
                        <a:lnTo>
                          <a:pt x="0" y="362409"/>
                        </a:lnTo>
                        <a:lnTo>
                          <a:pt x="575" y="361022"/>
                        </a:lnTo>
                        <a:lnTo>
                          <a:pt x="0" y="355560"/>
                        </a:lnTo>
                        <a:lnTo>
                          <a:pt x="2252" y="333222"/>
                        </a:lnTo>
                        <a:cubicBezTo>
                          <a:pt x="12588" y="282714"/>
                          <a:pt x="57277" y="244719"/>
                          <a:pt x="110841" y="244719"/>
                        </a:cubicBezTo>
                        <a:close/>
                        <a:moveTo>
                          <a:pt x="253678" y="0"/>
                        </a:moveTo>
                        <a:cubicBezTo>
                          <a:pt x="314834" y="0"/>
                          <a:pt x="364410" y="49576"/>
                          <a:pt x="364410" y="110732"/>
                        </a:cubicBezTo>
                        <a:cubicBezTo>
                          <a:pt x="364410" y="171888"/>
                          <a:pt x="314834" y="221464"/>
                          <a:pt x="253678" y="221464"/>
                        </a:cubicBezTo>
                        <a:cubicBezTo>
                          <a:pt x="192522" y="221464"/>
                          <a:pt x="142946" y="171888"/>
                          <a:pt x="142946" y="110732"/>
                        </a:cubicBezTo>
                        <a:cubicBezTo>
                          <a:pt x="142946" y="49576"/>
                          <a:pt x="192522" y="0"/>
                          <a:pt x="253678" y="0"/>
                        </a:cubicBezTo>
                        <a:close/>
                      </a:path>
                    </a:pathLst>
                  </a:cu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grpSp>
      </p:grpSp>
      <p:sp>
        <p:nvSpPr>
          <p:cNvPr id="3" name="Rectangle 2">
            <a:extLst>
              <a:ext uri="{FF2B5EF4-FFF2-40B4-BE49-F238E27FC236}">
                <a16:creationId xmlns:a16="http://schemas.microsoft.com/office/drawing/2014/main" id="{6201C3C2-0574-AB68-B0F9-C346B7AEB515}"/>
              </a:ext>
            </a:extLst>
          </p:cNvPr>
          <p:cNvSpPr/>
          <p:nvPr/>
        </p:nvSpPr>
        <p:spPr>
          <a:xfrm>
            <a:off x="374469" y="1642188"/>
            <a:ext cx="377028" cy="33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242226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349684"/>
            <a:ext cx="4733697" cy="1538883"/>
          </a:xfrm>
        </p:spPr>
        <p:txBody>
          <a:bodyPr/>
          <a:lstStyle/>
          <a:p>
            <a:r>
              <a:rPr lang="en-GB" sz="2000" b="1"/>
              <a:t>Geoffrey Barnes, MD, MSc </a:t>
            </a:r>
          </a:p>
          <a:p>
            <a:r>
              <a:rPr lang="en-US"/>
              <a:t>Associate Professor</a:t>
            </a:r>
          </a:p>
          <a:p>
            <a:r>
              <a:rPr lang="en-US"/>
              <a:t>Cardiovascular and Vascular Medicine</a:t>
            </a:r>
          </a:p>
          <a:p>
            <a:r>
              <a:rPr lang="en-US"/>
              <a:t>Frankel Cardiovascular Center</a:t>
            </a:r>
          </a:p>
          <a:p>
            <a:r>
              <a:rPr lang="en-US"/>
              <a:t>University of Michigan</a:t>
            </a:r>
          </a:p>
          <a:p>
            <a:r>
              <a:rPr lang="en-US"/>
              <a:t>Ann Arbor, Michigan</a:t>
            </a:r>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1713500"/>
            <a:ext cx="6736667" cy="1723549"/>
          </a:xfrm>
        </p:spPr>
        <p:txBody>
          <a:bodyPr/>
          <a:lstStyle/>
          <a:p>
            <a:r>
              <a:rPr lang="en-US" sz="4000"/>
              <a:t>Advancing VTE Management</a:t>
            </a:r>
            <a:br>
              <a:rPr lang="en-US" sz="4000"/>
            </a:br>
            <a:r>
              <a:rPr lang="en-US" sz="3200"/>
              <a:t>Tips for the General Practitioner </a:t>
            </a: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85802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C9F66CD-2C10-F0A9-175B-C7B75BBBAA9C}"/>
              </a:ext>
            </a:extLst>
          </p:cNvPr>
          <p:cNvGrpSpPr/>
          <p:nvPr/>
        </p:nvGrpSpPr>
        <p:grpSpPr>
          <a:xfrm>
            <a:off x="374903" y="1743353"/>
            <a:ext cx="11432783" cy="5114646"/>
            <a:chOff x="374903" y="1743353"/>
            <a:chExt cx="11432783" cy="5114646"/>
          </a:xfrm>
        </p:grpSpPr>
        <p:sp>
          <p:nvSpPr>
            <p:cNvPr id="7" name="Round Same Side Corner Rectangle 1">
              <a:extLst>
                <a:ext uri="{FF2B5EF4-FFF2-40B4-BE49-F238E27FC236}">
                  <a16:creationId xmlns:a16="http://schemas.microsoft.com/office/drawing/2014/main" id="{B0576366-1091-FE8A-90EC-C19E5BC8641F}"/>
                </a:ext>
              </a:extLst>
            </p:cNvPr>
            <p:cNvSpPr/>
            <p:nvPr/>
          </p:nvSpPr>
          <p:spPr>
            <a:xfrm>
              <a:off x="374903" y="1775012"/>
              <a:ext cx="11432783" cy="5082987"/>
            </a:xfrm>
            <a:prstGeom prst="round2SameRect">
              <a:avLst>
                <a:gd name="adj1" fmla="val 5774"/>
                <a:gd name="adj2" fmla="val 0"/>
              </a:avLst>
            </a:prstGeom>
            <a:solidFill>
              <a:srgbClr val="1D4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ound Same Side Corner Rectangle 9">
              <a:extLst>
                <a:ext uri="{FF2B5EF4-FFF2-40B4-BE49-F238E27FC236}">
                  <a16:creationId xmlns:a16="http://schemas.microsoft.com/office/drawing/2014/main" id="{356A8739-AD51-D75F-E246-144769CE68A3}"/>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E88EF004-48AC-BAE2-566A-2CFF97CA3DE5}"/>
                </a:ext>
              </a:extLst>
            </p:cNvPr>
            <p:cNvGrpSpPr/>
            <p:nvPr/>
          </p:nvGrpSpPr>
          <p:grpSpPr>
            <a:xfrm>
              <a:off x="3868356" y="1743353"/>
              <a:ext cx="4445876" cy="739779"/>
              <a:chOff x="2039588" y="1743353"/>
              <a:chExt cx="4445876" cy="739779"/>
            </a:xfrm>
          </p:grpSpPr>
          <p:sp>
            <p:nvSpPr>
              <p:cNvPr id="12" name="Rounded Rectangle 53">
                <a:extLst>
                  <a:ext uri="{FF2B5EF4-FFF2-40B4-BE49-F238E27FC236}">
                    <a16:creationId xmlns:a16="http://schemas.microsoft.com/office/drawing/2014/main" id="{3BFE033B-416B-CD18-0A36-A38526FC90C4}"/>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 Same Side Corner Rectangle 8">
                <a:extLst>
                  <a:ext uri="{FF2B5EF4-FFF2-40B4-BE49-F238E27FC236}">
                    <a16:creationId xmlns:a16="http://schemas.microsoft.com/office/drawing/2014/main" id="{370D0378-1B77-CC09-589F-6F7BFC344F2A}"/>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D06E850E-514F-D92F-BDCB-4D4E7A33C1BF}"/>
                  </a:ext>
                </a:extLst>
              </p:cNvPr>
              <p:cNvGrpSpPr/>
              <p:nvPr/>
            </p:nvGrpSpPr>
            <p:grpSpPr>
              <a:xfrm flipH="1">
                <a:off x="2679803" y="1840341"/>
                <a:ext cx="3240318" cy="53773"/>
                <a:chOff x="2841171" y="1840341"/>
                <a:chExt cx="3240318" cy="53773"/>
              </a:xfrm>
            </p:grpSpPr>
            <p:sp>
              <p:nvSpPr>
                <p:cNvPr id="15" name="Rounded Rectangle 22">
                  <a:extLst>
                    <a:ext uri="{FF2B5EF4-FFF2-40B4-BE49-F238E27FC236}">
                      <a16:creationId xmlns:a16="http://schemas.microsoft.com/office/drawing/2014/main" id="{B8CC7F90-99D4-308C-B8AA-E8B0DF1AFFBA}"/>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23">
                  <a:extLst>
                    <a:ext uri="{FF2B5EF4-FFF2-40B4-BE49-F238E27FC236}">
                      <a16:creationId xmlns:a16="http://schemas.microsoft.com/office/drawing/2014/main" id="{F77D0056-DB14-DECB-A9C2-E85D270E674E}"/>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pic>
          <p:nvPicPr>
            <p:cNvPr id="10" name="Picture 9">
              <a:extLst>
                <a:ext uri="{FF2B5EF4-FFF2-40B4-BE49-F238E27FC236}">
                  <a16:creationId xmlns:a16="http://schemas.microsoft.com/office/drawing/2014/main" id="{B6801EF1-09E8-FAA6-3509-9772364639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0750" y="2656893"/>
              <a:ext cx="1310122" cy="1310122"/>
            </a:xfrm>
            <a:prstGeom prst="rect">
              <a:avLst/>
            </a:prstGeom>
          </p:spPr>
        </p:pic>
        <p:sp>
          <p:nvSpPr>
            <p:cNvPr id="11" name="TextBox 10">
              <a:extLst>
                <a:ext uri="{FF2B5EF4-FFF2-40B4-BE49-F238E27FC236}">
                  <a16:creationId xmlns:a16="http://schemas.microsoft.com/office/drawing/2014/main" id="{7F9AE460-278C-F58A-614D-49B721FD9615}"/>
                </a:ext>
              </a:extLst>
            </p:cNvPr>
            <p:cNvSpPr txBox="1"/>
            <p:nvPr/>
          </p:nvSpPr>
          <p:spPr>
            <a:xfrm>
              <a:off x="2381372" y="3127288"/>
              <a:ext cx="3202770" cy="369332"/>
            </a:xfrm>
            <a:prstGeom prst="rect">
              <a:avLst/>
            </a:prstGeom>
            <a:noFill/>
          </p:spPr>
          <p:txBody>
            <a:bodyPr wrap="square" lIns="91440" tIns="45720" rIns="91440" bIns="45720" rtlCol="0" anchor="t">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a:ea typeface="+mn-ea"/>
                  <a:cs typeface="+mn-cs"/>
                </a:rPr>
                <a:t>72-year-old woman</a:t>
              </a:r>
            </a:p>
          </p:txBody>
        </p:sp>
      </p:grpSp>
      <p:sp>
        <p:nvSpPr>
          <p:cNvPr id="2" name="Title 1">
            <a:extLst>
              <a:ext uri="{FF2B5EF4-FFF2-40B4-BE49-F238E27FC236}">
                <a16:creationId xmlns:a16="http://schemas.microsoft.com/office/drawing/2014/main" id="{7F61EB96-F164-CDA3-9B66-8171BA00AAC2}"/>
              </a:ext>
            </a:extLst>
          </p:cNvPr>
          <p:cNvSpPr>
            <a:spLocks noGrp="1"/>
          </p:cNvSpPr>
          <p:nvPr>
            <p:ph type="title"/>
          </p:nvPr>
        </p:nvSpPr>
        <p:spPr/>
        <p:txBody>
          <a:bodyPr/>
          <a:lstStyle/>
          <a:p>
            <a:r>
              <a:rPr lang="en-US"/>
              <a:t>Clinical Case 1</a:t>
            </a:r>
          </a:p>
        </p:txBody>
      </p:sp>
      <p:sp>
        <p:nvSpPr>
          <p:cNvPr id="5" name="Text Placeholder 4">
            <a:extLst>
              <a:ext uri="{FF2B5EF4-FFF2-40B4-BE49-F238E27FC236}">
                <a16:creationId xmlns:a16="http://schemas.microsoft.com/office/drawing/2014/main" id="{785AB9DA-EA7F-A4C0-F199-B59FB354E20A}"/>
              </a:ext>
            </a:extLst>
          </p:cNvPr>
          <p:cNvSpPr>
            <a:spLocks noGrp="1"/>
          </p:cNvSpPr>
          <p:nvPr>
            <p:ph type="body" sz="quarter" idx="14"/>
          </p:nvPr>
        </p:nvSpPr>
        <p:spPr>
          <a:xfrm>
            <a:off x="717827" y="6609835"/>
            <a:ext cx="10756346" cy="255249"/>
          </a:xfrm>
        </p:spPr>
        <p:txBody>
          <a:bodyPr/>
          <a:lstStyle/>
          <a:p>
            <a:r>
              <a:rPr lang="en-US" sz="950">
                <a:latin typeface="Arial"/>
                <a:cs typeface="Arial"/>
              </a:rPr>
              <a:t>ED, emergency department; PECT, positron emission computed tomography; Plts, platelets; PMH, past medical history</a:t>
            </a:r>
            <a:endParaRPr lang="en-US" sz="950">
              <a:cs typeface="Arial"/>
            </a:endParaRPr>
          </a:p>
        </p:txBody>
      </p:sp>
      <p:sp>
        <p:nvSpPr>
          <p:cNvPr id="3" name="Content Placeholder 2">
            <a:extLst>
              <a:ext uri="{FF2B5EF4-FFF2-40B4-BE49-F238E27FC236}">
                <a16:creationId xmlns:a16="http://schemas.microsoft.com/office/drawing/2014/main" id="{E1459FDC-C4AD-1B29-5D1B-093BDCF595FF}"/>
              </a:ext>
            </a:extLst>
          </p:cNvPr>
          <p:cNvSpPr>
            <a:spLocks noGrp="1"/>
          </p:cNvSpPr>
          <p:nvPr>
            <p:ph sz="quarter" idx="11"/>
          </p:nvPr>
        </p:nvSpPr>
        <p:spPr>
          <a:xfrm>
            <a:off x="2240872" y="3561949"/>
            <a:ext cx="8382888" cy="2468880"/>
          </a:xfrm>
          <a:solidFill>
            <a:schemeClr val="bg1">
              <a:lumMod val="95000"/>
            </a:schemeClr>
          </a:solidFill>
        </p:spPr>
        <p:txBody>
          <a:bodyPr anchor="ctr">
            <a:normAutofit/>
          </a:bodyPr>
          <a:lstStyle/>
          <a:p>
            <a:pPr marL="251460" lvl="1" indent="-251460">
              <a:spcAft>
                <a:spcPts val="0"/>
              </a:spcAft>
            </a:pPr>
            <a:r>
              <a:rPr lang="en-US" sz="1800"/>
              <a:t>Presents to the ED with 2 days of progressive shortness of breath</a:t>
            </a:r>
            <a:endParaRPr lang="en-US"/>
          </a:p>
          <a:p>
            <a:pPr marL="251460" lvl="1" indent="-251460">
              <a:spcAft>
                <a:spcPts val="0"/>
              </a:spcAft>
            </a:pPr>
            <a:r>
              <a:rPr lang="en-US" sz="1800"/>
              <a:t>Recently recovered from viral pneumonia</a:t>
            </a:r>
            <a:endParaRPr lang="en-US" sz="1800">
              <a:cs typeface="Arial" panose="020B0604020202020204" pitchFamily="34" charset="0"/>
            </a:endParaRPr>
          </a:p>
          <a:p>
            <a:pPr marL="251460" lvl="1" indent="-251460">
              <a:spcAft>
                <a:spcPts val="0"/>
              </a:spcAft>
            </a:pPr>
            <a:r>
              <a:rPr lang="en-US" sz="1800">
                <a:latin typeface="Arial"/>
                <a:cs typeface="Arial"/>
              </a:rPr>
              <a:t>PMH: HTN, uterine fibroids, obesity (BMI 32), CKD stage 3</a:t>
            </a:r>
          </a:p>
          <a:p>
            <a:pPr marL="251460" lvl="1" indent="-251460">
              <a:spcAft>
                <a:spcPts val="0"/>
              </a:spcAft>
            </a:pPr>
            <a:r>
              <a:rPr lang="en-US" sz="1800"/>
              <a:t>HR: 82: RR: 22; BP: 136/84; SpO2: 96% RA</a:t>
            </a:r>
            <a:endParaRPr lang="en-US" sz="1800">
              <a:cs typeface="Arial" panose="020B0604020202020204" pitchFamily="34" charset="0"/>
            </a:endParaRPr>
          </a:p>
          <a:p>
            <a:pPr marL="251460" lvl="1" indent="-251460">
              <a:spcAft>
                <a:spcPts val="0"/>
              </a:spcAft>
            </a:pPr>
            <a:r>
              <a:rPr lang="en-US" sz="1800"/>
              <a:t>Speaking in full sentences; moderate dyspnea with ambulation</a:t>
            </a:r>
            <a:endParaRPr lang="en-US" sz="1800">
              <a:cs typeface="Arial" panose="020B0604020202020204" pitchFamily="34" charset="0"/>
            </a:endParaRPr>
          </a:p>
          <a:p>
            <a:pPr marL="251460" lvl="1" indent="-251460">
              <a:spcAft>
                <a:spcPts val="0"/>
              </a:spcAft>
            </a:pPr>
            <a:r>
              <a:rPr lang="en-US" sz="1800">
                <a:latin typeface="Arial"/>
                <a:cs typeface="Arial"/>
              </a:rPr>
              <a:t>D-dimer is elevated; </a:t>
            </a:r>
            <a:r>
              <a:rPr lang="en-US" sz="1800" err="1">
                <a:latin typeface="Arial"/>
                <a:cs typeface="Arial"/>
              </a:rPr>
              <a:t>hsTrop</a:t>
            </a:r>
            <a:r>
              <a:rPr lang="en-US" sz="1800">
                <a:latin typeface="Arial"/>
                <a:cs typeface="Arial"/>
              </a:rPr>
              <a:t>: 11; BNP: 68; Hg: 11.2; </a:t>
            </a:r>
            <a:r>
              <a:rPr lang="en-US" sz="1800" err="1">
                <a:latin typeface="Arial"/>
                <a:cs typeface="Arial"/>
              </a:rPr>
              <a:t>Plt</a:t>
            </a:r>
            <a:r>
              <a:rPr lang="en-US" sz="1800">
                <a:latin typeface="Arial"/>
                <a:cs typeface="Arial"/>
              </a:rPr>
              <a:t>: 220; Cr 1.2 (</a:t>
            </a:r>
            <a:r>
              <a:rPr lang="en-US" sz="1800" err="1">
                <a:latin typeface="Arial"/>
                <a:cs typeface="Arial"/>
              </a:rPr>
              <a:t>CrCl</a:t>
            </a:r>
            <a:r>
              <a:rPr lang="en-US" sz="1800">
                <a:latin typeface="Arial"/>
                <a:cs typeface="Arial"/>
              </a:rPr>
              <a:t> 52)</a:t>
            </a:r>
          </a:p>
          <a:p>
            <a:pPr marL="251460" lvl="1" indent="-251460">
              <a:spcAft>
                <a:spcPts val="0"/>
              </a:spcAft>
            </a:pPr>
            <a:r>
              <a:rPr lang="en-US" sz="1800"/>
              <a:t>PECT – R-sided lobar, segmental acute PE. RV/LV 1.1</a:t>
            </a:r>
            <a:endParaRPr lang="en-US" sz="1800">
              <a:cs typeface="Arial" panose="020B0604020202020204" pitchFamily="34" charset="0"/>
            </a:endParaRPr>
          </a:p>
        </p:txBody>
      </p:sp>
      <p:sp>
        <p:nvSpPr>
          <p:cNvPr id="19" name="TextBox 18">
            <a:extLst>
              <a:ext uri="{FF2B5EF4-FFF2-40B4-BE49-F238E27FC236}">
                <a16:creationId xmlns:a16="http://schemas.microsoft.com/office/drawing/2014/main" id="{C1B55A41-5226-A0BE-D57C-62E36B834A13}"/>
              </a:ext>
            </a:extLst>
          </p:cNvPr>
          <p:cNvSpPr txBox="1"/>
          <p:nvPr/>
        </p:nvSpPr>
        <p:spPr>
          <a:xfrm>
            <a:off x="3007291" y="6038043"/>
            <a:ext cx="68500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16EA7"/>
                </a:solidFill>
                <a:effectLst/>
                <a:uLnTx/>
                <a:uFillTx/>
                <a:latin typeface="Arial" panose="020B0604020202020204"/>
                <a:ea typeface="+mn-ea"/>
                <a:cs typeface="+mn-cs"/>
              </a:rPr>
              <a:t>Does this patient require hospital admission?</a:t>
            </a:r>
            <a:endParaRPr kumimoji="0" lang="en-US" sz="1800" b="1" i="0" u="none" strike="noStrike" kern="1200" cap="none" spc="0" normalizeH="0" baseline="0" noProof="0">
              <a:ln>
                <a:noFill/>
              </a:ln>
              <a:solidFill>
                <a:srgbClr val="116EA7"/>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027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D60018-72A5-76C6-E4CF-1C18336C9F72}"/>
              </a:ext>
            </a:extLst>
          </p:cNvPr>
          <p:cNvPicPr>
            <a:picLocks noChangeAspect="1"/>
          </p:cNvPicPr>
          <p:nvPr>
            <p:custDataLst>
              <p:tags r:id="rId2"/>
            </p:custDataLst>
          </p:nvPr>
        </p:nvPicPr>
        <p:blipFill>
          <a:blip r:embed="rId8"/>
          <a:stretch>
            <a:fillRect/>
          </a:stretch>
        </p:blipFill>
        <p:spPr>
          <a:xfrm>
            <a:off x="6213067" y="1262004"/>
            <a:ext cx="5588287" cy="4864350"/>
          </a:xfrm>
          <a:prstGeom prst="rect">
            <a:avLst/>
          </a:prstGeom>
        </p:spPr>
      </p:pic>
      <p:sp>
        <p:nvSpPr>
          <p:cNvPr id="2" name="Title 1">
            <a:extLst>
              <a:ext uri="{FF2B5EF4-FFF2-40B4-BE49-F238E27FC236}">
                <a16:creationId xmlns:a16="http://schemas.microsoft.com/office/drawing/2014/main" id="{28293BE8-9146-1005-16B2-E1316258602D}"/>
              </a:ext>
            </a:extLst>
          </p:cNvPr>
          <p:cNvSpPr>
            <a:spLocks noGrp="1"/>
          </p:cNvSpPr>
          <p:nvPr>
            <p:ph type="title"/>
            <p:custDataLst>
              <p:tags r:id="rId3"/>
            </p:custDataLst>
          </p:nvPr>
        </p:nvSpPr>
        <p:spPr/>
        <p:txBody>
          <a:bodyPr/>
          <a:lstStyle/>
          <a:p>
            <a:r>
              <a:rPr lang="en-US"/>
              <a:t>PE Risk Stratification</a:t>
            </a:r>
          </a:p>
        </p:txBody>
      </p:sp>
      <p:sp>
        <p:nvSpPr>
          <p:cNvPr id="4" name="Text Placeholder 3">
            <a:extLst>
              <a:ext uri="{FF2B5EF4-FFF2-40B4-BE49-F238E27FC236}">
                <a16:creationId xmlns:a16="http://schemas.microsoft.com/office/drawing/2014/main" id="{664BF5FC-B81B-197B-D7B0-B239FC8E75F4}"/>
              </a:ext>
            </a:extLst>
          </p:cNvPr>
          <p:cNvSpPr>
            <a:spLocks noGrp="1"/>
          </p:cNvSpPr>
          <p:nvPr>
            <p:ph type="body" sz="quarter" idx="14"/>
            <p:custDataLst>
              <p:tags r:id="rId4"/>
            </p:custDataLst>
          </p:nvPr>
        </p:nvSpPr>
        <p:spPr>
          <a:xfrm>
            <a:off x="0" y="6273911"/>
            <a:ext cx="12191999" cy="447609"/>
          </a:xfrm>
        </p:spPr>
        <p:txBody>
          <a:bodyPr/>
          <a:lstStyle/>
          <a:p>
            <a:r>
              <a:rPr lang="en-US">
                <a:latin typeface="Helvetica"/>
                <a:cs typeface="Helvetica"/>
              </a:rPr>
              <a:t>CHF, congestive heart failure; PE, pulmonary embolism; </a:t>
            </a:r>
          </a:p>
          <a:p>
            <a:r>
              <a:rPr lang="en-US">
                <a:latin typeface="Helvetica"/>
                <a:cs typeface="Helvetica"/>
              </a:rPr>
              <a:t>1. </a:t>
            </a:r>
            <a:r>
              <a:rPr lang="en-US" err="1">
                <a:latin typeface="Helvetica"/>
                <a:cs typeface="Helvetica"/>
              </a:rPr>
              <a:t>Aujesky</a:t>
            </a:r>
            <a:r>
              <a:rPr lang="en-US">
                <a:latin typeface="Helvetica"/>
                <a:cs typeface="Helvetica"/>
              </a:rPr>
              <a:t> D, et al. Am J Respir </a:t>
            </a:r>
            <a:r>
              <a:rPr lang="en-US" sz="1100">
                <a:latin typeface="Helvetica"/>
                <a:cs typeface="Helvetica"/>
              </a:rPr>
              <a:t>Crit Care Med. 2005;172:1041-1046; 2. </a:t>
            </a:r>
            <a:r>
              <a:rPr lang="en-US">
                <a:latin typeface="Helvetica"/>
                <a:cs typeface="Helvetica"/>
              </a:rPr>
              <a:t>Jimenez D, et al. </a:t>
            </a:r>
            <a:r>
              <a:rPr lang="en-US">
                <a:latin typeface="Helvetica"/>
                <a:cs typeface="Arial"/>
              </a:rPr>
              <a:t>Arch Intern Med. 2010;170:1383-1389.</a:t>
            </a:r>
            <a:endParaRPr lang="en-US">
              <a:latin typeface="Helvetica"/>
              <a:cs typeface="Helvetica"/>
            </a:endParaRPr>
          </a:p>
        </p:txBody>
      </p:sp>
      <p:pic>
        <p:nvPicPr>
          <p:cNvPr id="5" name="Picture 4">
            <a:extLst>
              <a:ext uri="{FF2B5EF4-FFF2-40B4-BE49-F238E27FC236}">
                <a16:creationId xmlns:a16="http://schemas.microsoft.com/office/drawing/2014/main" id="{48C7D4DA-1A59-CDD2-EF23-E846A1DC1E89}"/>
              </a:ext>
            </a:extLst>
          </p:cNvPr>
          <p:cNvPicPr>
            <a:picLocks noChangeAspect="1"/>
          </p:cNvPicPr>
          <p:nvPr>
            <p:custDataLst>
              <p:tags r:id="rId5"/>
            </p:custDataLst>
          </p:nvPr>
        </p:nvPicPr>
        <p:blipFill>
          <a:blip r:embed="rId9"/>
          <a:stretch>
            <a:fillRect/>
          </a:stretch>
        </p:blipFill>
        <p:spPr>
          <a:xfrm>
            <a:off x="719663" y="1278024"/>
            <a:ext cx="4470515" cy="4848330"/>
          </a:xfrm>
          <a:prstGeom prst="rect">
            <a:avLst/>
          </a:prstGeom>
        </p:spPr>
      </p:pic>
    </p:spTree>
    <p:custDataLst>
      <p:tags r:id="rId1"/>
    </p:custDataLst>
    <p:extLst>
      <p:ext uri="{BB962C8B-B14F-4D97-AF65-F5344CB8AC3E}">
        <p14:creationId xmlns:p14="http://schemas.microsoft.com/office/powerpoint/2010/main" val="9404735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D60018-72A5-76C6-E4CF-1C18336C9F72}"/>
              </a:ext>
            </a:extLst>
          </p:cNvPr>
          <p:cNvPicPr>
            <a:picLocks noChangeAspect="1"/>
          </p:cNvPicPr>
          <p:nvPr>
            <p:custDataLst>
              <p:tags r:id="rId2"/>
            </p:custDataLst>
          </p:nvPr>
        </p:nvPicPr>
        <p:blipFill>
          <a:blip r:embed="rId9"/>
          <a:stretch>
            <a:fillRect/>
          </a:stretch>
        </p:blipFill>
        <p:spPr>
          <a:xfrm>
            <a:off x="6213067" y="1262004"/>
            <a:ext cx="5588287" cy="4864350"/>
          </a:xfrm>
          <a:prstGeom prst="rect">
            <a:avLst/>
          </a:prstGeom>
        </p:spPr>
      </p:pic>
      <p:sp>
        <p:nvSpPr>
          <p:cNvPr id="2" name="Title 1">
            <a:extLst>
              <a:ext uri="{FF2B5EF4-FFF2-40B4-BE49-F238E27FC236}">
                <a16:creationId xmlns:a16="http://schemas.microsoft.com/office/drawing/2014/main" id="{28293BE8-9146-1005-16B2-E1316258602D}"/>
              </a:ext>
            </a:extLst>
          </p:cNvPr>
          <p:cNvSpPr>
            <a:spLocks noGrp="1"/>
          </p:cNvSpPr>
          <p:nvPr>
            <p:ph type="title"/>
            <p:custDataLst>
              <p:tags r:id="rId3"/>
            </p:custDataLst>
          </p:nvPr>
        </p:nvSpPr>
        <p:spPr/>
        <p:txBody>
          <a:bodyPr/>
          <a:lstStyle/>
          <a:p>
            <a:r>
              <a:rPr lang="en-US"/>
              <a:t>PE Risk Stratification</a:t>
            </a:r>
          </a:p>
        </p:txBody>
      </p:sp>
      <p:sp>
        <p:nvSpPr>
          <p:cNvPr id="4" name="Text Placeholder 3">
            <a:extLst>
              <a:ext uri="{FF2B5EF4-FFF2-40B4-BE49-F238E27FC236}">
                <a16:creationId xmlns:a16="http://schemas.microsoft.com/office/drawing/2014/main" id="{664BF5FC-B81B-197B-D7B0-B239FC8E75F4}"/>
              </a:ext>
            </a:extLst>
          </p:cNvPr>
          <p:cNvSpPr>
            <a:spLocks noGrp="1"/>
          </p:cNvSpPr>
          <p:nvPr>
            <p:ph type="body" sz="quarter" idx="14"/>
            <p:custDataLst>
              <p:tags r:id="rId4"/>
            </p:custDataLst>
          </p:nvPr>
        </p:nvSpPr>
        <p:spPr>
          <a:xfrm>
            <a:off x="0" y="6273911"/>
            <a:ext cx="12191999" cy="447609"/>
          </a:xfrm>
        </p:spPr>
        <p:txBody>
          <a:bodyPr/>
          <a:lstStyle/>
          <a:p>
            <a:r>
              <a:rPr lang="en-US">
                <a:latin typeface="Helvetica"/>
                <a:cs typeface="Helvetica"/>
              </a:rPr>
              <a:t>CHF, congestive heart failure; PE, pulmonary embolism; </a:t>
            </a:r>
          </a:p>
          <a:p>
            <a:r>
              <a:rPr lang="en-US">
                <a:latin typeface="Helvetica"/>
                <a:cs typeface="Helvetica"/>
              </a:rPr>
              <a:t>1. </a:t>
            </a:r>
            <a:r>
              <a:rPr lang="en-US" err="1">
                <a:latin typeface="Helvetica"/>
                <a:cs typeface="Helvetica"/>
              </a:rPr>
              <a:t>Aujesky</a:t>
            </a:r>
            <a:r>
              <a:rPr lang="en-US">
                <a:latin typeface="Helvetica"/>
                <a:cs typeface="Helvetica"/>
              </a:rPr>
              <a:t> D, et al. Am J Respir </a:t>
            </a:r>
            <a:r>
              <a:rPr lang="en-US" sz="1100">
                <a:latin typeface="Helvetica"/>
                <a:cs typeface="Helvetica"/>
              </a:rPr>
              <a:t>Crit Care Med. 2005;172:1041-1046; 2. </a:t>
            </a:r>
            <a:r>
              <a:rPr lang="en-US">
                <a:latin typeface="Helvetica"/>
                <a:cs typeface="Helvetica"/>
              </a:rPr>
              <a:t>Jimenez D, et al. </a:t>
            </a:r>
            <a:r>
              <a:rPr lang="en-US">
                <a:latin typeface="Helvetica"/>
                <a:cs typeface="Arial"/>
              </a:rPr>
              <a:t>Arch Intern Med. 2010;170:1383-1389.</a:t>
            </a:r>
            <a:endParaRPr lang="en-US">
              <a:latin typeface="Helvetica"/>
              <a:cs typeface="Helvetica"/>
            </a:endParaRPr>
          </a:p>
        </p:txBody>
      </p:sp>
      <p:pic>
        <p:nvPicPr>
          <p:cNvPr id="5" name="Picture 4">
            <a:extLst>
              <a:ext uri="{FF2B5EF4-FFF2-40B4-BE49-F238E27FC236}">
                <a16:creationId xmlns:a16="http://schemas.microsoft.com/office/drawing/2014/main" id="{48C7D4DA-1A59-CDD2-EF23-E846A1DC1E89}"/>
              </a:ext>
            </a:extLst>
          </p:cNvPr>
          <p:cNvPicPr>
            <a:picLocks noChangeAspect="1"/>
          </p:cNvPicPr>
          <p:nvPr>
            <p:custDataLst>
              <p:tags r:id="rId5"/>
            </p:custDataLst>
          </p:nvPr>
        </p:nvPicPr>
        <p:blipFill>
          <a:blip r:embed="rId10"/>
          <a:stretch>
            <a:fillRect/>
          </a:stretch>
        </p:blipFill>
        <p:spPr>
          <a:xfrm>
            <a:off x="719663" y="1278024"/>
            <a:ext cx="4470515" cy="4848330"/>
          </a:xfrm>
          <a:prstGeom prst="rect">
            <a:avLst/>
          </a:prstGeom>
        </p:spPr>
      </p:pic>
      <p:sp>
        <p:nvSpPr>
          <p:cNvPr id="7" name="TextBox 6">
            <a:extLst>
              <a:ext uri="{FF2B5EF4-FFF2-40B4-BE49-F238E27FC236}">
                <a16:creationId xmlns:a16="http://schemas.microsoft.com/office/drawing/2014/main" id="{844A9379-4007-1805-0743-8A7424703E98}"/>
              </a:ext>
            </a:extLst>
          </p:cNvPr>
          <p:cNvSpPr txBox="1"/>
          <p:nvPr>
            <p:custDataLst>
              <p:tags r:id="rId6"/>
            </p:custDataLst>
          </p:nvPr>
        </p:nvSpPr>
        <p:spPr>
          <a:xfrm>
            <a:off x="1742552" y="2371100"/>
            <a:ext cx="8706894" cy="3062377"/>
          </a:xfrm>
          <a:prstGeom prst="rect">
            <a:avLst/>
          </a:prstGeom>
          <a:solidFill>
            <a:schemeClr val="tx2">
              <a:lumMod val="10000"/>
              <a:lumOff val="9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How healthy are your heart and lungs prior to PE?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47484F"/>
                </a:solidFill>
                <a:effectLst/>
                <a:uLnTx/>
                <a:uFillTx/>
                <a:latin typeface="Arial"/>
                <a:ea typeface="+mn-ea"/>
                <a:cs typeface="Arial"/>
              </a:rPr>
              <a:t>- Age, CHF, Chronic Lung Disease</a:t>
            </a:r>
            <a:endParaRPr kumimoji="0" lang="en-US" sz="2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How well are you handling the PE?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47484F"/>
                </a:solidFill>
                <a:effectLst/>
                <a:uLnTx/>
                <a:uFillTx/>
                <a:latin typeface="Arial" panose="020B0604020202020204" pitchFamily="34" charset="0"/>
                <a:ea typeface="+mn-ea"/>
                <a:cs typeface="+mn-cs"/>
              </a:rPr>
              <a:t>- HR, SBP, RR, SpO2, Mental Status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47484F"/>
                </a:solidFill>
                <a:effectLst/>
                <a:uLnTx/>
                <a:uFillTx/>
                <a:latin typeface="Arial" panose="020B0604020202020204" pitchFamily="34" charset="0"/>
                <a:ea typeface="+mn-ea"/>
                <a:cs typeface="+mn-cs"/>
              </a:rPr>
              <a:t>Do you have other “bad” factors?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47484F"/>
                </a:solidFill>
                <a:effectLst/>
                <a:uLnTx/>
                <a:uFillTx/>
                <a:latin typeface="Arial" panose="020B0604020202020204" pitchFamily="34" charset="0"/>
                <a:ea typeface="+mn-ea"/>
                <a:cs typeface="+mn-cs"/>
              </a:rPr>
              <a:t>- Cancer</a:t>
            </a:r>
          </a:p>
        </p:txBody>
      </p:sp>
    </p:spTree>
    <p:custDataLst>
      <p:tags r:id="rId1"/>
    </p:custDataLst>
    <p:extLst>
      <p:ext uri="{BB962C8B-B14F-4D97-AF65-F5344CB8AC3E}">
        <p14:creationId xmlns:p14="http://schemas.microsoft.com/office/powerpoint/2010/main" val="6511921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E18B-CCD8-734A-B58E-5F9F5F77BA07}"/>
              </a:ext>
            </a:extLst>
          </p:cNvPr>
          <p:cNvSpPr>
            <a:spLocks noGrp="1"/>
          </p:cNvSpPr>
          <p:nvPr>
            <p:ph type="title"/>
          </p:nvPr>
        </p:nvSpPr>
        <p:spPr/>
        <p:txBody>
          <a:bodyPr>
            <a:normAutofit/>
          </a:bodyPr>
          <a:lstStyle/>
          <a:p>
            <a:r>
              <a:rPr lang="en-US" sz="3600"/>
              <a:t>PESI Score</a:t>
            </a:r>
          </a:p>
        </p:txBody>
      </p:sp>
      <p:sp>
        <p:nvSpPr>
          <p:cNvPr id="8" name="Text Placeholder 7">
            <a:extLst>
              <a:ext uri="{FF2B5EF4-FFF2-40B4-BE49-F238E27FC236}">
                <a16:creationId xmlns:a16="http://schemas.microsoft.com/office/drawing/2014/main" id="{E54E3254-202B-D530-30EB-E911B693A57E}"/>
              </a:ext>
            </a:extLst>
          </p:cNvPr>
          <p:cNvSpPr>
            <a:spLocks noGrp="1"/>
          </p:cNvSpPr>
          <p:nvPr>
            <p:ph type="body" sz="quarter" idx="14"/>
          </p:nvPr>
        </p:nvSpPr>
        <p:spPr/>
        <p:txBody>
          <a:bodyPr/>
          <a:lstStyle/>
          <a:p>
            <a:r>
              <a:rPr lang="en-US">
                <a:latin typeface="Helvetica" pitchFamily="2" charset="0"/>
              </a:rPr>
              <a:t>1. </a:t>
            </a:r>
            <a:r>
              <a:rPr lang="en-US" err="1">
                <a:latin typeface="Helvetica" pitchFamily="2" charset="0"/>
              </a:rPr>
              <a:t>Aujesky</a:t>
            </a:r>
            <a:r>
              <a:rPr lang="en-US">
                <a:latin typeface="Helvetica" pitchFamily="2" charset="0"/>
              </a:rPr>
              <a:t> D, et al. Am J Respir </a:t>
            </a:r>
            <a:r>
              <a:rPr lang="en-US" sz="1100">
                <a:latin typeface="Helvetica" pitchFamily="2" charset="0"/>
              </a:rPr>
              <a:t>Crit Care Med. 2005;172:1041-1046; 2. MD CALC. Accessed January 15, 2025. https://www.mdcalc.com/calc/1304/pulmonary-embolism-severity-index-pesi</a:t>
            </a:r>
            <a:endParaRPr lang="en-US" sz="1100">
              <a:latin typeface="Symbol" pitchFamily="2" charset="2"/>
            </a:endParaRPr>
          </a:p>
        </p:txBody>
      </p:sp>
      <p:pic>
        <p:nvPicPr>
          <p:cNvPr id="16" name="Picture 15" descr="A picture containing knife&#10;&#10;Description automatically generated">
            <a:extLst>
              <a:ext uri="{FF2B5EF4-FFF2-40B4-BE49-F238E27FC236}">
                <a16:creationId xmlns:a16="http://schemas.microsoft.com/office/drawing/2014/main" id="{440A6262-7A8E-5D41-AF98-E67CA9061C3E}"/>
              </a:ext>
            </a:extLst>
          </p:cNvPr>
          <p:cNvPicPr>
            <a:picLocks noChangeAspect="1"/>
          </p:cNvPicPr>
          <p:nvPr/>
        </p:nvPicPr>
        <p:blipFill>
          <a:blip r:embed="rId3"/>
          <a:stretch>
            <a:fillRect/>
          </a:stretch>
        </p:blipFill>
        <p:spPr>
          <a:xfrm>
            <a:off x="1383030" y="1217548"/>
            <a:ext cx="5691538" cy="934379"/>
          </a:xfrm>
          <a:prstGeom prst="rect">
            <a:avLst/>
          </a:prstGeom>
        </p:spPr>
      </p:pic>
      <p:grpSp>
        <p:nvGrpSpPr>
          <p:cNvPr id="6" name="Group 5">
            <a:extLst>
              <a:ext uri="{FF2B5EF4-FFF2-40B4-BE49-F238E27FC236}">
                <a16:creationId xmlns:a16="http://schemas.microsoft.com/office/drawing/2014/main" id="{952EB1EE-08EF-3648-8934-EEC72045D5DB}"/>
              </a:ext>
            </a:extLst>
          </p:cNvPr>
          <p:cNvGrpSpPr/>
          <p:nvPr/>
        </p:nvGrpSpPr>
        <p:grpSpPr>
          <a:xfrm>
            <a:off x="54960" y="1186442"/>
            <a:ext cx="1443574" cy="1332752"/>
            <a:chOff x="-7951" y="3316643"/>
            <a:chExt cx="1071169" cy="1332752"/>
          </a:xfrm>
        </p:grpSpPr>
        <p:sp>
          <p:nvSpPr>
            <p:cNvPr id="28" name="TextBox 27">
              <a:extLst>
                <a:ext uri="{FF2B5EF4-FFF2-40B4-BE49-F238E27FC236}">
                  <a16:creationId xmlns:a16="http://schemas.microsoft.com/office/drawing/2014/main" id="{089B9564-8C82-B248-90C8-B3F2D203967D}"/>
                </a:ext>
              </a:extLst>
            </p:cNvPr>
            <p:cNvSpPr txBox="1"/>
            <p:nvPr/>
          </p:nvSpPr>
          <p:spPr>
            <a:xfrm>
              <a:off x="160240" y="3316643"/>
              <a:ext cx="902978"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7484F"/>
                  </a:solidFill>
                  <a:effectLst/>
                  <a:uLnTx/>
                  <a:uFillTx/>
                  <a:latin typeface="Arial" panose="020B0604020202020204" pitchFamily="34" charset="0"/>
                  <a:ea typeface="+mn-ea"/>
                  <a:cs typeface="+mn-cs"/>
                </a:rPr>
                <a:t>2005</a:t>
              </a:r>
            </a:p>
          </p:txBody>
        </p:sp>
        <p:sp>
          <p:nvSpPr>
            <p:cNvPr id="3" name="TextBox 2">
              <a:extLst>
                <a:ext uri="{FF2B5EF4-FFF2-40B4-BE49-F238E27FC236}">
                  <a16:creationId xmlns:a16="http://schemas.microsoft.com/office/drawing/2014/main" id="{AEEF759D-871E-184B-8357-75EE8BF8E167}"/>
                </a:ext>
              </a:extLst>
            </p:cNvPr>
            <p:cNvSpPr txBox="1"/>
            <p:nvPr/>
          </p:nvSpPr>
          <p:spPr>
            <a:xfrm>
              <a:off x="-7951" y="3818398"/>
              <a:ext cx="985462" cy="83099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7484F"/>
                  </a:solidFill>
                  <a:effectLst/>
                  <a:uLnTx/>
                  <a:uFillTx/>
                  <a:latin typeface="Arial" panose="020B0604020202020204" pitchFamily="34" charset="0"/>
                  <a:ea typeface="+mn-ea"/>
                  <a:cs typeface="+mn-cs"/>
                </a:rPr>
                <a:t>PESI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7484F"/>
                  </a:solidFill>
                  <a:effectLst/>
                  <a:uLnTx/>
                  <a:uFillTx/>
                  <a:latin typeface="Arial" panose="020B0604020202020204" pitchFamily="34" charset="0"/>
                  <a:ea typeface="+mn-ea"/>
                  <a:cs typeface="+mn-cs"/>
                </a:rPr>
                <a:t>score</a:t>
              </a:r>
            </a:p>
          </p:txBody>
        </p:sp>
      </p:grpSp>
      <p:pic>
        <p:nvPicPr>
          <p:cNvPr id="20" name="Picture 19" descr="Table&#10;&#10;Description automatically generated">
            <a:extLst>
              <a:ext uri="{FF2B5EF4-FFF2-40B4-BE49-F238E27FC236}">
                <a16:creationId xmlns:a16="http://schemas.microsoft.com/office/drawing/2014/main" id="{8E0DE902-5842-3544-A696-2589B3F2EC9E}"/>
              </a:ext>
            </a:extLst>
          </p:cNvPr>
          <p:cNvPicPr>
            <a:picLocks noChangeAspect="1"/>
          </p:cNvPicPr>
          <p:nvPr/>
        </p:nvPicPr>
        <p:blipFill>
          <a:blip r:embed="rId4"/>
          <a:stretch>
            <a:fillRect/>
          </a:stretch>
        </p:blipFill>
        <p:spPr>
          <a:xfrm>
            <a:off x="1556906" y="3199914"/>
            <a:ext cx="5294244" cy="2424515"/>
          </a:xfrm>
          <a:prstGeom prst="rect">
            <a:avLst/>
          </a:prstGeom>
        </p:spPr>
      </p:pic>
      <p:cxnSp>
        <p:nvCxnSpPr>
          <p:cNvPr id="17" name="Straight Connector 16">
            <a:extLst>
              <a:ext uri="{FF2B5EF4-FFF2-40B4-BE49-F238E27FC236}">
                <a16:creationId xmlns:a16="http://schemas.microsoft.com/office/drawing/2014/main" id="{F7CDCB6C-67E7-4549-8676-0500E3B17315}"/>
              </a:ext>
            </a:extLst>
          </p:cNvPr>
          <p:cNvCxnSpPr>
            <a:cxnSpLocks/>
          </p:cNvCxnSpPr>
          <p:nvPr/>
        </p:nvCxnSpPr>
        <p:spPr>
          <a:xfrm>
            <a:off x="470466" y="4437313"/>
            <a:ext cx="6380684" cy="1602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80B6300-4DF8-1149-9AA7-345DFD11D061}"/>
              </a:ext>
            </a:extLst>
          </p:cNvPr>
          <p:cNvSpPr txBox="1"/>
          <p:nvPr/>
        </p:nvSpPr>
        <p:spPr>
          <a:xfrm>
            <a:off x="536123" y="3893029"/>
            <a:ext cx="10310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Low risk</a:t>
            </a:r>
          </a:p>
        </p:txBody>
      </p:sp>
      <p:sp>
        <p:nvSpPr>
          <p:cNvPr id="24" name="Rectangle 23">
            <a:extLst>
              <a:ext uri="{FF2B5EF4-FFF2-40B4-BE49-F238E27FC236}">
                <a16:creationId xmlns:a16="http://schemas.microsoft.com/office/drawing/2014/main" id="{2F3D400A-97F8-064E-A24E-8AA64070BC4B}"/>
              </a:ext>
            </a:extLst>
          </p:cNvPr>
          <p:cNvSpPr/>
          <p:nvPr/>
        </p:nvSpPr>
        <p:spPr>
          <a:xfrm>
            <a:off x="514034" y="4687149"/>
            <a:ext cx="108234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High risk</a:t>
            </a:r>
          </a:p>
        </p:txBody>
      </p:sp>
      <p:pic>
        <p:nvPicPr>
          <p:cNvPr id="4" name="Picture 3">
            <a:extLst>
              <a:ext uri="{FF2B5EF4-FFF2-40B4-BE49-F238E27FC236}">
                <a16:creationId xmlns:a16="http://schemas.microsoft.com/office/drawing/2014/main" id="{44893DCC-ACFC-5B93-0FC7-4CF26DAB3579}"/>
              </a:ext>
            </a:extLst>
          </p:cNvPr>
          <p:cNvPicPr>
            <a:picLocks noChangeAspect="1"/>
          </p:cNvPicPr>
          <p:nvPr/>
        </p:nvPicPr>
        <p:blipFill>
          <a:blip r:embed="rId5"/>
          <a:stretch>
            <a:fillRect/>
          </a:stretch>
        </p:blipFill>
        <p:spPr>
          <a:xfrm>
            <a:off x="7356568" y="26250"/>
            <a:ext cx="4697988" cy="6348633"/>
          </a:xfrm>
          <a:prstGeom prst="rect">
            <a:avLst/>
          </a:prstGeom>
        </p:spPr>
      </p:pic>
      <p:sp>
        <p:nvSpPr>
          <p:cNvPr id="7" name="TextBox 6">
            <a:extLst>
              <a:ext uri="{FF2B5EF4-FFF2-40B4-BE49-F238E27FC236}">
                <a16:creationId xmlns:a16="http://schemas.microsoft.com/office/drawing/2014/main" id="{DBB4832D-F36B-8F08-37B9-F633805EE9DB}"/>
              </a:ext>
            </a:extLst>
          </p:cNvPr>
          <p:cNvSpPr txBox="1"/>
          <p:nvPr/>
        </p:nvSpPr>
        <p:spPr>
          <a:xfrm>
            <a:off x="3537499" y="1442398"/>
            <a:ext cx="3337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47484F"/>
                </a:solidFill>
                <a:effectLst/>
                <a:uLnTx/>
                <a:uFillTx/>
                <a:latin typeface="Arial" panose="020B0604020202020204"/>
                <a:ea typeface="+mn-ea"/>
                <a:cs typeface="+mn-cs"/>
              </a:rPr>
              <a:t>[1]</a:t>
            </a:r>
          </a:p>
        </p:txBody>
      </p:sp>
    </p:spTree>
    <p:custDataLst>
      <p:tags r:id="rId1"/>
    </p:custDataLst>
    <p:extLst>
      <p:ext uri="{BB962C8B-B14F-4D97-AF65-F5344CB8AC3E}">
        <p14:creationId xmlns:p14="http://schemas.microsoft.com/office/powerpoint/2010/main" val="88044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7DDE12C-8AEC-B541-80D3-5FFED644EF5B}"/>
              </a:ext>
            </a:extLst>
          </p:cNvPr>
          <p:cNvSpPr txBox="1"/>
          <p:nvPr/>
        </p:nvSpPr>
        <p:spPr>
          <a:xfrm>
            <a:off x="2516168" y="1725039"/>
            <a:ext cx="4666855" cy="83099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The “common sense” criteria</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 Jeff Kline, MD</a:t>
            </a:r>
          </a:p>
        </p:txBody>
      </p:sp>
      <p:sp>
        <p:nvSpPr>
          <p:cNvPr id="19" name="Content Placeholder 7">
            <a:extLst>
              <a:ext uri="{FF2B5EF4-FFF2-40B4-BE49-F238E27FC236}">
                <a16:creationId xmlns:a16="http://schemas.microsoft.com/office/drawing/2014/main" id="{DEAC65F6-FCAE-294C-8C47-944B7E0135E9}"/>
              </a:ext>
            </a:extLst>
          </p:cNvPr>
          <p:cNvSpPr txBox="1">
            <a:spLocks/>
          </p:cNvSpPr>
          <p:nvPr/>
        </p:nvSpPr>
        <p:spPr>
          <a:xfrm>
            <a:off x="2472623" y="1299598"/>
            <a:ext cx="4666856" cy="4996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pic>
        <p:nvPicPr>
          <p:cNvPr id="14" name="Picture 13" descr="A picture containing graphical user interface&#10;&#10;Description automatically generated">
            <a:extLst>
              <a:ext uri="{FF2B5EF4-FFF2-40B4-BE49-F238E27FC236}">
                <a16:creationId xmlns:a16="http://schemas.microsoft.com/office/drawing/2014/main" id="{1C5570EE-9A74-F840-A56F-4829A9E23F97}"/>
              </a:ext>
            </a:extLst>
          </p:cNvPr>
          <p:cNvPicPr>
            <a:picLocks noChangeAspect="1"/>
          </p:cNvPicPr>
          <p:nvPr/>
        </p:nvPicPr>
        <p:blipFill>
          <a:blip r:embed="rId4"/>
          <a:stretch>
            <a:fillRect/>
          </a:stretch>
        </p:blipFill>
        <p:spPr>
          <a:xfrm>
            <a:off x="7425598" y="174069"/>
            <a:ext cx="4407173" cy="6549886"/>
          </a:xfrm>
          <a:prstGeom prst="rect">
            <a:avLst/>
          </a:prstGeom>
        </p:spPr>
      </p:pic>
      <p:sp>
        <p:nvSpPr>
          <p:cNvPr id="20" name="Rectangle 19">
            <a:extLst>
              <a:ext uri="{FF2B5EF4-FFF2-40B4-BE49-F238E27FC236}">
                <a16:creationId xmlns:a16="http://schemas.microsoft.com/office/drawing/2014/main" id="{B76BE218-8A4A-AD4B-A4C9-002493A6D1E4}"/>
              </a:ext>
            </a:extLst>
          </p:cNvPr>
          <p:cNvSpPr/>
          <p:nvPr/>
        </p:nvSpPr>
        <p:spPr>
          <a:xfrm>
            <a:off x="7382054" y="2904211"/>
            <a:ext cx="4505144" cy="376196"/>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id="{15DE54BD-E3C9-2946-BD77-7465E84656BD}"/>
              </a:ext>
            </a:extLst>
          </p:cNvPr>
          <p:cNvSpPr/>
          <p:nvPr/>
        </p:nvSpPr>
        <p:spPr>
          <a:xfrm>
            <a:off x="7343745" y="2079882"/>
            <a:ext cx="4505144" cy="376196"/>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C494FDCD-5DC2-3440-8BF4-62EF83EDE995}"/>
              </a:ext>
            </a:extLst>
          </p:cNvPr>
          <p:cNvPicPr>
            <a:picLocks noChangeAspect="1"/>
          </p:cNvPicPr>
          <p:nvPr/>
        </p:nvPicPr>
        <p:blipFill>
          <a:blip r:embed="rId5"/>
          <a:stretch>
            <a:fillRect/>
          </a:stretch>
        </p:blipFill>
        <p:spPr>
          <a:xfrm>
            <a:off x="361569" y="210791"/>
            <a:ext cx="1879510" cy="3519809"/>
          </a:xfrm>
          <a:prstGeom prst="rect">
            <a:avLst/>
          </a:prstGeom>
        </p:spPr>
      </p:pic>
      <p:sp>
        <p:nvSpPr>
          <p:cNvPr id="2" name="Rectangle 1">
            <a:extLst>
              <a:ext uri="{FF2B5EF4-FFF2-40B4-BE49-F238E27FC236}">
                <a16:creationId xmlns:a16="http://schemas.microsoft.com/office/drawing/2014/main" id="{B13F4497-C8C5-3B4C-6464-EB2EEB289057}"/>
              </a:ext>
            </a:extLst>
          </p:cNvPr>
          <p:cNvSpPr/>
          <p:nvPr/>
        </p:nvSpPr>
        <p:spPr>
          <a:xfrm>
            <a:off x="7343745" y="1342394"/>
            <a:ext cx="4505144" cy="674295"/>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A149505-B8F4-4F2B-5F5C-5941FF3CD2A2}"/>
              </a:ext>
            </a:extLst>
          </p:cNvPr>
          <p:cNvSpPr txBox="1"/>
          <p:nvPr/>
        </p:nvSpPr>
        <p:spPr>
          <a:xfrm>
            <a:off x="1208247" y="3841751"/>
            <a:ext cx="4887753" cy="461665"/>
          </a:xfrm>
          <a:prstGeom prst="rect">
            <a:avLst/>
          </a:prstGeom>
          <a:solidFill>
            <a:schemeClr val="accent5">
              <a:lumMod val="20000"/>
              <a:lumOff val="80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Active bleeding or high risk thereof</a:t>
            </a:r>
          </a:p>
        </p:txBody>
      </p:sp>
      <p:cxnSp>
        <p:nvCxnSpPr>
          <p:cNvPr id="5" name="Straight Arrow Connector 4">
            <a:extLst>
              <a:ext uri="{FF2B5EF4-FFF2-40B4-BE49-F238E27FC236}">
                <a16:creationId xmlns:a16="http://schemas.microsoft.com/office/drawing/2014/main" id="{AF0F69D2-C3CA-D6D4-C9F8-E261009B4E6B}"/>
              </a:ext>
            </a:extLst>
          </p:cNvPr>
          <p:cNvCxnSpPr>
            <a:cxnSpLocks/>
          </p:cNvCxnSpPr>
          <p:nvPr/>
        </p:nvCxnSpPr>
        <p:spPr>
          <a:xfrm flipV="1">
            <a:off x="6177853" y="1799219"/>
            <a:ext cx="1005170" cy="2184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2DCFE4B-9B57-EC14-6F93-4DD436F6C24A}"/>
              </a:ext>
            </a:extLst>
          </p:cNvPr>
          <p:cNvSpPr txBox="1"/>
          <p:nvPr/>
        </p:nvSpPr>
        <p:spPr>
          <a:xfrm>
            <a:off x="1208247" y="4462631"/>
            <a:ext cx="4887753" cy="461665"/>
          </a:xfrm>
          <a:prstGeom prst="rect">
            <a:avLst/>
          </a:prstGeom>
          <a:solidFill>
            <a:schemeClr val="accent5">
              <a:lumMod val="20000"/>
              <a:lumOff val="80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Supplemental O</a:t>
            </a:r>
            <a:r>
              <a:rPr kumimoji="0" lang="en-US" sz="2400" b="0" i="0" u="none" strike="noStrike" kern="1200" cap="none" spc="0" normalizeH="0" baseline="-25000" noProof="0">
                <a:ln>
                  <a:noFill/>
                </a:ln>
                <a:solidFill>
                  <a:srgbClr val="FF0000"/>
                </a:solidFill>
                <a:effectLst/>
                <a:uLnTx/>
                <a:uFillTx/>
                <a:latin typeface="Arial" panose="020B0604020202020204" pitchFamily="34" charset="0"/>
                <a:ea typeface="+mn-ea"/>
                <a:cs typeface="+mn-cs"/>
              </a:rPr>
              <a:t>2</a:t>
            </a:r>
          </a:p>
        </p:txBody>
      </p:sp>
      <p:cxnSp>
        <p:nvCxnSpPr>
          <p:cNvPr id="8" name="Straight Arrow Connector 7">
            <a:extLst>
              <a:ext uri="{FF2B5EF4-FFF2-40B4-BE49-F238E27FC236}">
                <a16:creationId xmlns:a16="http://schemas.microsoft.com/office/drawing/2014/main" id="{9F8D6F49-5A9C-92FF-EAE1-8EA44305EC76}"/>
              </a:ext>
            </a:extLst>
          </p:cNvPr>
          <p:cNvCxnSpPr>
            <a:cxnSpLocks/>
          </p:cNvCxnSpPr>
          <p:nvPr/>
        </p:nvCxnSpPr>
        <p:spPr>
          <a:xfrm flipV="1">
            <a:off x="6217288" y="2456078"/>
            <a:ext cx="1005170" cy="2184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E0E566B-9020-DC74-4718-C7C2F728115B}"/>
              </a:ext>
            </a:extLst>
          </p:cNvPr>
          <p:cNvSpPr txBox="1"/>
          <p:nvPr/>
        </p:nvSpPr>
        <p:spPr>
          <a:xfrm>
            <a:off x="1208246" y="5083511"/>
            <a:ext cx="4887753" cy="461665"/>
          </a:xfrm>
          <a:prstGeom prst="rect">
            <a:avLst/>
          </a:prstGeom>
          <a:solidFill>
            <a:schemeClr val="accent5">
              <a:lumMod val="20000"/>
              <a:lumOff val="80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Persistent pain</a:t>
            </a:r>
            <a:endParaRPr kumimoji="0" lang="en-US" sz="2400" b="0" i="0" u="none" strike="noStrike" kern="1200" cap="none" spc="0" normalizeH="0" baseline="-25000" noProof="0">
              <a:ln>
                <a:noFill/>
              </a:ln>
              <a:solidFill>
                <a:srgbClr val="FF0000"/>
              </a:solidFill>
              <a:effectLst/>
              <a:uLnTx/>
              <a:uFillTx/>
              <a:latin typeface="Arial" panose="020B0604020202020204" pitchFamily="34" charset="0"/>
              <a:ea typeface="+mn-ea"/>
              <a:cs typeface="+mn-cs"/>
            </a:endParaRPr>
          </a:p>
        </p:txBody>
      </p:sp>
      <p:cxnSp>
        <p:nvCxnSpPr>
          <p:cNvPr id="11" name="Straight Arrow Connector 10">
            <a:extLst>
              <a:ext uri="{FF2B5EF4-FFF2-40B4-BE49-F238E27FC236}">
                <a16:creationId xmlns:a16="http://schemas.microsoft.com/office/drawing/2014/main" id="{BE1D2277-E1E1-5BBB-E0E1-5D73E4A27A80}"/>
              </a:ext>
            </a:extLst>
          </p:cNvPr>
          <p:cNvCxnSpPr>
            <a:cxnSpLocks/>
          </p:cNvCxnSpPr>
          <p:nvPr/>
        </p:nvCxnSpPr>
        <p:spPr>
          <a:xfrm flipV="1">
            <a:off x="6255595" y="3172435"/>
            <a:ext cx="994077" cy="21419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86D0E69B-9506-3209-DDC9-2157C5C9EBB3}"/>
              </a:ext>
            </a:extLst>
          </p:cNvPr>
          <p:cNvSpPr/>
          <p:nvPr/>
        </p:nvSpPr>
        <p:spPr>
          <a:xfrm>
            <a:off x="7382054" y="3360009"/>
            <a:ext cx="4505144" cy="376196"/>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13" name="Straight Arrow Connector 12">
            <a:extLst>
              <a:ext uri="{FF2B5EF4-FFF2-40B4-BE49-F238E27FC236}">
                <a16:creationId xmlns:a16="http://schemas.microsoft.com/office/drawing/2014/main" id="{084F62C5-5C22-CB10-FA39-148746A46EA3}"/>
              </a:ext>
            </a:extLst>
          </p:cNvPr>
          <p:cNvCxnSpPr>
            <a:cxnSpLocks/>
          </p:cNvCxnSpPr>
          <p:nvPr/>
        </p:nvCxnSpPr>
        <p:spPr>
          <a:xfrm flipV="1">
            <a:off x="6271716" y="3730600"/>
            <a:ext cx="1005170" cy="2184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4EB771C-DF6B-3979-B1EE-686ED87E9F7B}"/>
              </a:ext>
            </a:extLst>
          </p:cNvPr>
          <p:cNvSpPr txBox="1"/>
          <p:nvPr/>
        </p:nvSpPr>
        <p:spPr>
          <a:xfrm>
            <a:off x="1208246" y="5704392"/>
            <a:ext cx="4887753" cy="461665"/>
          </a:xfrm>
          <a:prstGeom prst="rect">
            <a:avLst/>
          </a:prstGeom>
          <a:solidFill>
            <a:schemeClr val="accent5">
              <a:lumMod val="20000"/>
              <a:lumOff val="80000"/>
            </a:schemeClr>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Other reason for admission</a:t>
            </a:r>
            <a:endParaRPr kumimoji="0" lang="en-US" sz="2400" b="0" i="0" u="none" strike="noStrike" kern="1200" cap="none" spc="0" normalizeH="0" baseline="-25000" noProof="0">
              <a:ln>
                <a:noFill/>
              </a:ln>
              <a:solidFill>
                <a:srgbClr val="FF0000"/>
              </a:solidFill>
              <a:effectLst/>
              <a:uLnTx/>
              <a:uFillTx/>
              <a:latin typeface="Arial" panose="020B0604020202020204" pitchFamily="34" charset="0"/>
              <a:ea typeface="+mn-ea"/>
              <a:cs typeface="+mn-cs"/>
            </a:endParaRPr>
          </a:p>
        </p:txBody>
      </p:sp>
      <p:sp>
        <p:nvSpPr>
          <p:cNvPr id="16" name="Title 15">
            <a:extLst>
              <a:ext uri="{FF2B5EF4-FFF2-40B4-BE49-F238E27FC236}">
                <a16:creationId xmlns:a16="http://schemas.microsoft.com/office/drawing/2014/main" id="{A9C14FB3-3933-7186-12EC-0A631C37F419}"/>
              </a:ext>
            </a:extLst>
          </p:cNvPr>
          <p:cNvSpPr>
            <a:spLocks noGrp="1"/>
          </p:cNvSpPr>
          <p:nvPr>
            <p:ph type="title"/>
          </p:nvPr>
        </p:nvSpPr>
        <p:spPr/>
        <p:txBody>
          <a:bodyPr>
            <a:normAutofit/>
          </a:bodyPr>
          <a:lstStyle/>
          <a:p>
            <a:r>
              <a:rPr lang="en-US"/>
              <a:t>		Hestia Criteria</a:t>
            </a:r>
          </a:p>
        </p:txBody>
      </p:sp>
      <p:sp>
        <p:nvSpPr>
          <p:cNvPr id="17" name="Text Placeholder 16">
            <a:extLst>
              <a:ext uri="{FF2B5EF4-FFF2-40B4-BE49-F238E27FC236}">
                <a16:creationId xmlns:a16="http://schemas.microsoft.com/office/drawing/2014/main" id="{AF7AABA8-AB18-3083-CC6E-AC9FE75CD2CC}"/>
              </a:ext>
            </a:extLst>
          </p:cNvPr>
          <p:cNvSpPr>
            <a:spLocks noGrp="1"/>
          </p:cNvSpPr>
          <p:nvPr>
            <p:ph type="body" sz="quarter" idx="14"/>
          </p:nvPr>
        </p:nvSpPr>
        <p:spPr>
          <a:xfrm>
            <a:off x="0" y="6443188"/>
            <a:ext cx="12191999" cy="278332"/>
          </a:xfrm>
        </p:spPr>
        <p:txBody>
          <a:bodyPr/>
          <a:lstStyle/>
          <a:p>
            <a:r>
              <a:rPr lang="nl-NL"/>
              <a:t>Zondag W, et al. J Thromb Haemost. 2011;9:1500-1507. </a:t>
            </a:r>
          </a:p>
        </p:txBody>
      </p:sp>
    </p:spTree>
    <p:custDataLst>
      <p:tags r:id="rId1"/>
    </p:custDataLst>
    <p:extLst>
      <p:ext uri="{BB962C8B-B14F-4D97-AF65-F5344CB8AC3E}">
        <p14:creationId xmlns:p14="http://schemas.microsoft.com/office/powerpoint/2010/main" val="241626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30" grpId="0" animBg="1"/>
      <p:bldP spid="2" grpId="0" animBg="1"/>
      <p:bldP spid="3" grpId="0" animBg="1"/>
      <p:bldP spid="7" grpId="0" animBg="1"/>
      <p:bldP spid="9" grpId="0" animBg="1"/>
      <p:bldP spid="12" grpId="0" animBg="1"/>
      <p:bldP spid="1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D3F4-4C90-B5B2-8BCE-2754CD2D6446}"/>
              </a:ext>
            </a:extLst>
          </p:cNvPr>
          <p:cNvSpPr>
            <a:spLocks noGrp="1"/>
          </p:cNvSpPr>
          <p:nvPr>
            <p:ph type="title"/>
          </p:nvPr>
        </p:nvSpPr>
        <p:spPr/>
        <p:txBody>
          <a:bodyPr>
            <a:normAutofit fontScale="90000"/>
          </a:bodyPr>
          <a:lstStyle/>
          <a:p>
            <a:r>
              <a:rPr lang="en-US"/>
              <a:t>Supportive Evidence of Outpatient Treatment:</a:t>
            </a:r>
            <a:br>
              <a:rPr lang="en-US"/>
            </a:br>
            <a:r>
              <a:rPr lang="en-US"/>
              <a:t>Systematic Review</a:t>
            </a:r>
          </a:p>
        </p:txBody>
      </p:sp>
      <p:sp>
        <p:nvSpPr>
          <p:cNvPr id="12" name="Text Placeholder 11">
            <a:extLst>
              <a:ext uri="{FF2B5EF4-FFF2-40B4-BE49-F238E27FC236}">
                <a16:creationId xmlns:a16="http://schemas.microsoft.com/office/drawing/2014/main" id="{54F4DF65-40C4-B722-CB11-4331718DA4ED}"/>
              </a:ext>
            </a:extLst>
          </p:cNvPr>
          <p:cNvSpPr>
            <a:spLocks noGrp="1"/>
          </p:cNvSpPr>
          <p:nvPr>
            <p:ph type="body" sz="quarter" idx="14"/>
          </p:nvPr>
        </p:nvSpPr>
        <p:spPr>
          <a:xfrm>
            <a:off x="0" y="6273911"/>
            <a:ext cx="12191999" cy="447609"/>
          </a:xfrm>
        </p:spPr>
        <p:txBody>
          <a:bodyPr/>
          <a:lstStyle/>
          <a:p>
            <a:r>
              <a:rPr lang="en-US" err="1">
                <a:latin typeface="Arial"/>
                <a:cs typeface="Arial"/>
              </a:rPr>
              <a:t>sPESI</a:t>
            </a:r>
            <a:r>
              <a:rPr lang="en-US">
                <a:latin typeface="Arial"/>
                <a:cs typeface="Arial"/>
              </a:rPr>
              <a:t>, simplified PESI</a:t>
            </a:r>
          </a:p>
          <a:p>
            <a:r>
              <a:rPr lang="en-US">
                <a:latin typeface="Arial"/>
                <a:cs typeface="Arial"/>
              </a:rPr>
              <a:t>Maughan BC, et al. </a:t>
            </a:r>
            <a:r>
              <a:rPr lang="en-US" err="1">
                <a:latin typeface="Arial"/>
                <a:cs typeface="Arial"/>
              </a:rPr>
              <a:t>Acad</a:t>
            </a:r>
            <a:r>
              <a:rPr lang="en-US">
                <a:latin typeface="Arial"/>
                <a:cs typeface="Arial"/>
              </a:rPr>
              <a:t> Emerg Med. 2021;28:226-239. </a:t>
            </a:r>
            <a:endParaRPr lang="en-US"/>
          </a:p>
        </p:txBody>
      </p:sp>
      <p:sp>
        <p:nvSpPr>
          <p:cNvPr id="4" name="Rounded Rectangle 3">
            <a:extLst>
              <a:ext uri="{FF2B5EF4-FFF2-40B4-BE49-F238E27FC236}">
                <a16:creationId xmlns:a16="http://schemas.microsoft.com/office/drawing/2014/main" id="{43386B73-9074-BA35-FC08-DFDF0A4F4EBC}"/>
              </a:ext>
            </a:extLst>
          </p:cNvPr>
          <p:cNvSpPr/>
          <p:nvPr/>
        </p:nvSpPr>
        <p:spPr>
          <a:xfrm>
            <a:off x="2159382" y="1290111"/>
            <a:ext cx="3604276" cy="19774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Study Type: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RCTs – 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Prospective, </a:t>
            </a:r>
            <a:b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b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non-randomized – 8</a:t>
            </a:r>
          </a:p>
        </p:txBody>
      </p:sp>
      <p:sp>
        <p:nvSpPr>
          <p:cNvPr id="5" name="Rounded Rectangle 4">
            <a:extLst>
              <a:ext uri="{FF2B5EF4-FFF2-40B4-BE49-F238E27FC236}">
                <a16:creationId xmlns:a16="http://schemas.microsoft.com/office/drawing/2014/main" id="{CA148E5D-D74A-557C-274F-A11FB5CA19BF}"/>
              </a:ext>
            </a:extLst>
          </p:cNvPr>
          <p:cNvSpPr/>
          <p:nvPr/>
        </p:nvSpPr>
        <p:spPr>
          <a:xfrm>
            <a:off x="6428342" y="1290111"/>
            <a:ext cx="3604276" cy="19774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Patient Selection: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Hestia Criteria – 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PESI or </a:t>
            </a:r>
            <a:r>
              <a:rPr kumimoji="0" lang="en-US" sz="24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sPESI</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 – 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No formal score - 2</a:t>
            </a:r>
          </a:p>
        </p:txBody>
      </p:sp>
      <p:sp>
        <p:nvSpPr>
          <p:cNvPr id="6" name="Rounded Rectangle 5">
            <a:extLst>
              <a:ext uri="{FF2B5EF4-FFF2-40B4-BE49-F238E27FC236}">
                <a16:creationId xmlns:a16="http://schemas.microsoft.com/office/drawing/2014/main" id="{17BD3FDD-8AC5-9840-6E6F-080644DCFB28}"/>
              </a:ext>
            </a:extLst>
          </p:cNvPr>
          <p:cNvSpPr/>
          <p:nvPr/>
        </p:nvSpPr>
        <p:spPr>
          <a:xfrm>
            <a:off x="158695" y="3596477"/>
            <a:ext cx="2849981" cy="23159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Arial"/>
              </a:rPr>
              <a:t>All-Cause Mortality (high-quality studies):</a:t>
            </a:r>
            <a:endParaRPr kumimoji="0" lang="en-US" sz="2400" b="0" i="0" u="none" strike="noStrike" kern="1200" cap="none" spc="0" normalizeH="0" baseline="0" noProof="0">
              <a:ln>
                <a:noFill/>
              </a:ln>
              <a:solidFill>
                <a:prstClr val="white"/>
              </a:solidFill>
              <a:effectLst/>
              <a:uLnTx/>
              <a:uFillTx/>
              <a:latin typeface="Arial"/>
              <a:ea typeface="+mn-ea"/>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30-day: 0.3%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a:ea typeface="+mn-ea"/>
                <a:cs typeface="Arial"/>
              </a:rPr>
              <a:t>90-day: ≤ 1.0%</a:t>
            </a:r>
          </a:p>
        </p:txBody>
      </p:sp>
      <p:sp>
        <p:nvSpPr>
          <p:cNvPr id="8" name="Rounded Rectangle 7">
            <a:extLst>
              <a:ext uri="{FF2B5EF4-FFF2-40B4-BE49-F238E27FC236}">
                <a16:creationId xmlns:a16="http://schemas.microsoft.com/office/drawing/2014/main" id="{A8B1EBAF-C1AD-CD92-D533-95ADFE384D58}"/>
              </a:ext>
            </a:extLst>
          </p:cNvPr>
          <p:cNvSpPr/>
          <p:nvPr/>
        </p:nvSpPr>
        <p:spPr>
          <a:xfrm>
            <a:off x="3248771" y="3596477"/>
            <a:ext cx="2678743" cy="23159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Recurrent VTE (median):</a:t>
            </a: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30-day: 0%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90-day: 0.3%</a:t>
            </a:r>
          </a:p>
        </p:txBody>
      </p:sp>
      <p:sp>
        <p:nvSpPr>
          <p:cNvPr id="9" name="Rounded Rectangle 8">
            <a:extLst>
              <a:ext uri="{FF2B5EF4-FFF2-40B4-BE49-F238E27FC236}">
                <a16:creationId xmlns:a16="http://schemas.microsoft.com/office/drawing/2014/main" id="{B6FC895E-7186-40B4-D87D-AC2A0C9EBAAE}"/>
              </a:ext>
            </a:extLst>
          </p:cNvPr>
          <p:cNvSpPr/>
          <p:nvPr/>
        </p:nvSpPr>
        <p:spPr>
          <a:xfrm>
            <a:off x="6167609" y="3596477"/>
            <a:ext cx="2678744" cy="23085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Major Bleeding (median):</a:t>
            </a: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30-day: 0%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90-day: 0.3%</a:t>
            </a:r>
          </a:p>
        </p:txBody>
      </p:sp>
      <p:sp>
        <p:nvSpPr>
          <p:cNvPr id="10" name="Rounded Rectangle 9">
            <a:extLst>
              <a:ext uri="{FF2B5EF4-FFF2-40B4-BE49-F238E27FC236}">
                <a16:creationId xmlns:a16="http://schemas.microsoft.com/office/drawing/2014/main" id="{FC161919-75D0-B879-0E3C-B7AF299BAEE0}"/>
              </a:ext>
            </a:extLst>
          </p:cNvPr>
          <p:cNvSpPr/>
          <p:nvPr/>
        </p:nvSpPr>
        <p:spPr>
          <a:xfrm>
            <a:off x="9086447" y="3596477"/>
            <a:ext cx="2678744" cy="23085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Major Adverse Events:</a:t>
            </a: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VKA: 2.8%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DOAC: 1.5%</a:t>
            </a:r>
          </a:p>
        </p:txBody>
      </p:sp>
    </p:spTree>
    <p:custDataLst>
      <p:tags r:id="rId1"/>
    </p:custDataLst>
    <p:extLst>
      <p:ext uri="{BB962C8B-B14F-4D97-AF65-F5344CB8AC3E}">
        <p14:creationId xmlns:p14="http://schemas.microsoft.com/office/powerpoint/2010/main" val="3619159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normAutofit/>
          </a:bodyPr>
          <a:lstStyle/>
          <a:p>
            <a:r>
              <a:rPr lang="en-US"/>
              <a:t>Ischemia and Necrosis: </a:t>
            </a:r>
            <a:r>
              <a:rPr lang="en-US" err="1"/>
              <a:t>hs-cTn</a:t>
            </a:r>
            <a:r>
              <a:rPr lang="en-US"/>
              <a:t> Assay</a:t>
            </a:r>
          </a:p>
        </p:txBody>
      </p:sp>
      <p:sp>
        <p:nvSpPr>
          <p:cNvPr id="3" name="Text Placeholder 2">
            <a:extLst>
              <a:ext uri="{FF2B5EF4-FFF2-40B4-BE49-F238E27FC236}">
                <a16:creationId xmlns:a16="http://schemas.microsoft.com/office/drawing/2014/main" id="{8F5C069F-7AC2-B5A3-B5B4-D5E8FAA1AEF7}"/>
              </a:ext>
            </a:extLst>
          </p:cNvPr>
          <p:cNvSpPr>
            <a:spLocks noGrp="1"/>
          </p:cNvSpPr>
          <p:nvPr>
            <p:ph type="body" sz="quarter" idx="14"/>
          </p:nvPr>
        </p:nvSpPr>
        <p:spPr>
          <a:xfrm>
            <a:off x="0" y="6443143"/>
            <a:ext cx="12192000" cy="278332"/>
          </a:xfrm>
        </p:spPr>
        <p:txBody>
          <a:bodyPr/>
          <a:lstStyle/>
          <a:p>
            <a:r>
              <a:rPr lang="en-US" dirty="0"/>
              <a:t>Christ M, et al. Am J Med. 2010;123:1134-1142.</a:t>
            </a:r>
            <a:endParaRPr lang="en-GB" dirty="0"/>
          </a:p>
        </p:txBody>
      </p:sp>
      <p:sp>
        <p:nvSpPr>
          <p:cNvPr id="19" name="Ellipse 18">
            <a:extLst>
              <a:ext uri="{FF2B5EF4-FFF2-40B4-BE49-F238E27FC236}">
                <a16:creationId xmlns:a16="http://schemas.microsoft.com/office/drawing/2014/main" id="{66AA25DC-9013-EB1D-5FEF-3B5C5B328BF5}"/>
              </a:ext>
            </a:extLst>
          </p:cNvPr>
          <p:cNvSpPr>
            <a:spLocks noChangeArrowheads="1"/>
          </p:cNvSpPr>
          <p:nvPr/>
        </p:nvSpPr>
        <p:spPr bwMode="auto">
          <a:xfrm>
            <a:off x="5232405" y="2264731"/>
            <a:ext cx="3527425" cy="2847975"/>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de-CH"/>
          </a:p>
        </p:txBody>
      </p:sp>
      <p:sp>
        <p:nvSpPr>
          <p:cNvPr id="24" name="Oval 5">
            <a:extLst>
              <a:ext uri="{FF2B5EF4-FFF2-40B4-BE49-F238E27FC236}">
                <a16:creationId xmlns:a16="http://schemas.microsoft.com/office/drawing/2014/main" id="{DCFC16D3-69A1-545D-DFB9-40ECF5D9C0B6}"/>
              </a:ext>
            </a:extLst>
          </p:cNvPr>
          <p:cNvSpPr>
            <a:spLocks noChangeArrowheads="1"/>
          </p:cNvSpPr>
          <p:nvPr/>
        </p:nvSpPr>
        <p:spPr bwMode="auto">
          <a:xfrm>
            <a:off x="3660775" y="2835317"/>
            <a:ext cx="259766" cy="51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de-CH" altLang="en-US" sz="1800">
              <a:solidFill>
                <a:schemeClr val="tx1"/>
              </a:solidFill>
              <a:cs typeface="Arial" panose="020B0604020202020204" pitchFamily="34" charset="0"/>
            </a:endParaRPr>
          </a:p>
        </p:txBody>
      </p:sp>
      <p:sp>
        <p:nvSpPr>
          <p:cNvPr id="28" name="Line 11">
            <a:extLst>
              <a:ext uri="{FF2B5EF4-FFF2-40B4-BE49-F238E27FC236}">
                <a16:creationId xmlns:a16="http://schemas.microsoft.com/office/drawing/2014/main" id="{1CD3B979-D3C6-CE0F-DB32-A040A95D84E7}"/>
              </a:ext>
            </a:extLst>
          </p:cNvPr>
          <p:cNvSpPr>
            <a:spLocks noChangeShapeType="1"/>
          </p:cNvSpPr>
          <p:nvPr/>
        </p:nvSpPr>
        <p:spPr bwMode="auto">
          <a:xfrm flipH="1" flipV="1">
            <a:off x="6067430" y="3999868"/>
            <a:ext cx="28575" cy="1592263"/>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0" name="Text Box 13">
            <a:extLst>
              <a:ext uri="{FF2B5EF4-FFF2-40B4-BE49-F238E27FC236}">
                <a16:creationId xmlns:a16="http://schemas.microsoft.com/office/drawing/2014/main" id="{B60448F8-BFBF-9ABE-A854-B3CE7C320B3F}"/>
              </a:ext>
            </a:extLst>
          </p:cNvPr>
          <p:cNvSpPr txBox="1">
            <a:spLocks noChangeArrowheads="1"/>
          </p:cNvSpPr>
          <p:nvPr/>
        </p:nvSpPr>
        <p:spPr bwMode="auto">
          <a:xfrm>
            <a:off x="954093" y="5404806"/>
            <a:ext cx="29733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a:solidFill>
                  <a:schemeClr val="tx1"/>
                </a:solidFill>
                <a:cs typeface="Arial" panose="020B0604020202020204" pitchFamily="34" charset="0"/>
              </a:rPr>
              <a:t>Unstable Angina</a:t>
            </a:r>
          </a:p>
        </p:txBody>
      </p:sp>
      <p:sp>
        <p:nvSpPr>
          <p:cNvPr id="31" name="Text Box 7">
            <a:extLst>
              <a:ext uri="{FF2B5EF4-FFF2-40B4-BE49-F238E27FC236}">
                <a16:creationId xmlns:a16="http://schemas.microsoft.com/office/drawing/2014/main" id="{8672D12C-96F5-672A-32FE-A42C374FCA13}"/>
              </a:ext>
            </a:extLst>
          </p:cNvPr>
          <p:cNvSpPr txBox="1">
            <a:spLocks noChangeArrowheads="1"/>
          </p:cNvSpPr>
          <p:nvPr/>
        </p:nvSpPr>
        <p:spPr bwMode="auto">
          <a:xfrm>
            <a:off x="5448305" y="5592126"/>
            <a:ext cx="1312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4800" b="1">
                <a:solidFill>
                  <a:srgbClr val="C00000"/>
                </a:solidFill>
                <a:cs typeface="Arial" panose="020B0604020202020204" pitchFamily="34" charset="0"/>
              </a:rPr>
              <a:t>AMI</a:t>
            </a:r>
          </a:p>
        </p:txBody>
      </p:sp>
      <p:sp>
        <p:nvSpPr>
          <p:cNvPr id="32" name="Text Box 13">
            <a:extLst>
              <a:ext uri="{FF2B5EF4-FFF2-40B4-BE49-F238E27FC236}">
                <a16:creationId xmlns:a16="http://schemas.microsoft.com/office/drawing/2014/main" id="{D4D75212-53F0-6BF9-499B-A91E4D4996E8}"/>
              </a:ext>
            </a:extLst>
          </p:cNvPr>
          <p:cNvSpPr txBox="1">
            <a:spLocks noChangeArrowheads="1"/>
          </p:cNvSpPr>
          <p:nvPr/>
        </p:nvSpPr>
        <p:spPr bwMode="auto">
          <a:xfrm>
            <a:off x="7775580" y="1270956"/>
            <a:ext cx="2932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a:solidFill>
                  <a:schemeClr val="tx1"/>
                </a:solidFill>
                <a:cs typeface="Arial" panose="020B0604020202020204" pitchFamily="34" charset="0"/>
              </a:rPr>
              <a:t>Non-coronary </a:t>
            </a:r>
          </a:p>
          <a:p>
            <a:pPr>
              <a:spcBef>
                <a:spcPct val="0"/>
              </a:spcBef>
              <a:buFontTx/>
              <a:buNone/>
            </a:pPr>
            <a:r>
              <a:rPr lang="de-CH" altLang="en-US" sz="3000">
                <a:solidFill>
                  <a:schemeClr val="tx1"/>
                </a:solidFill>
                <a:cs typeface="Arial" panose="020B0604020202020204" pitchFamily="34" charset="0"/>
              </a:rPr>
              <a:t>cardiac necrosis</a:t>
            </a:r>
          </a:p>
        </p:txBody>
      </p:sp>
      <p:sp>
        <p:nvSpPr>
          <p:cNvPr id="36" name="Text Box 8">
            <a:extLst>
              <a:ext uri="{FF2B5EF4-FFF2-40B4-BE49-F238E27FC236}">
                <a16:creationId xmlns:a16="http://schemas.microsoft.com/office/drawing/2014/main" id="{EC9C7E36-375B-156B-C5B9-2166CA4148BD}"/>
              </a:ext>
            </a:extLst>
          </p:cNvPr>
          <p:cNvSpPr txBox="1">
            <a:spLocks noChangeArrowheads="1"/>
          </p:cNvSpPr>
          <p:nvPr/>
        </p:nvSpPr>
        <p:spPr bwMode="auto">
          <a:xfrm>
            <a:off x="5748343" y="3256918"/>
            <a:ext cx="2320925" cy="6715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800" b="1">
                <a:solidFill>
                  <a:schemeClr val="tx1"/>
                </a:solidFill>
                <a:cs typeface="Arial" panose="020B0604020202020204" pitchFamily="34" charset="0"/>
              </a:rPr>
              <a:t>Necrosis</a:t>
            </a:r>
          </a:p>
        </p:txBody>
      </p:sp>
      <p:sp>
        <p:nvSpPr>
          <p:cNvPr id="40" name="Line 15">
            <a:extLst>
              <a:ext uri="{FF2B5EF4-FFF2-40B4-BE49-F238E27FC236}">
                <a16:creationId xmlns:a16="http://schemas.microsoft.com/office/drawing/2014/main" id="{EE46D28F-686F-8CEE-C040-DDAFE5398564}"/>
              </a:ext>
            </a:extLst>
          </p:cNvPr>
          <p:cNvSpPr>
            <a:spLocks noChangeShapeType="1"/>
          </p:cNvSpPr>
          <p:nvPr/>
        </p:nvSpPr>
        <p:spPr bwMode="auto">
          <a:xfrm flipV="1">
            <a:off x="2825750" y="3977638"/>
            <a:ext cx="1339850" cy="13541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1" name="Ellipse 23">
            <a:extLst>
              <a:ext uri="{FF2B5EF4-FFF2-40B4-BE49-F238E27FC236}">
                <a16:creationId xmlns:a16="http://schemas.microsoft.com/office/drawing/2014/main" id="{E94A6571-94D5-2114-BF42-43D25AD94D05}"/>
              </a:ext>
            </a:extLst>
          </p:cNvPr>
          <p:cNvSpPr/>
          <p:nvPr/>
        </p:nvSpPr>
        <p:spPr>
          <a:xfrm>
            <a:off x="5507043" y="2393308"/>
            <a:ext cx="1971675" cy="2622555"/>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solidFill>
                <a:schemeClr val="tx1"/>
              </a:solidFill>
            </a:endParaRPr>
          </a:p>
        </p:txBody>
      </p:sp>
      <p:cxnSp>
        <p:nvCxnSpPr>
          <p:cNvPr id="42" name="Gerade Verbindung mit Pfeil 27">
            <a:extLst>
              <a:ext uri="{FF2B5EF4-FFF2-40B4-BE49-F238E27FC236}">
                <a16:creationId xmlns:a16="http://schemas.microsoft.com/office/drawing/2014/main" id="{DBE7FA1F-45FE-6AAD-2E87-5BCFCA2D59C3}"/>
              </a:ext>
            </a:extLst>
          </p:cNvPr>
          <p:cNvCxnSpPr>
            <a:cxnSpLocks noChangeShapeType="1"/>
          </p:cNvCxnSpPr>
          <p:nvPr/>
        </p:nvCxnSpPr>
        <p:spPr bwMode="auto">
          <a:xfrm rot="5400000">
            <a:off x="4962530" y="2545714"/>
            <a:ext cx="1182687" cy="7461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3" name="Text Box 12">
            <a:extLst>
              <a:ext uri="{FF2B5EF4-FFF2-40B4-BE49-F238E27FC236}">
                <a16:creationId xmlns:a16="http://schemas.microsoft.com/office/drawing/2014/main" id="{C7FC083E-E35F-F4C7-6311-353F0D6E8573}"/>
              </a:ext>
            </a:extLst>
          </p:cNvPr>
          <p:cNvSpPr txBox="1">
            <a:spLocks noChangeArrowheads="1"/>
          </p:cNvSpPr>
          <p:nvPr/>
        </p:nvSpPr>
        <p:spPr bwMode="auto">
          <a:xfrm>
            <a:off x="2825751" y="1272538"/>
            <a:ext cx="47101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de-CH" altLang="en-US" sz="3600" b="1" dirty="0">
                <a:solidFill>
                  <a:srgbClr val="FF0000"/>
                </a:solidFill>
              </a:rPr>
              <a:t>Increase 20% to 50%</a:t>
            </a:r>
          </a:p>
        </p:txBody>
      </p:sp>
      <p:cxnSp>
        <p:nvCxnSpPr>
          <p:cNvPr id="44" name="Gerade Verbindung mit Pfeil 30">
            <a:extLst>
              <a:ext uri="{FF2B5EF4-FFF2-40B4-BE49-F238E27FC236}">
                <a16:creationId xmlns:a16="http://schemas.microsoft.com/office/drawing/2014/main" id="{4533C53B-6879-88DD-CDDE-8BD043DA35E6}"/>
              </a:ext>
            </a:extLst>
          </p:cNvPr>
          <p:cNvCxnSpPr/>
          <p:nvPr/>
        </p:nvCxnSpPr>
        <p:spPr>
          <a:xfrm rot="16200000" flipV="1">
            <a:off x="7824788" y="4007801"/>
            <a:ext cx="1223962" cy="7921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 Box 12">
            <a:extLst>
              <a:ext uri="{FF2B5EF4-FFF2-40B4-BE49-F238E27FC236}">
                <a16:creationId xmlns:a16="http://schemas.microsoft.com/office/drawing/2014/main" id="{CDAE70AE-CA7B-C358-CD9F-2F826CA2F386}"/>
              </a:ext>
            </a:extLst>
          </p:cNvPr>
          <p:cNvSpPr txBox="1">
            <a:spLocks noChangeArrowheads="1"/>
          </p:cNvSpPr>
          <p:nvPr/>
        </p:nvSpPr>
        <p:spPr bwMode="auto">
          <a:xfrm>
            <a:off x="7086605" y="5233351"/>
            <a:ext cx="3762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CH" altLang="en-US" sz="3600" b="1">
                <a:cs typeface="Arial" panose="020B0604020202020204" pitchFamily="34" charset="0"/>
              </a:rPr>
              <a:t>Increase &gt;200% </a:t>
            </a:r>
          </a:p>
        </p:txBody>
      </p:sp>
      <p:cxnSp>
        <p:nvCxnSpPr>
          <p:cNvPr id="46" name="Gerade Verbindung 35">
            <a:extLst>
              <a:ext uri="{FF2B5EF4-FFF2-40B4-BE49-F238E27FC236}">
                <a16:creationId xmlns:a16="http://schemas.microsoft.com/office/drawing/2014/main" id="{C21D4407-476B-9ED0-3B5E-BCFEC3823767}"/>
              </a:ext>
            </a:extLst>
          </p:cNvPr>
          <p:cNvCxnSpPr/>
          <p:nvPr/>
        </p:nvCxnSpPr>
        <p:spPr>
          <a:xfrm>
            <a:off x="5821368" y="2660013"/>
            <a:ext cx="179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Gerade Verbindung 39">
            <a:extLst>
              <a:ext uri="{FF2B5EF4-FFF2-40B4-BE49-F238E27FC236}">
                <a16:creationId xmlns:a16="http://schemas.microsoft.com/office/drawing/2014/main" id="{C3F4C308-9196-3AF3-694E-653CEB4C9B57}"/>
              </a:ext>
            </a:extLst>
          </p:cNvPr>
          <p:cNvCxnSpPr/>
          <p:nvPr/>
        </p:nvCxnSpPr>
        <p:spPr>
          <a:xfrm>
            <a:off x="5692780" y="4628513"/>
            <a:ext cx="180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 Verbindung 40">
            <a:extLst>
              <a:ext uri="{FF2B5EF4-FFF2-40B4-BE49-F238E27FC236}">
                <a16:creationId xmlns:a16="http://schemas.microsoft.com/office/drawing/2014/main" id="{C7239738-E2A9-47B1-CF68-A223F36EF935}"/>
              </a:ext>
            </a:extLst>
          </p:cNvPr>
          <p:cNvCxnSpPr/>
          <p:nvPr/>
        </p:nvCxnSpPr>
        <p:spPr>
          <a:xfrm>
            <a:off x="5591180" y="4511038"/>
            <a:ext cx="180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Gerade Verbindung 41">
            <a:extLst>
              <a:ext uri="{FF2B5EF4-FFF2-40B4-BE49-F238E27FC236}">
                <a16:creationId xmlns:a16="http://schemas.microsoft.com/office/drawing/2014/main" id="{98C22F1D-546C-2C03-B9D2-B92A7ECECCBC}"/>
              </a:ext>
            </a:extLst>
          </p:cNvPr>
          <p:cNvCxnSpPr/>
          <p:nvPr/>
        </p:nvCxnSpPr>
        <p:spPr>
          <a:xfrm>
            <a:off x="5475288" y="4380863"/>
            <a:ext cx="21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Gerade Verbindung 42">
            <a:extLst>
              <a:ext uri="{FF2B5EF4-FFF2-40B4-BE49-F238E27FC236}">
                <a16:creationId xmlns:a16="http://schemas.microsoft.com/office/drawing/2014/main" id="{2AF421BF-8CF4-7C14-58F9-DBFEF143D0E8}"/>
              </a:ext>
            </a:extLst>
          </p:cNvPr>
          <p:cNvCxnSpPr/>
          <p:nvPr/>
        </p:nvCxnSpPr>
        <p:spPr>
          <a:xfrm>
            <a:off x="5394325" y="4253863"/>
            <a:ext cx="21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Gerade Verbindung 43">
            <a:extLst>
              <a:ext uri="{FF2B5EF4-FFF2-40B4-BE49-F238E27FC236}">
                <a16:creationId xmlns:a16="http://schemas.microsoft.com/office/drawing/2014/main" id="{22F01C4E-E8E5-5585-357B-E10492771D82}"/>
              </a:ext>
            </a:extLst>
          </p:cNvPr>
          <p:cNvCxnSpPr/>
          <p:nvPr/>
        </p:nvCxnSpPr>
        <p:spPr>
          <a:xfrm>
            <a:off x="5341938" y="4137976"/>
            <a:ext cx="2524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Gerade Verbindung 44">
            <a:extLst>
              <a:ext uri="{FF2B5EF4-FFF2-40B4-BE49-F238E27FC236}">
                <a16:creationId xmlns:a16="http://schemas.microsoft.com/office/drawing/2014/main" id="{B1EB4B74-8827-9FA6-53B7-801486AAB94E}"/>
              </a:ext>
            </a:extLst>
          </p:cNvPr>
          <p:cNvCxnSpPr/>
          <p:nvPr/>
        </p:nvCxnSpPr>
        <p:spPr>
          <a:xfrm>
            <a:off x="5294313" y="4014151"/>
            <a:ext cx="2524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Gerade Verbindung 45">
            <a:extLst>
              <a:ext uri="{FF2B5EF4-FFF2-40B4-BE49-F238E27FC236}">
                <a16:creationId xmlns:a16="http://schemas.microsoft.com/office/drawing/2014/main" id="{BC97C07A-50D1-C8BC-D477-CA4B12B23D37}"/>
              </a:ext>
            </a:extLst>
          </p:cNvPr>
          <p:cNvCxnSpPr/>
          <p:nvPr/>
        </p:nvCxnSpPr>
        <p:spPr>
          <a:xfrm>
            <a:off x="5270505" y="3883976"/>
            <a:ext cx="250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Gerade Verbindung 46">
            <a:extLst>
              <a:ext uri="{FF2B5EF4-FFF2-40B4-BE49-F238E27FC236}">
                <a16:creationId xmlns:a16="http://schemas.microsoft.com/office/drawing/2014/main" id="{1FD3EBFC-16D8-4D0F-9289-EB04B72FB139}"/>
              </a:ext>
            </a:extLst>
          </p:cNvPr>
          <p:cNvCxnSpPr/>
          <p:nvPr/>
        </p:nvCxnSpPr>
        <p:spPr>
          <a:xfrm>
            <a:off x="5253043" y="3764913"/>
            <a:ext cx="250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Gerade Verbindung 48">
            <a:extLst>
              <a:ext uri="{FF2B5EF4-FFF2-40B4-BE49-F238E27FC236}">
                <a16:creationId xmlns:a16="http://schemas.microsoft.com/office/drawing/2014/main" id="{B1208F8D-E4F6-5559-B678-F82B295D057A}"/>
              </a:ext>
            </a:extLst>
          </p:cNvPr>
          <p:cNvCxnSpPr/>
          <p:nvPr/>
        </p:nvCxnSpPr>
        <p:spPr>
          <a:xfrm>
            <a:off x="5276855" y="3428363"/>
            <a:ext cx="2524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Gerade Verbindung 49">
            <a:extLst>
              <a:ext uri="{FF2B5EF4-FFF2-40B4-BE49-F238E27FC236}">
                <a16:creationId xmlns:a16="http://schemas.microsoft.com/office/drawing/2014/main" id="{18FE2585-1100-E818-AD7E-04A0E766974E}"/>
              </a:ext>
            </a:extLst>
          </p:cNvPr>
          <p:cNvCxnSpPr/>
          <p:nvPr/>
        </p:nvCxnSpPr>
        <p:spPr>
          <a:xfrm>
            <a:off x="5324480" y="3307713"/>
            <a:ext cx="2524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Gerade Verbindung 50">
            <a:extLst>
              <a:ext uri="{FF2B5EF4-FFF2-40B4-BE49-F238E27FC236}">
                <a16:creationId xmlns:a16="http://schemas.microsoft.com/office/drawing/2014/main" id="{6A67E469-369D-ECB3-0DFC-EB3F07DB41FF}"/>
              </a:ext>
            </a:extLst>
          </p:cNvPr>
          <p:cNvCxnSpPr/>
          <p:nvPr/>
        </p:nvCxnSpPr>
        <p:spPr>
          <a:xfrm>
            <a:off x="5368930" y="3188651"/>
            <a:ext cx="2524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Gerade Verbindung 51">
            <a:extLst>
              <a:ext uri="{FF2B5EF4-FFF2-40B4-BE49-F238E27FC236}">
                <a16:creationId xmlns:a16="http://schemas.microsoft.com/office/drawing/2014/main" id="{B850CA69-F6E2-E12F-D51C-6B63A1CAF544}"/>
              </a:ext>
            </a:extLst>
          </p:cNvPr>
          <p:cNvCxnSpPr/>
          <p:nvPr/>
        </p:nvCxnSpPr>
        <p:spPr>
          <a:xfrm>
            <a:off x="5591175" y="2872738"/>
            <a:ext cx="217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Gerade Verbindung 52">
            <a:extLst>
              <a:ext uri="{FF2B5EF4-FFF2-40B4-BE49-F238E27FC236}">
                <a16:creationId xmlns:a16="http://schemas.microsoft.com/office/drawing/2014/main" id="{DEF04E04-D2F6-B3E8-F90E-D4C55B6BA46B}"/>
              </a:ext>
            </a:extLst>
          </p:cNvPr>
          <p:cNvCxnSpPr/>
          <p:nvPr/>
        </p:nvCxnSpPr>
        <p:spPr>
          <a:xfrm>
            <a:off x="5689600" y="2763201"/>
            <a:ext cx="21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Gerade Verbindung 53">
            <a:extLst>
              <a:ext uri="{FF2B5EF4-FFF2-40B4-BE49-F238E27FC236}">
                <a16:creationId xmlns:a16="http://schemas.microsoft.com/office/drawing/2014/main" id="{9F3AB1DD-CD6D-4658-7C42-E49099DED1D9}"/>
              </a:ext>
            </a:extLst>
          </p:cNvPr>
          <p:cNvCxnSpPr/>
          <p:nvPr/>
        </p:nvCxnSpPr>
        <p:spPr>
          <a:xfrm>
            <a:off x="5845180" y="4731701"/>
            <a:ext cx="180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Gerade Verbindung 54">
            <a:extLst>
              <a:ext uri="{FF2B5EF4-FFF2-40B4-BE49-F238E27FC236}">
                <a16:creationId xmlns:a16="http://schemas.microsoft.com/office/drawing/2014/main" id="{AA1D4F3A-521B-1CBA-0ECA-0F6BAAEC3E1D}"/>
              </a:ext>
            </a:extLst>
          </p:cNvPr>
          <p:cNvCxnSpPr/>
          <p:nvPr/>
        </p:nvCxnSpPr>
        <p:spPr>
          <a:xfrm>
            <a:off x="7391400" y="3215638"/>
            <a:ext cx="1225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Gerade Verbindung 56">
            <a:extLst>
              <a:ext uri="{FF2B5EF4-FFF2-40B4-BE49-F238E27FC236}">
                <a16:creationId xmlns:a16="http://schemas.microsoft.com/office/drawing/2014/main" id="{63838C5B-637E-247A-AFF0-90B3CD01EFF0}"/>
              </a:ext>
            </a:extLst>
          </p:cNvPr>
          <p:cNvCxnSpPr/>
          <p:nvPr/>
        </p:nvCxnSpPr>
        <p:spPr>
          <a:xfrm flipV="1">
            <a:off x="7464430" y="3360106"/>
            <a:ext cx="1223963" cy="7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Gerade Verbindung 57">
            <a:extLst>
              <a:ext uri="{FF2B5EF4-FFF2-40B4-BE49-F238E27FC236}">
                <a16:creationId xmlns:a16="http://schemas.microsoft.com/office/drawing/2014/main" id="{26F8AF7D-6C84-E6AF-CCEE-49702448AB33}"/>
              </a:ext>
            </a:extLst>
          </p:cNvPr>
          <p:cNvCxnSpPr/>
          <p:nvPr/>
        </p:nvCxnSpPr>
        <p:spPr>
          <a:xfrm>
            <a:off x="7880350" y="3536313"/>
            <a:ext cx="8651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Gerade Verbindung 59">
            <a:extLst>
              <a:ext uri="{FF2B5EF4-FFF2-40B4-BE49-F238E27FC236}">
                <a16:creationId xmlns:a16="http://schemas.microsoft.com/office/drawing/2014/main" id="{C4D43905-B1D7-7244-B969-2D1BB1A847A7}"/>
              </a:ext>
            </a:extLst>
          </p:cNvPr>
          <p:cNvCxnSpPr/>
          <p:nvPr/>
        </p:nvCxnSpPr>
        <p:spPr>
          <a:xfrm>
            <a:off x="7896225" y="3718876"/>
            <a:ext cx="8651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Gerade Verbindung 62">
            <a:extLst>
              <a:ext uri="{FF2B5EF4-FFF2-40B4-BE49-F238E27FC236}">
                <a16:creationId xmlns:a16="http://schemas.microsoft.com/office/drawing/2014/main" id="{0DD3242D-590F-CB0A-FA25-875B74D3DAD1}"/>
              </a:ext>
            </a:extLst>
          </p:cNvPr>
          <p:cNvCxnSpPr/>
          <p:nvPr/>
        </p:nvCxnSpPr>
        <p:spPr>
          <a:xfrm flipV="1">
            <a:off x="7319963" y="3055306"/>
            <a:ext cx="1223962" cy="7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Gerade Verbindung 63">
            <a:extLst>
              <a:ext uri="{FF2B5EF4-FFF2-40B4-BE49-F238E27FC236}">
                <a16:creationId xmlns:a16="http://schemas.microsoft.com/office/drawing/2014/main" id="{9D8B3557-FC16-653D-9432-69F52168DDE7}"/>
              </a:ext>
            </a:extLst>
          </p:cNvPr>
          <p:cNvCxnSpPr/>
          <p:nvPr/>
        </p:nvCxnSpPr>
        <p:spPr>
          <a:xfrm flipV="1">
            <a:off x="7202488" y="2894963"/>
            <a:ext cx="1223962" cy="79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Gerade Verbindung 69">
            <a:extLst>
              <a:ext uri="{FF2B5EF4-FFF2-40B4-BE49-F238E27FC236}">
                <a16:creationId xmlns:a16="http://schemas.microsoft.com/office/drawing/2014/main" id="{D93177AD-5022-ED74-B5D4-846BC37296DA}"/>
              </a:ext>
            </a:extLst>
          </p:cNvPr>
          <p:cNvCxnSpPr/>
          <p:nvPr/>
        </p:nvCxnSpPr>
        <p:spPr>
          <a:xfrm flipV="1">
            <a:off x="7204075" y="2726693"/>
            <a:ext cx="10795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Gerade Verbindung 71">
            <a:extLst>
              <a:ext uri="{FF2B5EF4-FFF2-40B4-BE49-F238E27FC236}">
                <a16:creationId xmlns:a16="http://schemas.microsoft.com/office/drawing/2014/main" id="{DF348D2E-1272-F996-029F-6DB30BBABDD6}"/>
              </a:ext>
            </a:extLst>
          </p:cNvPr>
          <p:cNvCxnSpPr/>
          <p:nvPr/>
        </p:nvCxnSpPr>
        <p:spPr>
          <a:xfrm flipV="1">
            <a:off x="6934205" y="2575876"/>
            <a:ext cx="1069975" cy="47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Gerade Verbindung 72">
            <a:extLst>
              <a:ext uri="{FF2B5EF4-FFF2-40B4-BE49-F238E27FC236}">
                <a16:creationId xmlns:a16="http://schemas.microsoft.com/office/drawing/2014/main" id="{3F4677CB-B631-6A8C-EFBE-66970BA6009D}"/>
              </a:ext>
            </a:extLst>
          </p:cNvPr>
          <p:cNvCxnSpPr/>
          <p:nvPr/>
        </p:nvCxnSpPr>
        <p:spPr>
          <a:xfrm flipV="1">
            <a:off x="6400805" y="2423476"/>
            <a:ext cx="1292225" cy="47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Gerade Verbindung 75">
            <a:extLst>
              <a:ext uri="{FF2B5EF4-FFF2-40B4-BE49-F238E27FC236}">
                <a16:creationId xmlns:a16="http://schemas.microsoft.com/office/drawing/2014/main" id="{8853D1E9-3F1C-52AD-D4C6-17468FE972F8}"/>
              </a:ext>
            </a:extLst>
          </p:cNvPr>
          <p:cNvCxnSpPr/>
          <p:nvPr/>
        </p:nvCxnSpPr>
        <p:spPr>
          <a:xfrm>
            <a:off x="8262943" y="3895088"/>
            <a:ext cx="466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Gerade Verbindung 76">
            <a:extLst>
              <a:ext uri="{FF2B5EF4-FFF2-40B4-BE49-F238E27FC236}">
                <a16:creationId xmlns:a16="http://schemas.microsoft.com/office/drawing/2014/main" id="{E079AE44-3437-84AD-E9B0-497218A49740}"/>
              </a:ext>
            </a:extLst>
          </p:cNvPr>
          <p:cNvCxnSpPr/>
          <p:nvPr/>
        </p:nvCxnSpPr>
        <p:spPr>
          <a:xfrm>
            <a:off x="8280400" y="4055426"/>
            <a:ext cx="3952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Gerade Verbindung 77">
            <a:extLst>
              <a:ext uri="{FF2B5EF4-FFF2-40B4-BE49-F238E27FC236}">
                <a16:creationId xmlns:a16="http://schemas.microsoft.com/office/drawing/2014/main" id="{BF7802F2-D2D6-54AA-B293-4B9B2F8BCF98}"/>
              </a:ext>
            </a:extLst>
          </p:cNvPr>
          <p:cNvCxnSpPr/>
          <p:nvPr/>
        </p:nvCxnSpPr>
        <p:spPr>
          <a:xfrm>
            <a:off x="8367718" y="4231638"/>
            <a:ext cx="2174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Gerade Verbindung 78">
            <a:extLst>
              <a:ext uri="{FF2B5EF4-FFF2-40B4-BE49-F238E27FC236}">
                <a16:creationId xmlns:a16="http://schemas.microsoft.com/office/drawing/2014/main" id="{25E7ABCC-BE0C-6004-28F8-949D9138B6CA}"/>
              </a:ext>
            </a:extLst>
          </p:cNvPr>
          <p:cNvCxnSpPr/>
          <p:nvPr/>
        </p:nvCxnSpPr>
        <p:spPr>
          <a:xfrm>
            <a:off x="7526343" y="3888738"/>
            <a:ext cx="466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Gerade Verbindung 79">
            <a:extLst>
              <a:ext uri="{FF2B5EF4-FFF2-40B4-BE49-F238E27FC236}">
                <a16:creationId xmlns:a16="http://schemas.microsoft.com/office/drawing/2014/main" id="{8CCBE919-C0B9-7876-8A56-563CD5D12215}"/>
              </a:ext>
            </a:extLst>
          </p:cNvPr>
          <p:cNvCxnSpPr/>
          <p:nvPr/>
        </p:nvCxnSpPr>
        <p:spPr>
          <a:xfrm>
            <a:off x="7486655" y="4055426"/>
            <a:ext cx="612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Gerade Verbindung 80">
            <a:extLst>
              <a:ext uri="{FF2B5EF4-FFF2-40B4-BE49-F238E27FC236}">
                <a16:creationId xmlns:a16="http://schemas.microsoft.com/office/drawing/2014/main" id="{474243AC-6302-2B5D-67E2-415F12ABB33A}"/>
              </a:ext>
            </a:extLst>
          </p:cNvPr>
          <p:cNvCxnSpPr/>
          <p:nvPr/>
        </p:nvCxnSpPr>
        <p:spPr>
          <a:xfrm>
            <a:off x="7432680" y="4239576"/>
            <a:ext cx="8286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Gerade Verbindung 81">
            <a:extLst>
              <a:ext uri="{FF2B5EF4-FFF2-40B4-BE49-F238E27FC236}">
                <a16:creationId xmlns:a16="http://schemas.microsoft.com/office/drawing/2014/main" id="{B1C461F8-6060-AFA8-9312-6DA297D4A68C}"/>
              </a:ext>
            </a:extLst>
          </p:cNvPr>
          <p:cNvCxnSpPr/>
          <p:nvPr/>
        </p:nvCxnSpPr>
        <p:spPr>
          <a:xfrm>
            <a:off x="7346955" y="4415788"/>
            <a:ext cx="1044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Gerade Verbindung 82">
            <a:extLst>
              <a:ext uri="{FF2B5EF4-FFF2-40B4-BE49-F238E27FC236}">
                <a16:creationId xmlns:a16="http://schemas.microsoft.com/office/drawing/2014/main" id="{17DDCE52-BF07-48CC-E24A-7A76CDCB328D}"/>
              </a:ext>
            </a:extLst>
          </p:cNvPr>
          <p:cNvCxnSpPr/>
          <p:nvPr/>
        </p:nvCxnSpPr>
        <p:spPr>
          <a:xfrm>
            <a:off x="7212013" y="4584063"/>
            <a:ext cx="1079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Gerade Verbindung 83">
            <a:extLst>
              <a:ext uri="{FF2B5EF4-FFF2-40B4-BE49-F238E27FC236}">
                <a16:creationId xmlns:a16="http://schemas.microsoft.com/office/drawing/2014/main" id="{E65235C0-F373-9BB4-5F3B-4153E59CB5CE}"/>
              </a:ext>
            </a:extLst>
          </p:cNvPr>
          <p:cNvCxnSpPr/>
          <p:nvPr/>
        </p:nvCxnSpPr>
        <p:spPr>
          <a:xfrm>
            <a:off x="7023100" y="4744401"/>
            <a:ext cx="1079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Gerade Verbindung 84">
            <a:extLst>
              <a:ext uri="{FF2B5EF4-FFF2-40B4-BE49-F238E27FC236}">
                <a16:creationId xmlns:a16="http://schemas.microsoft.com/office/drawing/2014/main" id="{D50B9FA1-41B9-1452-FEA4-2B35D29D9610}"/>
              </a:ext>
            </a:extLst>
          </p:cNvPr>
          <p:cNvCxnSpPr/>
          <p:nvPr/>
        </p:nvCxnSpPr>
        <p:spPr>
          <a:xfrm>
            <a:off x="6149980" y="4904738"/>
            <a:ext cx="1692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Gerade Verbindung 85">
            <a:extLst>
              <a:ext uri="{FF2B5EF4-FFF2-40B4-BE49-F238E27FC236}">
                <a16:creationId xmlns:a16="http://schemas.microsoft.com/office/drawing/2014/main" id="{1E7FFFDB-6DAE-7800-1AD1-D6A66928918D}"/>
              </a:ext>
            </a:extLst>
          </p:cNvPr>
          <p:cNvCxnSpPr/>
          <p:nvPr/>
        </p:nvCxnSpPr>
        <p:spPr>
          <a:xfrm>
            <a:off x="6600825" y="5057138"/>
            <a:ext cx="647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5" name="Line 17">
            <a:extLst>
              <a:ext uri="{FF2B5EF4-FFF2-40B4-BE49-F238E27FC236}">
                <a16:creationId xmlns:a16="http://schemas.microsoft.com/office/drawing/2014/main" id="{49858792-E871-146B-021F-68572C7C19E3}"/>
              </a:ext>
            </a:extLst>
          </p:cNvPr>
          <p:cNvSpPr>
            <a:spLocks noChangeShapeType="1"/>
          </p:cNvSpPr>
          <p:nvPr/>
        </p:nvSpPr>
        <p:spPr bwMode="auto">
          <a:xfrm flipH="1">
            <a:off x="7848600" y="2199638"/>
            <a:ext cx="99060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cxnSp>
        <p:nvCxnSpPr>
          <p:cNvPr id="106" name="Gerade Verbindung 48">
            <a:extLst>
              <a:ext uri="{FF2B5EF4-FFF2-40B4-BE49-F238E27FC236}">
                <a16:creationId xmlns:a16="http://schemas.microsoft.com/office/drawing/2014/main" id="{982C3E89-0702-3315-DA55-D379EA335F21}"/>
              </a:ext>
            </a:extLst>
          </p:cNvPr>
          <p:cNvCxnSpPr/>
          <p:nvPr/>
        </p:nvCxnSpPr>
        <p:spPr>
          <a:xfrm>
            <a:off x="5225068" y="3580763"/>
            <a:ext cx="2524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Ellipse 23">
            <a:extLst>
              <a:ext uri="{FF2B5EF4-FFF2-40B4-BE49-F238E27FC236}">
                <a16:creationId xmlns:a16="http://schemas.microsoft.com/office/drawing/2014/main" id="{6FF6F57E-AA49-D5E1-A446-F975FC29631B}"/>
              </a:ext>
            </a:extLst>
          </p:cNvPr>
          <p:cNvSpPr>
            <a:spLocks noChangeArrowheads="1"/>
          </p:cNvSpPr>
          <p:nvPr/>
        </p:nvSpPr>
        <p:spPr bwMode="auto">
          <a:xfrm>
            <a:off x="3933241" y="2358892"/>
            <a:ext cx="2794589" cy="2537914"/>
          </a:xfrm>
          <a:prstGeom prst="ellipse">
            <a:avLst/>
          </a:prstGeom>
          <a:noFill/>
          <a:ln w="571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de-CH"/>
          </a:p>
        </p:txBody>
      </p:sp>
      <p:sp>
        <p:nvSpPr>
          <p:cNvPr id="108" name="Text Box 6">
            <a:extLst>
              <a:ext uri="{FF2B5EF4-FFF2-40B4-BE49-F238E27FC236}">
                <a16:creationId xmlns:a16="http://schemas.microsoft.com/office/drawing/2014/main" id="{956075BD-DA70-7FA2-4951-284D70A90278}"/>
              </a:ext>
            </a:extLst>
          </p:cNvPr>
          <p:cNvSpPr txBox="1">
            <a:spLocks noChangeArrowheads="1"/>
          </p:cNvSpPr>
          <p:nvPr/>
        </p:nvSpPr>
        <p:spPr bwMode="auto">
          <a:xfrm>
            <a:off x="3973518" y="3110299"/>
            <a:ext cx="1812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r>
              <a:rPr lang="de-CH" altLang="en-US" sz="3000" b="1">
                <a:solidFill>
                  <a:schemeClr val="tx1"/>
                </a:solidFill>
                <a:cs typeface="Arial" panose="020B0604020202020204" pitchFamily="34" charset="0"/>
              </a:rPr>
              <a:t>Ischemia</a:t>
            </a:r>
          </a:p>
        </p:txBody>
      </p:sp>
    </p:spTree>
    <p:extLst>
      <p:ext uri="{BB962C8B-B14F-4D97-AF65-F5344CB8AC3E}">
        <p14:creationId xmlns:p14="http://schemas.microsoft.com/office/powerpoint/2010/main" val="204301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43F41-8668-A4A0-2BA3-CE9264FF9EE9}"/>
              </a:ext>
            </a:extLst>
          </p:cNvPr>
          <p:cNvSpPr>
            <a:spLocks noGrp="1"/>
          </p:cNvSpPr>
          <p:nvPr>
            <p:ph type="title"/>
          </p:nvPr>
        </p:nvSpPr>
        <p:spPr/>
        <p:txBody>
          <a:bodyPr/>
          <a:lstStyle/>
          <a:p>
            <a:r>
              <a:rPr lang="en-US"/>
              <a:t>What About RV Dysfunction?</a:t>
            </a:r>
          </a:p>
        </p:txBody>
      </p:sp>
      <p:sp>
        <p:nvSpPr>
          <p:cNvPr id="7" name="Text Placeholder 6">
            <a:extLst>
              <a:ext uri="{FF2B5EF4-FFF2-40B4-BE49-F238E27FC236}">
                <a16:creationId xmlns:a16="http://schemas.microsoft.com/office/drawing/2014/main" id="{F451F4B2-1D2C-DCD6-87C5-F330AC7D665C}"/>
              </a:ext>
            </a:extLst>
          </p:cNvPr>
          <p:cNvSpPr>
            <a:spLocks noGrp="1"/>
          </p:cNvSpPr>
          <p:nvPr>
            <p:ph type="body" sz="quarter" idx="14"/>
          </p:nvPr>
        </p:nvSpPr>
        <p:spPr>
          <a:xfrm>
            <a:off x="0" y="6273911"/>
            <a:ext cx="12191999" cy="447609"/>
          </a:xfrm>
        </p:spPr>
        <p:txBody>
          <a:bodyPr/>
          <a:lstStyle/>
          <a:p>
            <a:r>
              <a:rPr lang="en-US">
                <a:latin typeface="Arial"/>
                <a:cs typeface="Arial"/>
              </a:rPr>
              <a:t>CT, computed tomography; RV, right ventricle.</a:t>
            </a:r>
            <a:endParaRPr lang="en-US"/>
          </a:p>
          <a:p>
            <a:r>
              <a:rPr lang="en-US">
                <a:latin typeface="Arial"/>
                <a:cs typeface="Arial"/>
              </a:rPr>
              <a:t>O'Hare C, et al. JAMA </a:t>
            </a:r>
            <a:r>
              <a:rPr lang="en-US" err="1">
                <a:latin typeface="Arial"/>
                <a:cs typeface="Arial"/>
              </a:rPr>
              <a:t>Netw</a:t>
            </a:r>
            <a:r>
              <a:rPr lang="en-US">
                <a:latin typeface="Arial"/>
                <a:cs typeface="Arial"/>
              </a:rPr>
              <a:t> Open. 2023;6:e2311455. Erratum in: JAMA </a:t>
            </a:r>
            <a:r>
              <a:rPr lang="en-US" err="1">
                <a:latin typeface="Arial"/>
                <a:cs typeface="Arial"/>
              </a:rPr>
              <a:t>Netw</a:t>
            </a:r>
            <a:r>
              <a:rPr lang="en-US">
                <a:latin typeface="Arial"/>
                <a:cs typeface="Arial"/>
              </a:rPr>
              <a:t> Open. 2024 Oct 1;7(10):e2443500. </a:t>
            </a:r>
            <a:endParaRPr lang="en-US"/>
          </a:p>
        </p:txBody>
      </p:sp>
      <p:pic>
        <p:nvPicPr>
          <p:cNvPr id="8" name="Picture 7">
            <a:extLst>
              <a:ext uri="{FF2B5EF4-FFF2-40B4-BE49-F238E27FC236}">
                <a16:creationId xmlns:a16="http://schemas.microsoft.com/office/drawing/2014/main" id="{2DB5EE66-CF8C-E872-2F9F-CAD5BAACE784}"/>
              </a:ext>
            </a:extLst>
          </p:cNvPr>
          <p:cNvPicPr>
            <a:picLocks noChangeAspect="1"/>
          </p:cNvPicPr>
          <p:nvPr/>
        </p:nvPicPr>
        <p:blipFill>
          <a:blip r:embed="rId4"/>
          <a:stretch>
            <a:fillRect/>
          </a:stretch>
        </p:blipFill>
        <p:spPr>
          <a:xfrm>
            <a:off x="4226416" y="1837853"/>
            <a:ext cx="7708177" cy="4087670"/>
          </a:xfrm>
          <a:prstGeom prst="rect">
            <a:avLst/>
          </a:prstGeom>
        </p:spPr>
      </p:pic>
      <p:sp>
        <p:nvSpPr>
          <p:cNvPr id="2" name="TextBox 1">
            <a:extLst>
              <a:ext uri="{FF2B5EF4-FFF2-40B4-BE49-F238E27FC236}">
                <a16:creationId xmlns:a16="http://schemas.microsoft.com/office/drawing/2014/main" id="{9E34A9E5-A10F-95ED-F64D-A7B4F2B7B5EB}"/>
              </a:ext>
            </a:extLst>
          </p:cNvPr>
          <p:cNvSpPr txBox="1"/>
          <p:nvPr/>
        </p:nvSpPr>
        <p:spPr>
          <a:xfrm>
            <a:off x="1383693" y="1195994"/>
            <a:ext cx="1467068" cy="830997"/>
          </a:xfrm>
          <a:prstGeom prst="rect">
            <a:avLst/>
          </a:prstGeom>
          <a:no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Acute PE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 = 817)</a:t>
            </a:r>
          </a:p>
        </p:txBody>
      </p:sp>
      <p:sp>
        <p:nvSpPr>
          <p:cNvPr id="3" name="TextBox 2">
            <a:extLst>
              <a:ext uri="{FF2B5EF4-FFF2-40B4-BE49-F238E27FC236}">
                <a16:creationId xmlns:a16="http://schemas.microsoft.com/office/drawing/2014/main" id="{B5A2E761-7D05-0AE0-9973-BEFC3CC583B6}"/>
              </a:ext>
            </a:extLst>
          </p:cNvPr>
          <p:cNvSpPr txBox="1"/>
          <p:nvPr/>
        </p:nvSpPr>
        <p:spPr>
          <a:xfrm>
            <a:off x="168315" y="2764865"/>
            <a:ext cx="1435008" cy="830997"/>
          </a:xfrm>
          <a:prstGeom prst="rect">
            <a:avLst/>
          </a:prstGeom>
          <a:no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Low 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 = 331)</a:t>
            </a:r>
          </a:p>
        </p:txBody>
      </p:sp>
      <p:sp>
        <p:nvSpPr>
          <p:cNvPr id="5" name="TextBox 4">
            <a:extLst>
              <a:ext uri="{FF2B5EF4-FFF2-40B4-BE49-F238E27FC236}">
                <a16:creationId xmlns:a16="http://schemas.microsoft.com/office/drawing/2014/main" id="{8A2525D9-234F-C7E9-0A74-189E02D45E61}"/>
              </a:ext>
            </a:extLst>
          </p:cNvPr>
          <p:cNvSpPr txBox="1"/>
          <p:nvPr/>
        </p:nvSpPr>
        <p:spPr>
          <a:xfrm>
            <a:off x="2596664" y="2764865"/>
            <a:ext cx="1503937" cy="830997"/>
          </a:xfrm>
          <a:prstGeom prst="rect">
            <a:avLst/>
          </a:prstGeom>
          <a:no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High 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 = 486)</a:t>
            </a:r>
          </a:p>
        </p:txBody>
      </p:sp>
      <p:sp>
        <p:nvSpPr>
          <p:cNvPr id="6" name="TextBox 5">
            <a:extLst>
              <a:ext uri="{FF2B5EF4-FFF2-40B4-BE49-F238E27FC236}">
                <a16:creationId xmlns:a16="http://schemas.microsoft.com/office/drawing/2014/main" id="{245C00E8-4B53-6EAE-1A02-72334B21E17E}"/>
              </a:ext>
            </a:extLst>
          </p:cNvPr>
          <p:cNvSpPr txBox="1"/>
          <p:nvPr/>
        </p:nvSpPr>
        <p:spPr>
          <a:xfrm>
            <a:off x="74947" y="4892885"/>
            <a:ext cx="1425390" cy="830997"/>
          </a:xfrm>
          <a:prstGeom prst="rect">
            <a:avLst/>
          </a:prstGeom>
          <a:no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None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 = 180)</a:t>
            </a:r>
          </a:p>
        </p:txBody>
      </p:sp>
      <p:sp>
        <p:nvSpPr>
          <p:cNvPr id="9" name="TextBox 8">
            <a:extLst>
              <a:ext uri="{FF2B5EF4-FFF2-40B4-BE49-F238E27FC236}">
                <a16:creationId xmlns:a16="http://schemas.microsoft.com/office/drawing/2014/main" id="{9853260E-8A2D-2DF0-E70F-927292918ECB}"/>
              </a:ext>
            </a:extLst>
          </p:cNvPr>
          <p:cNvSpPr txBox="1"/>
          <p:nvPr/>
        </p:nvSpPr>
        <p:spPr>
          <a:xfrm>
            <a:off x="1883969" y="4884809"/>
            <a:ext cx="1425390" cy="830997"/>
          </a:xfrm>
          <a:prstGeom prst="rect">
            <a:avLst/>
          </a:prstGeom>
          <a:no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Yes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 = 151)</a:t>
            </a:r>
          </a:p>
        </p:txBody>
      </p:sp>
      <p:sp>
        <p:nvSpPr>
          <p:cNvPr id="10" name="TextBox 9">
            <a:extLst>
              <a:ext uri="{FF2B5EF4-FFF2-40B4-BE49-F238E27FC236}">
                <a16:creationId xmlns:a16="http://schemas.microsoft.com/office/drawing/2014/main" id="{72BBC4A0-6FDB-158B-CFB1-881BAD35B252}"/>
              </a:ext>
            </a:extLst>
          </p:cNvPr>
          <p:cNvSpPr txBox="1"/>
          <p:nvPr/>
        </p:nvSpPr>
        <p:spPr>
          <a:xfrm>
            <a:off x="1729139" y="2324749"/>
            <a:ext cx="8851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PESI</a:t>
            </a:r>
          </a:p>
        </p:txBody>
      </p:sp>
      <p:cxnSp>
        <p:nvCxnSpPr>
          <p:cNvPr id="12" name="Straight Arrow Connector 11">
            <a:extLst>
              <a:ext uri="{FF2B5EF4-FFF2-40B4-BE49-F238E27FC236}">
                <a16:creationId xmlns:a16="http://schemas.microsoft.com/office/drawing/2014/main" id="{71FAEADE-3A7E-E2FF-5154-41DCCEA3386C}"/>
              </a:ext>
            </a:extLst>
          </p:cNvPr>
          <p:cNvCxnSpPr>
            <a:stCxn id="2" idx="2"/>
            <a:endCxn id="3" idx="0"/>
          </p:cNvCxnSpPr>
          <p:nvPr/>
        </p:nvCxnSpPr>
        <p:spPr>
          <a:xfrm flipH="1">
            <a:off x="885819" y="2026991"/>
            <a:ext cx="1231408" cy="7378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3B71E04-DA4D-32CE-7D61-6DB64E46340E}"/>
              </a:ext>
            </a:extLst>
          </p:cNvPr>
          <p:cNvCxnSpPr>
            <a:cxnSpLocks/>
            <a:stCxn id="2" idx="2"/>
            <a:endCxn id="5" idx="0"/>
          </p:cNvCxnSpPr>
          <p:nvPr/>
        </p:nvCxnSpPr>
        <p:spPr>
          <a:xfrm>
            <a:off x="2117227" y="2026991"/>
            <a:ext cx="1231406" cy="7378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3161B64D-0584-888B-037D-FB9D606244FF}"/>
              </a:ext>
            </a:extLst>
          </p:cNvPr>
          <p:cNvCxnSpPr>
            <a:stCxn id="3" idx="2"/>
            <a:endCxn id="6" idx="0"/>
          </p:cNvCxnSpPr>
          <p:nvPr/>
        </p:nvCxnSpPr>
        <p:spPr>
          <a:xfrm flipH="1">
            <a:off x="787642" y="3595862"/>
            <a:ext cx="98177" cy="12970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9DBE0268-9DB0-E834-86D6-EA31DA1F647F}"/>
              </a:ext>
            </a:extLst>
          </p:cNvPr>
          <p:cNvCxnSpPr>
            <a:stCxn id="3" idx="2"/>
            <a:endCxn id="9" idx="0"/>
          </p:cNvCxnSpPr>
          <p:nvPr/>
        </p:nvCxnSpPr>
        <p:spPr>
          <a:xfrm>
            <a:off x="885819" y="3595862"/>
            <a:ext cx="1710845" cy="1288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69ED3B64-DD48-AD02-B551-B9AAD3368392}"/>
              </a:ext>
            </a:extLst>
          </p:cNvPr>
          <p:cNvSpPr/>
          <p:nvPr/>
        </p:nvSpPr>
        <p:spPr>
          <a:xfrm>
            <a:off x="-1" y="4060987"/>
            <a:ext cx="4100601" cy="380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Concerning CT Features</a:t>
            </a:r>
          </a:p>
        </p:txBody>
      </p:sp>
      <p:pic>
        <p:nvPicPr>
          <p:cNvPr id="15" name="Picture 14">
            <a:extLst>
              <a:ext uri="{FF2B5EF4-FFF2-40B4-BE49-F238E27FC236}">
                <a16:creationId xmlns:a16="http://schemas.microsoft.com/office/drawing/2014/main" id="{AFED8E81-3604-6D71-C9C2-AC26362FEAA1}"/>
              </a:ext>
            </a:extLst>
          </p:cNvPr>
          <p:cNvPicPr>
            <a:picLocks noChangeAspect="1"/>
          </p:cNvPicPr>
          <p:nvPr/>
        </p:nvPicPr>
        <p:blipFill>
          <a:blip r:embed="rId5"/>
          <a:stretch>
            <a:fillRect/>
          </a:stretch>
        </p:blipFill>
        <p:spPr>
          <a:xfrm>
            <a:off x="12290321" y="2411526"/>
            <a:ext cx="5150115" cy="2368672"/>
          </a:xfrm>
          <a:prstGeom prst="rect">
            <a:avLst/>
          </a:prstGeom>
        </p:spPr>
      </p:pic>
    </p:spTree>
    <p:custDataLst>
      <p:tags r:id="rId1"/>
    </p:custDataLst>
    <p:extLst>
      <p:ext uri="{BB962C8B-B14F-4D97-AF65-F5344CB8AC3E}">
        <p14:creationId xmlns:p14="http://schemas.microsoft.com/office/powerpoint/2010/main" val="17789775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DF17-EE1D-ED47-5142-2C9502F613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88D31A-A733-D9E3-A2C4-550A7C7B983E}"/>
              </a:ext>
            </a:extLst>
          </p:cNvPr>
          <p:cNvSpPr>
            <a:spLocks noGrp="1"/>
          </p:cNvSpPr>
          <p:nvPr>
            <p:ph type="title"/>
          </p:nvPr>
        </p:nvSpPr>
        <p:spPr/>
        <p:txBody>
          <a:bodyPr/>
          <a:lstStyle/>
          <a:p>
            <a:r>
              <a:rPr lang="en-US"/>
              <a:t>What About RV Dysfunction?</a:t>
            </a:r>
          </a:p>
        </p:txBody>
      </p:sp>
      <p:pic>
        <p:nvPicPr>
          <p:cNvPr id="2" name="Picture 1">
            <a:extLst>
              <a:ext uri="{FF2B5EF4-FFF2-40B4-BE49-F238E27FC236}">
                <a16:creationId xmlns:a16="http://schemas.microsoft.com/office/drawing/2014/main" id="{C5144BEA-3CBE-827C-6C71-3CB2ECC8834F}"/>
              </a:ext>
            </a:extLst>
          </p:cNvPr>
          <p:cNvPicPr>
            <a:picLocks noChangeAspect="1"/>
          </p:cNvPicPr>
          <p:nvPr/>
        </p:nvPicPr>
        <p:blipFill>
          <a:blip r:embed="rId3"/>
          <a:stretch>
            <a:fillRect/>
          </a:stretch>
        </p:blipFill>
        <p:spPr>
          <a:xfrm>
            <a:off x="1705594" y="1211301"/>
            <a:ext cx="8780811" cy="5145350"/>
          </a:xfrm>
          <a:prstGeom prst="rect">
            <a:avLst/>
          </a:prstGeom>
        </p:spPr>
      </p:pic>
      <p:sp>
        <p:nvSpPr>
          <p:cNvPr id="8" name="Text Placeholder 6">
            <a:extLst>
              <a:ext uri="{FF2B5EF4-FFF2-40B4-BE49-F238E27FC236}">
                <a16:creationId xmlns:a16="http://schemas.microsoft.com/office/drawing/2014/main" id="{B5F4BE92-80E2-A222-2AEE-E03E5674455D}"/>
              </a:ext>
            </a:extLst>
          </p:cNvPr>
          <p:cNvSpPr>
            <a:spLocks noGrp="1"/>
          </p:cNvSpPr>
          <p:nvPr>
            <p:ph type="body" sz="quarter" idx="14"/>
          </p:nvPr>
        </p:nvSpPr>
        <p:spPr>
          <a:xfrm>
            <a:off x="0" y="6443188"/>
            <a:ext cx="12191999" cy="278332"/>
          </a:xfrm>
        </p:spPr>
        <p:txBody>
          <a:bodyPr/>
          <a:lstStyle/>
          <a:p>
            <a:r>
              <a:rPr lang="en-US"/>
              <a:t>O'Hare C, et al. JAMA </a:t>
            </a:r>
            <a:r>
              <a:rPr lang="en-US" err="1"/>
              <a:t>Netw</a:t>
            </a:r>
            <a:r>
              <a:rPr lang="en-US"/>
              <a:t> Open. 2023;6:e2311455. Erratum in: JAMA </a:t>
            </a:r>
            <a:r>
              <a:rPr lang="en-US" err="1"/>
              <a:t>Netw</a:t>
            </a:r>
            <a:r>
              <a:rPr lang="en-US"/>
              <a:t> Open. 2024 Oct 1;7(10):e2443500. </a:t>
            </a:r>
          </a:p>
        </p:txBody>
      </p:sp>
    </p:spTree>
    <p:custDataLst>
      <p:tags r:id="rId1"/>
    </p:custDataLst>
    <p:extLst>
      <p:ext uri="{BB962C8B-B14F-4D97-AF65-F5344CB8AC3E}">
        <p14:creationId xmlns:p14="http://schemas.microsoft.com/office/powerpoint/2010/main" val="3427994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D3B4-12B3-1F7E-79EF-C1081BB9C526}"/>
              </a:ext>
            </a:extLst>
          </p:cNvPr>
          <p:cNvSpPr>
            <a:spLocks noGrp="1"/>
          </p:cNvSpPr>
          <p:nvPr>
            <p:ph type="title"/>
          </p:nvPr>
        </p:nvSpPr>
        <p:spPr/>
        <p:txBody>
          <a:bodyPr>
            <a:normAutofit fontScale="90000"/>
          </a:bodyPr>
          <a:lstStyle/>
          <a:p>
            <a:r>
              <a:rPr lang="en-US"/>
              <a:t>RV Dysfunction and PE Risk </a:t>
            </a:r>
            <a:r>
              <a:rPr lang="en-US">
                <a:sym typeface="Wingdings" pitchFamily="2" charset="2"/>
              </a:rPr>
              <a:t> Not Really Dichotomous</a:t>
            </a:r>
            <a:endParaRPr lang="en-US"/>
          </a:p>
        </p:txBody>
      </p:sp>
      <p:sp>
        <p:nvSpPr>
          <p:cNvPr id="5" name="Text Placeholder 4">
            <a:extLst>
              <a:ext uri="{FF2B5EF4-FFF2-40B4-BE49-F238E27FC236}">
                <a16:creationId xmlns:a16="http://schemas.microsoft.com/office/drawing/2014/main" id="{D36828D1-05D1-8B8A-D77D-1265CDE3AED6}"/>
              </a:ext>
            </a:extLst>
          </p:cNvPr>
          <p:cNvSpPr>
            <a:spLocks noGrp="1"/>
          </p:cNvSpPr>
          <p:nvPr>
            <p:ph type="body" sz="quarter" idx="14"/>
          </p:nvPr>
        </p:nvSpPr>
        <p:spPr>
          <a:xfrm>
            <a:off x="0" y="6443188"/>
            <a:ext cx="12191999" cy="278332"/>
          </a:xfrm>
        </p:spPr>
        <p:txBody>
          <a:bodyPr/>
          <a:lstStyle/>
          <a:p>
            <a:r>
              <a:rPr lang="en-US">
                <a:latin typeface="Arial"/>
                <a:cs typeface="Arial"/>
              </a:rPr>
              <a:t>Cai B, et al. J </a:t>
            </a:r>
            <a:r>
              <a:rPr lang="en-US" err="1">
                <a:latin typeface="Arial"/>
                <a:cs typeface="Arial"/>
              </a:rPr>
              <a:t>Thorac</a:t>
            </a:r>
            <a:r>
              <a:rPr lang="en-US">
                <a:latin typeface="Arial"/>
                <a:cs typeface="Arial"/>
              </a:rPr>
              <a:t> Imag 2013;28:196-201.</a:t>
            </a:r>
            <a:endParaRPr lang="en-US">
              <a:cs typeface="Arial"/>
            </a:endParaRPr>
          </a:p>
        </p:txBody>
      </p:sp>
      <p:graphicFrame>
        <p:nvGraphicFramePr>
          <p:cNvPr id="6" name="Content Placeholder 5">
            <a:extLst>
              <a:ext uri="{FF2B5EF4-FFF2-40B4-BE49-F238E27FC236}">
                <a16:creationId xmlns:a16="http://schemas.microsoft.com/office/drawing/2014/main" id="{04D08444-441A-58B5-0BAA-3E887336CCE3}"/>
              </a:ext>
            </a:extLst>
          </p:cNvPr>
          <p:cNvGraphicFramePr>
            <a:graphicFrameLocks noGrp="1"/>
          </p:cNvGraphicFramePr>
          <p:nvPr>
            <p:ph sz="quarter" idx="4294967295"/>
          </p:nvPr>
        </p:nvGraphicFramePr>
        <p:xfrm>
          <a:off x="1587062" y="3028468"/>
          <a:ext cx="9007366" cy="2372810"/>
        </p:xfrm>
        <a:graphic>
          <a:graphicData uri="http://schemas.openxmlformats.org/drawingml/2006/table">
            <a:tbl>
              <a:tblPr firstRow="1" bandRow="1">
                <a:tableStyleId>{5C22544A-7EE6-4342-B048-85BDC9FD1C3A}</a:tableStyleId>
              </a:tblPr>
              <a:tblGrid>
                <a:gridCol w="5097517">
                  <a:extLst>
                    <a:ext uri="{9D8B030D-6E8A-4147-A177-3AD203B41FA5}">
                      <a16:colId xmlns:a16="http://schemas.microsoft.com/office/drawing/2014/main" val="1106177646"/>
                    </a:ext>
                  </a:extLst>
                </a:gridCol>
                <a:gridCol w="3909849">
                  <a:extLst>
                    <a:ext uri="{9D8B030D-6E8A-4147-A177-3AD203B41FA5}">
                      <a16:colId xmlns:a16="http://schemas.microsoft.com/office/drawing/2014/main" val="545872731"/>
                    </a:ext>
                  </a:extLst>
                </a:gridCol>
              </a:tblGrid>
              <a:tr h="620581">
                <a:tc>
                  <a:txBody>
                    <a:bodyPr/>
                    <a:lstStyle/>
                    <a:p>
                      <a:endParaRPr lang="en-US" sz="2800"/>
                    </a:p>
                  </a:txBody>
                  <a:tcPr anchor="ctr"/>
                </a:tc>
                <a:tc>
                  <a:txBody>
                    <a:bodyPr/>
                    <a:lstStyle/>
                    <a:p>
                      <a:pPr algn="ctr"/>
                      <a:r>
                        <a:rPr lang="en-US" sz="2800"/>
                        <a:t>OR</a:t>
                      </a:r>
                    </a:p>
                  </a:txBody>
                  <a:tcPr anchor="ctr"/>
                </a:tc>
                <a:extLst>
                  <a:ext uri="{0D108BD9-81ED-4DB2-BD59-A6C34878D82A}">
                    <a16:rowId xmlns:a16="http://schemas.microsoft.com/office/drawing/2014/main" val="2027535298"/>
                  </a:ext>
                </a:extLst>
              </a:tr>
              <a:tr h="620581">
                <a:tc>
                  <a:txBody>
                    <a:bodyPr/>
                    <a:lstStyle/>
                    <a:p>
                      <a:r>
                        <a:rPr lang="en-US" sz="2800"/>
                        <a:t>RV/LV &gt; 1.0 (CI)</a:t>
                      </a:r>
                    </a:p>
                  </a:txBody>
                  <a:tcPr anchor="ctr">
                    <a:solidFill>
                      <a:schemeClr val="bg1">
                        <a:lumMod val="95000"/>
                      </a:schemeClr>
                    </a:solidFill>
                  </a:tcPr>
                </a:tc>
                <a:tc>
                  <a:txBody>
                    <a:bodyPr/>
                    <a:lstStyle/>
                    <a:p>
                      <a:pPr algn="ctr"/>
                      <a:r>
                        <a:rPr lang="en-US" sz="2800"/>
                        <a:t>4.08 (1.67, 9.96)</a:t>
                      </a:r>
                    </a:p>
                  </a:txBody>
                  <a:tcPr anchor="ctr">
                    <a:solidFill>
                      <a:schemeClr val="bg1">
                        <a:lumMod val="95000"/>
                      </a:schemeClr>
                    </a:solidFill>
                  </a:tcPr>
                </a:tc>
                <a:extLst>
                  <a:ext uri="{0D108BD9-81ED-4DB2-BD59-A6C34878D82A}">
                    <a16:rowId xmlns:a16="http://schemas.microsoft.com/office/drawing/2014/main" val="4000583414"/>
                  </a:ext>
                </a:extLst>
              </a:tr>
              <a:tr h="1131648">
                <a:tc>
                  <a:txBody>
                    <a:bodyPr/>
                    <a:lstStyle/>
                    <a:p>
                      <a:r>
                        <a:rPr lang="en-US" sz="2800"/>
                        <a:t>RV/LV for each 0.1 increase</a:t>
                      </a:r>
                    </a:p>
                  </a:txBody>
                  <a:tcPr anchor="ctr">
                    <a:solidFill>
                      <a:schemeClr val="bg1">
                        <a:lumMod val="95000"/>
                      </a:schemeClr>
                    </a:solidFill>
                  </a:tcPr>
                </a:tc>
                <a:tc>
                  <a:txBody>
                    <a:bodyPr/>
                    <a:lstStyle/>
                    <a:p>
                      <a:pPr algn="ctr"/>
                      <a:r>
                        <a:rPr lang="en-US" sz="2800"/>
                        <a:t>1.20 (1.06, 1.36)</a:t>
                      </a:r>
                    </a:p>
                  </a:txBody>
                  <a:tcPr anchor="ctr">
                    <a:solidFill>
                      <a:schemeClr val="bg1">
                        <a:lumMod val="95000"/>
                      </a:schemeClr>
                    </a:solidFill>
                  </a:tcPr>
                </a:tc>
                <a:extLst>
                  <a:ext uri="{0D108BD9-81ED-4DB2-BD59-A6C34878D82A}">
                    <a16:rowId xmlns:a16="http://schemas.microsoft.com/office/drawing/2014/main" val="312654369"/>
                  </a:ext>
                </a:extLst>
              </a:tr>
            </a:tbl>
          </a:graphicData>
        </a:graphic>
      </p:graphicFrame>
      <p:sp>
        <p:nvSpPr>
          <p:cNvPr id="7" name="TextBox 6">
            <a:extLst>
              <a:ext uri="{FF2B5EF4-FFF2-40B4-BE49-F238E27FC236}">
                <a16:creationId xmlns:a16="http://schemas.microsoft.com/office/drawing/2014/main" id="{A2C5367D-DA1C-59B5-C266-F8D6D4685372}"/>
              </a:ext>
            </a:extLst>
          </p:cNvPr>
          <p:cNvSpPr txBox="1"/>
          <p:nvPr/>
        </p:nvSpPr>
        <p:spPr>
          <a:xfrm>
            <a:off x="2768902" y="1464491"/>
            <a:ext cx="6654194" cy="1077218"/>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7484F"/>
                </a:solidFill>
                <a:effectLst/>
                <a:uLnTx/>
                <a:uFillTx/>
                <a:latin typeface="Arial" panose="020B0604020202020204" pitchFamily="34" charset="0"/>
                <a:ea typeface="+mn-ea"/>
                <a:cs typeface="+mn-cs"/>
              </a:rPr>
              <a:t>1596 Patients With Acute PE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7484F"/>
                </a:solidFill>
                <a:effectLst/>
                <a:uLnTx/>
                <a:uFillTx/>
                <a:latin typeface="Arial"/>
                <a:ea typeface="+mn-ea"/>
                <a:cs typeface="Arial"/>
              </a:rPr>
              <a:t>Predict 30-Day All-Cause Mortality</a:t>
            </a:r>
          </a:p>
        </p:txBody>
      </p:sp>
    </p:spTree>
    <p:custDataLst>
      <p:tags r:id="rId1"/>
    </p:custDataLst>
    <p:extLst>
      <p:ext uri="{BB962C8B-B14F-4D97-AF65-F5344CB8AC3E}">
        <p14:creationId xmlns:p14="http://schemas.microsoft.com/office/powerpoint/2010/main" val="41910760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58CA-C816-66E0-3B05-1F9540CCF4F4}"/>
              </a:ext>
            </a:extLst>
          </p:cNvPr>
          <p:cNvSpPr>
            <a:spLocks noGrp="1"/>
          </p:cNvSpPr>
          <p:nvPr>
            <p:ph type="title"/>
          </p:nvPr>
        </p:nvSpPr>
        <p:spPr/>
        <p:txBody>
          <a:bodyPr/>
          <a:lstStyle/>
          <a:p>
            <a:r>
              <a:rPr lang="en-US"/>
              <a:t>Return to Case 1</a:t>
            </a:r>
          </a:p>
        </p:txBody>
      </p:sp>
      <p:sp>
        <p:nvSpPr>
          <p:cNvPr id="3" name="Content Placeholder 2">
            <a:extLst>
              <a:ext uri="{FF2B5EF4-FFF2-40B4-BE49-F238E27FC236}">
                <a16:creationId xmlns:a16="http://schemas.microsoft.com/office/drawing/2014/main" id="{45F22676-3DD1-ED8F-9949-726478C378FE}"/>
              </a:ext>
            </a:extLst>
          </p:cNvPr>
          <p:cNvSpPr>
            <a:spLocks noGrp="1"/>
          </p:cNvSpPr>
          <p:nvPr>
            <p:ph sz="quarter" idx="11"/>
          </p:nvPr>
        </p:nvSpPr>
        <p:spPr/>
        <p:txBody>
          <a:bodyPr vert="horz" lIns="0" tIns="0" rIns="0" bIns="0" rtlCol="0" anchor="t">
            <a:normAutofit/>
          </a:bodyPr>
          <a:lstStyle/>
          <a:p>
            <a:pPr marL="251460" lvl="1" indent="-251460"/>
            <a:r>
              <a:rPr lang="en-US" sz="2800"/>
              <a:t>72-year-old woman with acute PE, PESI score of 72, mild </a:t>
            </a:r>
            <a:br>
              <a:rPr lang="en-US" sz="2800"/>
            </a:br>
            <a:r>
              <a:rPr lang="en-US" sz="2800"/>
              <a:t>RV enlargement</a:t>
            </a:r>
            <a:endParaRPr lang="en-US"/>
          </a:p>
          <a:p>
            <a:endParaRPr lang="en-US" sz="2800">
              <a:sym typeface="Wingdings" pitchFamily="2" charset="2"/>
            </a:endParaRPr>
          </a:p>
          <a:p>
            <a:r>
              <a:rPr lang="en-US" sz="2800" b="1">
                <a:sym typeface="Wingdings" pitchFamily="2" charset="2"/>
              </a:rPr>
              <a:t>Does she require hospital admission?</a:t>
            </a:r>
          </a:p>
          <a:p>
            <a:pPr marL="251460" lvl="1" indent="-251460"/>
            <a:r>
              <a:rPr lang="en-US" sz="2800">
                <a:latin typeface="Arial"/>
                <a:cs typeface="Arial"/>
                <a:sym typeface="Wingdings" pitchFamily="2" charset="2"/>
              </a:rPr>
              <a:t>Probably not!</a:t>
            </a:r>
            <a:endParaRPr lang="en-US" sz="2800">
              <a:latin typeface="Arial"/>
              <a:cs typeface="Arial"/>
            </a:endParaRPr>
          </a:p>
          <a:p>
            <a:pPr marL="251460" lvl="1" indent="-251460"/>
            <a:r>
              <a:rPr lang="en-US" sz="2800">
                <a:latin typeface="Arial"/>
                <a:cs typeface="Arial"/>
                <a:sym typeface="Wingdings" pitchFamily="2" charset="2"/>
              </a:rPr>
              <a:t>Low-risk by PESI, no HESTIA criteria</a:t>
            </a:r>
            <a:endParaRPr lang="en-US" sz="2800">
              <a:latin typeface="Arial"/>
              <a:cs typeface="Arial"/>
            </a:endParaRPr>
          </a:p>
          <a:p>
            <a:pPr marL="251460" lvl="1" indent="-251460"/>
            <a:r>
              <a:rPr lang="en-US" sz="2800">
                <a:latin typeface="Arial"/>
                <a:cs typeface="Arial"/>
                <a:sym typeface="Wingdings" pitchFamily="2" charset="2"/>
              </a:rPr>
              <a:t>RV only mildly enlarged; all other risk elements are “negative”</a:t>
            </a:r>
            <a:endParaRPr lang="en-US" sz="2800">
              <a:latin typeface="Arial"/>
              <a:cs typeface="Arial"/>
            </a:endParaRPr>
          </a:p>
          <a:p>
            <a:pPr marL="251460" lvl="1" indent="-251460"/>
            <a:r>
              <a:rPr lang="en-US" sz="2800">
                <a:latin typeface="Arial"/>
                <a:cs typeface="Arial"/>
                <a:sym typeface="Wingdings" pitchFamily="2" charset="2"/>
              </a:rPr>
              <a:t>Ensure rapid follow-up, access to medications</a:t>
            </a:r>
            <a:endParaRPr lang="en-US" sz="2800">
              <a:latin typeface="Arial"/>
              <a:cs typeface="Arial"/>
            </a:endParaRPr>
          </a:p>
        </p:txBody>
      </p:sp>
      <p:sp>
        <p:nvSpPr>
          <p:cNvPr id="4" name="Text Placeholder 3">
            <a:extLst>
              <a:ext uri="{FF2B5EF4-FFF2-40B4-BE49-F238E27FC236}">
                <a16:creationId xmlns:a16="http://schemas.microsoft.com/office/drawing/2014/main" id="{8A1500B4-1BAE-64FC-DF85-66906BCA9BF8}"/>
              </a:ext>
            </a:extLst>
          </p:cNvPr>
          <p:cNvSpPr>
            <a:spLocks noGrp="1"/>
          </p:cNvSpPr>
          <p:nvPr>
            <p:ph type="body" sz="quarter" idx="14"/>
          </p:nvPr>
        </p:nvSpPr>
        <p:spPr/>
        <p:txBody>
          <a:bodyPr/>
          <a:lstStyle/>
          <a:p>
            <a:endParaRPr lang="en-US"/>
          </a:p>
        </p:txBody>
      </p:sp>
    </p:spTree>
    <p:custDataLst>
      <p:tags r:id="rId1"/>
    </p:custDataLst>
    <p:extLst>
      <p:ext uri="{BB962C8B-B14F-4D97-AF65-F5344CB8AC3E}">
        <p14:creationId xmlns:p14="http://schemas.microsoft.com/office/powerpoint/2010/main" val="27961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9CEA4-FF7D-4AE4-10C9-7B64ABF48DF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A519BAD-BF1C-BE81-EEF9-BD97043DEC04}"/>
              </a:ext>
            </a:extLst>
          </p:cNvPr>
          <p:cNvGrpSpPr/>
          <p:nvPr/>
        </p:nvGrpSpPr>
        <p:grpSpPr>
          <a:xfrm>
            <a:off x="374903" y="1743353"/>
            <a:ext cx="11432783" cy="5114646"/>
            <a:chOff x="374903" y="1743353"/>
            <a:chExt cx="11432783" cy="5114646"/>
          </a:xfrm>
        </p:grpSpPr>
        <p:sp>
          <p:nvSpPr>
            <p:cNvPr id="7" name="Round Same Side Corner Rectangle 1">
              <a:extLst>
                <a:ext uri="{FF2B5EF4-FFF2-40B4-BE49-F238E27FC236}">
                  <a16:creationId xmlns:a16="http://schemas.microsoft.com/office/drawing/2014/main" id="{C2E7FCEA-0062-A9C3-7406-4F67A190BA25}"/>
                </a:ext>
              </a:extLst>
            </p:cNvPr>
            <p:cNvSpPr/>
            <p:nvPr/>
          </p:nvSpPr>
          <p:spPr>
            <a:xfrm>
              <a:off x="374903" y="1775012"/>
              <a:ext cx="11432783" cy="5082987"/>
            </a:xfrm>
            <a:prstGeom prst="round2SameRect">
              <a:avLst>
                <a:gd name="adj1" fmla="val 5774"/>
                <a:gd name="adj2" fmla="val 0"/>
              </a:avLst>
            </a:prstGeom>
            <a:solidFill>
              <a:srgbClr val="1D4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ound Same Side Corner Rectangle 9">
              <a:extLst>
                <a:ext uri="{FF2B5EF4-FFF2-40B4-BE49-F238E27FC236}">
                  <a16:creationId xmlns:a16="http://schemas.microsoft.com/office/drawing/2014/main" id="{3125EE2E-AFD1-CAE6-7F35-A26ED0C542DD}"/>
                </a:ext>
              </a:extLst>
            </p:cNvPr>
            <p:cNvSpPr/>
            <p:nvPr/>
          </p:nvSpPr>
          <p:spPr>
            <a:xfrm>
              <a:off x="775442" y="2150982"/>
              <a:ext cx="10631704" cy="4691075"/>
            </a:xfrm>
            <a:prstGeom prst="round2SameRect">
              <a:avLst>
                <a:gd name="adj1" fmla="val 5380"/>
                <a:gd name="adj2" fmla="val 0"/>
              </a:avLst>
            </a:prstGeom>
            <a:solidFill>
              <a:schemeClr val="bg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B3B6947D-B0D9-3144-3E7C-2875ED9F2291}"/>
                </a:ext>
              </a:extLst>
            </p:cNvPr>
            <p:cNvGrpSpPr/>
            <p:nvPr/>
          </p:nvGrpSpPr>
          <p:grpSpPr>
            <a:xfrm>
              <a:off x="3868356" y="1743353"/>
              <a:ext cx="4445876" cy="739779"/>
              <a:chOff x="2039588" y="1743353"/>
              <a:chExt cx="4445876" cy="739779"/>
            </a:xfrm>
          </p:grpSpPr>
          <p:sp>
            <p:nvSpPr>
              <p:cNvPr id="12" name="Rounded Rectangle 53">
                <a:extLst>
                  <a:ext uri="{FF2B5EF4-FFF2-40B4-BE49-F238E27FC236}">
                    <a16:creationId xmlns:a16="http://schemas.microsoft.com/office/drawing/2014/main" id="{6EABDE31-BA2D-4B5D-DCBF-9C48831F5EFB}"/>
                  </a:ext>
                </a:extLst>
              </p:cNvPr>
              <p:cNvSpPr/>
              <p:nvPr/>
            </p:nvSpPr>
            <p:spPr>
              <a:xfrm>
                <a:off x="2039588" y="1877170"/>
                <a:ext cx="4445876" cy="605962"/>
              </a:xfrm>
              <a:prstGeom prst="roundRect">
                <a:avLst/>
              </a:prstGeom>
              <a:no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ound Same Side Corner Rectangle 8">
                <a:extLst>
                  <a:ext uri="{FF2B5EF4-FFF2-40B4-BE49-F238E27FC236}">
                    <a16:creationId xmlns:a16="http://schemas.microsoft.com/office/drawing/2014/main" id="{B63B52AA-C2B0-4A7E-F6D2-FEEC9F8A7FAF}"/>
                  </a:ext>
                </a:extLst>
              </p:cNvPr>
              <p:cNvSpPr/>
              <p:nvPr/>
            </p:nvSpPr>
            <p:spPr>
              <a:xfrm rot="10800000">
                <a:off x="2532200" y="1743353"/>
                <a:ext cx="3460653" cy="342300"/>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7C5E11D4-A9BE-F2EA-C912-E0037A5CDB5B}"/>
                  </a:ext>
                </a:extLst>
              </p:cNvPr>
              <p:cNvGrpSpPr/>
              <p:nvPr/>
            </p:nvGrpSpPr>
            <p:grpSpPr>
              <a:xfrm flipH="1">
                <a:off x="2679803" y="1840341"/>
                <a:ext cx="3240318" cy="53773"/>
                <a:chOff x="2841171" y="1840341"/>
                <a:chExt cx="3240318" cy="53773"/>
              </a:xfrm>
            </p:grpSpPr>
            <p:sp>
              <p:nvSpPr>
                <p:cNvPr id="15" name="Rounded Rectangle 22">
                  <a:extLst>
                    <a:ext uri="{FF2B5EF4-FFF2-40B4-BE49-F238E27FC236}">
                      <a16:creationId xmlns:a16="http://schemas.microsoft.com/office/drawing/2014/main" id="{3037EEE0-2FE7-F55E-1F5E-E0AD95DF63D5}"/>
                    </a:ext>
                  </a:extLst>
                </p:cNvPr>
                <p:cNvSpPr/>
                <p:nvPr/>
              </p:nvSpPr>
              <p:spPr>
                <a:xfrm>
                  <a:off x="2841171" y="1840341"/>
                  <a:ext cx="2073082"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23">
                  <a:extLst>
                    <a:ext uri="{FF2B5EF4-FFF2-40B4-BE49-F238E27FC236}">
                      <a16:creationId xmlns:a16="http://schemas.microsoft.com/office/drawing/2014/main" id="{6B1CCE87-84EC-C0D5-1C3D-CD595B4CD130}"/>
                    </a:ext>
                  </a:extLst>
                </p:cNvPr>
                <p:cNvSpPr/>
                <p:nvPr/>
              </p:nvSpPr>
              <p:spPr>
                <a:xfrm>
                  <a:off x="5061860" y="1840341"/>
                  <a:ext cx="1019629" cy="537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pic>
          <p:nvPicPr>
            <p:cNvPr id="10" name="Picture 9">
              <a:extLst>
                <a:ext uri="{FF2B5EF4-FFF2-40B4-BE49-F238E27FC236}">
                  <a16:creationId xmlns:a16="http://schemas.microsoft.com/office/drawing/2014/main" id="{5196FACB-F8AF-63A6-DB84-82E88BD1EA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0750" y="2656893"/>
              <a:ext cx="1310122" cy="1310122"/>
            </a:xfrm>
            <a:prstGeom prst="rect">
              <a:avLst/>
            </a:prstGeom>
          </p:spPr>
        </p:pic>
        <p:sp>
          <p:nvSpPr>
            <p:cNvPr id="11" name="TextBox 10">
              <a:extLst>
                <a:ext uri="{FF2B5EF4-FFF2-40B4-BE49-F238E27FC236}">
                  <a16:creationId xmlns:a16="http://schemas.microsoft.com/office/drawing/2014/main" id="{4971A3F4-DBDC-AECE-84D8-AF7BE7BA56C8}"/>
                </a:ext>
              </a:extLst>
            </p:cNvPr>
            <p:cNvSpPr txBox="1"/>
            <p:nvPr/>
          </p:nvSpPr>
          <p:spPr>
            <a:xfrm>
              <a:off x="2381372" y="3127288"/>
              <a:ext cx="3202770" cy="369332"/>
            </a:xfrm>
            <a:prstGeom prst="rect">
              <a:avLst/>
            </a:prstGeom>
            <a:noFill/>
          </p:spPr>
          <p:txBody>
            <a:bodyPr wrap="square" lIns="91440" tIns="45720" rIns="91440" bIns="45720" rtlCol="0" anchor="t">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a:ea typeface="+mn-ea"/>
                  <a:cs typeface="+mn-cs"/>
                </a:rPr>
                <a:t>78-year-old man</a:t>
              </a:r>
            </a:p>
          </p:txBody>
        </p:sp>
      </p:grpSp>
      <p:sp>
        <p:nvSpPr>
          <p:cNvPr id="2" name="Title 1">
            <a:extLst>
              <a:ext uri="{FF2B5EF4-FFF2-40B4-BE49-F238E27FC236}">
                <a16:creationId xmlns:a16="http://schemas.microsoft.com/office/drawing/2014/main" id="{96B505E9-D53F-30CD-B69A-404570767E83}"/>
              </a:ext>
            </a:extLst>
          </p:cNvPr>
          <p:cNvSpPr>
            <a:spLocks noGrp="1"/>
          </p:cNvSpPr>
          <p:nvPr>
            <p:ph type="title"/>
          </p:nvPr>
        </p:nvSpPr>
        <p:spPr/>
        <p:txBody>
          <a:bodyPr/>
          <a:lstStyle/>
          <a:p>
            <a:r>
              <a:rPr lang="en-US"/>
              <a:t>Clinical Case 1</a:t>
            </a:r>
          </a:p>
        </p:txBody>
      </p:sp>
      <p:sp>
        <p:nvSpPr>
          <p:cNvPr id="5" name="Text Placeholder 4">
            <a:extLst>
              <a:ext uri="{FF2B5EF4-FFF2-40B4-BE49-F238E27FC236}">
                <a16:creationId xmlns:a16="http://schemas.microsoft.com/office/drawing/2014/main" id="{11DEF12E-B21F-1417-DC6C-71B0C3C864FC}"/>
              </a:ext>
            </a:extLst>
          </p:cNvPr>
          <p:cNvSpPr>
            <a:spLocks noGrp="1"/>
          </p:cNvSpPr>
          <p:nvPr>
            <p:ph type="body" sz="quarter" idx="14"/>
          </p:nvPr>
        </p:nvSpPr>
        <p:spPr>
          <a:xfrm>
            <a:off x="750956" y="6443188"/>
            <a:ext cx="11441043" cy="278332"/>
          </a:xfrm>
        </p:spPr>
        <p:txBody>
          <a:bodyPr/>
          <a:lstStyle/>
          <a:p>
            <a:r>
              <a:rPr lang="en-US">
                <a:latin typeface="Arial"/>
                <a:cs typeface="Arial"/>
              </a:rPr>
              <a:t>.</a:t>
            </a:r>
            <a:endParaRPr lang="en-US"/>
          </a:p>
        </p:txBody>
      </p:sp>
      <p:sp>
        <p:nvSpPr>
          <p:cNvPr id="3" name="Content Placeholder 2">
            <a:extLst>
              <a:ext uri="{FF2B5EF4-FFF2-40B4-BE49-F238E27FC236}">
                <a16:creationId xmlns:a16="http://schemas.microsoft.com/office/drawing/2014/main" id="{8B288628-3AB0-75B8-7467-51FF3F6CF5BC}"/>
              </a:ext>
            </a:extLst>
          </p:cNvPr>
          <p:cNvSpPr>
            <a:spLocks noGrp="1"/>
          </p:cNvSpPr>
          <p:nvPr>
            <p:ph sz="quarter" idx="11"/>
          </p:nvPr>
        </p:nvSpPr>
        <p:spPr>
          <a:xfrm>
            <a:off x="2240872" y="3561949"/>
            <a:ext cx="8382888" cy="2468880"/>
          </a:xfrm>
          <a:solidFill>
            <a:schemeClr val="bg1">
              <a:lumMod val="95000"/>
            </a:schemeClr>
          </a:solidFill>
        </p:spPr>
        <p:txBody>
          <a:bodyPr anchor="ctr">
            <a:normAutofit/>
          </a:bodyPr>
          <a:lstStyle/>
          <a:p>
            <a:pPr marL="251460" lvl="1" indent="-251460"/>
            <a:r>
              <a:rPr lang="en-US" sz="1800">
                <a:latin typeface="Arial"/>
                <a:cs typeface="Arial"/>
              </a:rPr>
              <a:t>Prior DVT; presents to ED with 3 days of chest pain and shortness of breath</a:t>
            </a:r>
            <a:endParaRPr lang="en-US">
              <a:latin typeface="Arial"/>
              <a:cs typeface="Arial"/>
            </a:endParaRPr>
          </a:p>
          <a:p>
            <a:pPr marL="251460" lvl="1" indent="-251460"/>
            <a:r>
              <a:rPr lang="en-US" sz="1800"/>
              <a:t>PMH</a:t>
            </a:r>
            <a:r>
              <a:rPr lang="en-US" sz="1800" b="1"/>
              <a:t>: </a:t>
            </a:r>
            <a:r>
              <a:rPr lang="en-US" sz="1800"/>
              <a:t>COPD, HTN, DM2, CKD stage 2, obesity (BMI: 31)</a:t>
            </a:r>
            <a:endParaRPr lang="en-US" sz="1800">
              <a:cs typeface="Arial" panose="020B0604020202020204" pitchFamily="34" charset="0"/>
            </a:endParaRPr>
          </a:p>
          <a:p>
            <a:pPr marL="251460" lvl="1" indent="-251460"/>
            <a:r>
              <a:rPr lang="en-US" sz="1800"/>
              <a:t>HR: 105; BP: 108/62; RR: 28; SpO2: 86%; RA </a:t>
            </a:r>
            <a:r>
              <a:rPr lang="en-US" sz="1800">
                <a:sym typeface="Wingdings" pitchFamily="2" charset="2"/>
              </a:rPr>
              <a:t> 94% 3L</a:t>
            </a:r>
            <a:endParaRPr lang="en-US" sz="1800">
              <a:cs typeface="Arial" panose="020B0604020202020204" pitchFamily="34" charset="0"/>
            </a:endParaRPr>
          </a:p>
          <a:p>
            <a:pPr marL="251460" lvl="1" indent="-251460"/>
            <a:r>
              <a:rPr lang="en-US" sz="1800"/>
              <a:t>Hg: 11.4; </a:t>
            </a:r>
            <a:r>
              <a:rPr lang="en-US" sz="1800" err="1"/>
              <a:t>Plt</a:t>
            </a:r>
            <a:r>
              <a:rPr lang="en-US" sz="1800"/>
              <a:t>: 189; Cr: 1.3 (</a:t>
            </a:r>
            <a:r>
              <a:rPr lang="en-US" sz="1800" err="1"/>
              <a:t>CrCl</a:t>
            </a:r>
            <a:r>
              <a:rPr lang="en-US" sz="1800"/>
              <a:t> 65); </a:t>
            </a:r>
            <a:r>
              <a:rPr lang="en-US" sz="1800" err="1"/>
              <a:t>hsTrop</a:t>
            </a:r>
            <a:r>
              <a:rPr lang="en-US" sz="1800"/>
              <a:t>: 32</a:t>
            </a:r>
            <a:endParaRPr lang="en-US" sz="1800">
              <a:cs typeface="Arial" panose="020B0604020202020204" pitchFamily="34" charset="0"/>
            </a:endParaRPr>
          </a:p>
          <a:p>
            <a:pPr marL="251460" lvl="1" indent="-251460"/>
            <a:r>
              <a:rPr lang="en-US" sz="1800"/>
              <a:t>PECT: Acute saddle PE, RV/LV 1.3</a:t>
            </a:r>
            <a:endParaRPr lang="en-US" sz="1800">
              <a:cs typeface="Arial" panose="020B0604020202020204" pitchFamily="34" charset="0"/>
            </a:endParaRPr>
          </a:p>
        </p:txBody>
      </p:sp>
      <p:sp>
        <p:nvSpPr>
          <p:cNvPr id="19" name="TextBox 18">
            <a:extLst>
              <a:ext uri="{FF2B5EF4-FFF2-40B4-BE49-F238E27FC236}">
                <a16:creationId xmlns:a16="http://schemas.microsoft.com/office/drawing/2014/main" id="{08302C1E-BC8A-0A4B-05ED-8EEC617480B6}"/>
              </a:ext>
            </a:extLst>
          </p:cNvPr>
          <p:cNvSpPr txBox="1"/>
          <p:nvPr/>
        </p:nvSpPr>
        <p:spPr>
          <a:xfrm>
            <a:off x="3007291" y="6038043"/>
            <a:ext cx="685005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16EA7"/>
                </a:solidFill>
                <a:effectLst/>
                <a:uLnTx/>
                <a:uFillTx/>
                <a:latin typeface="Arial" panose="020B0604020202020204"/>
                <a:ea typeface="+mn-ea"/>
                <a:cs typeface="+mn-cs"/>
              </a:rPr>
              <a:t>What is best anticoagulant for this patient?</a:t>
            </a:r>
          </a:p>
        </p:txBody>
      </p:sp>
    </p:spTree>
    <p:custDataLst>
      <p:tags r:id="rId1"/>
    </p:custDataLst>
    <p:extLst>
      <p:ext uri="{BB962C8B-B14F-4D97-AF65-F5344CB8AC3E}">
        <p14:creationId xmlns:p14="http://schemas.microsoft.com/office/powerpoint/2010/main" val="30561967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44CB-F91F-7E5B-1B1E-39A9CF06E6EE}"/>
              </a:ext>
            </a:extLst>
          </p:cNvPr>
          <p:cNvSpPr>
            <a:spLocks noGrp="1"/>
          </p:cNvSpPr>
          <p:nvPr>
            <p:ph type="title"/>
          </p:nvPr>
        </p:nvSpPr>
        <p:spPr/>
        <p:txBody>
          <a:bodyPr/>
          <a:lstStyle/>
          <a:p>
            <a:r>
              <a:rPr lang="en-US"/>
              <a:t>Early Heparin Reduces Mortality</a:t>
            </a:r>
          </a:p>
        </p:txBody>
      </p:sp>
      <p:sp>
        <p:nvSpPr>
          <p:cNvPr id="11" name="Text Placeholder 10">
            <a:extLst>
              <a:ext uri="{FF2B5EF4-FFF2-40B4-BE49-F238E27FC236}">
                <a16:creationId xmlns:a16="http://schemas.microsoft.com/office/drawing/2014/main" id="{EBF3F1D9-3609-FC82-940D-731A374B9A25}"/>
              </a:ext>
            </a:extLst>
          </p:cNvPr>
          <p:cNvSpPr>
            <a:spLocks noGrp="1"/>
          </p:cNvSpPr>
          <p:nvPr>
            <p:ph type="body" sz="quarter" idx="14"/>
          </p:nvPr>
        </p:nvSpPr>
        <p:spPr>
          <a:xfrm>
            <a:off x="0" y="6273911"/>
            <a:ext cx="12191999" cy="447609"/>
          </a:xfrm>
        </p:spPr>
        <p:txBody>
          <a:bodyPr/>
          <a:lstStyle/>
          <a:p>
            <a:r>
              <a:rPr lang="en-US" err="1">
                <a:latin typeface="Arial"/>
                <a:cs typeface="Arial"/>
              </a:rPr>
              <a:t>aPTT</a:t>
            </a:r>
            <a:r>
              <a:rPr lang="en-US">
                <a:latin typeface="Arial"/>
                <a:cs typeface="Arial"/>
              </a:rPr>
              <a:t>, activated partial thromboplastin time</a:t>
            </a:r>
          </a:p>
          <a:p>
            <a:r>
              <a:rPr lang="en-US">
                <a:latin typeface="Arial"/>
                <a:cs typeface="Arial"/>
              </a:rPr>
              <a:t>Smith SB, et al. Chest. 2010;137:1382-1390. </a:t>
            </a:r>
            <a:endParaRPr lang="en-US"/>
          </a:p>
        </p:txBody>
      </p:sp>
      <p:pic>
        <p:nvPicPr>
          <p:cNvPr id="4" name="Picture 3">
            <a:extLst>
              <a:ext uri="{FF2B5EF4-FFF2-40B4-BE49-F238E27FC236}">
                <a16:creationId xmlns:a16="http://schemas.microsoft.com/office/drawing/2014/main" id="{5D8D551F-A62B-3097-DFD8-2B0EE488EB30}"/>
              </a:ext>
            </a:extLst>
          </p:cNvPr>
          <p:cNvPicPr>
            <a:picLocks noChangeAspect="1"/>
          </p:cNvPicPr>
          <p:nvPr/>
        </p:nvPicPr>
        <p:blipFill>
          <a:blip r:embed="rId4"/>
          <a:stretch>
            <a:fillRect/>
          </a:stretch>
        </p:blipFill>
        <p:spPr>
          <a:xfrm>
            <a:off x="566057" y="2218509"/>
            <a:ext cx="5529943" cy="3860996"/>
          </a:xfrm>
          <a:prstGeom prst="rect">
            <a:avLst/>
          </a:prstGeom>
        </p:spPr>
      </p:pic>
      <p:pic>
        <p:nvPicPr>
          <p:cNvPr id="5" name="Picture 4">
            <a:extLst>
              <a:ext uri="{FF2B5EF4-FFF2-40B4-BE49-F238E27FC236}">
                <a16:creationId xmlns:a16="http://schemas.microsoft.com/office/drawing/2014/main" id="{FC54C407-BCDA-3D57-F4AB-1AFF85D7185A}"/>
              </a:ext>
            </a:extLst>
          </p:cNvPr>
          <p:cNvPicPr>
            <a:picLocks noChangeAspect="1"/>
          </p:cNvPicPr>
          <p:nvPr/>
        </p:nvPicPr>
        <p:blipFill>
          <a:blip r:embed="rId5"/>
          <a:stretch>
            <a:fillRect/>
          </a:stretch>
        </p:blipFill>
        <p:spPr>
          <a:xfrm>
            <a:off x="6096000" y="2218509"/>
            <a:ext cx="5676462" cy="3969318"/>
          </a:xfrm>
          <a:prstGeom prst="rect">
            <a:avLst/>
          </a:prstGeom>
        </p:spPr>
      </p:pic>
      <p:sp>
        <p:nvSpPr>
          <p:cNvPr id="7" name="TextBox 6">
            <a:extLst>
              <a:ext uri="{FF2B5EF4-FFF2-40B4-BE49-F238E27FC236}">
                <a16:creationId xmlns:a16="http://schemas.microsoft.com/office/drawing/2014/main" id="{93C5DC4E-CF96-2559-FB53-5E33C1F39702}"/>
              </a:ext>
            </a:extLst>
          </p:cNvPr>
          <p:cNvSpPr txBox="1"/>
          <p:nvPr/>
        </p:nvSpPr>
        <p:spPr>
          <a:xfrm>
            <a:off x="2694141" y="1128184"/>
            <a:ext cx="6265498" cy="461665"/>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a:ea typeface="+mn-ea"/>
                <a:cs typeface="Arial"/>
              </a:rPr>
              <a:t>400 Patients With Acute PE in ED </a:t>
            </a:r>
            <a:r>
              <a:rPr kumimoji="0" lang="en-US" sz="2400" b="0" i="0" u="none" strike="noStrike" kern="1200" cap="none" spc="0" normalizeH="0" baseline="0" noProof="0">
                <a:ln>
                  <a:noFill/>
                </a:ln>
                <a:solidFill>
                  <a:srgbClr val="47484F"/>
                </a:solidFill>
                <a:effectLst/>
                <a:uLnTx/>
                <a:uFillTx/>
                <a:latin typeface="Arial"/>
                <a:ea typeface="+mn-ea"/>
                <a:cs typeface="Arial"/>
                <a:sym typeface="Wingdings" pitchFamily="2" charset="2"/>
              </a:rPr>
              <a:t> IV UFH</a:t>
            </a:r>
            <a:endParaRPr kumimoji="0" lang="en-US" sz="2400" b="0" i="0" u="none" strike="noStrike" kern="1200" cap="none" spc="0" normalizeH="0" baseline="0" noProof="0">
              <a:ln>
                <a:noFill/>
              </a:ln>
              <a:solidFill>
                <a:srgbClr val="47484F"/>
              </a:solidFill>
              <a:effectLst/>
              <a:uLnTx/>
              <a:uFillTx/>
              <a:latin typeface="Arial"/>
              <a:ea typeface="+mn-ea"/>
              <a:cs typeface="Arial"/>
            </a:endParaRPr>
          </a:p>
        </p:txBody>
      </p:sp>
      <p:sp>
        <p:nvSpPr>
          <p:cNvPr id="8" name="TextBox 7">
            <a:extLst>
              <a:ext uri="{FF2B5EF4-FFF2-40B4-BE49-F238E27FC236}">
                <a16:creationId xmlns:a16="http://schemas.microsoft.com/office/drawing/2014/main" id="{E55179A1-B5A6-8E50-D8D4-56F3DC009E05}"/>
              </a:ext>
            </a:extLst>
          </p:cNvPr>
          <p:cNvSpPr txBox="1"/>
          <p:nvPr/>
        </p:nvSpPr>
        <p:spPr>
          <a:xfrm>
            <a:off x="1786346" y="1857507"/>
            <a:ext cx="38138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When Is Heparin Initiated?</a:t>
            </a:r>
          </a:p>
        </p:txBody>
      </p:sp>
      <p:sp>
        <p:nvSpPr>
          <p:cNvPr id="9" name="TextBox 8">
            <a:extLst>
              <a:ext uri="{FF2B5EF4-FFF2-40B4-BE49-F238E27FC236}">
                <a16:creationId xmlns:a16="http://schemas.microsoft.com/office/drawing/2014/main" id="{7571EFC9-9C77-8C49-04EE-C8402EDD5E75}"/>
              </a:ext>
            </a:extLst>
          </p:cNvPr>
          <p:cNvSpPr txBox="1"/>
          <p:nvPr/>
        </p:nvSpPr>
        <p:spPr>
          <a:xfrm>
            <a:off x="7223804" y="1853838"/>
            <a:ext cx="471077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When Is First Therapeutic </a:t>
            </a:r>
            <a:r>
              <a:rPr kumimoji="0" lang="en-US" sz="2400" b="0" i="0" u="none" strike="noStrike" kern="1200" cap="none" spc="0" normalizeH="0" baseline="0" noProof="0" err="1">
                <a:ln>
                  <a:noFill/>
                </a:ln>
                <a:solidFill>
                  <a:srgbClr val="47484F"/>
                </a:solidFill>
                <a:effectLst/>
                <a:uLnTx/>
                <a:uFillTx/>
                <a:latin typeface="Arial" panose="020B0604020202020204" pitchFamily="34" charset="0"/>
                <a:ea typeface="+mn-ea"/>
                <a:cs typeface="+mn-cs"/>
              </a:rPr>
              <a:t>aPTT</a:t>
            </a: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a:t>
            </a:r>
          </a:p>
        </p:txBody>
      </p:sp>
      <p:sp>
        <p:nvSpPr>
          <p:cNvPr id="3" name="TextBox 2">
            <a:extLst>
              <a:ext uri="{FF2B5EF4-FFF2-40B4-BE49-F238E27FC236}">
                <a16:creationId xmlns:a16="http://schemas.microsoft.com/office/drawing/2014/main" id="{EB7B407E-622D-8BB7-0D46-3D62D8B24A20}"/>
              </a:ext>
            </a:extLst>
          </p:cNvPr>
          <p:cNvSpPr txBox="1"/>
          <p:nvPr/>
        </p:nvSpPr>
        <p:spPr>
          <a:xfrm>
            <a:off x="2026763" y="5900009"/>
            <a:ext cx="758990"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7484F"/>
                </a:solidFill>
                <a:effectLst/>
                <a:uLnTx/>
                <a:uFillTx/>
                <a:latin typeface="Arial" panose="020B0604020202020204"/>
                <a:ea typeface="+mn-ea"/>
                <a:cs typeface="+mn-cs"/>
              </a:rPr>
              <a:t>P</a:t>
            </a:r>
            <a:r>
              <a:rPr kumimoji="0" lang="en-US" sz="1200" b="1" i="0" u="none" strike="noStrike" kern="1200" cap="none" spc="0" normalizeH="0" baseline="0" noProof="0">
                <a:ln>
                  <a:noFill/>
                </a:ln>
                <a:solidFill>
                  <a:srgbClr val="47484F"/>
                </a:solidFill>
                <a:effectLst/>
                <a:uLnTx/>
                <a:uFillTx/>
                <a:latin typeface="Arial" panose="020B0604020202020204"/>
                <a:ea typeface="+mn-ea"/>
                <a:cs typeface="+mn-cs"/>
              </a:rPr>
              <a:t> = .009</a:t>
            </a:r>
          </a:p>
        </p:txBody>
      </p:sp>
      <p:sp>
        <p:nvSpPr>
          <p:cNvPr id="6" name="TextBox 5">
            <a:extLst>
              <a:ext uri="{FF2B5EF4-FFF2-40B4-BE49-F238E27FC236}">
                <a16:creationId xmlns:a16="http://schemas.microsoft.com/office/drawing/2014/main" id="{0B6CCF59-E087-C82E-0708-7E9CC75078AB}"/>
              </a:ext>
            </a:extLst>
          </p:cNvPr>
          <p:cNvSpPr txBox="1"/>
          <p:nvPr/>
        </p:nvSpPr>
        <p:spPr>
          <a:xfrm>
            <a:off x="4564145" y="5894600"/>
            <a:ext cx="76174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7484F"/>
                </a:solidFill>
                <a:effectLst/>
                <a:uLnTx/>
                <a:uFillTx/>
                <a:latin typeface="Arial" panose="020B0604020202020204"/>
                <a:ea typeface="+mn-ea"/>
                <a:cs typeface="+mn-cs"/>
              </a:rPr>
              <a:t>P</a:t>
            </a:r>
            <a:r>
              <a:rPr kumimoji="0" lang="en-US" sz="1200" b="1" i="0" u="none" strike="noStrike" kern="1200" cap="none" spc="0" normalizeH="0" baseline="0" noProof="0">
                <a:ln>
                  <a:noFill/>
                </a:ln>
                <a:solidFill>
                  <a:srgbClr val="47484F"/>
                </a:solidFill>
                <a:effectLst/>
                <a:uLnTx/>
                <a:uFillTx/>
                <a:latin typeface="Arial" panose="020B0604020202020204"/>
                <a:ea typeface="+mn-ea"/>
                <a:cs typeface="+mn-cs"/>
              </a:rPr>
              <a:t> &lt; .001</a:t>
            </a:r>
          </a:p>
        </p:txBody>
      </p:sp>
      <p:sp>
        <p:nvSpPr>
          <p:cNvPr id="10" name="TextBox 9">
            <a:extLst>
              <a:ext uri="{FF2B5EF4-FFF2-40B4-BE49-F238E27FC236}">
                <a16:creationId xmlns:a16="http://schemas.microsoft.com/office/drawing/2014/main" id="{94752323-81E9-2AA5-F113-56CEE3F27F74}"/>
              </a:ext>
            </a:extLst>
          </p:cNvPr>
          <p:cNvSpPr txBox="1"/>
          <p:nvPr/>
        </p:nvSpPr>
        <p:spPr>
          <a:xfrm>
            <a:off x="7632120" y="5882468"/>
            <a:ext cx="76174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7484F"/>
                </a:solidFill>
                <a:effectLst/>
                <a:uLnTx/>
                <a:uFillTx/>
                <a:latin typeface="Arial" panose="020B0604020202020204"/>
                <a:ea typeface="+mn-ea"/>
                <a:cs typeface="+mn-cs"/>
              </a:rPr>
              <a:t>P</a:t>
            </a:r>
            <a:r>
              <a:rPr kumimoji="0" lang="en-US" sz="1200" b="1" i="0" u="none" strike="noStrike" kern="1200" cap="none" spc="0" normalizeH="0" baseline="0" noProof="0">
                <a:ln>
                  <a:noFill/>
                </a:ln>
                <a:solidFill>
                  <a:srgbClr val="47484F"/>
                </a:solidFill>
                <a:effectLst/>
                <a:uLnTx/>
                <a:uFillTx/>
                <a:latin typeface="Arial" panose="020B0604020202020204"/>
                <a:ea typeface="+mn-ea"/>
                <a:cs typeface="+mn-cs"/>
              </a:rPr>
              <a:t> = .091</a:t>
            </a:r>
          </a:p>
        </p:txBody>
      </p:sp>
      <p:sp>
        <p:nvSpPr>
          <p:cNvPr id="12" name="TextBox 11">
            <a:extLst>
              <a:ext uri="{FF2B5EF4-FFF2-40B4-BE49-F238E27FC236}">
                <a16:creationId xmlns:a16="http://schemas.microsoft.com/office/drawing/2014/main" id="{23040FEA-8E90-BAF9-9788-4479DE57C8DA}"/>
              </a:ext>
            </a:extLst>
          </p:cNvPr>
          <p:cNvSpPr txBox="1"/>
          <p:nvPr/>
        </p:nvSpPr>
        <p:spPr>
          <a:xfrm>
            <a:off x="10094088" y="5882468"/>
            <a:ext cx="76174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47484F"/>
                </a:solidFill>
                <a:effectLst/>
                <a:uLnTx/>
                <a:uFillTx/>
                <a:latin typeface="Arial" panose="020B0604020202020204"/>
                <a:ea typeface="+mn-ea"/>
                <a:cs typeface="+mn-cs"/>
              </a:rPr>
              <a:t>P</a:t>
            </a:r>
            <a:r>
              <a:rPr kumimoji="0" lang="en-US" sz="1200" b="1" i="0" u="none" strike="noStrike" kern="1200" cap="none" spc="0" normalizeH="0" baseline="0" noProof="0">
                <a:ln>
                  <a:noFill/>
                </a:ln>
                <a:solidFill>
                  <a:srgbClr val="47484F"/>
                </a:solidFill>
                <a:effectLst/>
                <a:uLnTx/>
                <a:uFillTx/>
                <a:latin typeface="Arial" panose="020B0604020202020204"/>
                <a:ea typeface="+mn-ea"/>
                <a:cs typeface="+mn-cs"/>
              </a:rPr>
              <a:t> = .037</a:t>
            </a:r>
          </a:p>
        </p:txBody>
      </p:sp>
    </p:spTree>
    <p:custDataLst>
      <p:tags r:id="rId1"/>
    </p:custDataLst>
    <p:extLst>
      <p:ext uri="{BB962C8B-B14F-4D97-AF65-F5344CB8AC3E}">
        <p14:creationId xmlns:p14="http://schemas.microsoft.com/office/powerpoint/2010/main" val="4723287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EB84-8752-B94A-934C-B9D9212F975D}"/>
              </a:ext>
            </a:extLst>
          </p:cNvPr>
          <p:cNvSpPr>
            <a:spLocks noGrp="1"/>
          </p:cNvSpPr>
          <p:nvPr>
            <p:ph type="title"/>
          </p:nvPr>
        </p:nvSpPr>
        <p:spPr>
          <a:xfrm>
            <a:off x="719668" y="132515"/>
            <a:ext cx="10752667" cy="828675"/>
          </a:xfrm>
        </p:spPr>
        <p:txBody>
          <a:bodyPr>
            <a:normAutofit/>
          </a:bodyPr>
          <a:lstStyle/>
          <a:p>
            <a:r>
              <a:rPr lang="en-US"/>
              <a:t>Heparin Failure: Penn Medicine</a:t>
            </a:r>
          </a:p>
        </p:txBody>
      </p:sp>
      <p:sp>
        <p:nvSpPr>
          <p:cNvPr id="3" name="Content Placeholder 2">
            <a:extLst>
              <a:ext uri="{FF2B5EF4-FFF2-40B4-BE49-F238E27FC236}">
                <a16:creationId xmlns:a16="http://schemas.microsoft.com/office/drawing/2014/main" id="{D43A55C1-95E6-6442-8800-5D34B8F961D8}"/>
              </a:ext>
            </a:extLst>
          </p:cNvPr>
          <p:cNvSpPr>
            <a:spLocks noGrp="1"/>
          </p:cNvSpPr>
          <p:nvPr>
            <p:ph type="body" sz="quarter" idx="14"/>
          </p:nvPr>
        </p:nvSpPr>
        <p:spPr>
          <a:xfrm>
            <a:off x="0" y="6273866"/>
            <a:ext cx="12192000" cy="447609"/>
          </a:xfrm>
        </p:spPr>
        <p:txBody>
          <a:bodyPr/>
          <a:lstStyle/>
          <a:p>
            <a:r>
              <a:rPr lang="en-US"/>
              <a:t>HUP, Hospital of University of Pennsylvania</a:t>
            </a:r>
          </a:p>
          <a:p>
            <a:r>
              <a:rPr lang="en-US"/>
              <a:t>Slide courtesy of Jay Giri, MD.</a:t>
            </a:r>
          </a:p>
        </p:txBody>
      </p:sp>
      <p:graphicFrame>
        <p:nvGraphicFramePr>
          <p:cNvPr id="6" name="Table 6">
            <a:extLst>
              <a:ext uri="{FF2B5EF4-FFF2-40B4-BE49-F238E27FC236}">
                <a16:creationId xmlns:a16="http://schemas.microsoft.com/office/drawing/2014/main" id="{985C8E6E-B056-064C-86C4-30295E031EE9}"/>
              </a:ext>
            </a:extLst>
          </p:cNvPr>
          <p:cNvGraphicFramePr>
            <a:graphicFrameLocks noGrp="1"/>
          </p:cNvGraphicFramePr>
          <p:nvPr/>
        </p:nvGraphicFramePr>
        <p:xfrm>
          <a:off x="1563677" y="1777987"/>
          <a:ext cx="9064644" cy="3650533"/>
        </p:xfrm>
        <a:graphic>
          <a:graphicData uri="http://schemas.openxmlformats.org/drawingml/2006/table">
            <a:tbl>
              <a:tblPr firstRow="1" bandRow="1">
                <a:tableStyleId>{5C22544A-7EE6-4342-B048-85BDC9FD1C3A}</a:tableStyleId>
              </a:tblPr>
              <a:tblGrid>
                <a:gridCol w="6387187">
                  <a:extLst>
                    <a:ext uri="{9D8B030D-6E8A-4147-A177-3AD203B41FA5}">
                      <a16:colId xmlns:a16="http://schemas.microsoft.com/office/drawing/2014/main" val="1784159074"/>
                    </a:ext>
                  </a:extLst>
                </a:gridCol>
                <a:gridCol w="2677457">
                  <a:extLst>
                    <a:ext uri="{9D8B030D-6E8A-4147-A177-3AD203B41FA5}">
                      <a16:colId xmlns:a16="http://schemas.microsoft.com/office/drawing/2014/main" val="998190012"/>
                    </a:ext>
                  </a:extLst>
                </a:gridCol>
              </a:tblGrid>
              <a:tr h="717826">
                <a:tc>
                  <a:txBody>
                    <a:bodyPr/>
                    <a:lstStyle/>
                    <a:p>
                      <a:endParaRPr lang="en-US" sz="2800"/>
                    </a:p>
                  </a:txBody>
                  <a:tcPr anchor="ctr"/>
                </a:tc>
                <a:tc>
                  <a:txBody>
                    <a:bodyPr/>
                    <a:lstStyle/>
                    <a:p>
                      <a:pPr algn="ctr"/>
                      <a:r>
                        <a:rPr lang="en-US" sz="2800"/>
                        <a:t>Percent Therapeutic</a:t>
                      </a:r>
                    </a:p>
                  </a:txBody>
                  <a:tcPr anchor="ctr"/>
                </a:tc>
                <a:extLst>
                  <a:ext uri="{0D108BD9-81ED-4DB2-BD59-A6C34878D82A}">
                    <a16:rowId xmlns:a16="http://schemas.microsoft.com/office/drawing/2014/main" val="4006104489"/>
                  </a:ext>
                </a:extLst>
              </a:tr>
              <a:tr h="717826">
                <a:tc>
                  <a:txBody>
                    <a:bodyPr/>
                    <a:lstStyle/>
                    <a:p>
                      <a:r>
                        <a:rPr lang="en-US" sz="2800"/>
                        <a:t>First PTT &gt; 62 entire cohort</a:t>
                      </a:r>
                    </a:p>
                  </a:txBody>
                  <a:tcPr anchor="ctr">
                    <a:solidFill>
                      <a:schemeClr val="bg1">
                        <a:lumMod val="95000"/>
                      </a:schemeClr>
                    </a:solidFill>
                  </a:tcPr>
                </a:tc>
                <a:tc>
                  <a:txBody>
                    <a:bodyPr/>
                    <a:lstStyle/>
                    <a:p>
                      <a:pPr algn="ctr"/>
                      <a:r>
                        <a:rPr lang="en-US" sz="2800"/>
                        <a:t>52%</a:t>
                      </a:r>
                    </a:p>
                  </a:txBody>
                  <a:tcPr anchor="ctr">
                    <a:solidFill>
                      <a:schemeClr val="bg1">
                        <a:lumMod val="95000"/>
                      </a:schemeClr>
                    </a:solidFill>
                  </a:tcPr>
                </a:tc>
                <a:extLst>
                  <a:ext uri="{0D108BD9-81ED-4DB2-BD59-A6C34878D82A}">
                    <a16:rowId xmlns:a16="http://schemas.microsoft.com/office/drawing/2014/main" val="2554912066"/>
                  </a:ext>
                </a:extLst>
              </a:tr>
              <a:tr h="717826">
                <a:tc>
                  <a:txBody>
                    <a:bodyPr/>
                    <a:lstStyle/>
                    <a:p>
                      <a:r>
                        <a:rPr lang="en-US" sz="2800"/>
                        <a:t>First PTT &gt; 62 </a:t>
                      </a:r>
                      <a:r>
                        <a:rPr lang="en-US" sz="2800" u="sng"/>
                        <a:t>received bolus</a:t>
                      </a:r>
                    </a:p>
                  </a:txBody>
                  <a:tcPr anchor="ctr">
                    <a:solidFill>
                      <a:schemeClr val="bg1">
                        <a:lumMod val="95000"/>
                      </a:schemeClr>
                    </a:solidFill>
                  </a:tcPr>
                </a:tc>
                <a:tc>
                  <a:txBody>
                    <a:bodyPr/>
                    <a:lstStyle/>
                    <a:p>
                      <a:pPr algn="ctr"/>
                      <a:r>
                        <a:rPr lang="en-US" sz="2800"/>
                        <a:t>69%</a:t>
                      </a:r>
                    </a:p>
                  </a:txBody>
                  <a:tcPr anchor="ctr">
                    <a:solidFill>
                      <a:schemeClr val="bg1">
                        <a:lumMod val="95000"/>
                      </a:schemeClr>
                    </a:solidFill>
                  </a:tcPr>
                </a:tc>
                <a:extLst>
                  <a:ext uri="{0D108BD9-81ED-4DB2-BD59-A6C34878D82A}">
                    <a16:rowId xmlns:a16="http://schemas.microsoft.com/office/drawing/2014/main" val="457399087"/>
                  </a:ext>
                </a:extLst>
              </a:tr>
              <a:tr h="1270001">
                <a:tc>
                  <a:txBody>
                    <a:bodyPr/>
                    <a:lstStyle/>
                    <a:p>
                      <a:r>
                        <a:rPr lang="en-US" sz="2800"/>
                        <a:t>2 consecutive PTTs &gt; 62 within 24 h</a:t>
                      </a:r>
                      <a:r>
                        <a:rPr lang="en-US" sz="2800" u="none"/>
                        <a:t>                            (</a:t>
                      </a:r>
                      <a:r>
                        <a:rPr lang="en-US" sz="2800" u="sng"/>
                        <a:t>All received bolus)</a:t>
                      </a:r>
                    </a:p>
                  </a:txBody>
                  <a:tcPr anchor="ctr">
                    <a:solidFill>
                      <a:schemeClr val="bg1">
                        <a:lumMod val="95000"/>
                      </a:schemeClr>
                    </a:solidFill>
                  </a:tcPr>
                </a:tc>
                <a:tc>
                  <a:txBody>
                    <a:bodyPr/>
                    <a:lstStyle/>
                    <a:p>
                      <a:pPr algn="ctr"/>
                      <a:r>
                        <a:rPr lang="en-US" sz="2800"/>
                        <a:t>47%</a:t>
                      </a:r>
                    </a:p>
                  </a:txBody>
                  <a:tcPr anchor="ctr">
                    <a:solidFill>
                      <a:schemeClr val="bg1">
                        <a:lumMod val="95000"/>
                      </a:schemeClr>
                    </a:solidFill>
                  </a:tcPr>
                </a:tc>
                <a:extLst>
                  <a:ext uri="{0D108BD9-81ED-4DB2-BD59-A6C34878D82A}">
                    <a16:rowId xmlns:a16="http://schemas.microsoft.com/office/drawing/2014/main" val="351193455"/>
                  </a:ext>
                </a:extLst>
              </a:tr>
            </a:tbl>
          </a:graphicData>
        </a:graphic>
      </p:graphicFrame>
      <p:sp>
        <p:nvSpPr>
          <p:cNvPr id="9" name="Rectangle 8">
            <a:extLst>
              <a:ext uri="{FF2B5EF4-FFF2-40B4-BE49-F238E27FC236}">
                <a16:creationId xmlns:a16="http://schemas.microsoft.com/office/drawing/2014/main" id="{D76360A8-7E52-4D4B-8283-817C28933996}"/>
              </a:ext>
            </a:extLst>
          </p:cNvPr>
          <p:cNvSpPr/>
          <p:nvPr/>
        </p:nvSpPr>
        <p:spPr>
          <a:xfrm>
            <a:off x="632805" y="5550440"/>
            <a:ext cx="10926389"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2243"/>
                </a:solidFill>
                <a:effectLst/>
                <a:uLnTx/>
                <a:uFillTx/>
                <a:latin typeface="Arial" panose="020B0604020202020204" pitchFamily="34" charset="0"/>
                <a:ea typeface="+mn-ea"/>
                <a:cs typeface="+mn-cs"/>
              </a:rPr>
              <a:t>Patients with 2 consecutive PTTs 62 to 80 within 24 hours: 11%</a:t>
            </a:r>
            <a:endParaRPr kumimoji="0" lang="en-US" altLang="en-US" sz="4000" b="1" i="0" u="none" strike="noStrike" kern="1200" cap="none" spc="0" normalizeH="0" baseline="0" noProof="0">
              <a:ln>
                <a:noFill/>
              </a:ln>
              <a:solidFill>
                <a:srgbClr val="002243"/>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97AF3FF6-9918-48BE-1A84-9502FCB91A90}"/>
              </a:ext>
            </a:extLst>
          </p:cNvPr>
          <p:cNvSpPr txBox="1"/>
          <p:nvPr/>
        </p:nvSpPr>
        <p:spPr>
          <a:xfrm>
            <a:off x="1283029" y="1110357"/>
            <a:ext cx="98877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7484F"/>
                </a:solidFill>
                <a:effectLst/>
                <a:uLnTx/>
                <a:uFillTx/>
                <a:latin typeface="Arial" panose="020B0604020202020204"/>
                <a:ea typeface="+mn-ea"/>
                <a:cs typeface="+mn-cs"/>
              </a:rPr>
              <a:t>56 Patients With PE Admitted to HUP Using Heparin 2018</a:t>
            </a:r>
          </a:p>
        </p:txBody>
      </p:sp>
    </p:spTree>
    <p:custDataLst>
      <p:tags r:id="rId1"/>
    </p:custDataLst>
    <p:extLst>
      <p:ext uri="{BB962C8B-B14F-4D97-AF65-F5344CB8AC3E}">
        <p14:creationId xmlns:p14="http://schemas.microsoft.com/office/powerpoint/2010/main" val="34521980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2035-E80D-EE40-AC73-70D7E3D013D6}"/>
              </a:ext>
            </a:extLst>
          </p:cNvPr>
          <p:cNvSpPr>
            <a:spLocks noGrp="1"/>
          </p:cNvSpPr>
          <p:nvPr>
            <p:ph type="title"/>
          </p:nvPr>
        </p:nvSpPr>
        <p:spPr/>
        <p:txBody>
          <a:bodyPr/>
          <a:lstStyle/>
          <a:p>
            <a:r>
              <a:rPr lang="en-US"/>
              <a:t>LMWH vs UFH</a:t>
            </a:r>
          </a:p>
        </p:txBody>
      </p:sp>
      <p:sp>
        <p:nvSpPr>
          <p:cNvPr id="8" name="Text Placeholder 7">
            <a:extLst>
              <a:ext uri="{FF2B5EF4-FFF2-40B4-BE49-F238E27FC236}">
                <a16:creationId xmlns:a16="http://schemas.microsoft.com/office/drawing/2014/main" id="{575BC24A-330D-F767-1717-E3E471F0F367}"/>
              </a:ext>
            </a:extLst>
          </p:cNvPr>
          <p:cNvSpPr>
            <a:spLocks noGrp="1"/>
          </p:cNvSpPr>
          <p:nvPr>
            <p:ph type="body" sz="quarter" idx="14"/>
          </p:nvPr>
        </p:nvSpPr>
        <p:spPr>
          <a:xfrm>
            <a:off x="0" y="6443188"/>
            <a:ext cx="12191999" cy="278332"/>
          </a:xfrm>
        </p:spPr>
        <p:txBody>
          <a:bodyPr/>
          <a:lstStyle/>
          <a:p>
            <a:r>
              <a:rPr lang="en-US">
                <a:latin typeface="Arial"/>
                <a:cs typeface="Arial"/>
              </a:rPr>
              <a:t>Gould MK, et al. Ann Intern Med. 1999;130:800-809.</a:t>
            </a:r>
            <a:endParaRPr lang="en-US">
              <a:cs typeface="Arial"/>
            </a:endParaRPr>
          </a:p>
        </p:txBody>
      </p:sp>
      <p:pic>
        <p:nvPicPr>
          <p:cNvPr id="4" name="Picture 3">
            <a:extLst>
              <a:ext uri="{FF2B5EF4-FFF2-40B4-BE49-F238E27FC236}">
                <a16:creationId xmlns:a16="http://schemas.microsoft.com/office/drawing/2014/main" id="{B6CDDDA2-4EC9-7947-B179-2AA4E2A0BAFE}"/>
              </a:ext>
            </a:extLst>
          </p:cNvPr>
          <p:cNvPicPr>
            <a:picLocks noChangeAspect="1"/>
          </p:cNvPicPr>
          <p:nvPr/>
        </p:nvPicPr>
        <p:blipFill>
          <a:blip r:embed="rId4"/>
          <a:stretch>
            <a:fillRect/>
          </a:stretch>
        </p:blipFill>
        <p:spPr>
          <a:xfrm>
            <a:off x="938399" y="1237037"/>
            <a:ext cx="7691072" cy="5185749"/>
          </a:xfrm>
          <a:prstGeom prst="rect">
            <a:avLst/>
          </a:prstGeom>
        </p:spPr>
      </p:pic>
      <p:sp>
        <p:nvSpPr>
          <p:cNvPr id="5" name="TextBox 4">
            <a:extLst>
              <a:ext uri="{FF2B5EF4-FFF2-40B4-BE49-F238E27FC236}">
                <a16:creationId xmlns:a16="http://schemas.microsoft.com/office/drawing/2014/main" id="{41198B6E-7688-9449-B750-C836B73C7869}"/>
              </a:ext>
            </a:extLst>
          </p:cNvPr>
          <p:cNvSpPr txBox="1"/>
          <p:nvPr/>
        </p:nvSpPr>
        <p:spPr>
          <a:xfrm>
            <a:off x="7886976" y="2260252"/>
            <a:ext cx="3761688" cy="1569660"/>
          </a:xfrm>
          <a:prstGeom prst="rect">
            <a:avLst/>
          </a:prstGeom>
          <a:solidFill>
            <a:schemeClr val="accent5">
              <a:lumMod val="20000"/>
              <a:lumOff val="80000"/>
            </a:schemeClr>
          </a:solidFill>
          <a:ln w="28575">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7484F"/>
                </a:solidFill>
                <a:effectLst/>
                <a:uLnTx/>
                <a:uFillTx/>
                <a:latin typeface="Arial"/>
                <a:ea typeface="+mn-ea"/>
                <a:cs typeface="Arial"/>
              </a:rPr>
              <a:t>All-Cause Mortality: OR 0.71 (</a:t>
            </a:r>
            <a:r>
              <a:rPr kumimoji="0" lang="en-US" sz="3200" b="0" i="1" u="none" strike="noStrike" kern="1200" cap="none" spc="0" normalizeH="0" baseline="0" noProof="0">
                <a:ln>
                  <a:noFill/>
                </a:ln>
                <a:solidFill>
                  <a:srgbClr val="47484F"/>
                </a:solidFill>
                <a:effectLst/>
                <a:uLnTx/>
                <a:uFillTx/>
                <a:latin typeface="Arial"/>
                <a:ea typeface="+mn-ea"/>
                <a:cs typeface="Arial"/>
              </a:rPr>
              <a:t>P </a:t>
            </a:r>
            <a:r>
              <a:rPr kumimoji="0" lang="en-US" sz="3200" b="0" i="0" u="none" strike="noStrike" kern="1200" cap="none" spc="0" normalizeH="0" baseline="0" noProof="0">
                <a:ln>
                  <a:noFill/>
                </a:ln>
                <a:solidFill>
                  <a:srgbClr val="47484F"/>
                </a:solidFill>
                <a:effectLst/>
                <a:uLnTx/>
                <a:uFillTx/>
                <a:latin typeface="Arial"/>
                <a:ea typeface="+mn-ea"/>
                <a:cs typeface="Arial"/>
              </a:rPr>
              <a:t>= .02) in favor of LMWH</a:t>
            </a:r>
          </a:p>
        </p:txBody>
      </p:sp>
    </p:spTree>
    <p:custDataLst>
      <p:tags r:id="rId1"/>
    </p:custDataLst>
    <p:extLst>
      <p:ext uri="{BB962C8B-B14F-4D97-AF65-F5344CB8AC3E}">
        <p14:creationId xmlns:p14="http://schemas.microsoft.com/office/powerpoint/2010/main" val="234002668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6B7A-E89B-7F85-3AF6-CD325BC878D3}"/>
              </a:ext>
            </a:extLst>
          </p:cNvPr>
          <p:cNvSpPr>
            <a:spLocks noGrp="1"/>
          </p:cNvSpPr>
          <p:nvPr>
            <p:ph type="title"/>
          </p:nvPr>
        </p:nvSpPr>
        <p:spPr/>
        <p:txBody>
          <a:bodyPr/>
          <a:lstStyle/>
          <a:p>
            <a:r>
              <a:rPr lang="en-US"/>
              <a:t>LMWH vs UFH – HIT Risk</a:t>
            </a:r>
          </a:p>
        </p:txBody>
      </p:sp>
      <p:sp>
        <p:nvSpPr>
          <p:cNvPr id="9" name="Text Placeholder 8">
            <a:extLst>
              <a:ext uri="{FF2B5EF4-FFF2-40B4-BE49-F238E27FC236}">
                <a16:creationId xmlns:a16="http://schemas.microsoft.com/office/drawing/2014/main" id="{02AB4A00-1602-EA8C-5C7E-937B1A0ABE2D}"/>
              </a:ext>
            </a:extLst>
          </p:cNvPr>
          <p:cNvSpPr>
            <a:spLocks noGrp="1"/>
          </p:cNvSpPr>
          <p:nvPr>
            <p:ph type="body" sz="quarter" idx="14"/>
          </p:nvPr>
        </p:nvSpPr>
        <p:spPr>
          <a:xfrm>
            <a:off x="0" y="6273911"/>
            <a:ext cx="12191999" cy="447609"/>
          </a:xfrm>
        </p:spPr>
        <p:txBody>
          <a:bodyPr/>
          <a:lstStyle/>
          <a:p>
            <a:r>
              <a:rPr lang="en-US">
                <a:latin typeface="Arial"/>
                <a:cs typeface="Arial"/>
              </a:rPr>
              <a:t>HIT, heparin-induced thrombocytopenia.</a:t>
            </a:r>
            <a:endParaRPr lang="en-US"/>
          </a:p>
          <a:p>
            <a:r>
              <a:rPr lang="en-US">
                <a:latin typeface="Arial"/>
                <a:cs typeface="Arial"/>
              </a:rPr>
              <a:t>Martel N, et al. Blood. 2005;106:2710-2715. </a:t>
            </a:r>
            <a:endParaRPr lang="en-US"/>
          </a:p>
        </p:txBody>
      </p:sp>
      <p:pic>
        <p:nvPicPr>
          <p:cNvPr id="4" name="Picture 3">
            <a:extLst>
              <a:ext uri="{FF2B5EF4-FFF2-40B4-BE49-F238E27FC236}">
                <a16:creationId xmlns:a16="http://schemas.microsoft.com/office/drawing/2014/main" id="{E52AEA5A-7E6B-02B8-765C-CA301F47EE6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463800" y="1597217"/>
            <a:ext cx="7264400" cy="4102100"/>
          </a:xfrm>
          <a:prstGeom prst="rect">
            <a:avLst/>
          </a:prstGeom>
        </p:spPr>
      </p:pic>
      <p:sp>
        <p:nvSpPr>
          <p:cNvPr id="5" name="TextBox 4">
            <a:extLst>
              <a:ext uri="{FF2B5EF4-FFF2-40B4-BE49-F238E27FC236}">
                <a16:creationId xmlns:a16="http://schemas.microsoft.com/office/drawing/2014/main" id="{6A0F5D2C-4A4C-D482-C6B7-4A9D414D0B06}"/>
              </a:ext>
            </a:extLst>
          </p:cNvPr>
          <p:cNvSpPr txBox="1"/>
          <p:nvPr/>
        </p:nvSpPr>
        <p:spPr>
          <a:xfrm>
            <a:off x="4697835" y="5329985"/>
            <a:ext cx="203132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rPr>
              <a:t>Favors LMWH	</a:t>
            </a:r>
          </a:p>
        </p:txBody>
      </p:sp>
      <p:sp>
        <p:nvSpPr>
          <p:cNvPr id="6" name="TextBox 5">
            <a:extLst>
              <a:ext uri="{FF2B5EF4-FFF2-40B4-BE49-F238E27FC236}">
                <a16:creationId xmlns:a16="http://schemas.microsoft.com/office/drawing/2014/main" id="{0CE3D2EF-D4BB-CDBF-0680-9E5E97F5E37D}"/>
              </a:ext>
            </a:extLst>
          </p:cNvPr>
          <p:cNvSpPr txBox="1"/>
          <p:nvPr/>
        </p:nvSpPr>
        <p:spPr>
          <a:xfrm>
            <a:off x="6855204" y="5329985"/>
            <a:ext cx="1569660"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7484F"/>
                </a:solidFill>
                <a:effectLst/>
                <a:uLnTx/>
                <a:uFillTx/>
                <a:latin typeface="Arial" panose="020B0604020202020204" pitchFamily="34" charset="0"/>
                <a:ea typeface="+mn-ea"/>
                <a:cs typeface="+mn-cs"/>
              </a:rPr>
              <a:t>Favors UFH	</a:t>
            </a:r>
          </a:p>
        </p:txBody>
      </p:sp>
    </p:spTree>
    <p:custDataLst>
      <p:tags r:id="rId1"/>
    </p:custDataLst>
    <p:extLst>
      <p:ext uri="{BB962C8B-B14F-4D97-AF65-F5344CB8AC3E}">
        <p14:creationId xmlns:p14="http://schemas.microsoft.com/office/powerpoint/2010/main" val="12523387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FF46-BF7C-0C40-9C6C-9155E9C0E21C}"/>
              </a:ext>
            </a:extLst>
          </p:cNvPr>
          <p:cNvSpPr>
            <a:spLocks noGrp="1"/>
          </p:cNvSpPr>
          <p:nvPr>
            <p:ph type="title"/>
          </p:nvPr>
        </p:nvSpPr>
        <p:spPr/>
        <p:txBody>
          <a:bodyPr/>
          <a:lstStyle/>
          <a:p>
            <a:r>
              <a:rPr lang="en-US"/>
              <a:t>UFH vs LMWH and CDT</a:t>
            </a:r>
          </a:p>
        </p:txBody>
      </p:sp>
      <p:sp>
        <p:nvSpPr>
          <p:cNvPr id="7" name="Text Placeholder 6">
            <a:extLst>
              <a:ext uri="{FF2B5EF4-FFF2-40B4-BE49-F238E27FC236}">
                <a16:creationId xmlns:a16="http://schemas.microsoft.com/office/drawing/2014/main" id="{ECCE155D-3D21-1801-1C25-F984BA4FA892}"/>
              </a:ext>
            </a:extLst>
          </p:cNvPr>
          <p:cNvSpPr>
            <a:spLocks noGrp="1"/>
          </p:cNvSpPr>
          <p:nvPr>
            <p:ph type="body" sz="quarter" idx="14"/>
          </p:nvPr>
        </p:nvSpPr>
        <p:spPr>
          <a:xfrm>
            <a:off x="0" y="6273911"/>
            <a:ext cx="12191999" cy="447609"/>
          </a:xfrm>
        </p:spPr>
        <p:txBody>
          <a:bodyPr/>
          <a:lstStyle/>
          <a:p>
            <a:r>
              <a:rPr lang="en-US">
                <a:latin typeface="Arial"/>
                <a:cs typeface="Arial"/>
              </a:rPr>
              <a:t>CDT, catheter-directed thrombolysis.</a:t>
            </a:r>
            <a:endParaRPr lang="en-US"/>
          </a:p>
          <a:p>
            <a:r>
              <a:rPr lang="en-US">
                <a:latin typeface="Arial"/>
                <a:cs typeface="Arial"/>
              </a:rPr>
              <a:t>Graif A, et al. J </a:t>
            </a:r>
            <a:r>
              <a:rPr lang="en-US" err="1">
                <a:latin typeface="Arial"/>
                <a:cs typeface="Arial"/>
              </a:rPr>
              <a:t>Vasc</a:t>
            </a:r>
            <a:r>
              <a:rPr lang="en-US">
                <a:latin typeface="Arial"/>
                <a:cs typeface="Arial"/>
              </a:rPr>
              <a:t> </a:t>
            </a:r>
            <a:r>
              <a:rPr lang="en-US" err="1">
                <a:latin typeface="Arial"/>
                <a:cs typeface="Arial"/>
              </a:rPr>
              <a:t>Interv</a:t>
            </a:r>
            <a:r>
              <a:rPr lang="en-US">
                <a:latin typeface="Arial"/>
                <a:cs typeface="Arial"/>
              </a:rPr>
              <a:t> </a:t>
            </a:r>
            <a:r>
              <a:rPr lang="en-US" err="1">
                <a:latin typeface="Arial"/>
                <a:cs typeface="Arial"/>
              </a:rPr>
              <a:t>Radiol</a:t>
            </a:r>
            <a:r>
              <a:rPr lang="en-US">
                <a:latin typeface="Arial"/>
                <a:cs typeface="Arial"/>
              </a:rPr>
              <a:t>. 2020;31:2052-2059. </a:t>
            </a:r>
            <a:endParaRPr lang="en-US"/>
          </a:p>
        </p:txBody>
      </p:sp>
      <p:graphicFrame>
        <p:nvGraphicFramePr>
          <p:cNvPr id="4" name="Content Placeholder 3">
            <a:extLst>
              <a:ext uri="{FF2B5EF4-FFF2-40B4-BE49-F238E27FC236}">
                <a16:creationId xmlns:a16="http://schemas.microsoft.com/office/drawing/2014/main" id="{9E8047AF-C07D-FC4E-942D-4099DDDCB80B}"/>
              </a:ext>
            </a:extLst>
          </p:cNvPr>
          <p:cNvGraphicFramePr>
            <a:graphicFrameLocks noGrp="1"/>
          </p:cNvGraphicFramePr>
          <p:nvPr>
            <p:ph sz="quarter" idx="4294967295"/>
          </p:nvPr>
        </p:nvGraphicFramePr>
        <p:xfrm>
          <a:off x="810705" y="1317854"/>
          <a:ext cx="10753725" cy="451167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3310243E-A02A-8F47-9E6B-6C081FBD8075}"/>
              </a:ext>
            </a:extLst>
          </p:cNvPr>
          <p:cNvSpPr txBox="1"/>
          <p:nvPr/>
        </p:nvSpPr>
        <p:spPr>
          <a:xfrm>
            <a:off x="1165387" y="5829529"/>
            <a:ext cx="986122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7484F"/>
                </a:solidFill>
                <a:effectLst/>
                <a:uLnTx/>
                <a:uFillTx/>
                <a:latin typeface="Arial" panose="020B0604020202020204" pitchFamily="34" charset="0"/>
                <a:ea typeface="+mn-ea"/>
                <a:cs typeface="+mn-cs"/>
              </a:rPr>
              <a:t>None of the comparisons reached statistical significance</a:t>
            </a:r>
          </a:p>
        </p:txBody>
      </p:sp>
    </p:spTree>
    <p:custDataLst>
      <p:tags r:id="rId1"/>
    </p:custDataLst>
    <p:extLst>
      <p:ext uri="{BB962C8B-B14F-4D97-AF65-F5344CB8AC3E}">
        <p14:creationId xmlns:p14="http://schemas.microsoft.com/office/powerpoint/2010/main" val="214515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5CFC4-B1C9-5551-8599-16004FF62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B42D3-C0E9-0172-09DC-C3FF13A998EB}"/>
              </a:ext>
            </a:extLst>
          </p:cNvPr>
          <p:cNvSpPr>
            <a:spLocks noGrp="1"/>
          </p:cNvSpPr>
          <p:nvPr>
            <p:ph type="title"/>
          </p:nvPr>
        </p:nvSpPr>
        <p:spPr>
          <a:xfrm>
            <a:off x="719668" y="132515"/>
            <a:ext cx="10752667" cy="828675"/>
          </a:xfrm>
        </p:spPr>
        <p:txBody>
          <a:bodyPr/>
          <a:lstStyle/>
          <a:p>
            <a:r>
              <a:rPr lang="en-US"/>
              <a:t>The Golden Rules of Troponin Testing</a:t>
            </a:r>
          </a:p>
        </p:txBody>
      </p:sp>
      <p:sp>
        <p:nvSpPr>
          <p:cNvPr id="3" name="Content Placeholder 2">
            <a:extLst>
              <a:ext uri="{FF2B5EF4-FFF2-40B4-BE49-F238E27FC236}">
                <a16:creationId xmlns:a16="http://schemas.microsoft.com/office/drawing/2014/main" id="{66AFAFF1-6926-2592-DE59-83516703B839}"/>
              </a:ext>
            </a:extLst>
          </p:cNvPr>
          <p:cNvSpPr>
            <a:spLocks noGrp="1"/>
          </p:cNvSpPr>
          <p:nvPr>
            <p:ph sz="quarter" idx="11"/>
          </p:nvPr>
        </p:nvSpPr>
        <p:spPr>
          <a:xfrm>
            <a:off x="719668" y="1274618"/>
            <a:ext cx="10752667" cy="5065222"/>
          </a:xfrm>
        </p:spPr>
        <p:txBody>
          <a:bodyPr>
            <a:normAutofit/>
          </a:bodyPr>
          <a:lstStyle/>
          <a:p>
            <a:pPr lvl="1">
              <a:lnSpc>
                <a:spcPct val="100000"/>
              </a:lnSpc>
              <a:buClr>
                <a:srgbClr val="C00000"/>
              </a:buClr>
            </a:pPr>
            <a:r>
              <a:rPr lang="en-US" sz="2800"/>
              <a:t>When seeking an MI, pre-test probability rules the validity of a post-test result</a:t>
            </a:r>
          </a:p>
          <a:p>
            <a:pPr marL="252000" lvl="2" indent="0">
              <a:lnSpc>
                <a:spcPct val="100000"/>
              </a:lnSpc>
              <a:spcAft>
                <a:spcPts val="3000"/>
              </a:spcAft>
              <a:buClr>
                <a:srgbClr val="C00000"/>
              </a:buClr>
              <a:buNone/>
            </a:pPr>
            <a:r>
              <a:rPr lang="en-US" sz="2400">
                <a:sym typeface="Wingdings" panose="05000000000000000000" pitchFamily="2" charset="2"/>
              </a:rPr>
              <a:t></a:t>
            </a:r>
            <a:r>
              <a:rPr lang="en-US" sz="2400"/>
              <a:t>Stated another way…don’t test someone with zero likelihood for an ACS</a:t>
            </a:r>
          </a:p>
          <a:p>
            <a:pPr lvl="1">
              <a:lnSpc>
                <a:spcPct val="100000"/>
              </a:lnSpc>
              <a:buClr>
                <a:srgbClr val="C00000"/>
              </a:buClr>
            </a:pPr>
            <a:r>
              <a:rPr lang="en-US" sz="2800"/>
              <a:t>Troponin is only one component to the diagnosis of acute MI</a:t>
            </a:r>
          </a:p>
          <a:p>
            <a:pPr marL="252000" lvl="2" indent="0">
              <a:lnSpc>
                <a:spcPct val="100000"/>
              </a:lnSpc>
              <a:spcAft>
                <a:spcPts val="3000"/>
              </a:spcAft>
              <a:buClr>
                <a:srgbClr val="C00000"/>
              </a:buClr>
              <a:buNone/>
            </a:pPr>
            <a:r>
              <a:rPr lang="en-US" sz="2400">
                <a:sym typeface="Wingdings" panose="05000000000000000000" pitchFamily="2" charset="2"/>
              </a:rPr>
              <a:t></a:t>
            </a:r>
            <a:r>
              <a:rPr lang="en-US" sz="2400"/>
              <a:t>With </a:t>
            </a:r>
            <a:r>
              <a:rPr lang="en-US" sz="2400" err="1"/>
              <a:t>hs-cTn</a:t>
            </a:r>
            <a:r>
              <a:rPr lang="en-US" sz="2400"/>
              <a:t> assays, injury is way more common than MI</a:t>
            </a:r>
          </a:p>
          <a:p>
            <a:pPr lvl="1">
              <a:lnSpc>
                <a:spcPct val="100000"/>
              </a:lnSpc>
              <a:buClr>
                <a:srgbClr val="C00000"/>
              </a:buClr>
            </a:pPr>
            <a:r>
              <a:rPr lang="en-US" sz="2800"/>
              <a:t>Clinical judgment is the most important part of how these tests should be deployed</a:t>
            </a:r>
          </a:p>
          <a:p>
            <a:pPr marL="252000" lvl="2" indent="0">
              <a:lnSpc>
                <a:spcPct val="100000"/>
              </a:lnSpc>
              <a:spcAft>
                <a:spcPts val="1800"/>
              </a:spcAft>
              <a:buClr>
                <a:srgbClr val="C00000"/>
              </a:buClr>
              <a:buNone/>
            </a:pPr>
            <a:r>
              <a:rPr lang="en-US" sz="2400">
                <a:sym typeface="Wingdings" panose="05000000000000000000" pitchFamily="2" charset="2"/>
              </a:rPr>
              <a:t> </a:t>
            </a:r>
            <a:r>
              <a:rPr lang="en-US" sz="2400"/>
              <a:t>Think about why you are testing and what the results may mean!</a:t>
            </a:r>
          </a:p>
        </p:txBody>
      </p:sp>
      <p:sp>
        <p:nvSpPr>
          <p:cNvPr id="6" name="Text Placeholder 5">
            <a:extLst>
              <a:ext uri="{FF2B5EF4-FFF2-40B4-BE49-F238E27FC236}">
                <a16:creationId xmlns:a16="http://schemas.microsoft.com/office/drawing/2014/main" id="{F349E2D1-33DC-942A-9498-BFF740205DA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7106152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07521-1584-C86D-7903-64B269FE3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1C515-BBDF-1EF8-11B7-7119E9F84D10}"/>
              </a:ext>
            </a:extLst>
          </p:cNvPr>
          <p:cNvSpPr>
            <a:spLocks noGrp="1"/>
          </p:cNvSpPr>
          <p:nvPr>
            <p:ph type="title"/>
          </p:nvPr>
        </p:nvSpPr>
        <p:spPr/>
        <p:txBody>
          <a:bodyPr/>
          <a:lstStyle/>
          <a:p>
            <a:r>
              <a:rPr lang="en-US"/>
              <a:t>Return to Case 1</a:t>
            </a:r>
          </a:p>
        </p:txBody>
      </p:sp>
      <p:sp>
        <p:nvSpPr>
          <p:cNvPr id="3" name="Content Placeholder 2">
            <a:extLst>
              <a:ext uri="{FF2B5EF4-FFF2-40B4-BE49-F238E27FC236}">
                <a16:creationId xmlns:a16="http://schemas.microsoft.com/office/drawing/2014/main" id="{29B9E462-538E-64CE-72A0-51EF8825DAFB}"/>
              </a:ext>
            </a:extLst>
          </p:cNvPr>
          <p:cNvSpPr>
            <a:spLocks noGrp="1"/>
          </p:cNvSpPr>
          <p:nvPr>
            <p:ph sz="quarter" idx="11"/>
          </p:nvPr>
        </p:nvSpPr>
        <p:spPr/>
        <p:txBody>
          <a:bodyPr vert="horz" lIns="0" tIns="0" rIns="0" bIns="0" rtlCol="0" anchor="t">
            <a:normAutofit/>
          </a:bodyPr>
          <a:lstStyle/>
          <a:p>
            <a:pPr marL="251460" lvl="1" indent="-251460"/>
            <a:r>
              <a:rPr lang="en-US" sz="2800"/>
              <a:t>78-year-old man with acute intermediate-high risk PE</a:t>
            </a:r>
            <a:endParaRPr lang="en-US" sz="2800">
              <a:cs typeface="Arial" panose="020B0604020202020204" pitchFamily="34" charset="0"/>
            </a:endParaRPr>
          </a:p>
          <a:p>
            <a:endParaRPr lang="en-US" sz="2800">
              <a:sym typeface="Wingdings" pitchFamily="2" charset="2"/>
            </a:endParaRPr>
          </a:p>
          <a:p>
            <a:r>
              <a:rPr lang="en-US" sz="2800" b="1">
                <a:sym typeface="Wingdings" pitchFamily="2" charset="2"/>
              </a:rPr>
              <a:t>What is best anticoagulant for this patient?</a:t>
            </a:r>
          </a:p>
          <a:p>
            <a:pPr marL="251460" lvl="1" indent="-251460"/>
            <a:r>
              <a:rPr lang="en-US" sz="2800">
                <a:sym typeface="Wingdings" pitchFamily="2" charset="2"/>
              </a:rPr>
              <a:t>Fast, reliable heparin  LMWH</a:t>
            </a:r>
            <a:endParaRPr lang="en-US" sz="2800">
              <a:cs typeface="Arial" panose="020B0604020202020204" pitchFamily="34" charset="0"/>
            </a:endParaRPr>
          </a:p>
          <a:p>
            <a:pPr marL="251460" lvl="1" indent="-251460"/>
            <a:r>
              <a:rPr lang="en-US" sz="2800">
                <a:latin typeface="Arial"/>
                <a:cs typeface="Arial"/>
                <a:sym typeface="Wingdings" pitchFamily="2" charset="2"/>
              </a:rPr>
              <a:t>Okay for LMWH even if considering catheter-based therapies</a:t>
            </a:r>
            <a:endParaRPr lang="en-US" sz="2800">
              <a:latin typeface="Arial"/>
              <a:cs typeface="Arial"/>
            </a:endParaRPr>
          </a:p>
        </p:txBody>
      </p:sp>
      <p:sp>
        <p:nvSpPr>
          <p:cNvPr id="4" name="Text Placeholder 3">
            <a:extLst>
              <a:ext uri="{FF2B5EF4-FFF2-40B4-BE49-F238E27FC236}">
                <a16:creationId xmlns:a16="http://schemas.microsoft.com/office/drawing/2014/main" id="{F740DB0B-25E4-9704-3DD8-61017E911D01}"/>
              </a:ext>
            </a:extLst>
          </p:cNvPr>
          <p:cNvSpPr>
            <a:spLocks noGrp="1"/>
          </p:cNvSpPr>
          <p:nvPr>
            <p:ph type="body" sz="quarter" idx="14"/>
          </p:nvPr>
        </p:nvSpPr>
        <p:spPr/>
        <p:txBody>
          <a:bodyPr/>
          <a:lstStyle/>
          <a:p>
            <a:endParaRPr lang="en-US"/>
          </a:p>
        </p:txBody>
      </p:sp>
    </p:spTree>
    <p:custDataLst>
      <p:tags r:id="rId1"/>
    </p:custDataLst>
    <p:extLst>
      <p:ext uri="{BB962C8B-B14F-4D97-AF65-F5344CB8AC3E}">
        <p14:creationId xmlns:p14="http://schemas.microsoft.com/office/powerpoint/2010/main" val="322305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162942"/>
            <a:ext cx="7296788" cy="1292662"/>
          </a:xfrm>
        </p:spPr>
        <p:txBody>
          <a:bodyPr/>
          <a:lstStyle/>
          <a:p>
            <a:r>
              <a:rPr lang="en-GB" sz="2000" b="1" dirty="0"/>
              <a:t>Geoffrey Barnes, MD, MSc </a:t>
            </a:r>
          </a:p>
          <a:p>
            <a:r>
              <a:rPr lang="en-GB" dirty="0"/>
              <a:t>Associate Professor of Medicine </a:t>
            </a:r>
          </a:p>
          <a:p>
            <a:r>
              <a:rPr lang="en-GB" dirty="0"/>
              <a:t>University of Michigan</a:t>
            </a:r>
          </a:p>
          <a:p>
            <a:r>
              <a:rPr lang="en-GB" dirty="0"/>
              <a:t>Frankel Cardiovascular </a:t>
            </a:r>
            <a:r>
              <a:rPr lang="en-GB" dirty="0" err="1"/>
              <a:t>Center</a:t>
            </a:r>
            <a:r>
              <a:rPr lang="en-GB" dirty="0"/>
              <a:t> </a:t>
            </a:r>
          </a:p>
          <a:p>
            <a:r>
              <a:rPr lang="en-GB" dirty="0"/>
              <a:t>Ann Arbor, Michigan​ </a:t>
            </a:r>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2157743"/>
            <a:ext cx="6687066" cy="1231106"/>
          </a:xfrm>
        </p:spPr>
        <p:txBody>
          <a:bodyPr/>
          <a:lstStyle/>
          <a:p>
            <a:r>
              <a:rPr lang="en-US" sz="4000" dirty="0">
                <a:latin typeface="Arial" panose="020B0604020202020204" pitchFamily="34" charset="0"/>
                <a:cs typeface="Arial" panose="020B0604020202020204" pitchFamily="34" charset="0"/>
              </a:rPr>
              <a:t>Evolving Anticoagulation Strategies</a:t>
            </a:r>
            <a:endParaRPr lang="en-US" sz="32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122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EB96-F164-CDA3-9B66-8171BA00AAC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Clinical Case 1</a:t>
            </a:r>
          </a:p>
        </p:txBody>
      </p:sp>
      <p:sp>
        <p:nvSpPr>
          <p:cNvPr id="3" name="Content Placeholder 2">
            <a:extLst>
              <a:ext uri="{FF2B5EF4-FFF2-40B4-BE49-F238E27FC236}">
                <a16:creationId xmlns:a16="http://schemas.microsoft.com/office/drawing/2014/main" id="{E1459FDC-C4AD-1B29-5D1B-093BDCF595FF}"/>
              </a:ext>
            </a:extLst>
          </p:cNvPr>
          <p:cNvSpPr>
            <a:spLocks noGrp="1"/>
          </p:cNvSpPr>
          <p:nvPr>
            <p:ph sz="quarter" idx="11"/>
          </p:nvPr>
        </p:nvSpPr>
        <p:spPr>
          <a:xfrm>
            <a:off x="719668" y="1633164"/>
            <a:ext cx="10752667" cy="3591672"/>
          </a:xfrm>
        </p:spPr>
        <p:txBody>
          <a:bodyPr vert="horz" lIns="0" tIns="0" rIns="0" bIns="0" rtlCol="0" anchor="t">
            <a:normAutofit fontScale="92500" lnSpcReduction="20000"/>
          </a:bodyPr>
          <a:lstStyle/>
          <a:p>
            <a:pPr lvl="1">
              <a:buClr>
                <a:srgbClr val="C00000"/>
              </a:buClr>
            </a:pPr>
            <a:r>
              <a:rPr lang="en-US" sz="2400" dirty="0">
                <a:latin typeface="Arial" panose="020B0604020202020204" pitchFamily="34" charset="0"/>
                <a:cs typeface="Arial" panose="020B0604020202020204" pitchFamily="34" charset="0"/>
              </a:rPr>
              <a:t>68 y/o woman presents to the ED with palpitations</a:t>
            </a:r>
          </a:p>
          <a:p>
            <a:pPr lvl="1">
              <a:buClr>
                <a:srgbClr val="C00000"/>
              </a:buClr>
            </a:pPr>
            <a:r>
              <a:rPr lang="en-US" sz="2400" dirty="0">
                <a:latin typeface="Arial" panose="020B0604020202020204" pitchFamily="34" charset="0"/>
                <a:cs typeface="Arial" panose="020B0604020202020204" pitchFamily="34" charset="0"/>
              </a:rPr>
              <a:t>PMH: HTN, DM2, obesity (BMI 44, 136 kg)</a:t>
            </a:r>
          </a:p>
          <a:p>
            <a:pPr lvl="1">
              <a:buClr>
                <a:srgbClr val="C00000"/>
              </a:buClr>
            </a:pPr>
            <a:r>
              <a:rPr lang="en-US" sz="2400" dirty="0">
                <a:latin typeface="Arial" panose="020B0604020202020204" pitchFamily="34" charset="0"/>
                <a:cs typeface="Arial" panose="020B0604020202020204" pitchFamily="34" charset="0"/>
              </a:rPr>
              <a:t>HR 82, RR 16, BP 136 / 84, SpO2 96% RA</a:t>
            </a:r>
          </a:p>
          <a:p>
            <a:pPr lvl="1">
              <a:buClr>
                <a:srgbClr val="C00000"/>
              </a:buClr>
            </a:pPr>
            <a:r>
              <a:rPr lang="en-US" sz="2400" dirty="0">
                <a:latin typeface="Arial" panose="020B0604020202020204" pitchFamily="34" charset="0"/>
                <a:cs typeface="Arial" panose="020B0604020202020204" pitchFamily="34" charset="0"/>
              </a:rPr>
              <a:t>ECG with AFib</a:t>
            </a:r>
            <a:endParaRPr lang="en-US" sz="2400" dirty="0" err="1">
              <a:latin typeface="Arial" panose="020B0604020202020204" pitchFamily="34" charset="0"/>
              <a:cs typeface="Arial" panose="020B0604020202020204" pitchFamily="34" charset="0"/>
            </a:endParaRPr>
          </a:p>
          <a:p>
            <a:pPr lvl="1">
              <a:buClr>
                <a:srgbClr val="C00000"/>
              </a:buClr>
            </a:pPr>
            <a:r>
              <a:rPr lang="en-US" sz="2400" dirty="0">
                <a:latin typeface="Arial" panose="020B0604020202020204" pitchFamily="34" charset="0"/>
                <a:cs typeface="Arial" panose="020B0604020202020204" pitchFamily="34" charset="0"/>
              </a:rPr>
              <a:t>Hg 11.4, </a:t>
            </a:r>
            <a:r>
              <a:rPr lang="en-US" sz="2400" dirty="0" err="1">
                <a:latin typeface="Arial" panose="020B0604020202020204" pitchFamily="34" charset="0"/>
                <a:cs typeface="Arial" panose="020B0604020202020204" pitchFamily="34" charset="0"/>
              </a:rPr>
              <a:t>Plts</a:t>
            </a:r>
            <a:r>
              <a:rPr lang="en-US" sz="2400" dirty="0">
                <a:latin typeface="Arial" panose="020B0604020202020204" pitchFamily="34" charset="0"/>
                <a:cs typeface="Arial" panose="020B0604020202020204" pitchFamily="34" charset="0"/>
              </a:rPr>
              <a:t> 180, Cr 1.2 (</a:t>
            </a:r>
            <a:r>
              <a:rPr lang="en-US" sz="2400" dirty="0" err="1">
                <a:latin typeface="Arial" panose="020B0604020202020204" pitchFamily="34" charset="0"/>
                <a:cs typeface="Arial" panose="020B0604020202020204" pitchFamily="34" charset="0"/>
              </a:rPr>
              <a:t>CrCl</a:t>
            </a:r>
            <a:r>
              <a:rPr lang="en-US" sz="2400" dirty="0">
                <a:latin typeface="Arial" panose="020B0604020202020204" pitchFamily="34" charset="0"/>
                <a:cs typeface="Arial" panose="020B0604020202020204" pitchFamily="34" charset="0"/>
              </a:rPr>
              <a:t> 96)</a:t>
            </a:r>
          </a:p>
          <a:p>
            <a:pPr lvl="1"/>
            <a:endParaRPr lang="en-US" sz="24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What is the best anticoagulant for stroke prevention?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27F38F91-F32E-9DC2-9045-A6519CA70A74}"/>
              </a:ext>
            </a:extLst>
          </p:cNvPr>
          <p:cNvSpPr>
            <a:spLocks noGrp="1"/>
          </p:cNvSpPr>
          <p:nvPr>
            <p:ph type="body" sz="quarter" idx="14"/>
          </p:nvPr>
        </p:nvSpPr>
        <p:spPr>
          <a:xfrm>
            <a:off x="0" y="6443143"/>
            <a:ext cx="12192000" cy="278332"/>
          </a:xfrm>
        </p:spPr>
        <p:txBody>
          <a:bodyPr/>
          <a:lstStyle/>
          <a:p>
            <a:pPr>
              <a:spcAft>
                <a:spcPts val="0"/>
              </a:spcAft>
            </a:pPr>
            <a:r>
              <a:rPr lang="en-US" dirty="0" err="1">
                <a:latin typeface="Arial" panose="020B0604020202020204" pitchFamily="34" charset="0"/>
                <a:cs typeface="Arial" panose="020B0604020202020204" pitchFamily="34" charset="0"/>
              </a:rPr>
              <a:t>Plts</a:t>
            </a:r>
            <a:r>
              <a:rPr lang="en-US" dirty="0">
                <a:latin typeface="Arial" panose="020B0604020202020204" pitchFamily="34" charset="0"/>
                <a:cs typeface="Arial" panose="020B0604020202020204" pitchFamily="34" charset="0"/>
              </a:rPr>
              <a:t>, platelets; PMH, past medical history</a:t>
            </a:r>
          </a:p>
        </p:txBody>
      </p:sp>
    </p:spTree>
    <p:extLst>
      <p:ext uri="{BB962C8B-B14F-4D97-AF65-F5344CB8AC3E}">
        <p14:creationId xmlns:p14="http://schemas.microsoft.com/office/powerpoint/2010/main" val="234526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C11C-E253-A296-E5D6-315F218DF1F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Anticoagulation and Obesity</a:t>
            </a:r>
          </a:p>
        </p:txBody>
      </p:sp>
      <p:sp>
        <p:nvSpPr>
          <p:cNvPr id="4" name="Text Placeholder 3">
            <a:extLst>
              <a:ext uri="{FF2B5EF4-FFF2-40B4-BE49-F238E27FC236}">
                <a16:creationId xmlns:a16="http://schemas.microsoft.com/office/drawing/2014/main" id="{373EBE13-7677-A89D-5BCB-9C67BF783698}"/>
              </a:ext>
            </a:extLst>
          </p:cNvPr>
          <p:cNvSpPr>
            <a:spLocks noGrp="1"/>
          </p:cNvSpPr>
          <p:nvPr>
            <p:ph type="body" sz="quarter" idx="14"/>
          </p:nvPr>
        </p:nvSpPr>
        <p:spPr>
          <a:xfrm>
            <a:off x="0" y="6443188"/>
            <a:ext cx="12191999" cy="278332"/>
          </a:xfrm>
        </p:spPr>
        <p:txBody>
          <a:bodyPr/>
          <a:lstStyle/>
          <a:p>
            <a:pPr>
              <a:spcAft>
                <a:spcPts val="0"/>
              </a:spcAft>
            </a:pPr>
            <a:r>
              <a:rPr lang="en-US" dirty="0">
                <a:latin typeface="Arial" panose="020B0604020202020204" pitchFamily="34" charset="0"/>
                <a:cs typeface="Arial" panose="020B0604020202020204" pitchFamily="34" charset="0"/>
              </a:rPr>
              <a:t>Martin K, et al. J </a:t>
            </a:r>
            <a:r>
              <a:rPr lang="en-US" dirty="0" err="1">
                <a:latin typeface="Arial" panose="020B0604020202020204" pitchFamily="34" charset="0"/>
                <a:cs typeface="Arial" panose="020B0604020202020204" pitchFamily="34" charset="0"/>
              </a:rPr>
              <a:t>Thromb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Haemost</a:t>
            </a:r>
            <a:r>
              <a:rPr lang="en-US" dirty="0">
                <a:latin typeface="Arial" panose="020B0604020202020204" pitchFamily="34" charset="0"/>
                <a:cs typeface="Arial" panose="020B0604020202020204" pitchFamily="34" charset="0"/>
              </a:rPr>
              <a:t>. 2016;14:1308-1313.</a:t>
            </a:r>
          </a:p>
        </p:txBody>
      </p:sp>
      <p:sp>
        <p:nvSpPr>
          <p:cNvPr id="5" name="Right Arrow 4">
            <a:extLst>
              <a:ext uri="{FF2B5EF4-FFF2-40B4-BE49-F238E27FC236}">
                <a16:creationId xmlns:a16="http://schemas.microsoft.com/office/drawing/2014/main" id="{5B70D23E-829A-9120-9CA6-40D902111C06}"/>
              </a:ext>
            </a:extLst>
          </p:cNvPr>
          <p:cNvSpPr/>
          <p:nvPr/>
        </p:nvSpPr>
        <p:spPr>
          <a:xfrm>
            <a:off x="832919" y="1376127"/>
            <a:ext cx="10818891" cy="9506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Box 5">
            <a:extLst>
              <a:ext uri="{FF2B5EF4-FFF2-40B4-BE49-F238E27FC236}">
                <a16:creationId xmlns:a16="http://schemas.microsoft.com/office/drawing/2014/main" id="{CD1FE48A-3A24-2501-74CA-86AC7B23AADE}"/>
              </a:ext>
            </a:extLst>
          </p:cNvPr>
          <p:cNvSpPr txBox="1"/>
          <p:nvPr/>
        </p:nvSpPr>
        <p:spPr>
          <a:xfrm>
            <a:off x="1013988"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2017</a:t>
            </a:r>
          </a:p>
        </p:txBody>
      </p:sp>
      <p:pic>
        <p:nvPicPr>
          <p:cNvPr id="7" name="Picture 6">
            <a:extLst>
              <a:ext uri="{FF2B5EF4-FFF2-40B4-BE49-F238E27FC236}">
                <a16:creationId xmlns:a16="http://schemas.microsoft.com/office/drawing/2014/main" id="{07938F0E-0B18-E3B4-63DA-261EE8B8DF9E}"/>
              </a:ext>
            </a:extLst>
          </p:cNvPr>
          <p:cNvPicPr>
            <a:picLocks noChangeAspect="1"/>
          </p:cNvPicPr>
          <p:nvPr/>
        </p:nvPicPr>
        <p:blipFill>
          <a:blip r:embed="rId2"/>
          <a:stretch>
            <a:fillRect/>
          </a:stretch>
        </p:blipFill>
        <p:spPr>
          <a:xfrm>
            <a:off x="272358" y="2399088"/>
            <a:ext cx="7772400" cy="2059823"/>
          </a:xfrm>
          <a:prstGeom prst="rect">
            <a:avLst/>
          </a:prstGeom>
        </p:spPr>
      </p:pic>
      <p:sp>
        <p:nvSpPr>
          <p:cNvPr id="3" name="TextBox 2">
            <a:extLst>
              <a:ext uri="{FF2B5EF4-FFF2-40B4-BE49-F238E27FC236}">
                <a16:creationId xmlns:a16="http://schemas.microsoft.com/office/drawing/2014/main" id="{777D4B68-B595-86AE-2413-A19E2107CC83}"/>
              </a:ext>
            </a:extLst>
          </p:cNvPr>
          <p:cNvSpPr txBox="1"/>
          <p:nvPr/>
        </p:nvSpPr>
        <p:spPr>
          <a:xfrm>
            <a:off x="135198" y="4696480"/>
            <a:ext cx="7772400" cy="1200329"/>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Only half of phase 3 RCTs included weight/BMI-based safety analysis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PK/PD data: ↓ peak drug concentration with ↑ weight</a:t>
            </a:r>
          </a:p>
        </p:txBody>
      </p:sp>
      <p:sp>
        <p:nvSpPr>
          <p:cNvPr id="8" name="TextBox 7">
            <a:extLst>
              <a:ext uri="{FF2B5EF4-FFF2-40B4-BE49-F238E27FC236}">
                <a16:creationId xmlns:a16="http://schemas.microsoft.com/office/drawing/2014/main" id="{57F701CF-1A29-37D6-3772-B1C5ED51070F}"/>
              </a:ext>
            </a:extLst>
          </p:cNvPr>
          <p:cNvSpPr txBox="1"/>
          <p:nvPr/>
        </p:nvSpPr>
        <p:spPr>
          <a:xfrm>
            <a:off x="8048682" y="2769313"/>
            <a:ext cx="3870960" cy="2831544"/>
          </a:xfrm>
          <a:prstGeom prst="rect">
            <a:avLst/>
          </a:prstGeom>
          <a:noFill/>
          <a:ln>
            <a:solidFill>
              <a:schemeClr val="accent5"/>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Recommendation:</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Normal dosing for BMI </a:t>
            </a:r>
            <a:b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&lt; 40 and </a:t>
            </a:r>
            <a:r>
              <a:rPr kumimoji="0" lang="en-US" sz="2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Wgt</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&lt; 120 kg</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Avoid DOAC if BMI &gt; 40 or </a:t>
            </a:r>
            <a:r>
              <a:rPr kumimoji="0" lang="en-US" sz="2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Wgt</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&gt; 120kg</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If using DOAC, check peak and trough levels</a:t>
            </a:r>
          </a:p>
        </p:txBody>
      </p:sp>
    </p:spTree>
    <p:extLst>
      <p:ext uri="{BB962C8B-B14F-4D97-AF65-F5344CB8AC3E}">
        <p14:creationId xmlns:p14="http://schemas.microsoft.com/office/powerpoint/2010/main" val="254521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07090-B267-D615-32C8-4BDC26BB7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0E176-ACD5-200C-33BC-804450E22CE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Anticoagulation and Obesity</a:t>
            </a:r>
          </a:p>
        </p:txBody>
      </p:sp>
      <p:sp>
        <p:nvSpPr>
          <p:cNvPr id="4" name="Text Placeholder 3">
            <a:extLst>
              <a:ext uri="{FF2B5EF4-FFF2-40B4-BE49-F238E27FC236}">
                <a16:creationId xmlns:a16="http://schemas.microsoft.com/office/drawing/2014/main" id="{B6C51323-C5C4-0D74-04B9-1FB29CFA1FFD}"/>
              </a:ext>
            </a:extLst>
          </p:cNvPr>
          <p:cNvSpPr>
            <a:spLocks noGrp="1"/>
          </p:cNvSpPr>
          <p:nvPr>
            <p:ph type="body" sz="quarter" idx="14"/>
          </p:nvPr>
        </p:nvSpPr>
        <p:spPr>
          <a:xfrm>
            <a:off x="0" y="6273911"/>
            <a:ext cx="12191999" cy="447609"/>
          </a:xfrm>
        </p:spPr>
        <p:txBody>
          <a:bodyPr/>
          <a:lstStyle/>
          <a:p>
            <a:pPr>
              <a:spcAft>
                <a:spcPts val="0"/>
              </a:spcAft>
            </a:pPr>
            <a:r>
              <a:rPr lang="en-US" dirty="0">
                <a:latin typeface="Arial" panose="020B0604020202020204" pitchFamily="34" charset="0"/>
                <a:cs typeface="Arial" panose="020B0604020202020204" pitchFamily="34" charset="0"/>
              </a:rPr>
              <a:t>CRNM, clinically relevant non-major</a:t>
            </a:r>
            <a:endParaRPr lang="en-US" dirty="0">
              <a:cs typeface="Arial" panose="020B0604020202020204" pitchFamily="34" charset="0"/>
            </a:endParaRPr>
          </a:p>
          <a:p>
            <a:pPr>
              <a:spcAft>
                <a:spcPts val="0"/>
              </a:spcAft>
            </a:pPr>
            <a:r>
              <a:rPr lang="en-US" dirty="0">
                <a:latin typeface="Arial" panose="020B0604020202020204" pitchFamily="34" charset="0"/>
                <a:cs typeface="Arial" panose="020B0604020202020204" pitchFamily="34" charset="0"/>
              </a:rPr>
              <a:t>Cohen A, et al. J Clin Med. 2021;10:200. </a:t>
            </a:r>
          </a:p>
        </p:txBody>
      </p:sp>
      <p:sp>
        <p:nvSpPr>
          <p:cNvPr id="5" name="Right Arrow 4">
            <a:extLst>
              <a:ext uri="{FF2B5EF4-FFF2-40B4-BE49-F238E27FC236}">
                <a16:creationId xmlns:a16="http://schemas.microsoft.com/office/drawing/2014/main" id="{AA0F6A44-0F36-05EE-CE13-3282305FA8DD}"/>
              </a:ext>
            </a:extLst>
          </p:cNvPr>
          <p:cNvSpPr/>
          <p:nvPr/>
        </p:nvSpPr>
        <p:spPr>
          <a:xfrm>
            <a:off x="832919" y="1376127"/>
            <a:ext cx="10818891" cy="9506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TextBox 5">
            <a:extLst>
              <a:ext uri="{FF2B5EF4-FFF2-40B4-BE49-F238E27FC236}">
                <a16:creationId xmlns:a16="http://schemas.microsoft.com/office/drawing/2014/main" id="{E97866C6-CBE0-AF8E-7429-A04F1D6EBAF3}"/>
              </a:ext>
            </a:extLst>
          </p:cNvPr>
          <p:cNvSpPr txBox="1"/>
          <p:nvPr/>
        </p:nvSpPr>
        <p:spPr>
          <a:xfrm>
            <a:off x="1013988"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2017</a:t>
            </a:r>
          </a:p>
        </p:txBody>
      </p:sp>
      <p:sp>
        <p:nvSpPr>
          <p:cNvPr id="9" name="TextBox 8">
            <a:extLst>
              <a:ext uri="{FF2B5EF4-FFF2-40B4-BE49-F238E27FC236}">
                <a16:creationId xmlns:a16="http://schemas.microsoft.com/office/drawing/2014/main" id="{23532D5A-A1A4-BF39-E197-F7EDA3F5D978}"/>
              </a:ext>
            </a:extLst>
          </p:cNvPr>
          <p:cNvSpPr txBox="1"/>
          <p:nvPr/>
        </p:nvSpPr>
        <p:spPr>
          <a:xfrm>
            <a:off x="4732548" y="1605887"/>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2021</a:t>
            </a:r>
          </a:p>
        </p:txBody>
      </p:sp>
      <p:pic>
        <p:nvPicPr>
          <p:cNvPr id="10" name="Picture 9">
            <a:extLst>
              <a:ext uri="{FF2B5EF4-FFF2-40B4-BE49-F238E27FC236}">
                <a16:creationId xmlns:a16="http://schemas.microsoft.com/office/drawing/2014/main" id="{7070C018-B732-F935-EFA5-7741FE7E894F}"/>
              </a:ext>
            </a:extLst>
          </p:cNvPr>
          <p:cNvPicPr>
            <a:picLocks noChangeAspect="1"/>
          </p:cNvPicPr>
          <p:nvPr/>
        </p:nvPicPr>
        <p:blipFill>
          <a:blip r:embed="rId2"/>
          <a:stretch>
            <a:fillRect/>
          </a:stretch>
        </p:blipFill>
        <p:spPr>
          <a:xfrm>
            <a:off x="205362" y="2215704"/>
            <a:ext cx="7772400" cy="3983009"/>
          </a:xfrm>
          <a:prstGeom prst="rect">
            <a:avLst/>
          </a:prstGeom>
        </p:spPr>
      </p:pic>
      <p:sp>
        <p:nvSpPr>
          <p:cNvPr id="11" name="TextBox 10">
            <a:extLst>
              <a:ext uri="{FF2B5EF4-FFF2-40B4-BE49-F238E27FC236}">
                <a16:creationId xmlns:a16="http://schemas.microsoft.com/office/drawing/2014/main" id="{5C538A93-AAF5-DB6C-9536-0C3A3E6C8885}"/>
              </a:ext>
            </a:extLst>
          </p:cNvPr>
          <p:cNvSpPr txBox="1"/>
          <p:nvPr/>
        </p:nvSpPr>
        <p:spPr>
          <a:xfrm>
            <a:off x="272358" y="5816301"/>
            <a:ext cx="2794355" cy="369332"/>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Morbid Obesity: BMI &gt; 40</a:t>
            </a:r>
          </a:p>
        </p:txBody>
      </p:sp>
      <p:sp>
        <p:nvSpPr>
          <p:cNvPr id="12" name="TextBox 11">
            <a:extLst>
              <a:ext uri="{FF2B5EF4-FFF2-40B4-BE49-F238E27FC236}">
                <a16:creationId xmlns:a16="http://schemas.microsoft.com/office/drawing/2014/main" id="{DA1EC377-D2F4-0DFB-7E37-244F8F7E8529}"/>
              </a:ext>
            </a:extLst>
          </p:cNvPr>
          <p:cNvSpPr txBox="1"/>
          <p:nvPr/>
        </p:nvSpPr>
        <p:spPr>
          <a:xfrm>
            <a:off x="8142514" y="2519276"/>
            <a:ext cx="397110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Apixaban Use in VTE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4 Large Claims Databases</a:t>
            </a:r>
          </a:p>
        </p:txBody>
      </p:sp>
    </p:spTree>
    <p:extLst>
      <p:ext uri="{BB962C8B-B14F-4D97-AF65-F5344CB8AC3E}">
        <p14:creationId xmlns:p14="http://schemas.microsoft.com/office/powerpoint/2010/main" val="9738513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AEA9-183D-2499-7886-4D8478F3B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419AE-E51D-8796-84AD-62A1857F0AC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Anticoagulation and Obesity</a:t>
            </a:r>
          </a:p>
        </p:txBody>
      </p:sp>
      <p:sp>
        <p:nvSpPr>
          <p:cNvPr id="4" name="Text Placeholder 3">
            <a:extLst>
              <a:ext uri="{FF2B5EF4-FFF2-40B4-BE49-F238E27FC236}">
                <a16:creationId xmlns:a16="http://schemas.microsoft.com/office/drawing/2014/main" id="{DACE3967-CE5A-35E3-A0FB-A9C114ED5424}"/>
              </a:ext>
            </a:extLst>
          </p:cNvPr>
          <p:cNvSpPr>
            <a:spLocks noGrp="1"/>
          </p:cNvSpPr>
          <p:nvPr>
            <p:ph type="body" sz="quarter" idx="14"/>
          </p:nvPr>
        </p:nvSpPr>
        <p:spPr/>
        <p:txBody>
          <a:bodyPr/>
          <a:lstStyle/>
          <a:p>
            <a:pPr>
              <a:spcAft>
                <a:spcPts val="0"/>
              </a:spcAft>
            </a:pPr>
            <a:r>
              <a:rPr lang="en-US" dirty="0">
                <a:latin typeface="Arial" panose="020B0604020202020204" pitchFamily="34" charset="0"/>
                <a:cs typeface="Arial" panose="020B0604020202020204" pitchFamily="34" charset="0"/>
              </a:rPr>
              <a:t>Costa OS, et al. J Thromb Thrombolysis. 2021;51:349-358. </a:t>
            </a:r>
          </a:p>
        </p:txBody>
      </p:sp>
      <p:sp>
        <p:nvSpPr>
          <p:cNvPr id="5" name="Right Arrow 4">
            <a:extLst>
              <a:ext uri="{FF2B5EF4-FFF2-40B4-BE49-F238E27FC236}">
                <a16:creationId xmlns:a16="http://schemas.microsoft.com/office/drawing/2014/main" id="{FFF8F1E9-B631-8F77-3D20-82EFFDC6A2E7}"/>
              </a:ext>
            </a:extLst>
          </p:cNvPr>
          <p:cNvSpPr/>
          <p:nvPr/>
        </p:nvSpPr>
        <p:spPr>
          <a:xfrm>
            <a:off x="832919" y="1376127"/>
            <a:ext cx="10818891" cy="9506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B5DDB9A-7219-E68A-20C3-1A12BAF7125D}"/>
              </a:ext>
            </a:extLst>
          </p:cNvPr>
          <p:cNvSpPr txBox="1"/>
          <p:nvPr/>
        </p:nvSpPr>
        <p:spPr>
          <a:xfrm>
            <a:off x="1013988"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2017</a:t>
            </a:r>
          </a:p>
        </p:txBody>
      </p:sp>
      <p:sp>
        <p:nvSpPr>
          <p:cNvPr id="12" name="TextBox 11">
            <a:extLst>
              <a:ext uri="{FF2B5EF4-FFF2-40B4-BE49-F238E27FC236}">
                <a16:creationId xmlns:a16="http://schemas.microsoft.com/office/drawing/2014/main" id="{88D3F257-C4DF-4DE3-588D-CFDA490468D4}"/>
              </a:ext>
            </a:extLst>
          </p:cNvPr>
          <p:cNvSpPr txBox="1"/>
          <p:nvPr/>
        </p:nvSpPr>
        <p:spPr>
          <a:xfrm>
            <a:off x="8035093" y="2474893"/>
            <a:ext cx="415690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Rivaroxaban Use in VTE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Optum EHR Data</a:t>
            </a:r>
          </a:p>
        </p:txBody>
      </p:sp>
      <p:pic>
        <p:nvPicPr>
          <p:cNvPr id="3" name="Picture 2">
            <a:extLst>
              <a:ext uri="{FF2B5EF4-FFF2-40B4-BE49-F238E27FC236}">
                <a16:creationId xmlns:a16="http://schemas.microsoft.com/office/drawing/2014/main" id="{F2C4C38A-B860-6B23-E989-BEA392DE1178}"/>
              </a:ext>
            </a:extLst>
          </p:cNvPr>
          <p:cNvPicPr>
            <a:picLocks noChangeAspect="1"/>
          </p:cNvPicPr>
          <p:nvPr/>
        </p:nvPicPr>
        <p:blipFill>
          <a:blip r:embed="rId2"/>
          <a:stretch>
            <a:fillRect/>
          </a:stretch>
        </p:blipFill>
        <p:spPr>
          <a:xfrm>
            <a:off x="832919" y="2175106"/>
            <a:ext cx="6973771" cy="4175086"/>
          </a:xfrm>
          <a:prstGeom prst="rect">
            <a:avLst/>
          </a:prstGeom>
        </p:spPr>
      </p:pic>
      <p:sp>
        <p:nvSpPr>
          <p:cNvPr id="7" name="TextBox 6">
            <a:extLst>
              <a:ext uri="{FF2B5EF4-FFF2-40B4-BE49-F238E27FC236}">
                <a16:creationId xmlns:a16="http://schemas.microsoft.com/office/drawing/2014/main" id="{6BDF69DA-9902-E52D-269A-321B7E30E009}"/>
              </a:ext>
            </a:extLst>
          </p:cNvPr>
          <p:cNvSpPr txBox="1"/>
          <p:nvPr/>
        </p:nvSpPr>
        <p:spPr>
          <a:xfrm>
            <a:off x="3611880" y="2150250"/>
            <a:ext cx="24032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VTE Recurrence Risk</a:t>
            </a:r>
          </a:p>
        </p:txBody>
      </p:sp>
      <p:sp>
        <p:nvSpPr>
          <p:cNvPr id="8" name="TextBox 7">
            <a:extLst>
              <a:ext uri="{FF2B5EF4-FFF2-40B4-BE49-F238E27FC236}">
                <a16:creationId xmlns:a16="http://schemas.microsoft.com/office/drawing/2014/main" id="{3240FE22-07CD-544D-6B77-86F82E9FC6D0}"/>
              </a:ext>
            </a:extLst>
          </p:cNvPr>
          <p:cNvSpPr txBox="1"/>
          <p:nvPr/>
        </p:nvSpPr>
        <p:spPr>
          <a:xfrm>
            <a:off x="4732548" y="1605887"/>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2021</a:t>
            </a:r>
          </a:p>
        </p:txBody>
      </p:sp>
    </p:spTree>
    <p:extLst>
      <p:ext uri="{BB962C8B-B14F-4D97-AF65-F5344CB8AC3E}">
        <p14:creationId xmlns:p14="http://schemas.microsoft.com/office/powerpoint/2010/main" val="11280774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C428-C42E-F8AD-566A-C8C60F08B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19C7E-DD57-1D51-9A54-DFEA5328119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Anticoagulation and Obesity</a:t>
            </a:r>
          </a:p>
        </p:txBody>
      </p:sp>
      <p:sp>
        <p:nvSpPr>
          <p:cNvPr id="4" name="Text Placeholder 3">
            <a:extLst>
              <a:ext uri="{FF2B5EF4-FFF2-40B4-BE49-F238E27FC236}">
                <a16:creationId xmlns:a16="http://schemas.microsoft.com/office/drawing/2014/main" id="{EC724980-BB23-9C24-C88A-50028CB0325C}"/>
              </a:ext>
            </a:extLst>
          </p:cNvPr>
          <p:cNvSpPr>
            <a:spLocks noGrp="1"/>
          </p:cNvSpPr>
          <p:nvPr>
            <p:ph type="body" sz="quarter" idx="14"/>
          </p:nvPr>
        </p:nvSpPr>
        <p:spPr>
          <a:xfrm>
            <a:off x="0" y="6273911"/>
            <a:ext cx="12191999" cy="447609"/>
          </a:xfrm>
        </p:spPr>
        <p:txBody>
          <a:bodyPr/>
          <a:lstStyle/>
          <a:p>
            <a:pPr>
              <a:spcAft>
                <a:spcPts val="0"/>
              </a:spcAft>
            </a:pPr>
            <a:r>
              <a:rPr lang="en-US" dirty="0">
                <a:cs typeface="Arial" panose="020B0604020202020204" pitchFamily="34" charset="0"/>
              </a:rPr>
              <a:t>.</a:t>
            </a:r>
          </a:p>
          <a:p>
            <a:pPr>
              <a:spcAft>
                <a:spcPts val="0"/>
              </a:spcAft>
            </a:pPr>
            <a:r>
              <a:rPr lang="en-US" dirty="0">
                <a:cs typeface="Arial" panose="020B0604020202020204" pitchFamily="34" charset="0"/>
              </a:rPr>
              <a:t>Martin KA, et al. J </a:t>
            </a:r>
            <a:r>
              <a:rPr lang="en-US" dirty="0" err="1">
                <a:cs typeface="Arial" panose="020B0604020202020204" pitchFamily="34" charset="0"/>
              </a:rPr>
              <a:t>Thromb</a:t>
            </a:r>
            <a:r>
              <a:rPr lang="en-US" dirty="0">
                <a:cs typeface="Arial" panose="020B0604020202020204" pitchFamily="34" charset="0"/>
              </a:rPr>
              <a:t> </a:t>
            </a:r>
            <a:r>
              <a:rPr lang="en-US" dirty="0" err="1">
                <a:cs typeface="Arial" panose="020B0604020202020204" pitchFamily="34" charset="0"/>
              </a:rPr>
              <a:t>Haemost</a:t>
            </a:r>
            <a:r>
              <a:rPr lang="en-US" dirty="0">
                <a:cs typeface="Arial" panose="020B0604020202020204" pitchFamily="34" charset="0"/>
              </a:rPr>
              <a:t>. 2021;19:1874-1882. </a:t>
            </a:r>
          </a:p>
        </p:txBody>
      </p:sp>
      <p:sp>
        <p:nvSpPr>
          <p:cNvPr id="5" name="Right Arrow 4">
            <a:extLst>
              <a:ext uri="{FF2B5EF4-FFF2-40B4-BE49-F238E27FC236}">
                <a16:creationId xmlns:a16="http://schemas.microsoft.com/office/drawing/2014/main" id="{67D42674-8397-8D2D-114E-55B7CD8B0CA6}"/>
              </a:ext>
            </a:extLst>
          </p:cNvPr>
          <p:cNvSpPr/>
          <p:nvPr/>
        </p:nvSpPr>
        <p:spPr>
          <a:xfrm>
            <a:off x="832919" y="1376127"/>
            <a:ext cx="10818891" cy="9506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1696E85A-5F24-0993-FBE2-CA8CBB3F2BB1}"/>
              </a:ext>
            </a:extLst>
          </p:cNvPr>
          <p:cNvSpPr txBox="1"/>
          <p:nvPr/>
        </p:nvSpPr>
        <p:spPr>
          <a:xfrm>
            <a:off x="1013988"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2017</a:t>
            </a:r>
          </a:p>
        </p:txBody>
      </p:sp>
      <p:pic>
        <p:nvPicPr>
          <p:cNvPr id="8" name="Picture 7">
            <a:extLst>
              <a:ext uri="{FF2B5EF4-FFF2-40B4-BE49-F238E27FC236}">
                <a16:creationId xmlns:a16="http://schemas.microsoft.com/office/drawing/2014/main" id="{829556C0-0312-56C1-6D28-3BBE5B98B8E2}"/>
              </a:ext>
            </a:extLst>
          </p:cNvPr>
          <p:cNvPicPr>
            <a:picLocks noChangeAspect="1"/>
          </p:cNvPicPr>
          <p:nvPr/>
        </p:nvPicPr>
        <p:blipFill>
          <a:blip r:embed="rId2"/>
          <a:stretch>
            <a:fillRect/>
          </a:stretch>
        </p:blipFill>
        <p:spPr>
          <a:xfrm>
            <a:off x="832919" y="2205606"/>
            <a:ext cx="6884783" cy="3135323"/>
          </a:xfrm>
          <a:prstGeom prst="rect">
            <a:avLst/>
          </a:prstGeom>
        </p:spPr>
      </p:pic>
      <p:sp>
        <p:nvSpPr>
          <p:cNvPr id="10" name="TextBox 9">
            <a:extLst>
              <a:ext uri="{FF2B5EF4-FFF2-40B4-BE49-F238E27FC236}">
                <a16:creationId xmlns:a16="http://schemas.microsoft.com/office/drawing/2014/main" id="{0BE32563-B0D8-E8C2-253D-3848C96FF3F4}"/>
              </a:ext>
            </a:extLst>
          </p:cNvPr>
          <p:cNvSpPr txBox="1"/>
          <p:nvPr/>
        </p:nvSpPr>
        <p:spPr>
          <a:xfrm>
            <a:off x="7985620" y="2550688"/>
            <a:ext cx="3870960" cy="3647152"/>
          </a:xfrm>
          <a:prstGeom prst="rect">
            <a:avLst/>
          </a:prstGeom>
          <a:noFill/>
          <a:ln>
            <a:solidFill>
              <a:schemeClr val="accent5"/>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Recommendation:</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Normal dosing for BMI </a:t>
            </a:r>
            <a:b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&lt; 40 and </a:t>
            </a:r>
            <a:r>
              <a:rPr kumimoji="0" lang="en-US" sz="2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Wgt</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&lt; 120 kg</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Use </a:t>
            </a:r>
            <a:r>
              <a:rPr kumimoji="0" lang="en-US" sz="2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apix</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or </a:t>
            </a:r>
            <a:r>
              <a:rPr kumimoji="0" lang="en-US" sz="2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riva</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for VTE treatment regardless of weight/BMI</a:t>
            </a:r>
          </a:p>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Recommend AGAINST peak/trough drug levels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56F9C2C-5B15-3ADD-0629-04400101DA41}"/>
              </a:ext>
            </a:extLst>
          </p:cNvPr>
          <p:cNvSpPr txBox="1"/>
          <p:nvPr/>
        </p:nvSpPr>
        <p:spPr>
          <a:xfrm>
            <a:off x="2154212" y="5736175"/>
            <a:ext cx="5762155" cy="461665"/>
          </a:xfrm>
          <a:prstGeom prst="rect">
            <a:avLst/>
          </a:prstGeom>
          <a:noFill/>
          <a:ln>
            <a:solidFill>
              <a:schemeClr val="accent5"/>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Note: No comment on DOAC use in AFib</a:t>
            </a:r>
          </a:p>
        </p:txBody>
      </p:sp>
      <p:sp>
        <p:nvSpPr>
          <p:cNvPr id="3" name="TextBox 2">
            <a:extLst>
              <a:ext uri="{FF2B5EF4-FFF2-40B4-BE49-F238E27FC236}">
                <a16:creationId xmlns:a16="http://schemas.microsoft.com/office/drawing/2014/main" id="{09C60F10-8023-CDE6-4B2E-9A8B9B1BD20D}"/>
              </a:ext>
            </a:extLst>
          </p:cNvPr>
          <p:cNvSpPr txBox="1"/>
          <p:nvPr/>
        </p:nvSpPr>
        <p:spPr>
          <a:xfrm>
            <a:off x="4732548" y="1605887"/>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2021</a:t>
            </a:r>
          </a:p>
        </p:txBody>
      </p:sp>
    </p:spTree>
    <p:extLst>
      <p:ext uri="{BB962C8B-B14F-4D97-AF65-F5344CB8AC3E}">
        <p14:creationId xmlns:p14="http://schemas.microsoft.com/office/powerpoint/2010/main" val="24097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EA7CB-9D3E-8B19-39AB-46594444D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45D10-5D4B-8735-827C-11199CC24EC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Anticoagulation and Obesity</a:t>
            </a:r>
          </a:p>
        </p:txBody>
      </p:sp>
      <p:sp>
        <p:nvSpPr>
          <p:cNvPr id="4" name="Text Placeholder 3">
            <a:extLst>
              <a:ext uri="{FF2B5EF4-FFF2-40B4-BE49-F238E27FC236}">
                <a16:creationId xmlns:a16="http://schemas.microsoft.com/office/drawing/2014/main" id="{CC319DE9-A5B7-625E-D5A9-B20AA222E8CB}"/>
              </a:ext>
            </a:extLst>
          </p:cNvPr>
          <p:cNvSpPr>
            <a:spLocks noGrp="1"/>
          </p:cNvSpPr>
          <p:nvPr>
            <p:ph type="body" sz="quarter" idx="14"/>
          </p:nvPr>
        </p:nvSpPr>
        <p:spPr>
          <a:xfrm>
            <a:off x="0" y="6443188"/>
            <a:ext cx="12191999" cy="278332"/>
          </a:xfrm>
        </p:spPr>
        <p:txBody>
          <a:bodyPr/>
          <a:lstStyle/>
          <a:p>
            <a:pPr>
              <a:spcAft>
                <a:spcPts val="0"/>
              </a:spcAft>
            </a:pPr>
            <a:r>
              <a:rPr lang="en-US" dirty="0">
                <a:cs typeface="Arial" panose="020B0604020202020204" pitchFamily="34" charset="0"/>
              </a:rPr>
              <a:t>Barakat AF, et al. JACC Clin </a:t>
            </a:r>
            <a:r>
              <a:rPr lang="en-US" dirty="0" err="1">
                <a:cs typeface="Arial" panose="020B0604020202020204" pitchFamily="34" charset="0"/>
              </a:rPr>
              <a:t>Electrophysiol</a:t>
            </a:r>
            <a:r>
              <a:rPr lang="en-US" dirty="0">
                <a:cs typeface="Arial" panose="020B0604020202020204" pitchFamily="34" charset="0"/>
              </a:rPr>
              <a:t>. 2021;7:649-658. </a:t>
            </a:r>
          </a:p>
        </p:txBody>
      </p:sp>
      <p:sp>
        <p:nvSpPr>
          <p:cNvPr id="5" name="Right Arrow 4">
            <a:extLst>
              <a:ext uri="{FF2B5EF4-FFF2-40B4-BE49-F238E27FC236}">
                <a16:creationId xmlns:a16="http://schemas.microsoft.com/office/drawing/2014/main" id="{3D3E9A25-83E0-4F3C-2019-F184C7CFF06D}"/>
              </a:ext>
            </a:extLst>
          </p:cNvPr>
          <p:cNvSpPr/>
          <p:nvPr/>
        </p:nvSpPr>
        <p:spPr>
          <a:xfrm>
            <a:off x="832919" y="1376127"/>
            <a:ext cx="10818891" cy="9506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C85A544-509F-264D-CECB-53EFCF40F4CC}"/>
              </a:ext>
            </a:extLst>
          </p:cNvPr>
          <p:cNvSpPr txBox="1"/>
          <p:nvPr/>
        </p:nvSpPr>
        <p:spPr>
          <a:xfrm>
            <a:off x="1013988"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2017</a:t>
            </a:r>
          </a:p>
        </p:txBody>
      </p:sp>
      <p:sp>
        <p:nvSpPr>
          <p:cNvPr id="12" name="TextBox 11">
            <a:extLst>
              <a:ext uri="{FF2B5EF4-FFF2-40B4-BE49-F238E27FC236}">
                <a16:creationId xmlns:a16="http://schemas.microsoft.com/office/drawing/2014/main" id="{93E8F067-8807-68C2-C541-2417F1894DBF}"/>
              </a:ext>
            </a:extLst>
          </p:cNvPr>
          <p:cNvSpPr txBox="1"/>
          <p:nvPr/>
        </p:nvSpPr>
        <p:spPr>
          <a:xfrm>
            <a:off x="8008966" y="2630130"/>
            <a:ext cx="4061113"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Single-Center EHR Analysis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OAC Use for AFib</a:t>
            </a:r>
          </a:p>
        </p:txBody>
      </p:sp>
      <p:pic>
        <p:nvPicPr>
          <p:cNvPr id="8" name="Picture 7">
            <a:extLst>
              <a:ext uri="{FF2B5EF4-FFF2-40B4-BE49-F238E27FC236}">
                <a16:creationId xmlns:a16="http://schemas.microsoft.com/office/drawing/2014/main" id="{2760C2AC-D3AB-2A1D-774D-BCC15DD8878D}"/>
              </a:ext>
            </a:extLst>
          </p:cNvPr>
          <p:cNvPicPr>
            <a:picLocks noChangeAspect="1"/>
          </p:cNvPicPr>
          <p:nvPr/>
        </p:nvPicPr>
        <p:blipFill>
          <a:blip r:embed="rId2"/>
          <a:stretch>
            <a:fillRect/>
          </a:stretch>
        </p:blipFill>
        <p:spPr>
          <a:xfrm>
            <a:off x="832919" y="2112851"/>
            <a:ext cx="7027830" cy="3915505"/>
          </a:xfrm>
          <a:prstGeom prst="rect">
            <a:avLst/>
          </a:prstGeom>
        </p:spPr>
      </p:pic>
      <p:sp>
        <p:nvSpPr>
          <p:cNvPr id="10" name="TextBox 9">
            <a:extLst>
              <a:ext uri="{FF2B5EF4-FFF2-40B4-BE49-F238E27FC236}">
                <a16:creationId xmlns:a16="http://schemas.microsoft.com/office/drawing/2014/main" id="{3150BBA6-EBB8-C5CD-5D46-0ABC276964C7}"/>
              </a:ext>
            </a:extLst>
          </p:cNvPr>
          <p:cNvSpPr txBox="1"/>
          <p:nvPr/>
        </p:nvSpPr>
        <p:spPr>
          <a:xfrm>
            <a:off x="6580904" y="5659024"/>
            <a:ext cx="1114408" cy="369332"/>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BMI &gt; 40</a:t>
            </a:r>
          </a:p>
        </p:txBody>
      </p:sp>
      <p:sp>
        <p:nvSpPr>
          <p:cNvPr id="11" name="TextBox 10">
            <a:extLst>
              <a:ext uri="{FF2B5EF4-FFF2-40B4-BE49-F238E27FC236}">
                <a16:creationId xmlns:a16="http://schemas.microsoft.com/office/drawing/2014/main" id="{F9A4C755-5188-E75C-2E54-16A6080D97E4}"/>
              </a:ext>
            </a:extLst>
          </p:cNvPr>
          <p:cNvSpPr txBox="1"/>
          <p:nvPr/>
        </p:nvSpPr>
        <p:spPr>
          <a:xfrm>
            <a:off x="4991267" y="5689609"/>
            <a:ext cx="14414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BMI 30-39.9</a:t>
            </a:r>
          </a:p>
        </p:txBody>
      </p:sp>
      <p:sp>
        <p:nvSpPr>
          <p:cNvPr id="13" name="TextBox 12">
            <a:extLst>
              <a:ext uri="{FF2B5EF4-FFF2-40B4-BE49-F238E27FC236}">
                <a16:creationId xmlns:a16="http://schemas.microsoft.com/office/drawing/2014/main" id="{73C91CC9-9DCD-4D19-93F1-D47DEFF696C4}"/>
              </a:ext>
            </a:extLst>
          </p:cNvPr>
          <p:cNvSpPr txBox="1"/>
          <p:nvPr/>
        </p:nvSpPr>
        <p:spPr>
          <a:xfrm>
            <a:off x="4789170" y="2725746"/>
            <a:ext cx="1165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aHR</a:t>
            </a: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0.75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0.65-0.88</a:t>
            </a:r>
          </a:p>
        </p:txBody>
      </p:sp>
      <p:sp>
        <p:nvSpPr>
          <p:cNvPr id="14" name="TextBox 13">
            <a:extLst>
              <a:ext uri="{FF2B5EF4-FFF2-40B4-BE49-F238E27FC236}">
                <a16:creationId xmlns:a16="http://schemas.microsoft.com/office/drawing/2014/main" id="{7995B842-B15B-AB57-B516-67DD49421F5D}"/>
              </a:ext>
            </a:extLst>
          </p:cNvPr>
          <p:cNvSpPr txBox="1"/>
          <p:nvPr/>
        </p:nvSpPr>
        <p:spPr>
          <a:xfrm>
            <a:off x="6475453" y="3105834"/>
            <a:ext cx="115781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aHR</a:t>
            </a: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0.75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0.64-0.87</a:t>
            </a:r>
          </a:p>
        </p:txBody>
      </p:sp>
      <p:sp>
        <p:nvSpPr>
          <p:cNvPr id="3" name="TextBox 2">
            <a:extLst>
              <a:ext uri="{FF2B5EF4-FFF2-40B4-BE49-F238E27FC236}">
                <a16:creationId xmlns:a16="http://schemas.microsoft.com/office/drawing/2014/main" id="{2CE5EA59-4089-C176-3175-17AC4A0D68C7}"/>
              </a:ext>
            </a:extLst>
          </p:cNvPr>
          <p:cNvSpPr txBox="1"/>
          <p:nvPr/>
        </p:nvSpPr>
        <p:spPr>
          <a:xfrm>
            <a:off x="4732548" y="1605887"/>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2021</a:t>
            </a:r>
          </a:p>
        </p:txBody>
      </p:sp>
    </p:spTree>
    <p:extLst>
      <p:ext uri="{BB962C8B-B14F-4D97-AF65-F5344CB8AC3E}">
        <p14:creationId xmlns:p14="http://schemas.microsoft.com/office/powerpoint/2010/main" val="39230293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4FFEA-749C-DFF6-4B4D-A6C2642C1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201AE-A0A5-16E6-F1BC-B68DEF3020C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Anticoagulation and Obesity</a:t>
            </a:r>
          </a:p>
        </p:txBody>
      </p:sp>
      <p:sp>
        <p:nvSpPr>
          <p:cNvPr id="4" name="Text Placeholder 3">
            <a:extLst>
              <a:ext uri="{FF2B5EF4-FFF2-40B4-BE49-F238E27FC236}">
                <a16:creationId xmlns:a16="http://schemas.microsoft.com/office/drawing/2014/main" id="{420A79B2-A97D-640B-A954-6FE7EDD25333}"/>
              </a:ext>
            </a:extLst>
          </p:cNvPr>
          <p:cNvSpPr>
            <a:spLocks noGrp="1"/>
          </p:cNvSpPr>
          <p:nvPr>
            <p:ph type="body" sz="quarter" idx="14"/>
          </p:nvPr>
        </p:nvSpPr>
        <p:spPr/>
        <p:txBody>
          <a:bodyPr/>
          <a:lstStyle/>
          <a:p>
            <a:pPr>
              <a:spcAft>
                <a:spcPts val="0"/>
              </a:spcAft>
            </a:pPr>
            <a:r>
              <a:rPr lang="en-IN" dirty="0" err="1">
                <a:solidFill>
                  <a:srgbClr val="212121"/>
                </a:solidFill>
                <a:cs typeface="Arial" panose="020B0604020202020204" pitchFamily="34" charset="0"/>
              </a:rPr>
              <a:t>Dobry</a:t>
            </a:r>
            <a:r>
              <a:rPr lang="en-IN" b="0" i="0" dirty="0">
                <a:solidFill>
                  <a:srgbClr val="212121"/>
                </a:solidFill>
                <a:effectLst/>
                <a:cs typeface="Arial" panose="020B0604020202020204" pitchFamily="34" charset="0"/>
              </a:rPr>
              <a:t> P, et al. </a:t>
            </a:r>
            <a:r>
              <a:rPr lang="en-IN" b="0" dirty="0">
                <a:solidFill>
                  <a:srgbClr val="212121"/>
                </a:solidFill>
                <a:effectLst/>
                <a:cs typeface="Arial" panose="020B0604020202020204" pitchFamily="34" charset="0"/>
              </a:rPr>
              <a:t>J </a:t>
            </a:r>
            <a:r>
              <a:rPr lang="en-IN" b="0" dirty="0" err="1">
                <a:solidFill>
                  <a:srgbClr val="212121"/>
                </a:solidFill>
                <a:effectLst/>
                <a:cs typeface="Arial" panose="020B0604020202020204" pitchFamily="34" charset="0"/>
              </a:rPr>
              <a:t>Thromb</a:t>
            </a:r>
            <a:r>
              <a:rPr lang="en-IN" b="0" dirty="0">
                <a:solidFill>
                  <a:srgbClr val="212121"/>
                </a:solidFill>
                <a:effectLst/>
                <a:cs typeface="Arial" panose="020B0604020202020204" pitchFamily="34" charset="0"/>
              </a:rPr>
              <a:t> </a:t>
            </a:r>
            <a:r>
              <a:rPr lang="en-IN" b="0" dirty="0" err="1">
                <a:solidFill>
                  <a:srgbClr val="212121"/>
                </a:solidFill>
                <a:effectLst/>
                <a:cs typeface="Arial" panose="020B0604020202020204" pitchFamily="34" charset="0"/>
              </a:rPr>
              <a:t>Haemost</a:t>
            </a:r>
            <a:r>
              <a:rPr lang="en-IN" b="0" dirty="0">
                <a:solidFill>
                  <a:srgbClr val="212121"/>
                </a:solidFill>
                <a:effectLst/>
                <a:cs typeface="Arial" panose="020B0604020202020204" pitchFamily="34" charset="0"/>
              </a:rPr>
              <a:t>. </a:t>
            </a:r>
            <a:r>
              <a:rPr lang="en-IN" b="0" i="0" dirty="0">
                <a:solidFill>
                  <a:srgbClr val="212121"/>
                </a:solidFill>
                <a:effectLst/>
                <a:cs typeface="Arial" panose="020B0604020202020204" pitchFamily="34" charset="0"/>
              </a:rPr>
              <a:t>2024;22:3500-3509.</a:t>
            </a:r>
            <a:endParaRPr lang="en-US" dirty="0">
              <a:cs typeface="Arial" panose="020B0604020202020204" pitchFamily="34" charset="0"/>
            </a:endParaRPr>
          </a:p>
        </p:txBody>
      </p:sp>
      <p:sp>
        <p:nvSpPr>
          <p:cNvPr id="5" name="Right Arrow 4">
            <a:extLst>
              <a:ext uri="{FF2B5EF4-FFF2-40B4-BE49-F238E27FC236}">
                <a16:creationId xmlns:a16="http://schemas.microsoft.com/office/drawing/2014/main" id="{577C2539-C3B5-8473-7846-7DAA3EC89C74}"/>
              </a:ext>
            </a:extLst>
          </p:cNvPr>
          <p:cNvSpPr/>
          <p:nvPr/>
        </p:nvSpPr>
        <p:spPr>
          <a:xfrm>
            <a:off x="832919" y="1376127"/>
            <a:ext cx="10818891" cy="95061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83E98B9-04C2-1E94-7C08-5D9D3D11E4BA}"/>
              </a:ext>
            </a:extLst>
          </p:cNvPr>
          <p:cNvSpPr txBox="1"/>
          <p:nvPr/>
        </p:nvSpPr>
        <p:spPr>
          <a:xfrm>
            <a:off x="1013988"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2017</a:t>
            </a:r>
          </a:p>
        </p:txBody>
      </p:sp>
      <p:sp>
        <p:nvSpPr>
          <p:cNvPr id="12" name="TextBox 11">
            <a:extLst>
              <a:ext uri="{FF2B5EF4-FFF2-40B4-BE49-F238E27FC236}">
                <a16:creationId xmlns:a16="http://schemas.microsoft.com/office/drawing/2014/main" id="{CD7920B4-205C-7793-DEB8-EF2C0D61D330}"/>
              </a:ext>
            </a:extLst>
          </p:cNvPr>
          <p:cNvSpPr txBox="1"/>
          <p:nvPr/>
        </p:nvSpPr>
        <p:spPr>
          <a:xfrm>
            <a:off x="8252828" y="2607508"/>
            <a:ext cx="3666940" cy="120032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Multi-Center Registry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AFib and VTE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BMI ≥ 50 or </a:t>
            </a:r>
            <a:r>
              <a:rPr kumimoji="0" lang="en-US" sz="2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Wgt</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 150 kg</a:t>
            </a:r>
          </a:p>
        </p:txBody>
      </p:sp>
      <p:sp>
        <p:nvSpPr>
          <p:cNvPr id="8" name="TextBox 7">
            <a:extLst>
              <a:ext uri="{FF2B5EF4-FFF2-40B4-BE49-F238E27FC236}">
                <a16:creationId xmlns:a16="http://schemas.microsoft.com/office/drawing/2014/main" id="{88944CF7-87E2-3904-7C67-F7E012406237}"/>
              </a:ext>
            </a:extLst>
          </p:cNvPr>
          <p:cNvSpPr txBox="1"/>
          <p:nvPr/>
        </p:nvSpPr>
        <p:spPr>
          <a:xfrm>
            <a:off x="8467442" y="1620601"/>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a:t>
            </a:r>
          </a:p>
        </p:txBody>
      </p:sp>
      <p:pic>
        <p:nvPicPr>
          <p:cNvPr id="10" name="Picture 9">
            <a:extLst>
              <a:ext uri="{FF2B5EF4-FFF2-40B4-BE49-F238E27FC236}">
                <a16:creationId xmlns:a16="http://schemas.microsoft.com/office/drawing/2014/main" id="{F0201474-35AF-2A7B-A739-10713679A4BE}"/>
              </a:ext>
            </a:extLst>
          </p:cNvPr>
          <p:cNvPicPr>
            <a:picLocks noChangeAspect="1"/>
          </p:cNvPicPr>
          <p:nvPr/>
        </p:nvPicPr>
        <p:blipFill>
          <a:blip r:embed="rId2"/>
          <a:stretch>
            <a:fillRect/>
          </a:stretch>
        </p:blipFill>
        <p:spPr>
          <a:xfrm>
            <a:off x="867208" y="2316466"/>
            <a:ext cx="5703759" cy="4124431"/>
          </a:xfrm>
          <a:prstGeom prst="rect">
            <a:avLst/>
          </a:prstGeom>
        </p:spPr>
      </p:pic>
      <p:sp>
        <p:nvSpPr>
          <p:cNvPr id="11" name="TextBox 10">
            <a:extLst>
              <a:ext uri="{FF2B5EF4-FFF2-40B4-BE49-F238E27FC236}">
                <a16:creationId xmlns:a16="http://schemas.microsoft.com/office/drawing/2014/main" id="{34F37CDE-5D6A-B9D0-D683-5CF0315D1F4B}"/>
              </a:ext>
            </a:extLst>
          </p:cNvPr>
          <p:cNvSpPr txBox="1"/>
          <p:nvPr/>
        </p:nvSpPr>
        <p:spPr>
          <a:xfrm>
            <a:off x="1919335" y="2118950"/>
            <a:ext cx="4390946"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Risk of Stroke, Embolism, VTE</a:t>
            </a:r>
          </a:p>
        </p:txBody>
      </p:sp>
      <p:sp>
        <p:nvSpPr>
          <p:cNvPr id="13" name="Right Arrow 12">
            <a:extLst>
              <a:ext uri="{FF2B5EF4-FFF2-40B4-BE49-F238E27FC236}">
                <a16:creationId xmlns:a16="http://schemas.microsoft.com/office/drawing/2014/main" id="{314A200C-E75B-B8C6-AC3F-623FDA7F34E1}"/>
              </a:ext>
            </a:extLst>
          </p:cNvPr>
          <p:cNvSpPr/>
          <p:nvPr/>
        </p:nvSpPr>
        <p:spPr>
          <a:xfrm rot="10800000">
            <a:off x="5360670" y="3049910"/>
            <a:ext cx="331470" cy="21717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3CDB38E-8E6E-41E5-D207-CF24EC5E0BA4}"/>
              </a:ext>
            </a:extLst>
          </p:cNvPr>
          <p:cNvSpPr txBox="1"/>
          <p:nvPr/>
        </p:nvSpPr>
        <p:spPr>
          <a:xfrm>
            <a:off x="5794357" y="2950287"/>
            <a:ext cx="1739707" cy="400110"/>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Warf vs </a:t>
            </a:r>
            <a:r>
              <a:rPr kumimoji="0" lang="en-US" sz="2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FXa</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a:t>
            </a:r>
          </a:p>
        </p:txBody>
      </p:sp>
      <p:sp>
        <p:nvSpPr>
          <p:cNvPr id="15" name="Right Arrow 14">
            <a:extLst>
              <a:ext uri="{FF2B5EF4-FFF2-40B4-BE49-F238E27FC236}">
                <a16:creationId xmlns:a16="http://schemas.microsoft.com/office/drawing/2014/main" id="{D62184E4-C4F5-7992-F1CD-D2B9713BB362}"/>
              </a:ext>
            </a:extLst>
          </p:cNvPr>
          <p:cNvSpPr/>
          <p:nvPr/>
        </p:nvSpPr>
        <p:spPr>
          <a:xfrm rot="10800000">
            <a:off x="5360670" y="4636817"/>
            <a:ext cx="331470" cy="217170"/>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290BBEF9-271B-A4F1-1B81-6CC6F15ECC3A}"/>
              </a:ext>
            </a:extLst>
          </p:cNvPr>
          <p:cNvSpPr txBox="1"/>
          <p:nvPr/>
        </p:nvSpPr>
        <p:spPr>
          <a:xfrm>
            <a:off x="5768231" y="4525348"/>
            <a:ext cx="63991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BMI</a:t>
            </a:r>
          </a:p>
        </p:txBody>
      </p:sp>
      <p:sp>
        <p:nvSpPr>
          <p:cNvPr id="3" name="TextBox 2">
            <a:extLst>
              <a:ext uri="{FF2B5EF4-FFF2-40B4-BE49-F238E27FC236}">
                <a16:creationId xmlns:a16="http://schemas.microsoft.com/office/drawing/2014/main" id="{C325EF54-3AC4-3EE6-F51A-EBD77D506C55}"/>
              </a:ext>
            </a:extLst>
          </p:cNvPr>
          <p:cNvSpPr txBox="1"/>
          <p:nvPr/>
        </p:nvSpPr>
        <p:spPr>
          <a:xfrm>
            <a:off x="4732548" y="1605887"/>
            <a:ext cx="90534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2021</a:t>
            </a:r>
          </a:p>
        </p:txBody>
      </p:sp>
    </p:spTree>
    <p:extLst>
      <p:ext uri="{BB962C8B-B14F-4D97-AF65-F5344CB8AC3E}">
        <p14:creationId xmlns:p14="http://schemas.microsoft.com/office/powerpoint/2010/main" val="27484052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3181-9D90-0166-7BCE-0030FEA32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5547E-D322-7E4A-9B54-EB92DD5DB8D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Return to Clinical Case 1</a:t>
            </a:r>
          </a:p>
        </p:txBody>
      </p:sp>
      <p:sp>
        <p:nvSpPr>
          <p:cNvPr id="3" name="Content Placeholder 2">
            <a:extLst>
              <a:ext uri="{FF2B5EF4-FFF2-40B4-BE49-F238E27FC236}">
                <a16:creationId xmlns:a16="http://schemas.microsoft.com/office/drawing/2014/main" id="{027F5FFB-5A4B-BD10-E3CC-3338532B0B16}"/>
              </a:ext>
            </a:extLst>
          </p:cNvPr>
          <p:cNvSpPr>
            <a:spLocks noGrp="1"/>
          </p:cNvSpPr>
          <p:nvPr>
            <p:ph sz="quarter" idx="11"/>
          </p:nvPr>
        </p:nvSpPr>
        <p:spPr/>
        <p:txBody>
          <a:bodyPr vert="horz" lIns="0" tIns="0" rIns="0" bIns="0" rtlCol="0" anchor="t">
            <a:normAutofit/>
          </a:bodyPr>
          <a:lstStyle/>
          <a:p>
            <a:pPr marL="251460" lvl="1" indent="-251460">
              <a:buClr>
                <a:srgbClr val="C00000"/>
              </a:buClr>
            </a:pPr>
            <a:r>
              <a:rPr lang="en-US" sz="2400" dirty="0">
                <a:cs typeface="Arial" panose="020B0604020202020204" pitchFamily="34" charset="0"/>
              </a:rPr>
              <a:t>68 y/o woman presents to the ED with palpitations, new AFib diagnosis</a:t>
            </a:r>
          </a:p>
          <a:p>
            <a:pPr marL="251460" lvl="1" indent="-251460">
              <a:buClr>
                <a:srgbClr val="C00000"/>
              </a:buClr>
            </a:pPr>
            <a:r>
              <a:rPr lang="en-US" sz="2400" dirty="0">
                <a:cs typeface="Arial" panose="020B0604020202020204" pitchFamily="34" charset="0"/>
              </a:rPr>
              <a:t>PMH: HTN, DM2, obesity (BMI 44, 136 kg)</a:t>
            </a:r>
          </a:p>
          <a:p>
            <a:pPr marL="251460" lvl="1" indent="-251460"/>
            <a:endParaRPr lang="en-US" sz="2400" dirty="0">
              <a:cs typeface="Arial" panose="020B0604020202020204" pitchFamily="34" charset="0"/>
            </a:endParaRPr>
          </a:p>
          <a:p>
            <a:pPr marL="0" indent="0">
              <a:lnSpc>
                <a:spcPct val="100000"/>
              </a:lnSpc>
              <a:spcBef>
                <a:spcPts val="0"/>
              </a:spcBef>
              <a:buNone/>
            </a:pPr>
            <a:r>
              <a:rPr lang="en-US" sz="3200" dirty="0">
                <a:cs typeface="Arial" panose="020B0604020202020204" pitchFamily="34" charset="0"/>
              </a:rPr>
              <a:t>What is the best anticoagulant for stroke prevention?</a:t>
            </a:r>
          </a:p>
          <a:p>
            <a:pPr marL="457200" indent="-457200">
              <a:lnSpc>
                <a:spcPct val="100000"/>
              </a:lnSpc>
              <a:spcBef>
                <a:spcPts val="0"/>
              </a:spcBef>
              <a:buFont typeface="Wingdings" panose="05000000000000000000" pitchFamily="2" charset="2"/>
              <a:buChar char="§"/>
            </a:pPr>
            <a:r>
              <a:rPr lang="en-US" sz="2800" dirty="0">
                <a:cs typeface="Arial" panose="020B0604020202020204" pitchFamily="34" charset="0"/>
              </a:rPr>
              <a:t>Any DOAC is reasonable</a:t>
            </a:r>
          </a:p>
          <a:p>
            <a:pPr marL="457200" indent="-457200">
              <a:lnSpc>
                <a:spcPct val="100000"/>
              </a:lnSpc>
              <a:spcBef>
                <a:spcPts val="0"/>
              </a:spcBef>
              <a:buFont typeface="Wingdings" panose="05000000000000000000" pitchFamily="2" charset="2"/>
              <a:buChar char="§"/>
            </a:pPr>
            <a:r>
              <a:rPr lang="en-US" sz="2800" dirty="0">
                <a:cs typeface="Arial" panose="020B0604020202020204" pitchFamily="34" charset="0"/>
              </a:rPr>
              <a:t>Most data with apixaban and rivaroxaban</a:t>
            </a:r>
            <a:br>
              <a:rPr lang="en-US" sz="2800" dirty="0">
                <a:cs typeface="Arial" panose="020B0604020202020204" pitchFamily="34" charset="0"/>
              </a:rPr>
            </a:br>
            <a:endParaRPr lang="en-US" sz="2800" dirty="0">
              <a:cs typeface="Arial" panose="020B0604020202020204" pitchFamily="34" charset="0"/>
            </a:endParaRPr>
          </a:p>
        </p:txBody>
      </p:sp>
      <p:sp>
        <p:nvSpPr>
          <p:cNvPr id="4" name="Text Placeholder 3">
            <a:extLst>
              <a:ext uri="{FF2B5EF4-FFF2-40B4-BE49-F238E27FC236}">
                <a16:creationId xmlns:a16="http://schemas.microsoft.com/office/drawing/2014/main" id="{E25BCC41-1827-C8B6-CA44-29D02B580AEC}"/>
              </a:ext>
            </a:extLst>
          </p:cNvPr>
          <p:cNvSpPr>
            <a:spLocks noGrp="1"/>
          </p:cNvSpPr>
          <p:nvPr>
            <p:ph type="body" sz="quarter" idx="14"/>
          </p:nvPr>
        </p:nvSpPr>
        <p:spPr/>
        <p:txBody>
          <a:bodyPr/>
          <a:lstStyle/>
          <a:p>
            <a:endParaRPr lang="en-US" dirty="0">
              <a:cs typeface="Arial" panose="020B0604020202020204" pitchFamily="34" charset="0"/>
            </a:endParaRPr>
          </a:p>
        </p:txBody>
      </p:sp>
    </p:spTree>
    <p:extLst>
      <p:ext uri="{BB962C8B-B14F-4D97-AF65-F5344CB8AC3E}">
        <p14:creationId xmlns:p14="http://schemas.microsoft.com/office/powerpoint/2010/main" val="389090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lstStyle/>
          <a:p>
            <a:r>
              <a:rPr lang="en-US" dirty="0"/>
              <a:t>The Fourth Universal Definition of MI</a:t>
            </a:r>
          </a:p>
        </p:txBody>
      </p:sp>
      <p:sp>
        <p:nvSpPr>
          <p:cNvPr id="7" name="Text Placeholder 6">
            <a:extLst>
              <a:ext uri="{FF2B5EF4-FFF2-40B4-BE49-F238E27FC236}">
                <a16:creationId xmlns:a16="http://schemas.microsoft.com/office/drawing/2014/main" id="{4F483AFD-A635-0014-824C-C9CA0D6C5482}"/>
              </a:ext>
            </a:extLst>
          </p:cNvPr>
          <p:cNvSpPr>
            <a:spLocks noGrp="1"/>
          </p:cNvSpPr>
          <p:nvPr>
            <p:ph type="body" sz="quarter" idx="14"/>
          </p:nvPr>
        </p:nvSpPr>
        <p:spPr>
          <a:xfrm>
            <a:off x="0" y="6443188"/>
            <a:ext cx="12191999" cy="278332"/>
          </a:xfrm>
        </p:spPr>
        <p:txBody>
          <a:bodyPr/>
          <a:lstStyle/>
          <a:p>
            <a:endParaRPr lang="en-GB"/>
          </a:p>
          <a:p>
            <a:r>
              <a:rPr lang="en-GB" err="1"/>
              <a:t>Thygesen</a:t>
            </a:r>
            <a:r>
              <a:rPr lang="en-GB"/>
              <a:t> K, et al. Circulation. 2018;138:1.</a:t>
            </a:r>
          </a:p>
        </p:txBody>
      </p:sp>
      <p:pic>
        <p:nvPicPr>
          <p:cNvPr id="8" name="Picture 7"/>
          <p:cNvPicPr>
            <a:picLocks noChangeAspect="1"/>
          </p:cNvPicPr>
          <p:nvPr/>
        </p:nvPicPr>
        <p:blipFill>
          <a:blip r:embed="rId2"/>
          <a:stretch>
            <a:fillRect/>
          </a:stretch>
        </p:blipFill>
        <p:spPr>
          <a:xfrm>
            <a:off x="1463168" y="1391866"/>
            <a:ext cx="4438680" cy="4800600"/>
          </a:xfrm>
          <a:prstGeom prst="rect">
            <a:avLst/>
          </a:prstGeom>
        </p:spPr>
      </p:pic>
      <p:sp>
        <p:nvSpPr>
          <p:cNvPr id="3" name="TextBox 2">
            <a:extLst>
              <a:ext uri="{FF2B5EF4-FFF2-40B4-BE49-F238E27FC236}">
                <a16:creationId xmlns:a16="http://schemas.microsoft.com/office/drawing/2014/main" id="{EA32ADAE-34CC-7037-8E21-F33CD2591857}"/>
              </a:ext>
            </a:extLst>
          </p:cNvPr>
          <p:cNvSpPr txBox="1"/>
          <p:nvPr/>
        </p:nvSpPr>
        <p:spPr>
          <a:xfrm>
            <a:off x="7029611" y="2438918"/>
            <a:ext cx="4620091" cy="3231654"/>
          </a:xfrm>
          <a:prstGeom prst="rect">
            <a:avLst/>
          </a:prstGeom>
          <a:noFill/>
        </p:spPr>
        <p:txBody>
          <a:bodyPr wrap="square" rtlCol="0">
            <a:spAutoFit/>
          </a:bodyPr>
          <a:lstStyle/>
          <a:p>
            <a:r>
              <a:rPr lang="en-US" sz="3600"/>
              <a:t>Injury PLUS:</a:t>
            </a:r>
          </a:p>
          <a:p>
            <a:endParaRPr lang="en-US" sz="2800"/>
          </a:p>
          <a:p>
            <a:pPr marL="571500" indent="-571500">
              <a:buFont typeface="Arial" panose="020B0604020202020204" pitchFamily="34" charset="0"/>
              <a:buChar char="•"/>
            </a:pPr>
            <a:r>
              <a:rPr lang="en-US" sz="2800"/>
              <a:t>Symptoms</a:t>
            </a:r>
          </a:p>
          <a:p>
            <a:pPr marL="571500" indent="-571500">
              <a:buFont typeface="Arial" panose="020B0604020202020204" pitchFamily="34" charset="0"/>
              <a:buChar char="•"/>
            </a:pPr>
            <a:r>
              <a:rPr lang="en-US" sz="2800"/>
              <a:t>ECG changes</a:t>
            </a:r>
          </a:p>
          <a:p>
            <a:pPr marL="571500" indent="-571500">
              <a:buFont typeface="Arial" panose="020B0604020202020204" pitchFamily="34" charset="0"/>
              <a:buChar char="•"/>
            </a:pPr>
            <a:r>
              <a:rPr lang="en-US" sz="2800"/>
              <a:t>Loss of function</a:t>
            </a:r>
          </a:p>
          <a:p>
            <a:pPr marL="571500" indent="-571500">
              <a:buFont typeface="Arial" panose="020B0604020202020204" pitchFamily="34" charset="0"/>
              <a:buChar char="•"/>
            </a:pPr>
            <a:r>
              <a:rPr lang="en-US" sz="2800"/>
              <a:t>Thrombus at </a:t>
            </a:r>
            <a:r>
              <a:rPr lang="en-US" sz="2800" err="1"/>
              <a:t>cath</a:t>
            </a:r>
            <a:endParaRPr lang="en-US" sz="2800"/>
          </a:p>
          <a:p>
            <a:pPr marL="571500" indent="-571500">
              <a:buFont typeface="Arial" panose="020B0604020202020204" pitchFamily="34" charset="0"/>
              <a:buChar char="•"/>
            </a:pPr>
            <a:r>
              <a:rPr lang="en-US" sz="2800"/>
              <a:t>Autopsy evidence</a:t>
            </a:r>
          </a:p>
        </p:txBody>
      </p:sp>
      <p:sp>
        <p:nvSpPr>
          <p:cNvPr id="4" name="Oval 3">
            <a:extLst>
              <a:ext uri="{FF2B5EF4-FFF2-40B4-BE49-F238E27FC236}">
                <a16:creationId xmlns:a16="http://schemas.microsoft.com/office/drawing/2014/main" id="{20D3F20B-6164-A7DD-B1C0-298BCC4821D6}"/>
              </a:ext>
            </a:extLst>
          </p:cNvPr>
          <p:cNvSpPr/>
          <p:nvPr/>
        </p:nvSpPr>
        <p:spPr>
          <a:xfrm>
            <a:off x="6822039" y="3226084"/>
            <a:ext cx="4078842" cy="304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6722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9352-91A9-F438-4541-DB93A3FD0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58B7E-9C3D-5B62-D6A7-2B7AA8CF284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Clinical Case 2</a:t>
            </a:r>
          </a:p>
        </p:txBody>
      </p:sp>
      <p:sp>
        <p:nvSpPr>
          <p:cNvPr id="3" name="Content Placeholder 2">
            <a:extLst>
              <a:ext uri="{FF2B5EF4-FFF2-40B4-BE49-F238E27FC236}">
                <a16:creationId xmlns:a16="http://schemas.microsoft.com/office/drawing/2014/main" id="{17FF0EE7-F02B-97EC-EA1B-9E20AFDFECA2}"/>
              </a:ext>
            </a:extLst>
          </p:cNvPr>
          <p:cNvSpPr>
            <a:spLocks noGrp="1"/>
          </p:cNvSpPr>
          <p:nvPr>
            <p:ph sz="quarter" idx="11"/>
          </p:nvPr>
        </p:nvSpPr>
        <p:spPr/>
        <p:txBody>
          <a:bodyPr vert="horz" lIns="0" tIns="0" rIns="0" bIns="0" rtlCol="0" anchor="t">
            <a:normAutofit/>
          </a:bodyPr>
          <a:lstStyle/>
          <a:p>
            <a:pPr marL="251460" lvl="1" indent="-251460">
              <a:lnSpc>
                <a:spcPct val="100000"/>
              </a:lnSpc>
              <a:spcAft>
                <a:spcPts val="1800"/>
              </a:spcAft>
              <a:buClr>
                <a:srgbClr val="C00000"/>
              </a:buClr>
            </a:pPr>
            <a:r>
              <a:rPr lang="en-US" sz="2400" dirty="0">
                <a:cs typeface="Arial" panose="020B0604020202020204" pitchFamily="34" charset="0"/>
              </a:rPr>
              <a:t>66 </a:t>
            </a:r>
            <a:r>
              <a:rPr lang="en-US" sz="2400" dirty="0" err="1">
                <a:cs typeface="Arial" panose="020B0604020202020204" pitchFamily="34" charset="0"/>
              </a:rPr>
              <a:t>yo</a:t>
            </a:r>
            <a:r>
              <a:rPr lang="en-US" sz="2400" dirty="0">
                <a:cs typeface="Arial" panose="020B0604020202020204" pitchFamily="34" charset="0"/>
              </a:rPr>
              <a:t> man with paroxysmal AFib, HTN, DM2, and progressive CKD is hospitalized </a:t>
            </a:r>
            <a:r>
              <a:rPr lang="en-US" sz="2400" dirty="0">
                <a:cs typeface="Arial" panose="020B0604020202020204" pitchFamily="34" charset="0"/>
                <a:sym typeface="Wingdings" pitchFamily="2" charset="2"/>
              </a:rPr>
              <a:t> progressed to ESRD, starts dialysis</a:t>
            </a:r>
            <a:endParaRPr lang="en-US" sz="2400" dirty="0">
              <a:cs typeface="Arial" panose="020B0604020202020204" pitchFamily="34" charset="0"/>
            </a:endParaRPr>
          </a:p>
          <a:p>
            <a:pPr marL="251460" lvl="1" indent="-251460">
              <a:lnSpc>
                <a:spcPct val="100000"/>
              </a:lnSpc>
              <a:spcAft>
                <a:spcPts val="1800"/>
              </a:spcAft>
              <a:buClr>
                <a:srgbClr val="C00000"/>
              </a:buClr>
            </a:pPr>
            <a:r>
              <a:rPr lang="en-US" sz="2400" dirty="0">
                <a:cs typeface="Arial" panose="020B0604020202020204" pitchFamily="34" charset="0"/>
                <a:sym typeface="Wingdings" pitchFamily="2" charset="2"/>
              </a:rPr>
              <a:t>Currently using rivaroxaban 15 mg daily for stroke prevention</a:t>
            </a:r>
            <a:endParaRPr lang="en-US" sz="2400" dirty="0">
              <a:cs typeface="Arial" panose="020B0604020202020204" pitchFamily="34" charset="0"/>
            </a:endParaRPr>
          </a:p>
          <a:p>
            <a:endParaRPr lang="en-US" sz="3500" dirty="0">
              <a:cs typeface="Arial" panose="020B0604020202020204" pitchFamily="34" charset="0"/>
            </a:endParaRPr>
          </a:p>
          <a:p>
            <a:r>
              <a:rPr lang="en-US" sz="3200" dirty="0">
                <a:cs typeface="Arial" panose="020B0604020202020204" pitchFamily="34" charset="0"/>
              </a:rPr>
              <a:t>What is the best stroke-prevention strategy for this patient?</a:t>
            </a:r>
            <a:br>
              <a:rPr lang="en-US" sz="2800" dirty="0">
                <a:cs typeface="Arial" panose="020B0604020202020204" pitchFamily="34" charset="0"/>
              </a:rPr>
            </a:br>
            <a:endParaRPr lang="en-US" sz="2800" dirty="0">
              <a:cs typeface="Arial" panose="020B0604020202020204" pitchFamily="34" charset="0"/>
            </a:endParaRPr>
          </a:p>
        </p:txBody>
      </p:sp>
      <p:sp>
        <p:nvSpPr>
          <p:cNvPr id="4" name="Text Placeholder 3">
            <a:extLst>
              <a:ext uri="{FF2B5EF4-FFF2-40B4-BE49-F238E27FC236}">
                <a16:creationId xmlns:a16="http://schemas.microsoft.com/office/drawing/2014/main" id="{A20B612D-3F97-E274-01A3-5224C3CF4112}"/>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2521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C0BF-07E1-96C0-A132-7DCEF7B660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AFib and ESRD – OAC Needed?</a:t>
            </a:r>
          </a:p>
        </p:txBody>
      </p:sp>
      <p:sp>
        <p:nvSpPr>
          <p:cNvPr id="4" name="Text Placeholder 3">
            <a:extLst>
              <a:ext uri="{FF2B5EF4-FFF2-40B4-BE49-F238E27FC236}">
                <a16:creationId xmlns:a16="http://schemas.microsoft.com/office/drawing/2014/main" id="{9E8D8BC9-213E-D6BC-E325-4EADF979A98C}"/>
              </a:ext>
            </a:extLst>
          </p:cNvPr>
          <p:cNvSpPr>
            <a:spLocks noGrp="1"/>
          </p:cNvSpPr>
          <p:nvPr>
            <p:ph type="body" sz="quarter" idx="13"/>
          </p:nvPr>
        </p:nvSpPr>
        <p:spPr>
          <a:xfrm>
            <a:off x="0" y="1097280"/>
            <a:ext cx="12191999" cy="600891"/>
          </a:xfrm>
        </p:spPr>
        <p:txBody>
          <a:bodyPr>
            <a:noAutofit/>
          </a:bodyPr>
          <a:lstStyle/>
          <a:p>
            <a:pPr algn="ctr"/>
            <a:r>
              <a:rPr lang="en-US" sz="2400" dirty="0"/>
              <a:t>US Renal Data System – 2012-2015</a:t>
            </a:r>
            <a:endParaRPr lang="en-US" sz="2400" dirty="0">
              <a:latin typeface="Franklin Gothic Book"/>
            </a:endParaRPr>
          </a:p>
        </p:txBody>
      </p:sp>
      <p:sp>
        <p:nvSpPr>
          <p:cNvPr id="8" name="Text Placeholder 7">
            <a:extLst>
              <a:ext uri="{FF2B5EF4-FFF2-40B4-BE49-F238E27FC236}">
                <a16:creationId xmlns:a16="http://schemas.microsoft.com/office/drawing/2014/main" id="{5D07EDF9-CA9F-AC5B-3828-CA4AFA1F2BE1}"/>
              </a:ext>
            </a:extLst>
          </p:cNvPr>
          <p:cNvSpPr>
            <a:spLocks noGrp="1"/>
          </p:cNvSpPr>
          <p:nvPr>
            <p:ph type="body" sz="quarter" idx="14"/>
          </p:nvPr>
        </p:nvSpPr>
        <p:spPr>
          <a:xfrm>
            <a:off x="0" y="6196967"/>
            <a:ext cx="12191999" cy="524553"/>
          </a:xfrm>
        </p:spPr>
        <p:txBody>
          <a:bodyPr/>
          <a:lstStyle/>
          <a:p>
            <a:endParaRPr lang="en-US" dirty="0"/>
          </a:p>
          <a:p>
            <a:r>
              <a:rPr lang="en-US" dirty="0" err="1"/>
              <a:t>Mavrakanas</a:t>
            </a:r>
            <a:r>
              <a:rPr lang="en-US" dirty="0"/>
              <a:t> TA, et al. Clin J Am Soc Nephrol. 2020;15:1146-1154.</a:t>
            </a:r>
          </a:p>
        </p:txBody>
      </p:sp>
      <p:pic>
        <p:nvPicPr>
          <p:cNvPr id="6" name="Picture 5">
            <a:extLst>
              <a:ext uri="{FF2B5EF4-FFF2-40B4-BE49-F238E27FC236}">
                <a16:creationId xmlns:a16="http://schemas.microsoft.com/office/drawing/2014/main" id="{B93FAE68-78A9-6875-83FC-D4C97167B4C0}"/>
              </a:ext>
            </a:extLst>
          </p:cNvPr>
          <p:cNvPicPr>
            <a:picLocks noChangeAspect="1"/>
          </p:cNvPicPr>
          <p:nvPr/>
        </p:nvPicPr>
        <p:blipFill>
          <a:blip r:embed="rId2"/>
          <a:stretch>
            <a:fillRect/>
          </a:stretch>
        </p:blipFill>
        <p:spPr>
          <a:xfrm>
            <a:off x="6040134" y="2142725"/>
            <a:ext cx="6151866" cy="3882245"/>
          </a:xfrm>
          <a:prstGeom prst="rect">
            <a:avLst/>
          </a:prstGeom>
        </p:spPr>
      </p:pic>
      <p:pic>
        <p:nvPicPr>
          <p:cNvPr id="7" name="Picture 6">
            <a:extLst>
              <a:ext uri="{FF2B5EF4-FFF2-40B4-BE49-F238E27FC236}">
                <a16:creationId xmlns:a16="http://schemas.microsoft.com/office/drawing/2014/main" id="{32EBC8CF-6C75-9C30-C8C0-08F5B141E37F}"/>
              </a:ext>
            </a:extLst>
          </p:cNvPr>
          <p:cNvPicPr>
            <a:picLocks noChangeAspect="1"/>
          </p:cNvPicPr>
          <p:nvPr/>
        </p:nvPicPr>
        <p:blipFill>
          <a:blip r:embed="rId3"/>
          <a:stretch>
            <a:fillRect/>
          </a:stretch>
        </p:blipFill>
        <p:spPr>
          <a:xfrm>
            <a:off x="0" y="1932709"/>
            <a:ext cx="6278965" cy="4092261"/>
          </a:xfrm>
          <a:prstGeom prst="rect">
            <a:avLst/>
          </a:prstGeom>
        </p:spPr>
      </p:pic>
    </p:spTree>
    <p:extLst>
      <p:ext uri="{BB962C8B-B14F-4D97-AF65-F5344CB8AC3E}">
        <p14:creationId xmlns:p14="http://schemas.microsoft.com/office/powerpoint/2010/main" val="34628120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C0BF-07E1-96C0-A132-7DCEF7B660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AFib and ESRD – OAC Needed?</a:t>
            </a:r>
          </a:p>
        </p:txBody>
      </p:sp>
      <p:sp>
        <p:nvSpPr>
          <p:cNvPr id="4" name="Text Placeholder 3">
            <a:extLst>
              <a:ext uri="{FF2B5EF4-FFF2-40B4-BE49-F238E27FC236}">
                <a16:creationId xmlns:a16="http://schemas.microsoft.com/office/drawing/2014/main" id="{9E8D8BC9-213E-D6BC-E325-4EADF979A98C}"/>
              </a:ext>
            </a:extLst>
          </p:cNvPr>
          <p:cNvSpPr>
            <a:spLocks noGrp="1"/>
          </p:cNvSpPr>
          <p:nvPr>
            <p:ph type="body" sz="quarter" idx="13"/>
          </p:nvPr>
        </p:nvSpPr>
        <p:spPr>
          <a:xfrm>
            <a:off x="0" y="1097280"/>
            <a:ext cx="12191999" cy="600891"/>
          </a:xfrm>
        </p:spPr>
        <p:txBody>
          <a:bodyPr>
            <a:noAutofit/>
          </a:bodyPr>
          <a:lstStyle/>
          <a:p>
            <a:pPr algn="ctr"/>
            <a:r>
              <a:rPr lang="en-US" sz="2400" dirty="0"/>
              <a:t>US Renal Data System – 2012-2015</a:t>
            </a:r>
            <a:endParaRPr lang="en-US" sz="2400" dirty="0">
              <a:latin typeface="Franklin Gothic Book"/>
            </a:endParaRPr>
          </a:p>
        </p:txBody>
      </p:sp>
      <p:sp>
        <p:nvSpPr>
          <p:cNvPr id="8" name="Text Placeholder 7">
            <a:extLst>
              <a:ext uri="{FF2B5EF4-FFF2-40B4-BE49-F238E27FC236}">
                <a16:creationId xmlns:a16="http://schemas.microsoft.com/office/drawing/2014/main" id="{5D07EDF9-CA9F-AC5B-3828-CA4AFA1F2BE1}"/>
              </a:ext>
            </a:extLst>
          </p:cNvPr>
          <p:cNvSpPr>
            <a:spLocks noGrp="1"/>
          </p:cNvSpPr>
          <p:nvPr>
            <p:ph type="body" sz="quarter" idx="14"/>
          </p:nvPr>
        </p:nvSpPr>
        <p:spPr>
          <a:xfrm>
            <a:off x="0" y="6443188"/>
            <a:ext cx="12191999" cy="278332"/>
          </a:xfrm>
        </p:spPr>
        <p:txBody>
          <a:bodyPr/>
          <a:lstStyle/>
          <a:p>
            <a:r>
              <a:rPr lang="en-US" dirty="0" err="1"/>
              <a:t>Mavrakanas</a:t>
            </a:r>
            <a:r>
              <a:rPr lang="en-US" dirty="0"/>
              <a:t> TA, et al. Clin J Am Soc Nephrol. 2020;15:1146-1154.</a:t>
            </a:r>
          </a:p>
        </p:txBody>
      </p:sp>
      <p:pic>
        <p:nvPicPr>
          <p:cNvPr id="3" name="Picture 2">
            <a:extLst>
              <a:ext uri="{FF2B5EF4-FFF2-40B4-BE49-F238E27FC236}">
                <a16:creationId xmlns:a16="http://schemas.microsoft.com/office/drawing/2014/main" id="{4F1BEB24-C9A1-D526-BDF4-2D49E0001898}"/>
              </a:ext>
            </a:extLst>
          </p:cNvPr>
          <p:cNvPicPr>
            <a:picLocks noChangeAspect="1"/>
          </p:cNvPicPr>
          <p:nvPr/>
        </p:nvPicPr>
        <p:blipFill>
          <a:blip r:embed="rId2"/>
          <a:stretch>
            <a:fillRect/>
          </a:stretch>
        </p:blipFill>
        <p:spPr>
          <a:xfrm>
            <a:off x="0" y="1865657"/>
            <a:ext cx="6441850" cy="3717725"/>
          </a:xfrm>
          <a:prstGeom prst="rect">
            <a:avLst/>
          </a:prstGeom>
        </p:spPr>
      </p:pic>
      <p:pic>
        <p:nvPicPr>
          <p:cNvPr id="5" name="Picture 4">
            <a:extLst>
              <a:ext uri="{FF2B5EF4-FFF2-40B4-BE49-F238E27FC236}">
                <a16:creationId xmlns:a16="http://schemas.microsoft.com/office/drawing/2014/main" id="{FFCFB855-310B-5DD7-A0EC-48A313F46EEE}"/>
              </a:ext>
            </a:extLst>
          </p:cNvPr>
          <p:cNvPicPr>
            <a:picLocks noChangeAspect="1"/>
          </p:cNvPicPr>
          <p:nvPr/>
        </p:nvPicPr>
        <p:blipFill>
          <a:blip r:embed="rId3"/>
          <a:srcRect r="8130"/>
          <a:stretch/>
        </p:blipFill>
        <p:spPr>
          <a:xfrm>
            <a:off x="5750149" y="2104216"/>
            <a:ext cx="6446633" cy="3142154"/>
          </a:xfrm>
          <a:prstGeom prst="rect">
            <a:avLst/>
          </a:prstGeom>
        </p:spPr>
      </p:pic>
      <p:sp>
        <p:nvSpPr>
          <p:cNvPr id="9" name="Rectangle 8">
            <a:extLst>
              <a:ext uri="{FF2B5EF4-FFF2-40B4-BE49-F238E27FC236}">
                <a16:creationId xmlns:a16="http://schemas.microsoft.com/office/drawing/2014/main" id="{5B8609C4-34E2-3B03-1B4B-826E9929D3E8}"/>
              </a:ext>
            </a:extLst>
          </p:cNvPr>
          <p:cNvSpPr/>
          <p:nvPr/>
        </p:nvSpPr>
        <p:spPr>
          <a:xfrm>
            <a:off x="-104503" y="1865657"/>
            <a:ext cx="426720" cy="44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10" name="Rectangle 9">
            <a:extLst>
              <a:ext uri="{FF2B5EF4-FFF2-40B4-BE49-F238E27FC236}">
                <a16:creationId xmlns:a16="http://schemas.microsoft.com/office/drawing/2014/main" id="{E278A319-A936-929C-C839-68D9D7D27E76}"/>
              </a:ext>
            </a:extLst>
          </p:cNvPr>
          <p:cNvSpPr/>
          <p:nvPr/>
        </p:nvSpPr>
        <p:spPr>
          <a:xfrm>
            <a:off x="5664924" y="2006658"/>
            <a:ext cx="426720" cy="44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27760294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9B3C-657B-A597-15DE-A4EA9DD74EA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AFib and ESRD – Which DOAC and Dose?</a:t>
            </a:r>
          </a:p>
        </p:txBody>
      </p:sp>
      <p:sp>
        <p:nvSpPr>
          <p:cNvPr id="8" name="Text Placeholder 7">
            <a:extLst>
              <a:ext uri="{FF2B5EF4-FFF2-40B4-BE49-F238E27FC236}">
                <a16:creationId xmlns:a16="http://schemas.microsoft.com/office/drawing/2014/main" id="{683B5D18-9B53-E532-E0C2-BEE0BC27F1D9}"/>
              </a:ext>
            </a:extLst>
          </p:cNvPr>
          <p:cNvSpPr>
            <a:spLocks noGrp="1"/>
          </p:cNvSpPr>
          <p:nvPr>
            <p:ph type="body" sz="quarter" idx="15"/>
          </p:nvPr>
        </p:nvSpPr>
        <p:spPr>
          <a:xfrm>
            <a:off x="8216356" y="1082676"/>
            <a:ext cx="3975644" cy="5495546"/>
          </a:xfrm>
        </p:spPr>
        <p:txBody>
          <a:bodyPr/>
          <a:lstStyle/>
          <a:p>
            <a:pPr>
              <a:lnSpc>
                <a:spcPct val="100000"/>
              </a:lnSpc>
              <a:spcAft>
                <a:spcPts val="600"/>
              </a:spcAft>
            </a:pPr>
            <a:r>
              <a:rPr lang="en-US" sz="2400" dirty="0"/>
              <a:t>Apixaban Dose Reduce:</a:t>
            </a:r>
          </a:p>
          <a:p>
            <a:pPr marL="342900" indent="-342900">
              <a:lnSpc>
                <a:spcPct val="100000"/>
              </a:lnSpc>
              <a:spcAft>
                <a:spcPts val="600"/>
              </a:spcAft>
              <a:buFont typeface="Wingdings" panose="05000000000000000000" pitchFamily="2" charset="2"/>
              <a:buChar char="§"/>
            </a:pPr>
            <a:r>
              <a:rPr lang="en-US" dirty="0"/>
              <a:t>Age &gt; 80</a:t>
            </a:r>
          </a:p>
          <a:p>
            <a:pPr marL="342900" indent="-342900">
              <a:lnSpc>
                <a:spcPct val="100000"/>
              </a:lnSpc>
              <a:spcAft>
                <a:spcPts val="600"/>
              </a:spcAft>
              <a:buFont typeface="Wingdings" panose="05000000000000000000" pitchFamily="2" charset="2"/>
              <a:buChar char="§"/>
            </a:pPr>
            <a:r>
              <a:rPr lang="en-US" dirty="0"/>
              <a:t>Weight &lt; 60 kg</a:t>
            </a:r>
          </a:p>
          <a:p>
            <a:pPr marL="342900" indent="-342900">
              <a:lnSpc>
                <a:spcPct val="100000"/>
              </a:lnSpc>
              <a:spcAft>
                <a:spcPts val="600"/>
              </a:spcAft>
              <a:buFont typeface="Wingdings" panose="05000000000000000000" pitchFamily="2" charset="2"/>
              <a:buChar char="§"/>
            </a:pPr>
            <a:r>
              <a:rPr lang="en-US" dirty="0"/>
              <a:t>Cr &gt; 1.5 (or dialysis)</a:t>
            </a:r>
          </a:p>
        </p:txBody>
      </p:sp>
      <p:sp>
        <p:nvSpPr>
          <p:cNvPr id="4" name="Text Placeholder 3">
            <a:extLst>
              <a:ext uri="{FF2B5EF4-FFF2-40B4-BE49-F238E27FC236}">
                <a16:creationId xmlns:a16="http://schemas.microsoft.com/office/drawing/2014/main" id="{6F6ECA78-E4B8-61B4-4759-B45EF0B3CE13}"/>
              </a:ext>
            </a:extLst>
          </p:cNvPr>
          <p:cNvSpPr>
            <a:spLocks noGrp="1"/>
          </p:cNvSpPr>
          <p:nvPr>
            <p:ph type="body" sz="quarter" idx="14"/>
          </p:nvPr>
        </p:nvSpPr>
        <p:spPr>
          <a:xfrm>
            <a:off x="0" y="6443188"/>
            <a:ext cx="12191999" cy="278332"/>
          </a:xfrm>
        </p:spPr>
        <p:txBody>
          <a:bodyPr/>
          <a:lstStyle/>
          <a:p>
            <a:r>
              <a:rPr lang="en-US" dirty="0" err="1"/>
              <a:t>Joglar</a:t>
            </a:r>
            <a:r>
              <a:rPr lang="en-US" dirty="0"/>
              <a:t> JA, et al. J Am Coll </a:t>
            </a:r>
            <a:r>
              <a:rPr lang="en-US" dirty="0" err="1"/>
              <a:t>Cardiol</a:t>
            </a:r>
            <a:r>
              <a:rPr lang="en-US" dirty="0"/>
              <a:t>. 2024;83:109-279.</a:t>
            </a:r>
          </a:p>
        </p:txBody>
      </p:sp>
      <p:pic>
        <p:nvPicPr>
          <p:cNvPr id="5" name="Picture 4">
            <a:extLst>
              <a:ext uri="{FF2B5EF4-FFF2-40B4-BE49-F238E27FC236}">
                <a16:creationId xmlns:a16="http://schemas.microsoft.com/office/drawing/2014/main" id="{6811E7AB-17F7-65DC-B574-D55B94357D25}"/>
              </a:ext>
            </a:extLst>
          </p:cNvPr>
          <p:cNvPicPr>
            <a:picLocks noChangeAspect="1"/>
          </p:cNvPicPr>
          <p:nvPr/>
        </p:nvPicPr>
        <p:blipFill>
          <a:blip r:embed="rId2"/>
          <a:stretch>
            <a:fillRect/>
          </a:stretch>
        </p:blipFill>
        <p:spPr>
          <a:xfrm>
            <a:off x="467120" y="1347513"/>
            <a:ext cx="7641590" cy="4709352"/>
          </a:xfrm>
          <a:prstGeom prst="rect">
            <a:avLst/>
          </a:prstGeom>
        </p:spPr>
      </p:pic>
      <p:sp>
        <p:nvSpPr>
          <p:cNvPr id="3" name="Rectangle 2">
            <a:extLst>
              <a:ext uri="{FF2B5EF4-FFF2-40B4-BE49-F238E27FC236}">
                <a16:creationId xmlns:a16="http://schemas.microsoft.com/office/drawing/2014/main" id="{60CF5CA1-39E9-11E6-EF62-1CB016EAD1DE}"/>
              </a:ext>
            </a:extLst>
          </p:cNvPr>
          <p:cNvSpPr/>
          <p:nvPr/>
        </p:nvSpPr>
        <p:spPr>
          <a:xfrm>
            <a:off x="600893" y="1506583"/>
            <a:ext cx="1140822" cy="487680"/>
          </a:xfrm>
          <a:prstGeom prst="rect">
            <a:avLst/>
          </a:prstGeom>
          <a:solidFill>
            <a:srgbClr val="002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29007439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116A-E54A-2C78-7781-A0D732054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FD78C-D158-B777-8D33-B341922B055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AFib and CKD </a:t>
            </a:r>
          </a:p>
        </p:txBody>
      </p:sp>
      <p:sp>
        <p:nvSpPr>
          <p:cNvPr id="4" name="Text Placeholder 3">
            <a:extLst>
              <a:ext uri="{FF2B5EF4-FFF2-40B4-BE49-F238E27FC236}">
                <a16:creationId xmlns:a16="http://schemas.microsoft.com/office/drawing/2014/main" id="{2F8CC31A-187C-B9D6-7164-1A056258410B}"/>
              </a:ext>
            </a:extLst>
          </p:cNvPr>
          <p:cNvSpPr>
            <a:spLocks noGrp="1"/>
          </p:cNvSpPr>
          <p:nvPr>
            <p:ph type="body" sz="quarter" idx="14"/>
          </p:nvPr>
        </p:nvSpPr>
        <p:spPr/>
        <p:txBody>
          <a:bodyPr/>
          <a:lstStyle/>
          <a:p>
            <a:r>
              <a:rPr lang="en-US" dirty="0" err="1">
                <a:cs typeface="Arial" panose="020B0604020202020204" pitchFamily="34" charset="0"/>
              </a:rPr>
              <a:t>Joglar</a:t>
            </a:r>
            <a:r>
              <a:rPr lang="en-US" dirty="0">
                <a:cs typeface="Arial" panose="020B0604020202020204" pitchFamily="34" charset="0"/>
              </a:rPr>
              <a:t> JA, et al. J Am Coll </a:t>
            </a:r>
            <a:r>
              <a:rPr lang="en-US" dirty="0" err="1">
                <a:cs typeface="Arial" panose="020B0604020202020204" pitchFamily="34" charset="0"/>
              </a:rPr>
              <a:t>Cardiol</a:t>
            </a:r>
            <a:r>
              <a:rPr lang="en-US" dirty="0">
                <a:cs typeface="Arial" panose="020B0604020202020204" pitchFamily="34" charset="0"/>
              </a:rPr>
              <a:t>. 2024;83:109-279.</a:t>
            </a:r>
          </a:p>
        </p:txBody>
      </p:sp>
      <p:pic>
        <p:nvPicPr>
          <p:cNvPr id="5" name="Picture 4">
            <a:extLst>
              <a:ext uri="{FF2B5EF4-FFF2-40B4-BE49-F238E27FC236}">
                <a16:creationId xmlns:a16="http://schemas.microsoft.com/office/drawing/2014/main" id="{1CDB8BDA-F80D-36CA-E747-54D022D41C0E}"/>
              </a:ext>
            </a:extLst>
          </p:cNvPr>
          <p:cNvPicPr>
            <a:picLocks noChangeAspect="1"/>
          </p:cNvPicPr>
          <p:nvPr/>
        </p:nvPicPr>
        <p:blipFill>
          <a:blip r:embed="rId2"/>
          <a:stretch>
            <a:fillRect/>
          </a:stretch>
        </p:blipFill>
        <p:spPr>
          <a:xfrm>
            <a:off x="1897379" y="1901642"/>
            <a:ext cx="9687873" cy="3641908"/>
          </a:xfrm>
          <a:prstGeom prst="rect">
            <a:avLst/>
          </a:prstGeom>
        </p:spPr>
      </p:pic>
      <p:sp>
        <p:nvSpPr>
          <p:cNvPr id="3" name="TextBox 2">
            <a:extLst>
              <a:ext uri="{FF2B5EF4-FFF2-40B4-BE49-F238E27FC236}">
                <a16:creationId xmlns:a16="http://schemas.microsoft.com/office/drawing/2014/main" id="{E2DC9B3E-E33F-6A6B-A59E-DE73F056E40E}"/>
              </a:ext>
            </a:extLst>
          </p:cNvPr>
          <p:cNvSpPr txBox="1"/>
          <p:nvPr/>
        </p:nvSpPr>
        <p:spPr>
          <a:xfrm>
            <a:off x="373894" y="3274700"/>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CKD Stage 3</a:t>
            </a:r>
          </a:p>
        </p:txBody>
      </p:sp>
      <p:sp>
        <p:nvSpPr>
          <p:cNvPr id="6" name="TextBox 5">
            <a:extLst>
              <a:ext uri="{FF2B5EF4-FFF2-40B4-BE49-F238E27FC236}">
                <a16:creationId xmlns:a16="http://schemas.microsoft.com/office/drawing/2014/main" id="{2A546C63-0610-D8A2-4E3B-0A58A5BFAAED}"/>
              </a:ext>
            </a:extLst>
          </p:cNvPr>
          <p:cNvSpPr txBox="1"/>
          <p:nvPr/>
        </p:nvSpPr>
        <p:spPr>
          <a:xfrm>
            <a:off x="373894" y="4172134"/>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CKD Stage 4</a:t>
            </a:r>
          </a:p>
        </p:txBody>
      </p:sp>
      <p:sp>
        <p:nvSpPr>
          <p:cNvPr id="7" name="TextBox 6">
            <a:extLst>
              <a:ext uri="{FF2B5EF4-FFF2-40B4-BE49-F238E27FC236}">
                <a16:creationId xmlns:a16="http://schemas.microsoft.com/office/drawing/2014/main" id="{01CAA482-F172-8313-AE9B-C085F27B9014}"/>
              </a:ext>
            </a:extLst>
          </p:cNvPr>
          <p:cNvSpPr txBox="1"/>
          <p:nvPr/>
        </p:nvSpPr>
        <p:spPr>
          <a:xfrm>
            <a:off x="373894" y="4728984"/>
            <a:ext cx="18145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ESRD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or Dialysis</a:t>
            </a:r>
          </a:p>
        </p:txBody>
      </p:sp>
      <p:sp>
        <p:nvSpPr>
          <p:cNvPr id="8" name="Rectangle 7">
            <a:extLst>
              <a:ext uri="{FF2B5EF4-FFF2-40B4-BE49-F238E27FC236}">
                <a16:creationId xmlns:a16="http://schemas.microsoft.com/office/drawing/2014/main" id="{D3D318C3-1E53-32CB-6E55-C87E5965B08D}"/>
              </a:ext>
            </a:extLst>
          </p:cNvPr>
          <p:cNvSpPr/>
          <p:nvPr/>
        </p:nvSpPr>
        <p:spPr>
          <a:xfrm>
            <a:off x="1959429" y="2206826"/>
            <a:ext cx="7524205" cy="257700"/>
          </a:xfrm>
          <a:prstGeom prst="rect">
            <a:avLst/>
          </a:prstGeom>
          <a:solidFill>
            <a:srgbClr val="002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roxima Nova Rg"/>
              <a:ea typeface="+mn-ea"/>
              <a:cs typeface="+mn-cs"/>
            </a:endParaRPr>
          </a:p>
        </p:txBody>
      </p:sp>
    </p:spTree>
    <p:extLst>
      <p:ext uri="{BB962C8B-B14F-4D97-AF65-F5344CB8AC3E}">
        <p14:creationId xmlns:p14="http://schemas.microsoft.com/office/powerpoint/2010/main" val="3778763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F2E73-EA01-3ED5-9672-6483ADBDD20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OPTION Trial</a:t>
            </a:r>
          </a:p>
        </p:txBody>
      </p:sp>
      <p:sp>
        <p:nvSpPr>
          <p:cNvPr id="4" name="Text Placeholder 3">
            <a:extLst>
              <a:ext uri="{FF2B5EF4-FFF2-40B4-BE49-F238E27FC236}">
                <a16:creationId xmlns:a16="http://schemas.microsoft.com/office/drawing/2014/main" id="{1556F828-63D6-5112-109F-9642BB012646}"/>
              </a:ext>
            </a:extLst>
          </p:cNvPr>
          <p:cNvSpPr>
            <a:spLocks noGrp="1"/>
          </p:cNvSpPr>
          <p:nvPr>
            <p:ph type="body" sz="quarter" idx="14"/>
          </p:nvPr>
        </p:nvSpPr>
        <p:spPr>
          <a:xfrm>
            <a:off x="-40796" y="6503013"/>
            <a:ext cx="12191999" cy="278332"/>
          </a:xfrm>
        </p:spPr>
        <p:txBody>
          <a:bodyPr/>
          <a:lstStyle/>
          <a:p>
            <a:pPr>
              <a:spcAft>
                <a:spcPts val="0"/>
              </a:spcAft>
            </a:pPr>
            <a:r>
              <a:rPr lang="en-US" dirty="0" err="1">
                <a:cs typeface="Arial" panose="020B0604020202020204" pitchFamily="34" charset="0"/>
              </a:rPr>
              <a:t>Wazni</a:t>
            </a:r>
            <a:r>
              <a:rPr lang="en-US" dirty="0">
                <a:cs typeface="Arial" panose="020B0604020202020204" pitchFamily="34" charset="0"/>
              </a:rPr>
              <a:t> OM, et al; OPTION Trial Investigators. N Engl J </a:t>
            </a:r>
            <a:r>
              <a:rPr lang="en-US" dirty="0" err="1">
                <a:cs typeface="Arial" panose="020B0604020202020204" pitchFamily="34" charset="0"/>
              </a:rPr>
              <a:t>Med.doi</a:t>
            </a:r>
            <a:r>
              <a:rPr lang="en-US" dirty="0">
                <a:cs typeface="Arial" panose="020B0604020202020204" pitchFamily="34" charset="0"/>
              </a:rPr>
              <a:t>: 10.1056/NEJMoa2408308 [</a:t>
            </a:r>
            <a:r>
              <a:rPr lang="en-US" dirty="0" err="1">
                <a:cs typeface="Arial" panose="020B0604020202020204" pitchFamily="34" charset="0"/>
              </a:rPr>
              <a:t>Epub</a:t>
            </a:r>
            <a:r>
              <a:rPr lang="en-US" dirty="0">
                <a:cs typeface="Arial" panose="020B0604020202020204" pitchFamily="34" charset="0"/>
              </a:rPr>
              <a:t> ahead of print].</a:t>
            </a:r>
          </a:p>
        </p:txBody>
      </p:sp>
      <p:sp>
        <p:nvSpPr>
          <p:cNvPr id="5" name="TextBox 4">
            <a:extLst>
              <a:ext uri="{FF2B5EF4-FFF2-40B4-BE49-F238E27FC236}">
                <a16:creationId xmlns:a16="http://schemas.microsoft.com/office/drawing/2014/main" id="{81949131-DE5A-41A0-6AD0-E147FC28FC3E}"/>
              </a:ext>
            </a:extLst>
          </p:cNvPr>
          <p:cNvSpPr txBox="1"/>
          <p:nvPr/>
        </p:nvSpPr>
        <p:spPr>
          <a:xfrm>
            <a:off x="548640" y="1234440"/>
            <a:ext cx="4119154" cy="1200329"/>
          </a:xfrm>
          <a:prstGeom prst="rect">
            <a:avLst/>
          </a:prstGeom>
          <a:noFill/>
          <a:ln>
            <a:solidFill>
              <a:schemeClr val="tx1"/>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AFib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2+ non-sex                          CHA</a:t>
            </a:r>
            <a:r>
              <a:rPr kumimoji="0" lang="en-US" sz="2400" b="0" i="0" u="none" strike="noStrike" kern="1200" cap="none" spc="0" normalizeH="0" baseline="-25000" noProof="0" dirty="0">
                <a:ln>
                  <a:noFill/>
                </a:ln>
                <a:solidFill>
                  <a:srgbClr val="47484F"/>
                </a:solidFill>
                <a:effectLst/>
                <a:uLnTx/>
                <a:uFillTx/>
                <a:latin typeface="Arial" panose="020B0604020202020204" pitchFamily="34" charset="0"/>
                <a:ea typeface="+mn-ea"/>
                <a:cs typeface="Arial" panose="020B0604020202020204" pitchFamily="34" charset="0"/>
              </a:rPr>
              <a:t>2</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DS</a:t>
            </a:r>
            <a:r>
              <a:rPr kumimoji="0" lang="en-US" sz="2400" b="0" i="0" u="none" strike="noStrike" kern="1200" cap="none" spc="0" normalizeH="0" baseline="-25000" noProof="0" dirty="0">
                <a:ln>
                  <a:noFill/>
                </a:ln>
                <a:solidFill>
                  <a:srgbClr val="47484F"/>
                </a:solidFill>
                <a:effectLst/>
                <a:uLnTx/>
                <a:uFillTx/>
                <a:latin typeface="Arial" panose="020B0604020202020204" pitchFamily="34" charset="0"/>
                <a:ea typeface="+mn-ea"/>
                <a:cs typeface="Arial" panose="020B0604020202020204" pitchFamily="34" charset="0"/>
              </a:rPr>
              <a:t>2</a:t>
            </a:r>
            <a:r>
              <a:rPr kumimoji="0" lang="en-US" sz="2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-VASc risks factors</a:t>
            </a:r>
          </a:p>
        </p:txBody>
      </p:sp>
      <p:sp>
        <p:nvSpPr>
          <p:cNvPr id="6" name="TextBox 5">
            <a:extLst>
              <a:ext uri="{FF2B5EF4-FFF2-40B4-BE49-F238E27FC236}">
                <a16:creationId xmlns:a16="http://schemas.microsoft.com/office/drawing/2014/main" id="{37EA4B90-43FC-D9A4-AFA1-5FEE3870FE3B}"/>
              </a:ext>
            </a:extLst>
          </p:cNvPr>
          <p:cNvSpPr txBox="1"/>
          <p:nvPr/>
        </p:nvSpPr>
        <p:spPr>
          <a:xfrm>
            <a:off x="548639" y="2557470"/>
            <a:ext cx="4119153" cy="523220"/>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Ablation Therapy</a:t>
            </a:r>
            <a:endParaRPr kumimoji="0" lang="en-US" sz="2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ADDCD23-5E69-00E2-8DCF-B0EA845C87F3}"/>
              </a:ext>
            </a:extLst>
          </p:cNvPr>
          <p:cNvSpPr txBox="1"/>
          <p:nvPr/>
        </p:nvSpPr>
        <p:spPr>
          <a:xfrm>
            <a:off x="548639" y="3853591"/>
            <a:ext cx="1759131" cy="523220"/>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LAAO</a:t>
            </a:r>
            <a:endParaRPr kumimoji="0" lang="en-US" sz="2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743A90C-BB02-A5DD-D022-F34D11AD3C37}"/>
              </a:ext>
            </a:extLst>
          </p:cNvPr>
          <p:cNvSpPr txBox="1"/>
          <p:nvPr/>
        </p:nvSpPr>
        <p:spPr>
          <a:xfrm>
            <a:off x="2887456" y="3877302"/>
            <a:ext cx="1780336" cy="523220"/>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OAC</a:t>
            </a:r>
            <a:endParaRPr kumimoji="0" lang="en-US" sz="2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1834063-0368-E664-7EC7-6B9DB4D4E213}"/>
              </a:ext>
            </a:extLst>
          </p:cNvPr>
          <p:cNvSpPr txBox="1"/>
          <p:nvPr/>
        </p:nvSpPr>
        <p:spPr>
          <a:xfrm>
            <a:off x="447743" y="4443457"/>
            <a:ext cx="1960921" cy="646331"/>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OAC + ASA 3 </a:t>
            </a: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mo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ASA thereafter</a:t>
            </a:r>
          </a:p>
        </p:txBody>
      </p:sp>
      <p:cxnSp>
        <p:nvCxnSpPr>
          <p:cNvPr id="11" name="Straight Arrow Connector 10">
            <a:extLst>
              <a:ext uri="{FF2B5EF4-FFF2-40B4-BE49-F238E27FC236}">
                <a16:creationId xmlns:a16="http://schemas.microsoft.com/office/drawing/2014/main" id="{EADA7185-3FC7-FA38-C753-F6E1427B060D}"/>
              </a:ext>
            </a:extLst>
          </p:cNvPr>
          <p:cNvCxnSpPr>
            <a:cxnSpLocks/>
            <a:stCxn id="6" idx="2"/>
            <a:endCxn id="7" idx="0"/>
          </p:cNvCxnSpPr>
          <p:nvPr/>
        </p:nvCxnSpPr>
        <p:spPr>
          <a:xfrm flipH="1">
            <a:off x="1428205" y="3080690"/>
            <a:ext cx="1180011" cy="7729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D5E37A2-000F-8F07-B3AF-680710C75E69}"/>
              </a:ext>
            </a:extLst>
          </p:cNvPr>
          <p:cNvCxnSpPr>
            <a:cxnSpLocks/>
            <a:stCxn id="6" idx="2"/>
            <a:endCxn id="8" idx="0"/>
          </p:cNvCxnSpPr>
          <p:nvPr/>
        </p:nvCxnSpPr>
        <p:spPr>
          <a:xfrm>
            <a:off x="2608216" y="3080690"/>
            <a:ext cx="1169408" cy="796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89DD8028-837E-DD78-25A3-2159DCACD6A6}"/>
              </a:ext>
            </a:extLst>
          </p:cNvPr>
          <p:cNvPicPr>
            <a:picLocks noChangeAspect="1"/>
          </p:cNvPicPr>
          <p:nvPr/>
        </p:nvPicPr>
        <p:blipFill>
          <a:blip r:embed="rId2"/>
          <a:stretch>
            <a:fillRect/>
          </a:stretch>
        </p:blipFill>
        <p:spPr>
          <a:xfrm>
            <a:off x="5456502" y="1446077"/>
            <a:ext cx="6015834" cy="2423962"/>
          </a:xfrm>
          <a:prstGeom prst="rect">
            <a:avLst/>
          </a:prstGeom>
        </p:spPr>
      </p:pic>
      <p:pic>
        <p:nvPicPr>
          <p:cNvPr id="16" name="Picture 15">
            <a:extLst>
              <a:ext uri="{FF2B5EF4-FFF2-40B4-BE49-F238E27FC236}">
                <a16:creationId xmlns:a16="http://schemas.microsoft.com/office/drawing/2014/main" id="{C41AED01-38C6-8553-2B59-4237C4F0843E}"/>
              </a:ext>
            </a:extLst>
          </p:cNvPr>
          <p:cNvPicPr>
            <a:picLocks noChangeAspect="1"/>
          </p:cNvPicPr>
          <p:nvPr/>
        </p:nvPicPr>
        <p:blipFill>
          <a:blip r:embed="rId3"/>
          <a:stretch>
            <a:fillRect/>
          </a:stretch>
        </p:blipFill>
        <p:spPr>
          <a:xfrm>
            <a:off x="5456502" y="4036519"/>
            <a:ext cx="6015833" cy="2441851"/>
          </a:xfrm>
          <a:prstGeom prst="rect">
            <a:avLst/>
          </a:prstGeom>
        </p:spPr>
      </p:pic>
      <p:sp>
        <p:nvSpPr>
          <p:cNvPr id="17" name="TextBox 16">
            <a:extLst>
              <a:ext uri="{FF2B5EF4-FFF2-40B4-BE49-F238E27FC236}">
                <a16:creationId xmlns:a16="http://schemas.microsoft.com/office/drawing/2014/main" id="{B5C311A9-0E96-462B-2417-80EE28A71100}"/>
              </a:ext>
            </a:extLst>
          </p:cNvPr>
          <p:cNvSpPr txBox="1"/>
          <p:nvPr/>
        </p:nvSpPr>
        <p:spPr>
          <a:xfrm>
            <a:off x="5737949" y="1185869"/>
            <a:ext cx="51635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Non-procedure Bleeding (Major + CRNM)</a:t>
            </a:r>
          </a:p>
        </p:txBody>
      </p:sp>
      <p:sp>
        <p:nvSpPr>
          <p:cNvPr id="18" name="TextBox 17">
            <a:extLst>
              <a:ext uri="{FF2B5EF4-FFF2-40B4-BE49-F238E27FC236}">
                <a16:creationId xmlns:a16="http://schemas.microsoft.com/office/drawing/2014/main" id="{DC9FAA41-1811-0D26-96BB-D0803B566CAC}"/>
              </a:ext>
            </a:extLst>
          </p:cNvPr>
          <p:cNvSpPr txBox="1"/>
          <p:nvPr/>
        </p:nvSpPr>
        <p:spPr>
          <a:xfrm>
            <a:off x="5868716" y="3934829"/>
            <a:ext cx="320312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Death, Stroke, Embolism</a:t>
            </a:r>
          </a:p>
        </p:txBody>
      </p:sp>
      <p:sp>
        <p:nvSpPr>
          <p:cNvPr id="19" name="TextBox 18">
            <a:extLst>
              <a:ext uri="{FF2B5EF4-FFF2-40B4-BE49-F238E27FC236}">
                <a16:creationId xmlns:a16="http://schemas.microsoft.com/office/drawing/2014/main" id="{3FD604DC-600D-69AC-6F9D-82E2A5594038}"/>
              </a:ext>
            </a:extLst>
          </p:cNvPr>
          <p:cNvSpPr txBox="1"/>
          <p:nvPr/>
        </p:nvSpPr>
        <p:spPr>
          <a:xfrm>
            <a:off x="548639" y="5266816"/>
            <a:ext cx="4119153" cy="707886"/>
          </a:xfrm>
          <a:prstGeom prst="rect">
            <a:avLst/>
          </a:prstGeom>
          <a:no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ESRD NOT an exclusion,                                 # not reported</a:t>
            </a:r>
          </a:p>
        </p:txBody>
      </p:sp>
      <p:sp>
        <p:nvSpPr>
          <p:cNvPr id="14" name="Oval 13">
            <a:extLst>
              <a:ext uri="{FF2B5EF4-FFF2-40B4-BE49-F238E27FC236}">
                <a16:creationId xmlns:a16="http://schemas.microsoft.com/office/drawing/2014/main" id="{D7FEBEB1-B3AD-9739-7C8C-BC42E9FC29D0}"/>
              </a:ext>
            </a:extLst>
          </p:cNvPr>
          <p:cNvSpPr/>
          <p:nvPr/>
        </p:nvSpPr>
        <p:spPr>
          <a:xfrm>
            <a:off x="2391045" y="2969878"/>
            <a:ext cx="434340" cy="4259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p:txBody>
      </p:sp>
    </p:spTree>
    <p:extLst>
      <p:ext uri="{BB962C8B-B14F-4D97-AF65-F5344CB8AC3E}">
        <p14:creationId xmlns:p14="http://schemas.microsoft.com/office/powerpoint/2010/main" val="387579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8A70-6B6F-1ECF-4158-22C079409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6B08B-0BFC-062F-8D89-486EC969D0B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Return to Clinical Case 2</a:t>
            </a:r>
          </a:p>
        </p:txBody>
      </p:sp>
      <p:sp>
        <p:nvSpPr>
          <p:cNvPr id="3" name="Content Placeholder 2">
            <a:extLst>
              <a:ext uri="{FF2B5EF4-FFF2-40B4-BE49-F238E27FC236}">
                <a16:creationId xmlns:a16="http://schemas.microsoft.com/office/drawing/2014/main" id="{356BC399-2D30-71A5-2D3A-52A124FEE1C8}"/>
              </a:ext>
            </a:extLst>
          </p:cNvPr>
          <p:cNvSpPr>
            <a:spLocks noGrp="1"/>
          </p:cNvSpPr>
          <p:nvPr>
            <p:ph sz="quarter" idx="11"/>
          </p:nvPr>
        </p:nvSpPr>
        <p:spPr/>
        <p:txBody>
          <a:bodyPr vert="horz" lIns="0" tIns="0" rIns="0" bIns="0" rtlCol="0" anchor="t">
            <a:normAutofit/>
          </a:bodyPr>
          <a:lstStyle/>
          <a:p>
            <a:pPr marL="251460" lvl="1" indent="-251460">
              <a:lnSpc>
                <a:spcPct val="100000"/>
              </a:lnSpc>
              <a:spcAft>
                <a:spcPts val="1800"/>
              </a:spcAft>
              <a:buClr>
                <a:srgbClr val="C00000"/>
              </a:buClr>
            </a:pPr>
            <a:r>
              <a:rPr lang="en-US" sz="2400" dirty="0">
                <a:cs typeface="Arial" panose="020B0604020202020204" pitchFamily="34" charset="0"/>
              </a:rPr>
              <a:t>66 </a:t>
            </a:r>
            <a:r>
              <a:rPr lang="en-US" sz="2400" dirty="0" err="1">
                <a:cs typeface="Arial" panose="020B0604020202020204" pitchFamily="34" charset="0"/>
              </a:rPr>
              <a:t>yo</a:t>
            </a:r>
            <a:r>
              <a:rPr lang="en-US" sz="2400" dirty="0">
                <a:cs typeface="Arial" panose="020B0604020202020204" pitchFamily="34" charset="0"/>
              </a:rPr>
              <a:t> man with paroxysmal </a:t>
            </a:r>
            <a:r>
              <a:rPr lang="en-US" sz="2400" dirty="0" err="1">
                <a:cs typeface="Arial" panose="020B0604020202020204" pitchFamily="34" charset="0"/>
              </a:rPr>
              <a:t>AFib</a:t>
            </a:r>
            <a:r>
              <a:rPr lang="en-US" sz="2400" dirty="0">
                <a:cs typeface="Arial" panose="020B0604020202020204" pitchFamily="34" charset="0"/>
              </a:rPr>
              <a:t>, HTN, DM2, and progressive CKD is hospitalized </a:t>
            </a:r>
            <a:r>
              <a:rPr lang="en-US" sz="2400" dirty="0">
                <a:cs typeface="Arial" panose="020B0604020202020204" pitchFamily="34" charset="0"/>
                <a:sym typeface="Wingdings" pitchFamily="2" charset="2"/>
              </a:rPr>
              <a:t></a:t>
            </a:r>
            <a:r>
              <a:rPr lang="en-US" sz="2400" dirty="0">
                <a:cs typeface="Arial" panose="020B0604020202020204" pitchFamily="34" charset="0"/>
              </a:rPr>
              <a:t> progressed to ESRD, starts dialysis</a:t>
            </a:r>
          </a:p>
          <a:p>
            <a:pPr marL="251460" lvl="1" indent="-251460">
              <a:lnSpc>
                <a:spcPct val="100000"/>
              </a:lnSpc>
              <a:spcAft>
                <a:spcPts val="1800"/>
              </a:spcAft>
              <a:buClr>
                <a:srgbClr val="C00000"/>
              </a:buClr>
            </a:pPr>
            <a:r>
              <a:rPr lang="en-US" sz="2400">
                <a:cs typeface="Arial" panose="020B0604020202020204" pitchFamily="34" charset="0"/>
                <a:sym typeface="Wingdings" pitchFamily="2" charset="2"/>
              </a:rPr>
              <a:t>Currently </a:t>
            </a:r>
            <a:r>
              <a:rPr lang="en-US" sz="2400" dirty="0">
                <a:cs typeface="Arial" panose="020B0604020202020204" pitchFamily="34" charset="0"/>
                <a:sym typeface="Wingdings" pitchFamily="2" charset="2"/>
              </a:rPr>
              <a:t>using rivaroxaban 15 mg daily for stroke prevention</a:t>
            </a:r>
          </a:p>
          <a:p>
            <a:pPr marL="0" lvl="1" indent="0">
              <a:lnSpc>
                <a:spcPct val="100000"/>
              </a:lnSpc>
              <a:spcAft>
                <a:spcPts val="1800"/>
              </a:spcAft>
              <a:buNone/>
            </a:pPr>
            <a:endParaRPr lang="en-US" sz="2400" dirty="0">
              <a:cs typeface="Arial" panose="020B0604020202020204" pitchFamily="34" charset="0"/>
            </a:endParaRPr>
          </a:p>
          <a:p>
            <a:pPr>
              <a:lnSpc>
                <a:spcPct val="100000"/>
              </a:lnSpc>
              <a:spcBef>
                <a:spcPts val="0"/>
              </a:spcBef>
              <a:spcAft>
                <a:spcPts val="1800"/>
              </a:spcAft>
            </a:pPr>
            <a:r>
              <a:rPr lang="en-US" sz="3200" dirty="0">
                <a:cs typeface="Arial" panose="020B0604020202020204" pitchFamily="34" charset="0"/>
              </a:rPr>
              <a:t>What is the best stroke-prevention strategy for this patient?</a:t>
            </a:r>
          </a:p>
          <a:p>
            <a:pPr marL="457200" indent="-457200">
              <a:lnSpc>
                <a:spcPct val="100000"/>
              </a:lnSpc>
              <a:spcBef>
                <a:spcPts val="0"/>
              </a:spcBef>
              <a:spcAft>
                <a:spcPts val="1800"/>
              </a:spcAft>
              <a:buFont typeface="Arial" panose="020B0604020202020204" pitchFamily="34" charset="0"/>
              <a:buChar char="•"/>
            </a:pPr>
            <a:r>
              <a:rPr lang="en-US" sz="2800" dirty="0">
                <a:cs typeface="Arial" panose="020B0604020202020204" pitchFamily="34" charset="0"/>
              </a:rPr>
              <a:t>UNKNOWN!!</a:t>
            </a:r>
          </a:p>
          <a:p>
            <a:pPr marL="457200" indent="-457200">
              <a:lnSpc>
                <a:spcPct val="100000"/>
              </a:lnSpc>
              <a:spcBef>
                <a:spcPts val="0"/>
              </a:spcBef>
              <a:spcAft>
                <a:spcPts val="1800"/>
              </a:spcAft>
              <a:buFont typeface="Arial" panose="020B0604020202020204" pitchFamily="34" charset="0"/>
              <a:buChar char="•"/>
            </a:pPr>
            <a:r>
              <a:rPr lang="en-US" sz="2800" dirty="0">
                <a:cs typeface="Arial" panose="020B0604020202020204" pitchFamily="34" charset="0"/>
              </a:rPr>
              <a:t>Use shared decision-making with patient</a:t>
            </a:r>
          </a:p>
        </p:txBody>
      </p:sp>
      <p:sp>
        <p:nvSpPr>
          <p:cNvPr id="4" name="Text Placeholder 3">
            <a:extLst>
              <a:ext uri="{FF2B5EF4-FFF2-40B4-BE49-F238E27FC236}">
                <a16:creationId xmlns:a16="http://schemas.microsoft.com/office/drawing/2014/main" id="{C6B08F76-E835-91F5-61C5-1478103F90D2}"/>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95902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4BC7A4-B027-AE46-AB42-2206DEB481C6}"/>
              </a:ext>
            </a:extLst>
          </p:cNvPr>
          <p:cNvSpPr txBox="1">
            <a:spLocks/>
          </p:cNvSpPr>
          <p:nvPr/>
        </p:nvSpPr>
        <p:spPr>
          <a:xfrm>
            <a:off x="3421748" y="4656848"/>
            <a:ext cx="5637355" cy="1581912"/>
          </a:xfrm>
          <a:prstGeom prst="rect">
            <a:avLst/>
          </a:prstGeom>
        </p:spPr>
        <p:txBody>
          <a:bodyPr vert="horz" wrap="square" lIns="0" tIns="0" rIns="0" bIns="0" rtlCol="0" anchor="t" anchorCtr="0">
            <a:noAutofit/>
          </a:bodyPr>
          <a:lstStyle>
            <a:lvl1pPr algn="l" defTabSz="914400" rtl="0" eaLnBrk="1" latinLnBrk="0" hangingPunct="1">
              <a:lnSpc>
                <a:spcPct val="100000"/>
              </a:lnSpc>
              <a:spcBef>
                <a:spcPts val="0"/>
              </a:spcBef>
              <a:buNone/>
              <a:defRPr sz="2933" b="0" i="0" kern="0" cap="none" baseline="0">
                <a:solidFill>
                  <a:schemeClr val="bg1"/>
                </a:solidFill>
                <a:latin typeface="+mj-lt"/>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THANK YOU</a:t>
            </a:r>
          </a:p>
        </p:txBody>
      </p:sp>
      <p:sp>
        <p:nvSpPr>
          <p:cNvPr id="2" name="Text Placeholder 1">
            <a:extLst>
              <a:ext uri="{FF2B5EF4-FFF2-40B4-BE49-F238E27FC236}">
                <a16:creationId xmlns:a16="http://schemas.microsoft.com/office/drawing/2014/main" id="{9A529373-94AB-97C4-9013-B8B241627B0C}"/>
              </a:ext>
            </a:extLst>
          </p:cNvPr>
          <p:cNvSpPr>
            <a:spLocks noGrp="1"/>
          </p:cNvSpPr>
          <p:nvPr>
            <p:ph type="body" sz="quarter" idx="20"/>
          </p:nvPr>
        </p:nvSpPr>
        <p:spPr>
          <a:xfrm>
            <a:off x="519288" y="5537654"/>
            <a:ext cx="11153423" cy="927349"/>
          </a:xfrm>
        </p:spPr>
        <p:txBody>
          <a:bodyPr/>
          <a:lstStyle/>
          <a:p>
            <a:r>
              <a:rPr lang="en-US" sz="4400" b="0" dirty="0">
                <a:latin typeface="Arial" panose="020B0604020202020204" pitchFamily="34" charset="0"/>
                <a:cs typeface="Arial" panose="020B0604020202020204" pitchFamily="34" charset="0"/>
              </a:rPr>
              <a:t>for participating in this conference</a:t>
            </a:r>
          </a:p>
        </p:txBody>
      </p:sp>
    </p:spTree>
    <p:extLst>
      <p:ext uri="{BB962C8B-B14F-4D97-AF65-F5344CB8AC3E}">
        <p14:creationId xmlns:p14="http://schemas.microsoft.com/office/powerpoint/2010/main" val="420850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5C70D-8E9E-F698-C234-DC442B18E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51002-3395-FC3E-57B8-FA78F48C377D}"/>
              </a:ext>
            </a:extLst>
          </p:cNvPr>
          <p:cNvSpPr>
            <a:spLocks noGrp="1"/>
          </p:cNvSpPr>
          <p:nvPr>
            <p:ph type="title"/>
          </p:nvPr>
        </p:nvSpPr>
        <p:spPr/>
        <p:txBody>
          <a:bodyPr>
            <a:noAutofit/>
          </a:bodyPr>
          <a:lstStyle/>
          <a:p>
            <a:r>
              <a:rPr lang="en-US" sz="3200"/>
              <a:t>Determinants of Higher </a:t>
            </a:r>
            <a:r>
              <a:rPr lang="en-US" sz="3200" err="1"/>
              <a:t>hsTn</a:t>
            </a:r>
            <a:r>
              <a:rPr lang="en-US" sz="3200"/>
              <a:t> Concentrations in Those Without MI</a:t>
            </a:r>
          </a:p>
        </p:txBody>
      </p:sp>
      <p:sp>
        <p:nvSpPr>
          <p:cNvPr id="7" name="Content Placeholder 6">
            <a:extLst>
              <a:ext uri="{FF2B5EF4-FFF2-40B4-BE49-F238E27FC236}">
                <a16:creationId xmlns:a16="http://schemas.microsoft.com/office/drawing/2014/main" id="{8A5B3B94-2BB9-C957-8BB1-5A80D752CDDF}"/>
              </a:ext>
            </a:extLst>
          </p:cNvPr>
          <p:cNvSpPr>
            <a:spLocks noGrp="1"/>
          </p:cNvSpPr>
          <p:nvPr>
            <p:ph sz="quarter" idx="12"/>
          </p:nvPr>
        </p:nvSpPr>
        <p:spPr/>
        <p:txBody>
          <a:bodyPr>
            <a:normAutofit/>
          </a:bodyPr>
          <a:lstStyle/>
          <a:p>
            <a:pPr lvl="1">
              <a:lnSpc>
                <a:spcPct val="110000"/>
              </a:lnSpc>
              <a:spcAft>
                <a:spcPts val="1800"/>
              </a:spcAft>
              <a:buClr>
                <a:srgbClr val="C00000"/>
              </a:buClr>
            </a:pPr>
            <a:r>
              <a:rPr lang="en-US" sz="2400" dirty="0"/>
              <a:t>Age</a:t>
            </a:r>
            <a:endParaRPr lang="en-US" sz="2400" baseline="30000" dirty="0"/>
          </a:p>
          <a:p>
            <a:pPr lvl="1">
              <a:lnSpc>
                <a:spcPct val="110000"/>
              </a:lnSpc>
              <a:spcAft>
                <a:spcPts val="1800"/>
              </a:spcAft>
              <a:buClr>
                <a:srgbClr val="C00000"/>
              </a:buClr>
            </a:pPr>
            <a:r>
              <a:rPr lang="en-US" sz="2400" dirty="0"/>
              <a:t>Male sex</a:t>
            </a:r>
            <a:endParaRPr lang="en-US" sz="2400" baseline="30000" dirty="0"/>
          </a:p>
          <a:p>
            <a:pPr lvl="1">
              <a:lnSpc>
                <a:spcPct val="110000"/>
              </a:lnSpc>
              <a:spcAft>
                <a:spcPts val="1800"/>
              </a:spcAft>
              <a:buClr>
                <a:srgbClr val="C00000"/>
              </a:buClr>
            </a:pPr>
            <a:r>
              <a:rPr lang="en-US" sz="2400" dirty="0"/>
              <a:t>Black race</a:t>
            </a:r>
            <a:endParaRPr lang="en-US" sz="2400" baseline="30000" dirty="0"/>
          </a:p>
          <a:p>
            <a:pPr lvl="1">
              <a:lnSpc>
                <a:spcPct val="110000"/>
              </a:lnSpc>
              <a:spcAft>
                <a:spcPts val="1800"/>
              </a:spcAft>
              <a:buClr>
                <a:srgbClr val="C00000"/>
              </a:buClr>
            </a:pPr>
            <a:r>
              <a:rPr lang="en-US" sz="2400" dirty="0"/>
              <a:t>Kidney function - presence and severity</a:t>
            </a:r>
            <a:endParaRPr lang="en-US" sz="2400" baseline="30000" dirty="0"/>
          </a:p>
          <a:p>
            <a:pPr lvl="1">
              <a:lnSpc>
                <a:spcPct val="110000"/>
              </a:lnSpc>
              <a:spcAft>
                <a:spcPts val="1800"/>
              </a:spcAft>
              <a:buClr>
                <a:srgbClr val="C00000"/>
              </a:buClr>
            </a:pPr>
            <a:r>
              <a:rPr lang="en-US" sz="2400" dirty="0"/>
              <a:t>Diabetes mellitus - presence and severity</a:t>
            </a:r>
            <a:endParaRPr lang="en-US" sz="2400" baseline="30000" dirty="0"/>
          </a:p>
          <a:p>
            <a:pPr lvl="1">
              <a:lnSpc>
                <a:spcPct val="110000"/>
              </a:lnSpc>
              <a:spcAft>
                <a:spcPts val="1800"/>
              </a:spcAft>
              <a:buClr>
                <a:srgbClr val="C00000"/>
              </a:buClr>
            </a:pPr>
            <a:r>
              <a:rPr lang="en-US" sz="2400" dirty="0"/>
              <a:t>Hypertension - presence and severity</a:t>
            </a:r>
            <a:endParaRPr lang="en-US" sz="2400" baseline="30000" dirty="0"/>
          </a:p>
          <a:p>
            <a:pPr lvl="1">
              <a:lnSpc>
                <a:spcPct val="110000"/>
              </a:lnSpc>
              <a:spcAft>
                <a:spcPts val="1800"/>
              </a:spcAft>
              <a:buClr>
                <a:srgbClr val="C00000"/>
              </a:buClr>
            </a:pPr>
            <a:r>
              <a:rPr lang="en-US" sz="2400" dirty="0"/>
              <a:t>Prior CV disease - presence and severity</a:t>
            </a:r>
            <a:endParaRPr lang="en-US" sz="1800" baseline="30000" dirty="0"/>
          </a:p>
        </p:txBody>
      </p:sp>
      <p:sp>
        <p:nvSpPr>
          <p:cNvPr id="6" name="Text Placeholder 5">
            <a:extLst>
              <a:ext uri="{FF2B5EF4-FFF2-40B4-BE49-F238E27FC236}">
                <a16:creationId xmlns:a16="http://schemas.microsoft.com/office/drawing/2014/main" id="{5AF9C9B5-92C8-243F-5869-9C9CBE815809}"/>
              </a:ext>
            </a:extLst>
          </p:cNvPr>
          <p:cNvSpPr>
            <a:spLocks noGrp="1"/>
          </p:cNvSpPr>
          <p:nvPr>
            <p:ph type="body" sz="quarter" idx="14"/>
          </p:nvPr>
        </p:nvSpPr>
        <p:spPr/>
        <p:txBody>
          <a:bodyPr/>
          <a:lstStyle/>
          <a:p>
            <a:r>
              <a:rPr lang="it-IT"/>
              <a:t>Irfan A, et al. Am J Med. 2012;125:491-498.e1; Rubin J, et al. Clin Biochem. 2016;49:657-662. </a:t>
            </a:r>
          </a:p>
        </p:txBody>
      </p:sp>
    </p:spTree>
    <p:extLst>
      <p:ext uri="{BB962C8B-B14F-4D97-AF65-F5344CB8AC3E}">
        <p14:creationId xmlns:p14="http://schemas.microsoft.com/office/powerpoint/2010/main" val="3275860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5C70D-8E9E-F698-C234-DC442B18E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51002-3395-FC3E-57B8-FA78F48C377D}"/>
              </a:ext>
            </a:extLst>
          </p:cNvPr>
          <p:cNvSpPr>
            <a:spLocks noGrp="1"/>
          </p:cNvSpPr>
          <p:nvPr>
            <p:ph type="title"/>
          </p:nvPr>
        </p:nvSpPr>
        <p:spPr/>
        <p:txBody>
          <a:bodyPr>
            <a:noAutofit/>
          </a:bodyPr>
          <a:lstStyle/>
          <a:p>
            <a:r>
              <a:rPr lang="en-US" sz="3200"/>
              <a:t>Determinants of Higher </a:t>
            </a:r>
            <a:r>
              <a:rPr lang="en-US" sz="3200" err="1"/>
              <a:t>hsTn</a:t>
            </a:r>
            <a:r>
              <a:rPr lang="en-US" sz="3200"/>
              <a:t> Concentrations in Those Without MI</a:t>
            </a:r>
          </a:p>
        </p:txBody>
      </p:sp>
      <p:sp>
        <p:nvSpPr>
          <p:cNvPr id="7" name="Content Placeholder 6">
            <a:extLst>
              <a:ext uri="{FF2B5EF4-FFF2-40B4-BE49-F238E27FC236}">
                <a16:creationId xmlns:a16="http://schemas.microsoft.com/office/drawing/2014/main" id="{8A5B3B94-2BB9-C957-8BB1-5A80D752CDDF}"/>
              </a:ext>
            </a:extLst>
          </p:cNvPr>
          <p:cNvSpPr>
            <a:spLocks noGrp="1"/>
          </p:cNvSpPr>
          <p:nvPr>
            <p:ph sz="quarter" idx="12"/>
          </p:nvPr>
        </p:nvSpPr>
        <p:spPr/>
        <p:txBody>
          <a:bodyPr/>
          <a:lstStyle/>
          <a:p>
            <a:pPr lvl="1">
              <a:lnSpc>
                <a:spcPct val="110000"/>
              </a:lnSpc>
              <a:spcAft>
                <a:spcPts val="1800"/>
              </a:spcAft>
              <a:buClr>
                <a:srgbClr val="C00000"/>
              </a:buClr>
            </a:pPr>
            <a:r>
              <a:rPr lang="en-US" sz="2000" dirty="0"/>
              <a:t>Age</a:t>
            </a:r>
            <a:endParaRPr lang="en-US" sz="2000" baseline="30000" dirty="0"/>
          </a:p>
          <a:p>
            <a:pPr lvl="1">
              <a:lnSpc>
                <a:spcPct val="110000"/>
              </a:lnSpc>
              <a:spcAft>
                <a:spcPts val="1800"/>
              </a:spcAft>
              <a:buClr>
                <a:srgbClr val="C00000"/>
              </a:buClr>
            </a:pPr>
            <a:r>
              <a:rPr lang="en-US" sz="2000" dirty="0"/>
              <a:t>Male sex</a:t>
            </a:r>
            <a:endParaRPr lang="en-US" sz="2000" baseline="30000" dirty="0"/>
          </a:p>
          <a:p>
            <a:pPr lvl="1">
              <a:lnSpc>
                <a:spcPct val="110000"/>
              </a:lnSpc>
              <a:spcAft>
                <a:spcPts val="1800"/>
              </a:spcAft>
              <a:buClr>
                <a:srgbClr val="C00000"/>
              </a:buClr>
            </a:pPr>
            <a:r>
              <a:rPr lang="en-US" sz="2000" dirty="0"/>
              <a:t>Black race</a:t>
            </a:r>
            <a:endParaRPr lang="en-US" sz="2000" baseline="30000" dirty="0"/>
          </a:p>
          <a:p>
            <a:pPr lvl="1">
              <a:lnSpc>
                <a:spcPct val="110000"/>
              </a:lnSpc>
              <a:spcAft>
                <a:spcPts val="1800"/>
              </a:spcAft>
              <a:buClr>
                <a:srgbClr val="C00000"/>
              </a:buClr>
            </a:pPr>
            <a:r>
              <a:rPr lang="en-US" sz="2000" dirty="0"/>
              <a:t>Kidney function - presence and severity</a:t>
            </a:r>
            <a:endParaRPr lang="en-US" sz="2000" baseline="30000" dirty="0"/>
          </a:p>
          <a:p>
            <a:pPr lvl="1">
              <a:lnSpc>
                <a:spcPct val="110000"/>
              </a:lnSpc>
              <a:spcAft>
                <a:spcPts val="1800"/>
              </a:spcAft>
              <a:buClr>
                <a:srgbClr val="C00000"/>
              </a:buClr>
            </a:pPr>
            <a:r>
              <a:rPr lang="en-US" sz="2000" dirty="0"/>
              <a:t>Diabetes mellitus - presence and severity</a:t>
            </a:r>
            <a:endParaRPr lang="en-US" sz="2000" baseline="30000" dirty="0"/>
          </a:p>
          <a:p>
            <a:pPr lvl="1">
              <a:lnSpc>
                <a:spcPct val="110000"/>
              </a:lnSpc>
              <a:spcAft>
                <a:spcPts val="1800"/>
              </a:spcAft>
              <a:buClr>
                <a:srgbClr val="C00000"/>
              </a:buClr>
            </a:pPr>
            <a:r>
              <a:rPr lang="en-US" sz="2000" dirty="0"/>
              <a:t>Hypertension - presence and severity</a:t>
            </a:r>
            <a:endParaRPr lang="en-US" sz="2000" baseline="30000" dirty="0"/>
          </a:p>
          <a:p>
            <a:pPr lvl="1">
              <a:lnSpc>
                <a:spcPct val="110000"/>
              </a:lnSpc>
              <a:spcAft>
                <a:spcPts val="1800"/>
              </a:spcAft>
              <a:buClr>
                <a:srgbClr val="C00000"/>
              </a:buClr>
            </a:pPr>
            <a:r>
              <a:rPr lang="en-US" sz="2000" dirty="0">
                <a:solidFill>
                  <a:srgbClr val="C00000"/>
                </a:solidFill>
              </a:rPr>
              <a:t>Prior CV disease - presence and severity</a:t>
            </a:r>
            <a:endParaRPr lang="en-US" sz="1600" baseline="30000" dirty="0">
              <a:solidFill>
                <a:srgbClr val="C00000"/>
              </a:solidFill>
            </a:endParaRPr>
          </a:p>
        </p:txBody>
      </p:sp>
      <p:sp>
        <p:nvSpPr>
          <p:cNvPr id="3" name="Content Placeholder 2">
            <a:extLst>
              <a:ext uri="{FF2B5EF4-FFF2-40B4-BE49-F238E27FC236}">
                <a16:creationId xmlns:a16="http://schemas.microsoft.com/office/drawing/2014/main" id="{B7538B04-696F-CA70-6A27-4356767CE725}"/>
              </a:ext>
            </a:extLst>
          </p:cNvPr>
          <p:cNvSpPr>
            <a:spLocks noGrp="1"/>
          </p:cNvSpPr>
          <p:nvPr>
            <p:ph type="body" sz="quarter" idx="15"/>
          </p:nvPr>
        </p:nvSpPr>
        <p:spPr>
          <a:xfrm>
            <a:off x="6811766" y="2270588"/>
            <a:ext cx="5380234" cy="4307633"/>
          </a:xfrm>
        </p:spPr>
        <p:txBody>
          <a:bodyPr>
            <a:normAutofit/>
          </a:bodyPr>
          <a:lstStyle/>
          <a:p>
            <a:pPr marL="342900" marR="0" lvl="0" indent="-342900" algn="l" defTabSz="457200" rtl="0" eaLnBrk="1" fontAlgn="auto" latinLnBrk="0" hangingPunct="1">
              <a:lnSpc>
                <a:spcPct val="110000"/>
              </a:lnSpc>
              <a:spcBef>
                <a:spcPts val="0"/>
              </a:spcBef>
              <a:spcAft>
                <a:spcPts val="0"/>
              </a:spcAft>
              <a:buClr>
                <a:srgbClr val="C00000"/>
              </a:buClr>
              <a:buSzTx/>
              <a:buFont typeface="Wingdings" panose="05000000000000000000" pitchFamily="2" charset="2"/>
              <a:buChar char="§"/>
              <a:tabLst/>
              <a:defRPr/>
            </a:pPr>
            <a:r>
              <a:rPr lang="en-US">
                <a:latin typeface="+mn-lt"/>
              </a:rPr>
              <a:t>CAD</a:t>
            </a:r>
            <a:endParaRPr lang="en-US" sz="1800" baseline="30000">
              <a:latin typeface="+mn-lt"/>
            </a:endParaRPr>
          </a:p>
          <a:p>
            <a:pPr marL="702900" lvl="1" indent="-342900" defTabSz="457200">
              <a:lnSpc>
                <a:spcPct val="110000"/>
              </a:lnSpc>
              <a:spcAft>
                <a:spcPts val="1200"/>
              </a:spcAft>
              <a:buClr>
                <a:srgbClr val="C00000"/>
              </a:buClr>
              <a:buFont typeface="Arial" panose="020B0604020202020204" pitchFamily="34" charset="0"/>
              <a:buChar char="–"/>
              <a:defRPr/>
            </a:pPr>
            <a:r>
              <a:rPr lang="en-US">
                <a:latin typeface="+mn-lt"/>
              </a:rPr>
              <a:t>With or without prior MI</a:t>
            </a:r>
          </a:p>
          <a:p>
            <a:pPr marL="342900" marR="0" lvl="0" indent="-342900" algn="l" defTabSz="457200" rtl="0" eaLnBrk="1" fontAlgn="auto" latinLnBrk="0" hangingPunct="1">
              <a:lnSpc>
                <a:spcPct val="110000"/>
              </a:lnSpc>
              <a:spcBef>
                <a:spcPts val="0"/>
              </a:spcBef>
              <a:spcAft>
                <a:spcPts val="0"/>
              </a:spcAft>
              <a:buClr>
                <a:srgbClr val="C00000"/>
              </a:buClr>
              <a:buSzTx/>
              <a:buFont typeface="Wingdings" panose="05000000000000000000" pitchFamily="2" charset="2"/>
              <a:buChar char="§"/>
              <a:tabLst/>
              <a:defRPr/>
            </a:pPr>
            <a:r>
              <a:rPr lang="en-US">
                <a:latin typeface="+mn-lt"/>
              </a:rPr>
              <a:t>Heart muscle disease</a:t>
            </a:r>
          </a:p>
          <a:p>
            <a:pPr marL="1052100" lvl="2" indent="-342900" defTabSz="457200">
              <a:lnSpc>
                <a:spcPct val="110000"/>
              </a:lnSpc>
              <a:spcAft>
                <a:spcPts val="0"/>
              </a:spcAft>
              <a:buClr>
                <a:srgbClr val="C00000"/>
              </a:buClr>
              <a:buFont typeface="Arial" panose="020B0604020202020204" pitchFamily="34" charset="0"/>
              <a:buChar char="–"/>
              <a:defRPr/>
            </a:pPr>
            <a:r>
              <a:rPr lang="en-US" sz="2000">
                <a:latin typeface="+mn-lt"/>
              </a:rPr>
              <a:t>LVH</a:t>
            </a:r>
          </a:p>
          <a:p>
            <a:pPr marL="1052100" lvl="2" indent="-342900" defTabSz="457200">
              <a:lnSpc>
                <a:spcPct val="110000"/>
              </a:lnSpc>
              <a:spcAft>
                <a:spcPts val="0"/>
              </a:spcAft>
              <a:buClr>
                <a:srgbClr val="C00000"/>
              </a:buClr>
              <a:buFont typeface="Arial" panose="020B0604020202020204" pitchFamily="34" charset="0"/>
              <a:buChar char="–"/>
              <a:defRPr/>
            </a:pPr>
            <a:r>
              <a:rPr lang="en-US" sz="2000">
                <a:latin typeface="+mn-lt"/>
              </a:rPr>
              <a:t>HF</a:t>
            </a:r>
          </a:p>
          <a:p>
            <a:pPr marL="1052100" lvl="2" indent="-342900" defTabSz="457200">
              <a:lnSpc>
                <a:spcPct val="110000"/>
              </a:lnSpc>
              <a:spcAft>
                <a:spcPts val="1200"/>
              </a:spcAft>
              <a:buClr>
                <a:srgbClr val="C00000"/>
              </a:buClr>
              <a:buFont typeface="Arial" panose="020B0604020202020204" pitchFamily="34" charset="0"/>
              <a:buChar char="–"/>
              <a:defRPr/>
            </a:pPr>
            <a:r>
              <a:rPr lang="en-US" sz="2000">
                <a:latin typeface="+mn-lt"/>
              </a:rPr>
              <a:t>HCM</a:t>
            </a:r>
          </a:p>
          <a:p>
            <a:pPr marL="342900" marR="0" lvl="0" indent="-342900" algn="l" defTabSz="4572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r>
              <a:rPr lang="en-US">
                <a:latin typeface="+mn-lt"/>
              </a:rPr>
              <a:t>Valve disease</a:t>
            </a:r>
          </a:p>
          <a:p>
            <a:pPr marL="342900" marR="0" lvl="0" indent="-342900" algn="l" defTabSz="4572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r>
              <a:rPr lang="en-US">
                <a:latin typeface="+mn-lt"/>
              </a:rPr>
              <a:t>AF</a:t>
            </a:r>
          </a:p>
          <a:p>
            <a:pPr marL="342900" marR="0" lvl="0" indent="-342900" algn="l" defTabSz="457200" rtl="0" eaLnBrk="1" fontAlgn="auto" latinLnBrk="0" hangingPunct="1">
              <a:lnSpc>
                <a:spcPct val="110000"/>
              </a:lnSpc>
              <a:spcBef>
                <a:spcPts val="0"/>
              </a:spcBef>
              <a:spcAft>
                <a:spcPts val="1200"/>
              </a:spcAft>
              <a:buClr>
                <a:srgbClr val="C00000"/>
              </a:buClr>
              <a:buSzTx/>
              <a:buFont typeface="Wingdings" panose="05000000000000000000" pitchFamily="2" charset="2"/>
              <a:buChar char="§"/>
              <a:tabLst/>
              <a:defRPr/>
            </a:pPr>
            <a:r>
              <a:rPr lang="en-US">
                <a:latin typeface="+mn-lt"/>
              </a:rPr>
              <a:t>Pulmonary pressure</a:t>
            </a:r>
            <a:endParaRPr kumimoji="0" lang="en-US" b="0" i="0" u="none" strike="noStrike" kern="1200" cap="none" spc="0" normalizeH="0" baseline="0" noProof="0">
              <a:ln>
                <a:noFill/>
              </a:ln>
              <a:solidFill>
                <a:prstClr val="black"/>
              </a:solidFill>
              <a:effectLst/>
              <a:uLnTx/>
              <a:uFillTx/>
              <a:latin typeface="+mn-lt"/>
              <a:ea typeface="+mn-ea"/>
            </a:endParaRPr>
          </a:p>
        </p:txBody>
      </p:sp>
      <p:sp>
        <p:nvSpPr>
          <p:cNvPr id="6" name="Text Placeholder 5">
            <a:extLst>
              <a:ext uri="{FF2B5EF4-FFF2-40B4-BE49-F238E27FC236}">
                <a16:creationId xmlns:a16="http://schemas.microsoft.com/office/drawing/2014/main" id="{5AF9C9B5-92C8-243F-5869-9C9CBE815809}"/>
              </a:ext>
            </a:extLst>
          </p:cNvPr>
          <p:cNvSpPr>
            <a:spLocks noGrp="1"/>
          </p:cNvSpPr>
          <p:nvPr>
            <p:ph type="body" sz="quarter" idx="14"/>
          </p:nvPr>
        </p:nvSpPr>
        <p:spPr/>
        <p:txBody>
          <a:bodyPr/>
          <a:lstStyle/>
          <a:p>
            <a:r>
              <a:rPr lang="it-IT"/>
              <a:t>Irfan A, et al. Am J Med. 2012;125:491-498.e1; Rubin J, et al. Clin Biochem. 2016;49:657-662. </a:t>
            </a:r>
          </a:p>
        </p:txBody>
      </p:sp>
      <p:sp>
        <p:nvSpPr>
          <p:cNvPr id="8" name="Arrow: Right 7">
            <a:extLst>
              <a:ext uri="{FF2B5EF4-FFF2-40B4-BE49-F238E27FC236}">
                <a16:creationId xmlns:a16="http://schemas.microsoft.com/office/drawing/2014/main" id="{4D605FBC-5C41-1C20-936F-C303F9A8D00C}"/>
              </a:ext>
            </a:extLst>
          </p:cNvPr>
          <p:cNvSpPr/>
          <p:nvPr/>
        </p:nvSpPr>
        <p:spPr>
          <a:xfrm>
            <a:off x="5592564" y="4551450"/>
            <a:ext cx="1219201" cy="54124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2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FB0F-262C-00A6-E80E-476567FC3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0ED67-662B-ADDA-7057-724B2B37F203}"/>
              </a:ext>
            </a:extLst>
          </p:cNvPr>
          <p:cNvSpPr>
            <a:spLocks noGrp="1"/>
          </p:cNvSpPr>
          <p:nvPr>
            <p:ph type="title"/>
          </p:nvPr>
        </p:nvSpPr>
        <p:spPr>
          <a:xfrm>
            <a:off x="719668" y="132515"/>
            <a:ext cx="10752667" cy="828675"/>
          </a:xfrm>
        </p:spPr>
        <p:txBody>
          <a:bodyPr/>
          <a:lstStyle/>
          <a:p>
            <a:r>
              <a:rPr lang="en-US"/>
              <a:t>Outline</a:t>
            </a:r>
          </a:p>
        </p:txBody>
      </p:sp>
      <p:sp>
        <p:nvSpPr>
          <p:cNvPr id="3" name="Content Placeholder 2">
            <a:extLst>
              <a:ext uri="{FF2B5EF4-FFF2-40B4-BE49-F238E27FC236}">
                <a16:creationId xmlns:a16="http://schemas.microsoft.com/office/drawing/2014/main" id="{88948BDC-034D-1E6B-0B99-AF7FD60CE865}"/>
              </a:ext>
            </a:extLst>
          </p:cNvPr>
          <p:cNvSpPr>
            <a:spLocks noGrp="1"/>
          </p:cNvSpPr>
          <p:nvPr>
            <p:ph sz="quarter" idx="11"/>
          </p:nvPr>
        </p:nvSpPr>
        <p:spPr>
          <a:xfrm>
            <a:off x="719668" y="1274618"/>
            <a:ext cx="10752667" cy="5065222"/>
          </a:xfrm>
        </p:spPr>
        <p:txBody>
          <a:bodyPr>
            <a:normAutofit/>
          </a:bodyPr>
          <a:lstStyle/>
          <a:p>
            <a:pPr lvl="1">
              <a:spcAft>
                <a:spcPts val="2400"/>
              </a:spcAft>
              <a:buClr>
                <a:srgbClr val="C00000"/>
              </a:buClr>
            </a:pPr>
            <a:r>
              <a:rPr lang="en-US" sz="3200"/>
              <a:t>Troponin biology</a:t>
            </a:r>
          </a:p>
          <a:p>
            <a:pPr lvl="1">
              <a:spcAft>
                <a:spcPts val="2400"/>
              </a:spcAft>
              <a:buClr>
                <a:srgbClr val="C00000"/>
              </a:buClr>
            </a:pPr>
            <a:r>
              <a:rPr lang="en-US" sz="3200"/>
              <a:t>What exactly does “ultra-sensitive” mean?</a:t>
            </a:r>
          </a:p>
          <a:p>
            <a:pPr lvl="1">
              <a:spcAft>
                <a:spcPts val="2400"/>
              </a:spcAft>
              <a:buClr>
                <a:srgbClr val="C00000"/>
              </a:buClr>
            </a:pPr>
            <a:r>
              <a:rPr lang="en-US" sz="3200"/>
              <a:t>Clinical uses</a:t>
            </a:r>
          </a:p>
          <a:p>
            <a:pPr lvl="1">
              <a:spcAft>
                <a:spcPts val="2400"/>
              </a:spcAft>
              <a:buClr>
                <a:srgbClr val="C00000"/>
              </a:buClr>
            </a:pPr>
            <a:r>
              <a:rPr lang="en-US" sz="3200"/>
              <a:t>Caveats</a:t>
            </a:r>
          </a:p>
        </p:txBody>
      </p:sp>
      <p:sp>
        <p:nvSpPr>
          <p:cNvPr id="7" name="Text Placeholder 6">
            <a:extLst>
              <a:ext uri="{FF2B5EF4-FFF2-40B4-BE49-F238E27FC236}">
                <a16:creationId xmlns:a16="http://schemas.microsoft.com/office/drawing/2014/main" id="{EBCD94C4-F459-142E-8284-76CC7A9C8E5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21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F79D-6C9D-A4C1-4456-915B6EFD0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5D2D0-F6DC-5C6B-FD75-2C79B2FE8878}"/>
              </a:ext>
            </a:extLst>
          </p:cNvPr>
          <p:cNvSpPr>
            <a:spLocks noGrp="1"/>
          </p:cNvSpPr>
          <p:nvPr>
            <p:ph type="title"/>
          </p:nvPr>
        </p:nvSpPr>
        <p:spPr>
          <a:xfrm>
            <a:off x="719668" y="132515"/>
            <a:ext cx="10752667" cy="828675"/>
          </a:xfrm>
        </p:spPr>
        <p:txBody>
          <a:bodyPr>
            <a:normAutofit fontScale="90000"/>
          </a:bodyPr>
          <a:lstStyle/>
          <a:p>
            <a:r>
              <a:rPr lang="en-US"/>
              <a:t>Differential Diagnosis of a Rising and/or Falling Troponin</a:t>
            </a:r>
          </a:p>
        </p:txBody>
      </p:sp>
      <p:sp>
        <p:nvSpPr>
          <p:cNvPr id="6" name="Content Placeholder 5">
            <a:extLst>
              <a:ext uri="{FF2B5EF4-FFF2-40B4-BE49-F238E27FC236}">
                <a16:creationId xmlns:a16="http://schemas.microsoft.com/office/drawing/2014/main" id="{A45BC4B5-3964-8000-09A0-9CBB670FFC97}"/>
              </a:ext>
            </a:extLst>
          </p:cNvPr>
          <p:cNvSpPr>
            <a:spLocks noGrp="1"/>
          </p:cNvSpPr>
          <p:nvPr>
            <p:ph sz="quarter" idx="11"/>
          </p:nvPr>
        </p:nvSpPr>
        <p:spPr>
          <a:xfrm>
            <a:off x="1042523" y="1769675"/>
            <a:ext cx="2615077" cy="5065712"/>
          </a:xfrm>
        </p:spPr>
        <p:txBody>
          <a:bodyPr>
            <a:normAutofit/>
          </a:bodyPr>
          <a:lstStyle/>
          <a:p>
            <a:pPr lvl="1">
              <a:buClr>
                <a:srgbClr val="C00000"/>
              </a:buClr>
            </a:pPr>
            <a:r>
              <a:rPr lang="en-US" altLang="en-US" noProof="0">
                <a:latin typeface="+mn-lt"/>
              </a:rPr>
              <a:t>Type I MI</a:t>
            </a:r>
          </a:p>
          <a:p>
            <a:pPr lvl="1">
              <a:buClr>
                <a:srgbClr val="C00000"/>
              </a:buClr>
            </a:pPr>
            <a:r>
              <a:rPr lang="en-US" altLang="en-US" noProof="0">
                <a:latin typeface="+mn-lt"/>
              </a:rPr>
              <a:t>Type II MI</a:t>
            </a:r>
          </a:p>
          <a:p>
            <a:pPr lvl="1">
              <a:buClr>
                <a:srgbClr val="C00000"/>
              </a:buClr>
            </a:pPr>
            <a:r>
              <a:rPr lang="en-US" altLang="en-US" noProof="0">
                <a:latin typeface="+mn-lt"/>
              </a:rPr>
              <a:t>Type IV MI </a:t>
            </a:r>
          </a:p>
          <a:p>
            <a:pPr lvl="1">
              <a:buClr>
                <a:srgbClr val="C00000"/>
              </a:buClr>
            </a:pPr>
            <a:r>
              <a:rPr lang="en-US" altLang="en-US" noProof="0">
                <a:latin typeface="+mn-lt"/>
              </a:rPr>
              <a:t>Type V MI </a:t>
            </a:r>
          </a:p>
          <a:p>
            <a:pPr lvl="1">
              <a:buClr>
                <a:srgbClr val="C00000"/>
              </a:buClr>
            </a:pPr>
            <a:r>
              <a:rPr lang="en-US" altLang="en-US" noProof="0">
                <a:latin typeface="+mn-lt"/>
              </a:rPr>
              <a:t>Heart failure</a:t>
            </a:r>
          </a:p>
          <a:p>
            <a:pPr lvl="1">
              <a:buClr>
                <a:srgbClr val="C00000"/>
              </a:buClr>
            </a:pPr>
            <a:r>
              <a:rPr lang="en-US" altLang="en-US" noProof="0">
                <a:latin typeface="+mn-lt"/>
              </a:rPr>
              <a:t>HTN emergency</a:t>
            </a:r>
          </a:p>
          <a:p>
            <a:pPr lvl="1">
              <a:buClr>
                <a:srgbClr val="C00000"/>
              </a:buClr>
            </a:pPr>
            <a:r>
              <a:rPr lang="en-US" altLang="en-US" noProof="0">
                <a:latin typeface="+mn-lt"/>
              </a:rPr>
              <a:t>AF with RVR</a:t>
            </a:r>
          </a:p>
          <a:p>
            <a:pPr lvl="1">
              <a:buClr>
                <a:srgbClr val="C00000"/>
              </a:buClr>
            </a:pPr>
            <a:r>
              <a:rPr lang="en-US" altLang="en-US" noProof="0">
                <a:latin typeface="+mn-lt"/>
              </a:rPr>
              <a:t>Apical ballooning</a:t>
            </a:r>
          </a:p>
          <a:p>
            <a:pPr lvl="1">
              <a:buClr>
                <a:srgbClr val="C00000"/>
              </a:buClr>
            </a:pPr>
            <a:r>
              <a:rPr lang="en-US" altLang="en-US" noProof="0">
                <a:latin typeface="+mn-lt"/>
              </a:rPr>
              <a:t>Myocarditis</a:t>
            </a:r>
          </a:p>
          <a:p>
            <a:pPr lvl="1">
              <a:buClr>
                <a:srgbClr val="C00000"/>
              </a:buClr>
            </a:pPr>
            <a:r>
              <a:rPr lang="en-US" altLang="en-US" noProof="0">
                <a:latin typeface="+mn-lt"/>
              </a:rPr>
              <a:t>Pericarditis</a:t>
            </a:r>
            <a:endParaRPr lang="en-US">
              <a:latin typeface="+mn-lt"/>
            </a:endParaRPr>
          </a:p>
        </p:txBody>
      </p:sp>
      <p:sp>
        <p:nvSpPr>
          <p:cNvPr id="12" name="Content Placeholder 5">
            <a:extLst>
              <a:ext uri="{FF2B5EF4-FFF2-40B4-BE49-F238E27FC236}">
                <a16:creationId xmlns:a16="http://schemas.microsoft.com/office/drawing/2014/main" id="{4A536434-83B6-D4D9-D1A3-699ED47D8D2E}"/>
              </a:ext>
            </a:extLst>
          </p:cNvPr>
          <p:cNvSpPr txBox="1">
            <a:spLocks/>
          </p:cNvSpPr>
          <p:nvPr/>
        </p:nvSpPr>
        <p:spPr>
          <a:xfrm>
            <a:off x="4841279" y="1769675"/>
            <a:ext cx="3243355" cy="5065712"/>
          </a:xfrm>
          <a:prstGeom prst="rect">
            <a:avLst/>
          </a:prstGeom>
        </p:spPr>
        <p:txBody>
          <a:bodyPr vert="horz" lIns="0" tIns="0" rIns="0" bIns="0" rtlCol="0">
            <a:normAutofit/>
          </a:bodyPr>
          <a:lstStyle>
            <a:lvl1pPr marL="0" indent="0" algn="l" defTabSz="914400" rtl="0" eaLnBrk="1" latinLnBrk="0" hangingPunct="1">
              <a:lnSpc>
                <a:spcPct val="120000"/>
              </a:lnSpc>
              <a:spcBef>
                <a:spcPts val="1200"/>
              </a:spcBef>
              <a:spcAft>
                <a:spcPts val="1200"/>
              </a:spcAft>
              <a:buFontTx/>
              <a:buNone/>
              <a:defRPr sz="2000" b="0" i="0" kern="1200">
                <a:solidFill>
                  <a:schemeClr val="tx1"/>
                </a:solidFill>
                <a:latin typeface="Arial" panose="020B0604020202020204" pitchFamily="34" charset="0"/>
                <a:ea typeface="+mn-ea"/>
                <a:cs typeface="+mn-cs"/>
              </a:defRPr>
            </a:lvl1pPr>
            <a:lvl2pPr marL="252000" indent="-252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04000" indent="-252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56000" indent="-252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1008000" indent="-252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1" fontAlgn="auto">
              <a:buClr>
                <a:srgbClr val="C00000"/>
              </a:buClr>
              <a:buSzTx/>
              <a:tabLst/>
              <a:defRPr/>
            </a:pPr>
            <a:r>
              <a:rPr lang="en-US" altLang="en-US">
                <a:latin typeface="+mn-lt"/>
              </a:rPr>
              <a:t>Pulmonary embolism</a:t>
            </a:r>
          </a:p>
          <a:p>
            <a:pPr marR="0" lvl="1" fontAlgn="auto">
              <a:buClr>
                <a:srgbClr val="C00000"/>
              </a:buClr>
              <a:buSzTx/>
              <a:tabLst/>
              <a:defRPr/>
            </a:pPr>
            <a:r>
              <a:rPr lang="en-US" altLang="en-US">
                <a:latin typeface="+mn-lt"/>
              </a:rPr>
              <a:t>Critical illness</a:t>
            </a:r>
          </a:p>
          <a:p>
            <a:pPr marR="0" lvl="1" fontAlgn="auto">
              <a:buClr>
                <a:srgbClr val="C00000"/>
              </a:buClr>
              <a:buSzTx/>
              <a:tabLst/>
              <a:defRPr/>
            </a:pPr>
            <a:r>
              <a:rPr lang="en-US" altLang="en-US">
                <a:latin typeface="+mn-lt"/>
              </a:rPr>
              <a:t>Renal failure</a:t>
            </a:r>
          </a:p>
          <a:p>
            <a:pPr marR="0" lvl="1" fontAlgn="auto">
              <a:buClr>
                <a:srgbClr val="C00000"/>
              </a:buClr>
              <a:buSzTx/>
              <a:tabLst/>
              <a:defRPr/>
            </a:pPr>
            <a:r>
              <a:rPr lang="en-US" altLang="en-US">
                <a:latin typeface="+mn-lt"/>
              </a:rPr>
              <a:t>Trauma</a:t>
            </a:r>
          </a:p>
          <a:p>
            <a:pPr marR="0" lvl="1" fontAlgn="auto">
              <a:buClr>
                <a:srgbClr val="C00000"/>
              </a:buClr>
              <a:buSzTx/>
              <a:tabLst/>
              <a:defRPr/>
            </a:pPr>
            <a:r>
              <a:rPr lang="en-US" altLang="en-US">
                <a:latin typeface="+mn-lt"/>
              </a:rPr>
              <a:t>Transplant rejection</a:t>
            </a:r>
          </a:p>
          <a:p>
            <a:pPr marR="0" lvl="1" fontAlgn="auto">
              <a:buClr>
                <a:srgbClr val="C00000"/>
              </a:buClr>
              <a:buSzTx/>
              <a:tabLst/>
              <a:defRPr/>
            </a:pPr>
            <a:r>
              <a:rPr lang="en-US" altLang="en-US">
                <a:latin typeface="+mn-lt"/>
              </a:rPr>
              <a:t>Aortic dissection</a:t>
            </a:r>
          </a:p>
          <a:p>
            <a:pPr marR="0" lvl="1" fontAlgn="auto">
              <a:buClr>
                <a:srgbClr val="C00000"/>
              </a:buClr>
              <a:buSzTx/>
              <a:tabLst/>
              <a:defRPr/>
            </a:pPr>
            <a:r>
              <a:rPr lang="en-US" altLang="en-US">
                <a:latin typeface="+mn-lt"/>
              </a:rPr>
              <a:t>Cardioversion</a:t>
            </a:r>
          </a:p>
          <a:p>
            <a:pPr marR="0" lvl="1" fontAlgn="auto">
              <a:buClr>
                <a:srgbClr val="C00000"/>
              </a:buClr>
              <a:buSzTx/>
              <a:tabLst/>
              <a:defRPr/>
            </a:pPr>
            <a:r>
              <a:rPr lang="en-US" altLang="en-US">
                <a:latin typeface="+mn-lt"/>
              </a:rPr>
              <a:t>RF ablation</a:t>
            </a:r>
          </a:p>
          <a:p>
            <a:pPr marR="0" lvl="1" fontAlgn="auto">
              <a:buClr>
                <a:srgbClr val="C00000"/>
              </a:buClr>
              <a:buSzTx/>
              <a:tabLst/>
              <a:defRPr/>
            </a:pPr>
            <a:r>
              <a:rPr lang="en-US" altLang="en-US">
                <a:latin typeface="+mn-lt"/>
              </a:rPr>
              <a:t>Myocardial abscess</a:t>
            </a:r>
          </a:p>
          <a:p>
            <a:pPr marR="0" lvl="1" fontAlgn="auto">
              <a:buClr>
                <a:srgbClr val="C00000"/>
              </a:buClr>
              <a:buSzTx/>
              <a:tabLst/>
              <a:defRPr/>
            </a:pPr>
            <a:r>
              <a:rPr lang="en-US" altLang="en-US">
                <a:latin typeface="+mn-lt"/>
              </a:rPr>
              <a:t>Envenomation</a:t>
            </a:r>
          </a:p>
        </p:txBody>
      </p:sp>
      <p:sp>
        <p:nvSpPr>
          <p:cNvPr id="13" name="Content Placeholder 5">
            <a:extLst>
              <a:ext uri="{FF2B5EF4-FFF2-40B4-BE49-F238E27FC236}">
                <a16:creationId xmlns:a16="http://schemas.microsoft.com/office/drawing/2014/main" id="{E873BCA2-761A-4A4C-AE80-6A5B96C158EF}"/>
              </a:ext>
            </a:extLst>
          </p:cNvPr>
          <p:cNvSpPr txBox="1">
            <a:spLocks/>
          </p:cNvSpPr>
          <p:nvPr/>
        </p:nvSpPr>
        <p:spPr>
          <a:xfrm>
            <a:off x="8751547" y="1769675"/>
            <a:ext cx="2615077" cy="5065712"/>
          </a:xfrm>
          <a:prstGeom prst="rect">
            <a:avLst/>
          </a:prstGeom>
        </p:spPr>
        <p:txBody>
          <a:bodyPr vert="horz" lIns="0" tIns="0" rIns="0" bIns="0" rtlCol="0">
            <a:normAutofit/>
          </a:bodyPr>
          <a:lstStyle>
            <a:lvl1pPr marL="0" indent="0" algn="l" defTabSz="914400" rtl="0" eaLnBrk="1" latinLnBrk="0" hangingPunct="1">
              <a:lnSpc>
                <a:spcPct val="120000"/>
              </a:lnSpc>
              <a:spcBef>
                <a:spcPts val="1200"/>
              </a:spcBef>
              <a:spcAft>
                <a:spcPts val="1200"/>
              </a:spcAft>
              <a:buFontTx/>
              <a:buNone/>
              <a:defRPr sz="2000" b="0" i="0" kern="1200">
                <a:solidFill>
                  <a:schemeClr val="tx1"/>
                </a:solidFill>
                <a:latin typeface="Arial" panose="020B0604020202020204" pitchFamily="34" charset="0"/>
                <a:ea typeface="+mn-ea"/>
                <a:cs typeface="+mn-cs"/>
              </a:defRPr>
            </a:lvl1pPr>
            <a:lvl2pPr marL="252000" indent="-252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04000" indent="-252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56000" indent="-252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1008000" indent="-252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C00000"/>
              </a:buClr>
              <a:defRPr/>
            </a:pPr>
            <a:r>
              <a:rPr lang="en-US" altLang="en-US">
                <a:latin typeface="+mn-lt"/>
              </a:rPr>
              <a:t>Chemotherapy</a:t>
            </a:r>
          </a:p>
          <a:p>
            <a:pPr lvl="1">
              <a:buClr>
                <a:srgbClr val="C00000"/>
              </a:buClr>
              <a:defRPr/>
            </a:pPr>
            <a:r>
              <a:rPr lang="en-US" altLang="en-US">
                <a:latin typeface="+mn-lt"/>
              </a:rPr>
              <a:t>Stimulant abuse</a:t>
            </a:r>
          </a:p>
          <a:p>
            <a:pPr lvl="1">
              <a:buClr>
                <a:srgbClr val="C00000"/>
              </a:buClr>
              <a:defRPr/>
            </a:pPr>
            <a:r>
              <a:rPr lang="en-US" altLang="en-US">
                <a:latin typeface="+mn-lt"/>
              </a:rPr>
              <a:t>COVID19</a:t>
            </a:r>
          </a:p>
          <a:p>
            <a:pPr lvl="1">
              <a:buClr>
                <a:srgbClr val="C00000"/>
              </a:buClr>
              <a:defRPr/>
            </a:pPr>
            <a:endParaRPr lang="en-US" altLang="en-US">
              <a:latin typeface="+mn-lt"/>
            </a:endParaRPr>
          </a:p>
          <a:p>
            <a:pPr lvl="1">
              <a:buClr>
                <a:srgbClr val="C00000"/>
              </a:buClr>
              <a:defRPr/>
            </a:pPr>
            <a:r>
              <a:rPr lang="en-US" altLang="en-US">
                <a:latin typeface="+mn-lt"/>
              </a:rPr>
              <a:t>And many more…</a:t>
            </a:r>
          </a:p>
        </p:txBody>
      </p:sp>
      <p:sp>
        <p:nvSpPr>
          <p:cNvPr id="15" name="TextBox 14">
            <a:extLst>
              <a:ext uri="{FF2B5EF4-FFF2-40B4-BE49-F238E27FC236}">
                <a16:creationId xmlns:a16="http://schemas.microsoft.com/office/drawing/2014/main" id="{2942C925-2612-E0B7-3B1A-38640DC879F1}"/>
              </a:ext>
            </a:extLst>
          </p:cNvPr>
          <p:cNvSpPr txBox="1"/>
          <p:nvPr/>
        </p:nvSpPr>
        <p:spPr>
          <a:xfrm>
            <a:off x="-1" y="1183018"/>
            <a:ext cx="12191999" cy="40011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
                <a:srgbClr val="C00000"/>
              </a:buClr>
              <a:buSzTx/>
              <a:tabLst/>
              <a:defRPr/>
            </a:pPr>
            <a:r>
              <a:rPr kumimoji="0" lang="en-US" altLang="en-US" sz="2000" b="1" i="0" u="none" strike="noStrike" kern="1200" cap="none" spc="0" normalizeH="0" baseline="0" noProof="0">
                <a:ln>
                  <a:noFill/>
                </a:ln>
                <a:solidFill>
                  <a:srgbClr val="C00000"/>
                </a:solidFill>
                <a:uLnTx/>
                <a:uFillTx/>
                <a:ea typeface="+mn-ea"/>
                <a:cs typeface="+mn-cs"/>
              </a:rPr>
              <a:t>“Troponin release identifies the presence of myocardial injury/necrosis, but not the mechanism” </a:t>
            </a:r>
          </a:p>
        </p:txBody>
      </p:sp>
      <p:sp>
        <p:nvSpPr>
          <p:cNvPr id="4" name="Text Placeholder 3">
            <a:extLst>
              <a:ext uri="{FF2B5EF4-FFF2-40B4-BE49-F238E27FC236}">
                <a16:creationId xmlns:a16="http://schemas.microsoft.com/office/drawing/2014/main" id="{96D58077-8AFA-0980-84D6-AD563180260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486052867"/>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D0EB-3AC1-F69B-A8D3-A260E9AEE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3A31E-D4BB-16B7-8376-1AF88B4B56E6}"/>
              </a:ext>
            </a:extLst>
          </p:cNvPr>
          <p:cNvSpPr>
            <a:spLocks noGrp="1"/>
          </p:cNvSpPr>
          <p:nvPr>
            <p:ph type="title"/>
          </p:nvPr>
        </p:nvSpPr>
        <p:spPr>
          <a:xfrm>
            <a:off x="719668" y="132515"/>
            <a:ext cx="10752667" cy="828675"/>
          </a:xfrm>
        </p:spPr>
        <p:txBody>
          <a:bodyPr>
            <a:normAutofit fontScale="90000"/>
          </a:bodyPr>
          <a:lstStyle/>
          <a:p>
            <a:r>
              <a:rPr lang="en-US"/>
              <a:t>Understanding the Differential Diagnosis of an </a:t>
            </a:r>
            <a:br>
              <a:rPr lang="en-US"/>
            </a:br>
            <a:r>
              <a:rPr lang="en-US"/>
              <a:t>Abnormal hsTn</a:t>
            </a:r>
          </a:p>
        </p:txBody>
      </p:sp>
      <p:sp>
        <p:nvSpPr>
          <p:cNvPr id="3" name="Text Placeholder 2">
            <a:extLst>
              <a:ext uri="{FF2B5EF4-FFF2-40B4-BE49-F238E27FC236}">
                <a16:creationId xmlns:a16="http://schemas.microsoft.com/office/drawing/2014/main" id="{96FB99BB-4F16-6877-4712-890794E005C0}"/>
              </a:ext>
            </a:extLst>
          </p:cNvPr>
          <p:cNvSpPr>
            <a:spLocks noGrp="1"/>
          </p:cNvSpPr>
          <p:nvPr>
            <p:ph type="body" sz="quarter" idx="14"/>
          </p:nvPr>
        </p:nvSpPr>
        <p:spPr>
          <a:xfrm>
            <a:off x="0" y="6443188"/>
            <a:ext cx="12191999" cy="278332"/>
          </a:xfrm>
        </p:spPr>
        <p:txBody>
          <a:bodyPr/>
          <a:lstStyle/>
          <a:p>
            <a:r>
              <a:rPr lang="en-GB" err="1"/>
              <a:t>Januzzi</a:t>
            </a:r>
            <a:r>
              <a:rPr lang="en-GB"/>
              <a:t> JL Jr, et al. J Am Coll </a:t>
            </a:r>
            <a:r>
              <a:rPr lang="en-GB" err="1"/>
              <a:t>Cardiol</a:t>
            </a:r>
            <a:r>
              <a:rPr lang="en-GB"/>
              <a:t>. 2019;73:1059-1077. </a:t>
            </a:r>
          </a:p>
        </p:txBody>
      </p:sp>
      <p:pic>
        <p:nvPicPr>
          <p:cNvPr id="5" name="Picture 4">
            <a:extLst>
              <a:ext uri="{FF2B5EF4-FFF2-40B4-BE49-F238E27FC236}">
                <a16:creationId xmlns:a16="http://schemas.microsoft.com/office/drawing/2014/main" id="{E2143FC3-2C5A-096C-C9DA-5A0D092E0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1" t="7741" r="537"/>
          <a:stretch/>
        </p:blipFill>
        <p:spPr>
          <a:xfrm>
            <a:off x="1271239" y="1230904"/>
            <a:ext cx="9387705" cy="5058914"/>
          </a:xfrm>
          <a:prstGeom prst="rect">
            <a:avLst/>
          </a:prstGeom>
        </p:spPr>
      </p:pic>
    </p:spTree>
    <p:extLst>
      <p:ext uri="{BB962C8B-B14F-4D97-AF65-F5344CB8AC3E}">
        <p14:creationId xmlns:p14="http://schemas.microsoft.com/office/powerpoint/2010/main" val="210728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E591C-8E0D-CC11-AD89-B3D068E8E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0DFD9-0378-069F-6044-C10A5ACBF616}"/>
              </a:ext>
            </a:extLst>
          </p:cNvPr>
          <p:cNvSpPr>
            <a:spLocks noGrp="1"/>
          </p:cNvSpPr>
          <p:nvPr>
            <p:ph type="title"/>
          </p:nvPr>
        </p:nvSpPr>
        <p:spPr>
          <a:xfrm>
            <a:off x="719668" y="132515"/>
            <a:ext cx="10752667" cy="828675"/>
          </a:xfrm>
        </p:spPr>
        <p:txBody>
          <a:bodyPr>
            <a:normAutofit/>
          </a:bodyPr>
          <a:lstStyle/>
          <a:p>
            <a:r>
              <a:rPr lang="en-US"/>
              <a:t>A Predictable US Response to the Advent of </a:t>
            </a:r>
            <a:r>
              <a:rPr lang="en-US" err="1"/>
              <a:t>hs-cTn</a:t>
            </a:r>
            <a:endParaRPr lang="en-US"/>
          </a:p>
        </p:txBody>
      </p:sp>
      <p:sp>
        <p:nvSpPr>
          <p:cNvPr id="4" name="Text Placeholder 3">
            <a:extLst>
              <a:ext uri="{FF2B5EF4-FFF2-40B4-BE49-F238E27FC236}">
                <a16:creationId xmlns:a16="http://schemas.microsoft.com/office/drawing/2014/main" id="{418657ED-78E1-DA7D-44D0-AE1A0FEB1C42}"/>
              </a:ext>
            </a:extLst>
          </p:cNvPr>
          <p:cNvSpPr>
            <a:spLocks noGrp="1"/>
          </p:cNvSpPr>
          <p:nvPr>
            <p:ph type="body" sz="quarter" idx="15"/>
          </p:nvPr>
        </p:nvSpPr>
        <p:spPr>
          <a:xfrm>
            <a:off x="6863137" y="1086808"/>
            <a:ext cx="5328863" cy="5495546"/>
          </a:xfrm>
        </p:spPr>
        <p:txBody>
          <a:bodyPr>
            <a:normAutofit/>
          </a:bodyPr>
          <a:lstStyle/>
          <a:p>
            <a:pPr>
              <a:lnSpc>
                <a:spcPct val="100000"/>
              </a:lnSpc>
              <a:spcAft>
                <a:spcPts val="3000"/>
              </a:spcAft>
            </a:pPr>
            <a:r>
              <a:rPr lang="en-US"/>
              <a:t>“The US is different than Europe!”</a:t>
            </a:r>
          </a:p>
          <a:p>
            <a:pPr>
              <a:lnSpc>
                <a:spcPct val="100000"/>
              </a:lnSpc>
              <a:spcAft>
                <a:spcPts val="3000"/>
              </a:spcAft>
            </a:pPr>
            <a:r>
              <a:rPr lang="en-US"/>
              <a:t>“Everyone will need a cardiology consult”</a:t>
            </a:r>
          </a:p>
          <a:p>
            <a:pPr>
              <a:lnSpc>
                <a:spcPct val="100000"/>
              </a:lnSpc>
              <a:spcAft>
                <a:spcPts val="3000"/>
              </a:spcAft>
            </a:pPr>
            <a:r>
              <a:rPr lang="en-US"/>
              <a:t>“We’re going to </a:t>
            </a:r>
            <a:r>
              <a:rPr lang="en-US" err="1"/>
              <a:t>cath</a:t>
            </a:r>
            <a:r>
              <a:rPr lang="en-US"/>
              <a:t> everyone!”</a:t>
            </a:r>
          </a:p>
          <a:p>
            <a:pPr>
              <a:lnSpc>
                <a:spcPct val="100000"/>
              </a:lnSpc>
              <a:spcAft>
                <a:spcPts val="3000"/>
              </a:spcAft>
            </a:pPr>
            <a:r>
              <a:rPr lang="en-US"/>
              <a:t>“Outcomes will be worsened”</a:t>
            </a:r>
          </a:p>
          <a:p>
            <a:endParaRPr lang="en-GB"/>
          </a:p>
        </p:txBody>
      </p:sp>
      <p:pic>
        <p:nvPicPr>
          <p:cNvPr id="1026" name="Picture 2" descr="Pitchforks and Flaming Torches | The Clumpany">
            <a:extLst>
              <a:ext uri="{FF2B5EF4-FFF2-40B4-BE49-F238E27FC236}">
                <a16:creationId xmlns:a16="http://schemas.microsoft.com/office/drawing/2014/main" id="{135EC221-B72E-883E-7068-C7CD4A3FA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65" y="1746072"/>
            <a:ext cx="6265528" cy="41770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00E6EB57-5286-375F-BD4E-8F2B85DC22C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5983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lstStyle/>
          <a:p>
            <a:r>
              <a:rPr lang="en-US"/>
              <a:t>ED Algorithm, Massachusetts General Hospital</a:t>
            </a:r>
          </a:p>
        </p:txBody>
      </p:sp>
      <p:sp>
        <p:nvSpPr>
          <p:cNvPr id="4" name="Text Placeholder 3">
            <a:extLst>
              <a:ext uri="{FF2B5EF4-FFF2-40B4-BE49-F238E27FC236}">
                <a16:creationId xmlns:a16="http://schemas.microsoft.com/office/drawing/2014/main" id="{1B6FA29A-7920-2DA7-0CC9-BCAFDD090A4A}"/>
              </a:ext>
            </a:extLst>
          </p:cNvPr>
          <p:cNvSpPr>
            <a:spLocks noGrp="1"/>
          </p:cNvSpPr>
          <p:nvPr>
            <p:ph type="body" sz="quarter" idx="14"/>
          </p:nvPr>
        </p:nvSpPr>
        <p:spPr>
          <a:xfrm>
            <a:off x="0" y="6443663"/>
            <a:ext cx="12192000" cy="277812"/>
          </a:xfrm>
        </p:spPr>
        <p:txBody>
          <a:bodyPr/>
          <a:lstStyle/>
          <a:p>
            <a:r>
              <a:rPr lang="en-GB"/>
              <a:t>Slide courtesy of </a:t>
            </a:r>
            <a:r>
              <a:rPr lang="fr-FR"/>
              <a:t>James L. </a:t>
            </a:r>
            <a:r>
              <a:rPr lang="fr-FR" err="1"/>
              <a:t>Januzzi</a:t>
            </a:r>
            <a:r>
              <a:rPr lang="fr-FR"/>
              <a:t> Jr, MD.</a:t>
            </a:r>
            <a:r>
              <a:rPr lang="en-GB"/>
              <a:t> </a:t>
            </a:r>
          </a:p>
        </p:txBody>
      </p:sp>
      <p:sp>
        <p:nvSpPr>
          <p:cNvPr id="3" name="object 53">
            <a:extLst>
              <a:ext uri="{FF2B5EF4-FFF2-40B4-BE49-F238E27FC236}">
                <a16:creationId xmlns:a16="http://schemas.microsoft.com/office/drawing/2014/main" id="{E16C343E-3E32-3508-8E8C-5A514AC3D7E2}"/>
              </a:ext>
            </a:extLst>
          </p:cNvPr>
          <p:cNvSpPr/>
          <p:nvPr/>
        </p:nvSpPr>
        <p:spPr>
          <a:xfrm>
            <a:off x="3690161" y="4853732"/>
            <a:ext cx="924503" cy="616527"/>
          </a:xfrm>
          <a:custGeom>
            <a:avLst/>
            <a:gdLst/>
            <a:ahLst/>
            <a:cxnLst/>
            <a:rect l="l" t="t" r="r" b="b"/>
            <a:pathLst>
              <a:path w="949960" h="904240">
                <a:moveTo>
                  <a:pt x="0" y="0"/>
                </a:moveTo>
                <a:lnTo>
                  <a:pt x="0" y="457200"/>
                </a:lnTo>
                <a:lnTo>
                  <a:pt x="949960" y="457200"/>
                </a:lnTo>
                <a:lnTo>
                  <a:pt x="949960" y="903871"/>
                </a:lnTo>
              </a:path>
            </a:pathLst>
          </a:custGeom>
          <a:noFill/>
          <a:ln w="12700">
            <a:solidFill>
              <a:schemeClr val="tx1"/>
            </a:solidFill>
          </a:ln>
        </p:spPr>
        <p:txBody>
          <a:bodyPr wrap="square" lIns="0" tIns="0" rIns="0" bIns="0" rtlCol="0"/>
          <a:lstStyle/>
          <a:p>
            <a:endParaRPr sz="1400">
              <a:solidFill>
                <a:prstClr val="black"/>
              </a:solidFill>
              <a:latin typeface="Calibri"/>
            </a:endParaRPr>
          </a:p>
        </p:txBody>
      </p:sp>
      <p:sp>
        <p:nvSpPr>
          <p:cNvPr id="5" name="object 54">
            <a:extLst>
              <a:ext uri="{FF2B5EF4-FFF2-40B4-BE49-F238E27FC236}">
                <a16:creationId xmlns:a16="http://schemas.microsoft.com/office/drawing/2014/main" id="{FDA66AFE-5B64-1FB9-7A1D-2E80D26762C0}"/>
              </a:ext>
            </a:extLst>
          </p:cNvPr>
          <p:cNvSpPr/>
          <p:nvPr/>
        </p:nvSpPr>
        <p:spPr>
          <a:xfrm>
            <a:off x="4571157" y="5455192"/>
            <a:ext cx="87136" cy="61047"/>
          </a:xfrm>
          <a:custGeom>
            <a:avLst/>
            <a:gdLst/>
            <a:ahLst/>
            <a:cxnLst/>
            <a:rect l="l" t="t" r="r" b="b"/>
            <a:pathLst>
              <a:path w="89535" h="89534">
                <a:moveTo>
                  <a:pt x="0" y="0"/>
                </a:moveTo>
                <a:lnTo>
                  <a:pt x="44703" y="89407"/>
                </a:lnTo>
                <a:lnTo>
                  <a:pt x="84131" y="10553"/>
                </a:lnTo>
                <a:lnTo>
                  <a:pt x="44703" y="10553"/>
                </a:lnTo>
                <a:lnTo>
                  <a:pt x="21899" y="7915"/>
                </a:lnTo>
                <a:lnTo>
                  <a:pt x="0" y="0"/>
                </a:lnTo>
                <a:close/>
              </a:path>
              <a:path w="89535" h="89534">
                <a:moveTo>
                  <a:pt x="89407" y="0"/>
                </a:moveTo>
                <a:lnTo>
                  <a:pt x="67508" y="7915"/>
                </a:lnTo>
                <a:lnTo>
                  <a:pt x="44703" y="10553"/>
                </a:lnTo>
                <a:lnTo>
                  <a:pt x="84131" y="10553"/>
                </a:lnTo>
                <a:lnTo>
                  <a:pt x="89407" y="0"/>
                </a:lnTo>
                <a:close/>
              </a:path>
            </a:pathLst>
          </a:custGeom>
          <a:solidFill>
            <a:srgbClr val="008E8C"/>
          </a:solidFill>
          <a:ln>
            <a:solidFill>
              <a:schemeClr val="tx1"/>
            </a:solidFill>
          </a:ln>
        </p:spPr>
        <p:txBody>
          <a:bodyPr wrap="square" lIns="0" tIns="0" rIns="0" bIns="0" rtlCol="0"/>
          <a:lstStyle/>
          <a:p>
            <a:endParaRPr sz="1400">
              <a:solidFill>
                <a:schemeClr val="bg1"/>
              </a:solidFill>
              <a:latin typeface="Calibri"/>
            </a:endParaRPr>
          </a:p>
        </p:txBody>
      </p:sp>
      <p:sp>
        <p:nvSpPr>
          <p:cNvPr id="7" name="object 75">
            <a:extLst>
              <a:ext uri="{FF2B5EF4-FFF2-40B4-BE49-F238E27FC236}">
                <a16:creationId xmlns:a16="http://schemas.microsoft.com/office/drawing/2014/main" id="{363A9142-A6CE-B2E8-F66A-A46AC8F5A113}"/>
              </a:ext>
            </a:extLst>
          </p:cNvPr>
          <p:cNvSpPr/>
          <p:nvPr/>
        </p:nvSpPr>
        <p:spPr>
          <a:xfrm>
            <a:off x="7339970" y="4853732"/>
            <a:ext cx="1028941" cy="616527"/>
          </a:xfrm>
          <a:custGeom>
            <a:avLst/>
            <a:gdLst/>
            <a:ahLst/>
            <a:cxnLst/>
            <a:rect l="l" t="t" r="r" b="b"/>
            <a:pathLst>
              <a:path w="1057275" h="904240">
                <a:moveTo>
                  <a:pt x="0" y="0"/>
                </a:moveTo>
                <a:lnTo>
                  <a:pt x="0" y="457200"/>
                </a:lnTo>
                <a:lnTo>
                  <a:pt x="1057275" y="457200"/>
                </a:lnTo>
                <a:lnTo>
                  <a:pt x="1057275" y="903871"/>
                </a:lnTo>
              </a:path>
            </a:pathLst>
          </a:custGeom>
          <a:noFill/>
          <a:ln w="12700">
            <a:solidFill>
              <a:schemeClr val="tx1"/>
            </a:solidFill>
          </a:ln>
        </p:spPr>
        <p:txBody>
          <a:bodyPr wrap="square" lIns="0" tIns="0" rIns="0" bIns="0" rtlCol="0"/>
          <a:lstStyle/>
          <a:p>
            <a:endParaRPr sz="1400">
              <a:solidFill>
                <a:prstClr val="black"/>
              </a:solidFill>
              <a:latin typeface="Calibri"/>
            </a:endParaRPr>
          </a:p>
        </p:txBody>
      </p:sp>
      <p:sp>
        <p:nvSpPr>
          <p:cNvPr id="8" name="object 76">
            <a:extLst>
              <a:ext uri="{FF2B5EF4-FFF2-40B4-BE49-F238E27FC236}">
                <a16:creationId xmlns:a16="http://schemas.microsoft.com/office/drawing/2014/main" id="{87442CA1-26DF-6A56-B8A7-A094FC6AC0D3}"/>
              </a:ext>
            </a:extLst>
          </p:cNvPr>
          <p:cNvSpPr/>
          <p:nvPr/>
        </p:nvSpPr>
        <p:spPr>
          <a:xfrm>
            <a:off x="8325404" y="5455192"/>
            <a:ext cx="87136" cy="61047"/>
          </a:xfrm>
          <a:custGeom>
            <a:avLst/>
            <a:gdLst/>
            <a:ahLst/>
            <a:cxnLst/>
            <a:rect l="l" t="t" r="r" b="b"/>
            <a:pathLst>
              <a:path w="89534" h="89534">
                <a:moveTo>
                  <a:pt x="0" y="0"/>
                </a:moveTo>
                <a:lnTo>
                  <a:pt x="44703" y="89407"/>
                </a:lnTo>
                <a:lnTo>
                  <a:pt x="84131" y="10553"/>
                </a:lnTo>
                <a:lnTo>
                  <a:pt x="44703" y="10553"/>
                </a:lnTo>
                <a:lnTo>
                  <a:pt x="21899" y="7915"/>
                </a:lnTo>
                <a:lnTo>
                  <a:pt x="0" y="0"/>
                </a:lnTo>
                <a:close/>
              </a:path>
              <a:path w="89534" h="89534">
                <a:moveTo>
                  <a:pt x="89407" y="0"/>
                </a:moveTo>
                <a:lnTo>
                  <a:pt x="67508" y="7915"/>
                </a:lnTo>
                <a:lnTo>
                  <a:pt x="44703" y="10553"/>
                </a:lnTo>
                <a:lnTo>
                  <a:pt x="84131" y="10553"/>
                </a:lnTo>
                <a:lnTo>
                  <a:pt x="89407" y="0"/>
                </a:lnTo>
                <a:close/>
              </a:path>
            </a:pathLst>
          </a:custGeom>
          <a:solidFill>
            <a:srgbClr val="008E8C"/>
          </a:solidFill>
          <a:ln>
            <a:solidFill>
              <a:schemeClr val="tx1"/>
            </a:solidFill>
          </a:ln>
        </p:spPr>
        <p:txBody>
          <a:bodyPr wrap="square" lIns="0" tIns="0" rIns="0" bIns="0" rtlCol="0"/>
          <a:lstStyle/>
          <a:p>
            <a:endParaRPr sz="1400">
              <a:solidFill>
                <a:schemeClr val="bg1"/>
              </a:solidFill>
              <a:latin typeface="Calibri"/>
            </a:endParaRPr>
          </a:p>
        </p:txBody>
      </p:sp>
      <p:sp>
        <p:nvSpPr>
          <p:cNvPr id="9" name="object 77">
            <a:extLst>
              <a:ext uri="{FF2B5EF4-FFF2-40B4-BE49-F238E27FC236}">
                <a16:creationId xmlns:a16="http://schemas.microsoft.com/office/drawing/2014/main" id="{9CF498A3-FFF6-CF21-EE77-3D8D2B1B917F}"/>
              </a:ext>
            </a:extLst>
          </p:cNvPr>
          <p:cNvSpPr/>
          <p:nvPr/>
        </p:nvSpPr>
        <p:spPr>
          <a:xfrm>
            <a:off x="8368912" y="4853732"/>
            <a:ext cx="973323" cy="616527"/>
          </a:xfrm>
          <a:custGeom>
            <a:avLst/>
            <a:gdLst/>
            <a:ahLst/>
            <a:cxnLst/>
            <a:rect l="l" t="t" r="r" b="b"/>
            <a:pathLst>
              <a:path w="1000125" h="904240">
                <a:moveTo>
                  <a:pt x="1000125" y="0"/>
                </a:moveTo>
                <a:lnTo>
                  <a:pt x="1000125" y="457200"/>
                </a:lnTo>
                <a:lnTo>
                  <a:pt x="0" y="457200"/>
                </a:lnTo>
                <a:lnTo>
                  <a:pt x="0" y="903871"/>
                </a:lnTo>
              </a:path>
            </a:pathLst>
          </a:custGeom>
          <a:noFill/>
          <a:ln w="12700">
            <a:solidFill>
              <a:schemeClr val="tx1"/>
            </a:solidFill>
          </a:ln>
        </p:spPr>
        <p:txBody>
          <a:bodyPr wrap="square" lIns="0" tIns="0" rIns="0" bIns="0" rtlCol="0"/>
          <a:lstStyle/>
          <a:p>
            <a:endParaRPr sz="1400">
              <a:solidFill>
                <a:prstClr val="black"/>
              </a:solidFill>
              <a:latin typeface="Calibri"/>
            </a:endParaRPr>
          </a:p>
        </p:txBody>
      </p:sp>
      <p:sp>
        <p:nvSpPr>
          <p:cNvPr id="10" name="object 78">
            <a:extLst>
              <a:ext uri="{FF2B5EF4-FFF2-40B4-BE49-F238E27FC236}">
                <a16:creationId xmlns:a16="http://schemas.microsoft.com/office/drawing/2014/main" id="{6D407D06-6ABE-BE76-1B41-708A7B410802}"/>
              </a:ext>
            </a:extLst>
          </p:cNvPr>
          <p:cNvSpPr/>
          <p:nvPr/>
        </p:nvSpPr>
        <p:spPr>
          <a:xfrm>
            <a:off x="8325404" y="5455192"/>
            <a:ext cx="87136" cy="61047"/>
          </a:xfrm>
          <a:custGeom>
            <a:avLst/>
            <a:gdLst/>
            <a:ahLst/>
            <a:cxnLst/>
            <a:rect l="l" t="t" r="r" b="b"/>
            <a:pathLst>
              <a:path w="89534" h="89534">
                <a:moveTo>
                  <a:pt x="0" y="0"/>
                </a:moveTo>
                <a:lnTo>
                  <a:pt x="44703" y="89407"/>
                </a:lnTo>
                <a:lnTo>
                  <a:pt x="84131" y="10553"/>
                </a:lnTo>
                <a:lnTo>
                  <a:pt x="44703" y="10553"/>
                </a:lnTo>
                <a:lnTo>
                  <a:pt x="21899" y="7915"/>
                </a:lnTo>
                <a:lnTo>
                  <a:pt x="0" y="0"/>
                </a:lnTo>
                <a:close/>
              </a:path>
              <a:path w="89534" h="89534">
                <a:moveTo>
                  <a:pt x="89407" y="0"/>
                </a:moveTo>
                <a:lnTo>
                  <a:pt x="67508" y="7915"/>
                </a:lnTo>
                <a:lnTo>
                  <a:pt x="44703" y="10553"/>
                </a:lnTo>
                <a:lnTo>
                  <a:pt x="84131" y="10553"/>
                </a:lnTo>
                <a:lnTo>
                  <a:pt x="89407" y="0"/>
                </a:lnTo>
                <a:close/>
              </a:path>
            </a:pathLst>
          </a:custGeom>
          <a:solidFill>
            <a:srgbClr val="008E8C"/>
          </a:solidFill>
          <a:ln>
            <a:solidFill>
              <a:schemeClr val="tx1"/>
            </a:solidFill>
          </a:ln>
        </p:spPr>
        <p:txBody>
          <a:bodyPr wrap="square" lIns="0" tIns="0" rIns="0" bIns="0" rtlCol="0"/>
          <a:lstStyle/>
          <a:p>
            <a:endParaRPr sz="1400">
              <a:solidFill>
                <a:schemeClr val="bg1"/>
              </a:solidFill>
              <a:latin typeface="Calibri"/>
            </a:endParaRPr>
          </a:p>
        </p:txBody>
      </p:sp>
      <p:sp>
        <p:nvSpPr>
          <p:cNvPr id="11" name="object 84">
            <a:extLst>
              <a:ext uri="{FF2B5EF4-FFF2-40B4-BE49-F238E27FC236}">
                <a16:creationId xmlns:a16="http://schemas.microsoft.com/office/drawing/2014/main" id="{E90ADE68-7678-8409-47B7-D4A34A02224F}"/>
              </a:ext>
            </a:extLst>
          </p:cNvPr>
          <p:cNvSpPr/>
          <p:nvPr/>
        </p:nvSpPr>
        <p:spPr>
          <a:xfrm>
            <a:off x="4614663" y="4853732"/>
            <a:ext cx="1022144" cy="616527"/>
          </a:xfrm>
          <a:custGeom>
            <a:avLst/>
            <a:gdLst/>
            <a:ahLst/>
            <a:cxnLst/>
            <a:rect l="l" t="t" r="r" b="b"/>
            <a:pathLst>
              <a:path w="1050289" h="904240">
                <a:moveTo>
                  <a:pt x="1050289" y="0"/>
                </a:moveTo>
                <a:lnTo>
                  <a:pt x="1050289" y="457200"/>
                </a:lnTo>
                <a:lnTo>
                  <a:pt x="0" y="457200"/>
                </a:lnTo>
                <a:lnTo>
                  <a:pt x="0" y="903871"/>
                </a:lnTo>
              </a:path>
            </a:pathLst>
          </a:custGeom>
          <a:noFill/>
          <a:ln w="12700">
            <a:solidFill>
              <a:schemeClr val="tx1"/>
            </a:solidFill>
          </a:ln>
        </p:spPr>
        <p:txBody>
          <a:bodyPr wrap="square" lIns="0" tIns="0" rIns="0" bIns="0" rtlCol="0"/>
          <a:lstStyle/>
          <a:p>
            <a:endParaRPr sz="1400">
              <a:solidFill>
                <a:prstClr val="black"/>
              </a:solidFill>
              <a:latin typeface="Calibri"/>
            </a:endParaRPr>
          </a:p>
        </p:txBody>
      </p:sp>
      <p:sp>
        <p:nvSpPr>
          <p:cNvPr id="12" name="object 85">
            <a:extLst>
              <a:ext uri="{FF2B5EF4-FFF2-40B4-BE49-F238E27FC236}">
                <a16:creationId xmlns:a16="http://schemas.microsoft.com/office/drawing/2014/main" id="{6D5F6CBC-331C-6B81-F460-8FF0D202E54C}"/>
              </a:ext>
            </a:extLst>
          </p:cNvPr>
          <p:cNvSpPr/>
          <p:nvPr/>
        </p:nvSpPr>
        <p:spPr>
          <a:xfrm>
            <a:off x="4571157" y="5455192"/>
            <a:ext cx="87136" cy="61047"/>
          </a:xfrm>
          <a:custGeom>
            <a:avLst/>
            <a:gdLst/>
            <a:ahLst/>
            <a:cxnLst/>
            <a:rect l="l" t="t" r="r" b="b"/>
            <a:pathLst>
              <a:path w="89535" h="89534">
                <a:moveTo>
                  <a:pt x="0" y="0"/>
                </a:moveTo>
                <a:lnTo>
                  <a:pt x="44703" y="89407"/>
                </a:lnTo>
                <a:lnTo>
                  <a:pt x="84131" y="10553"/>
                </a:lnTo>
                <a:lnTo>
                  <a:pt x="44703" y="10553"/>
                </a:lnTo>
                <a:lnTo>
                  <a:pt x="21899" y="7915"/>
                </a:lnTo>
                <a:lnTo>
                  <a:pt x="0" y="0"/>
                </a:lnTo>
                <a:close/>
              </a:path>
              <a:path w="89535" h="89534">
                <a:moveTo>
                  <a:pt x="89407" y="0"/>
                </a:moveTo>
                <a:lnTo>
                  <a:pt x="67508" y="7915"/>
                </a:lnTo>
                <a:lnTo>
                  <a:pt x="44703" y="10553"/>
                </a:lnTo>
                <a:lnTo>
                  <a:pt x="84131" y="10553"/>
                </a:lnTo>
                <a:lnTo>
                  <a:pt x="89407" y="0"/>
                </a:lnTo>
                <a:close/>
              </a:path>
            </a:pathLst>
          </a:custGeom>
          <a:solidFill>
            <a:srgbClr val="008E8C"/>
          </a:solidFill>
          <a:ln>
            <a:solidFill>
              <a:schemeClr val="tx1"/>
            </a:solidFill>
          </a:ln>
        </p:spPr>
        <p:txBody>
          <a:bodyPr wrap="square" lIns="0" tIns="0" rIns="0" bIns="0" rtlCol="0"/>
          <a:lstStyle/>
          <a:p>
            <a:endParaRPr sz="1400">
              <a:solidFill>
                <a:schemeClr val="bg1"/>
              </a:solidFill>
              <a:latin typeface="Calibri"/>
            </a:endParaRPr>
          </a:p>
        </p:txBody>
      </p:sp>
      <p:sp>
        <p:nvSpPr>
          <p:cNvPr id="13" name="object 86">
            <a:extLst>
              <a:ext uri="{FF2B5EF4-FFF2-40B4-BE49-F238E27FC236}">
                <a16:creationId xmlns:a16="http://schemas.microsoft.com/office/drawing/2014/main" id="{B3DB09FD-0A77-3D04-C053-30BEBC4518F3}"/>
              </a:ext>
            </a:extLst>
          </p:cNvPr>
          <p:cNvSpPr/>
          <p:nvPr/>
        </p:nvSpPr>
        <p:spPr>
          <a:xfrm>
            <a:off x="11010787" y="4853732"/>
            <a:ext cx="0" cy="616527"/>
          </a:xfrm>
          <a:custGeom>
            <a:avLst/>
            <a:gdLst/>
            <a:ahLst/>
            <a:cxnLst/>
            <a:rect l="l" t="t" r="r" b="b"/>
            <a:pathLst>
              <a:path h="904240">
                <a:moveTo>
                  <a:pt x="0" y="0"/>
                </a:moveTo>
                <a:lnTo>
                  <a:pt x="0" y="903871"/>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15" name="object 87">
            <a:extLst>
              <a:ext uri="{FF2B5EF4-FFF2-40B4-BE49-F238E27FC236}">
                <a16:creationId xmlns:a16="http://schemas.microsoft.com/office/drawing/2014/main" id="{ADF2E4D7-5DEB-C55D-F3AC-DD3380CAF38A}"/>
              </a:ext>
            </a:extLst>
          </p:cNvPr>
          <p:cNvSpPr/>
          <p:nvPr/>
        </p:nvSpPr>
        <p:spPr>
          <a:xfrm>
            <a:off x="10967283" y="5455192"/>
            <a:ext cx="87136" cy="61047"/>
          </a:xfrm>
          <a:custGeom>
            <a:avLst/>
            <a:gdLst/>
            <a:ahLst/>
            <a:cxnLst/>
            <a:rect l="l" t="t" r="r" b="b"/>
            <a:pathLst>
              <a:path w="89534" h="89534">
                <a:moveTo>
                  <a:pt x="0" y="0"/>
                </a:moveTo>
                <a:lnTo>
                  <a:pt x="44703" y="89407"/>
                </a:lnTo>
                <a:lnTo>
                  <a:pt x="84131" y="10553"/>
                </a:lnTo>
                <a:lnTo>
                  <a:pt x="44703" y="10553"/>
                </a:lnTo>
                <a:lnTo>
                  <a:pt x="21899" y="7915"/>
                </a:lnTo>
                <a:lnTo>
                  <a:pt x="0" y="0"/>
                </a:lnTo>
                <a:close/>
              </a:path>
              <a:path w="89534" h="89534">
                <a:moveTo>
                  <a:pt x="89407" y="0"/>
                </a:moveTo>
                <a:lnTo>
                  <a:pt x="67508" y="7915"/>
                </a:lnTo>
                <a:lnTo>
                  <a:pt x="44703" y="10553"/>
                </a:lnTo>
                <a:lnTo>
                  <a:pt x="84131" y="10553"/>
                </a:lnTo>
                <a:lnTo>
                  <a:pt x="89407" y="0"/>
                </a:lnTo>
                <a:close/>
              </a:path>
            </a:pathLst>
          </a:custGeom>
          <a:solidFill>
            <a:srgbClr val="008E8C"/>
          </a:solidFill>
          <a:ln>
            <a:solidFill>
              <a:schemeClr val="tx1"/>
            </a:solidFill>
          </a:ln>
        </p:spPr>
        <p:txBody>
          <a:bodyPr wrap="square" lIns="0" tIns="0" rIns="0" bIns="0" rtlCol="0"/>
          <a:lstStyle/>
          <a:p>
            <a:endParaRPr sz="1400">
              <a:solidFill>
                <a:schemeClr val="bg1"/>
              </a:solidFill>
              <a:latin typeface="Calibri"/>
            </a:endParaRPr>
          </a:p>
        </p:txBody>
      </p:sp>
      <p:cxnSp>
        <p:nvCxnSpPr>
          <p:cNvPr id="16" name="Straight Arrow Connector 15">
            <a:extLst>
              <a:ext uri="{FF2B5EF4-FFF2-40B4-BE49-F238E27FC236}">
                <a16:creationId xmlns:a16="http://schemas.microsoft.com/office/drawing/2014/main" id="{7B2C14F5-E336-5916-8C24-1988808160B8}"/>
              </a:ext>
            </a:extLst>
          </p:cNvPr>
          <p:cNvCxnSpPr/>
          <p:nvPr/>
        </p:nvCxnSpPr>
        <p:spPr>
          <a:xfrm>
            <a:off x="2000595" y="4964368"/>
            <a:ext cx="0" cy="5671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object 67">
            <a:extLst>
              <a:ext uri="{FF2B5EF4-FFF2-40B4-BE49-F238E27FC236}">
                <a16:creationId xmlns:a16="http://schemas.microsoft.com/office/drawing/2014/main" id="{25BFFB07-D7E0-5B6D-2D8B-1433108978F3}"/>
              </a:ext>
            </a:extLst>
          </p:cNvPr>
          <p:cNvSpPr/>
          <p:nvPr/>
        </p:nvSpPr>
        <p:spPr>
          <a:xfrm>
            <a:off x="2000595" y="4152345"/>
            <a:ext cx="834279" cy="226868"/>
          </a:xfrm>
          <a:custGeom>
            <a:avLst/>
            <a:gdLst/>
            <a:ahLst/>
            <a:cxnLst/>
            <a:rect l="l" t="t" r="r" b="b"/>
            <a:pathLst>
              <a:path w="857250" h="332739">
                <a:moveTo>
                  <a:pt x="857250" y="0"/>
                </a:moveTo>
                <a:lnTo>
                  <a:pt x="857250" y="228600"/>
                </a:lnTo>
                <a:lnTo>
                  <a:pt x="0" y="228600"/>
                </a:lnTo>
                <a:lnTo>
                  <a:pt x="0" y="332358"/>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18" name="object 68">
            <a:extLst>
              <a:ext uri="{FF2B5EF4-FFF2-40B4-BE49-F238E27FC236}">
                <a16:creationId xmlns:a16="http://schemas.microsoft.com/office/drawing/2014/main" id="{A65D2510-3A28-E423-B140-602057024605}"/>
              </a:ext>
            </a:extLst>
          </p:cNvPr>
          <p:cNvSpPr/>
          <p:nvPr/>
        </p:nvSpPr>
        <p:spPr>
          <a:xfrm>
            <a:off x="1957087" y="4364145"/>
            <a:ext cx="87136" cy="61047"/>
          </a:xfrm>
          <a:custGeom>
            <a:avLst/>
            <a:gdLst/>
            <a:ahLst/>
            <a:cxnLst/>
            <a:rect l="l" t="t" r="r" b="b"/>
            <a:pathLst>
              <a:path w="89535" h="89535">
                <a:moveTo>
                  <a:pt x="0" y="0"/>
                </a:moveTo>
                <a:lnTo>
                  <a:pt x="44704" y="89407"/>
                </a:lnTo>
                <a:lnTo>
                  <a:pt x="84121" y="10572"/>
                </a:lnTo>
                <a:lnTo>
                  <a:pt x="44704" y="10572"/>
                </a:lnTo>
                <a:lnTo>
                  <a:pt x="21899" y="7929"/>
                </a:lnTo>
                <a:lnTo>
                  <a:pt x="0" y="0"/>
                </a:lnTo>
                <a:close/>
              </a:path>
              <a:path w="89535" h="89535">
                <a:moveTo>
                  <a:pt x="89408" y="0"/>
                </a:moveTo>
                <a:lnTo>
                  <a:pt x="67508" y="7929"/>
                </a:lnTo>
                <a:lnTo>
                  <a:pt x="44704" y="10572"/>
                </a:lnTo>
                <a:lnTo>
                  <a:pt x="84121" y="10572"/>
                </a:lnTo>
                <a:lnTo>
                  <a:pt x="89408"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19" name="object 69">
            <a:extLst>
              <a:ext uri="{FF2B5EF4-FFF2-40B4-BE49-F238E27FC236}">
                <a16:creationId xmlns:a16="http://schemas.microsoft.com/office/drawing/2014/main" id="{B0BF9DBB-FF78-3C9E-BC6B-32B9FA6BE6B5}"/>
              </a:ext>
            </a:extLst>
          </p:cNvPr>
          <p:cNvSpPr/>
          <p:nvPr/>
        </p:nvSpPr>
        <p:spPr>
          <a:xfrm>
            <a:off x="2834872" y="4152345"/>
            <a:ext cx="855289" cy="226868"/>
          </a:xfrm>
          <a:custGeom>
            <a:avLst/>
            <a:gdLst/>
            <a:ahLst/>
            <a:cxnLst/>
            <a:rect l="l" t="t" r="r" b="b"/>
            <a:pathLst>
              <a:path w="878839" h="332739">
                <a:moveTo>
                  <a:pt x="0" y="0"/>
                </a:moveTo>
                <a:lnTo>
                  <a:pt x="0" y="228600"/>
                </a:lnTo>
                <a:lnTo>
                  <a:pt x="878839" y="228600"/>
                </a:lnTo>
                <a:lnTo>
                  <a:pt x="878839" y="332358"/>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20" name="object 70">
            <a:extLst>
              <a:ext uri="{FF2B5EF4-FFF2-40B4-BE49-F238E27FC236}">
                <a16:creationId xmlns:a16="http://schemas.microsoft.com/office/drawing/2014/main" id="{E66380EF-8932-442F-DB45-EA83B230AF8A}"/>
              </a:ext>
            </a:extLst>
          </p:cNvPr>
          <p:cNvSpPr/>
          <p:nvPr/>
        </p:nvSpPr>
        <p:spPr>
          <a:xfrm>
            <a:off x="3646655" y="4364145"/>
            <a:ext cx="87136" cy="61047"/>
          </a:xfrm>
          <a:custGeom>
            <a:avLst/>
            <a:gdLst/>
            <a:ahLst/>
            <a:cxnLst/>
            <a:rect l="l" t="t" r="r" b="b"/>
            <a:pathLst>
              <a:path w="89535" h="89535">
                <a:moveTo>
                  <a:pt x="0" y="0"/>
                </a:moveTo>
                <a:lnTo>
                  <a:pt x="44703" y="89407"/>
                </a:lnTo>
                <a:lnTo>
                  <a:pt x="84121" y="10572"/>
                </a:lnTo>
                <a:lnTo>
                  <a:pt x="44656" y="10572"/>
                </a:lnTo>
                <a:lnTo>
                  <a:pt x="21845" y="7929"/>
                </a:lnTo>
                <a:lnTo>
                  <a:pt x="0" y="0"/>
                </a:lnTo>
                <a:close/>
              </a:path>
              <a:path w="89535" h="89535">
                <a:moveTo>
                  <a:pt x="89408" y="0"/>
                </a:moveTo>
                <a:lnTo>
                  <a:pt x="67490" y="7929"/>
                </a:lnTo>
                <a:lnTo>
                  <a:pt x="44656" y="10572"/>
                </a:lnTo>
                <a:lnTo>
                  <a:pt x="84121" y="10572"/>
                </a:lnTo>
                <a:lnTo>
                  <a:pt x="89408"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21" name="object 79">
            <a:extLst>
              <a:ext uri="{FF2B5EF4-FFF2-40B4-BE49-F238E27FC236}">
                <a16:creationId xmlns:a16="http://schemas.microsoft.com/office/drawing/2014/main" id="{391515CF-35BB-00F9-87B4-3040980CF4F5}"/>
              </a:ext>
            </a:extLst>
          </p:cNvPr>
          <p:cNvSpPr/>
          <p:nvPr/>
        </p:nvSpPr>
        <p:spPr>
          <a:xfrm>
            <a:off x="9342234" y="4167929"/>
            <a:ext cx="834279" cy="211283"/>
          </a:xfrm>
          <a:custGeom>
            <a:avLst/>
            <a:gdLst/>
            <a:ahLst/>
            <a:cxnLst/>
            <a:rect l="l" t="t" r="r" b="b"/>
            <a:pathLst>
              <a:path w="857250" h="309879">
                <a:moveTo>
                  <a:pt x="857250" y="0"/>
                </a:moveTo>
                <a:lnTo>
                  <a:pt x="857250" y="205739"/>
                </a:lnTo>
                <a:lnTo>
                  <a:pt x="0" y="205739"/>
                </a:lnTo>
                <a:lnTo>
                  <a:pt x="0" y="309498"/>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22" name="object 88">
            <a:extLst>
              <a:ext uri="{FF2B5EF4-FFF2-40B4-BE49-F238E27FC236}">
                <a16:creationId xmlns:a16="http://schemas.microsoft.com/office/drawing/2014/main" id="{9BC448BB-EBFF-E217-B5E7-882215519E81}"/>
              </a:ext>
            </a:extLst>
          </p:cNvPr>
          <p:cNvSpPr/>
          <p:nvPr/>
        </p:nvSpPr>
        <p:spPr>
          <a:xfrm>
            <a:off x="10176511" y="4308208"/>
            <a:ext cx="834279" cy="71004"/>
          </a:xfrm>
          <a:custGeom>
            <a:avLst/>
            <a:gdLst/>
            <a:ahLst/>
            <a:cxnLst/>
            <a:rect l="l" t="t" r="r" b="b"/>
            <a:pathLst>
              <a:path w="857250" h="104139">
                <a:moveTo>
                  <a:pt x="0" y="0"/>
                </a:moveTo>
                <a:lnTo>
                  <a:pt x="857250" y="0"/>
                </a:lnTo>
                <a:lnTo>
                  <a:pt x="857250" y="103758"/>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23" name="object 4">
            <a:extLst>
              <a:ext uri="{FF2B5EF4-FFF2-40B4-BE49-F238E27FC236}">
                <a16:creationId xmlns:a16="http://schemas.microsoft.com/office/drawing/2014/main" id="{55100C66-5D98-0CF1-8B84-E9BBCCFD6A07}"/>
              </a:ext>
            </a:extLst>
          </p:cNvPr>
          <p:cNvSpPr/>
          <p:nvPr/>
        </p:nvSpPr>
        <p:spPr>
          <a:xfrm>
            <a:off x="5671413" y="1245703"/>
            <a:ext cx="1668555" cy="545523"/>
          </a:xfrm>
          <a:custGeom>
            <a:avLst/>
            <a:gdLst/>
            <a:ahLst/>
            <a:cxnLst/>
            <a:rect l="l" t="t" r="r" b="b"/>
            <a:pathLst>
              <a:path w="1714500" h="800100">
                <a:moveTo>
                  <a:pt x="1314450" y="0"/>
                </a:moveTo>
                <a:lnTo>
                  <a:pt x="400050" y="0"/>
                </a:lnTo>
                <a:lnTo>
                  <a:pt x="353388" y="2690"/>
                </a:lnTo>
                <a:lnTo>
                  <a:pt x="308310" y="10563"/>
                </a:lnTo>
                <a:lnTo>
                  <a:pt x="265114" y="23318"/>
                </a:lnTo>
                <a:lnTo>
                  <a:pt x="224101" y="40654"/>
                </a:lnTo>
                <a:lnTo>
                  <a:pt x="185570" y="62273"/>
                </a:lnTo>
                <a:lnTo>
                  <a:pt x="149822" y="87874"/>
                </a:lnTo>
                <a:lnTo>
                  <a:pt x="117157" y="117157"/>
                </a:lnTo>
                <a:lnTo>
                  <a:pt x="87874" y="149822"/>
                </a:lnTo>
                <a:lnTo>
                  <a:pt x="62273" y="185570"/>
                </a:lnTo>
                <a:lnTo>
                  <a:pt x="40654" y="224101"/>
                </a:lnTo>
                <a:lnTo>
                  <a:pt x="23318" y="265114"/>
                </a:lnTo>
                <a:lnTo>
                  <a:pt x="10563" y="308310"/>
                </a:lnTo>
                <a:lnTo>
                  <a:pt x="2690" y="353388"/>
                </a:lnTo>
                <a:lnTo>
                  <a:pt x="0" y="400050"/>
                </a:lnTo>
                <a:lnTo>
                  <a:pt x="2690" y="446711"/>
                </a:lnTo>
                <a:lnTo>
                  <a:pt x="10563" y="491789"/>
                </a:lnTo>
                <a:lnTo>
                  <a:pt x="23318" y="534985"/>
                </a:lnTo>
                <a:lnTo>
                  <a:pt x="40654" y="575998"/>
                </a:lnTo>
                <a:lnTo>
                  <a:pt x="62273" y="614529"/>
                </a:lnTo>
                <a:lnTo>
                  <a:pt x="87874" y="650277"/>
                </a:lnTo>
                <a:lnTo>
                  <a:pt x="117157" y="682942"/>
                </a:lnTo>
                <a:lnTo>
                  <a:pt x="149822" y="712225"/>
                </a:lnTo>
                <a:lnTo>
                  <a:pt x="185570" y="737826"/>
                </a:lnTo>
                <a:lnTo>
                  <a:pt x="224101" y="759445"/>
                </a:lnTo>
                <a:lnTo>
                  <a:pt x="265114" y="776781"/>
                </a:lnTo>
                <a:lnTo>
                  <a:pt x="308310" y="789536"/>
                </a:lnTo>
                <a:lnTo>
                  <a:pt x="353388" y="797409"/>
                </a:lnTo>
                <a:lnTo>
                  <a:pt x="400050" y="800100"/>
                </a:lnTo>
                <a:lnTo>
                  <a:pt x="1314450" y="800100"/>
                </a:lnTo>
                <a:lnTo>
                  <a:pt x="1361111" y="797409"/>
                </a:lnTo>
                <a:lnTo>
                  <a:pt x="1406189" y="789536"/>
                </a:lnTo>
                <a:lnTo>
                  <a:pt x="1449385" y="776781"/>
                </a:lnTo>
                <a:lnTo>
                  <a:pt x="1490398" y="759445"/>
                </a:lnTo>
                <a:lnTo>
                  <a:pt x="1528929" y="737826"/>
                </a:lnTo>
                <a:lnTo>
                  <a:pt x="1564677" y="712225"/>
                </a:lnTo>
                <a:lnTo>
                  <a:pt x="1597342" y="682942"/>
                </a:lnTo>
                <a:lnTo>
                  <a:pt x="1626625" y="650277"/>
                </a:lnTo>
                <a:lnTo>
                  <a:pt x="1652226" y="614529"/>
                </a:lnTo>
                <a:lnTo>
                  <a:pt x="1673845" y="575998"/>
                </a:lnTo>
                <a:lnTo>
                  <a:pt x="1691181" y="534985"/>
                </a:lnTo>
                <a:lnTo>
                  <a:pt x="1703936" y="491789"/>
                </a:lnTo>
                <a:lnTo>
                  <a:pt x="1711809" y="446711"/>
                </a:lnTo>
                <a:lnTo>
                  <a:pt x="1714500" y="400050"/>
                </a:lnTo>
                <a:lnTo>
                  <a:pt x="1711809" y="353388"/>
                </a:lnTo>
                <a:lnTo>
                  <a:pt x="1703936" y="308310"/>
                </a:lnTo>
                <a:lnTo>
                  <a:pt x="1691181" y="265114"/>
                </a:lnTo>
                <a:lnTo>
                  <a:pt x="1673845" y="224101"/>
                </a:lnTo>
                <a:lnTo>
                  <a:pt x="1652226" y="185570"/>
                </a:lnTo>
                <a:lnTo>
                  <a:pt x="1626625" y="149822"/>
                </a:lnTo>
                <a:lnTo>
                  <a:pt x="1597342" y="117157"/>
                </a:lnTo>
                <a:lnTo>
                  <a:pt x="1564677" y="87874"/>
                </a:lnTo>
                <a:lnTo>
                  <a:pt x="1528929" y="62273"/>
                </a:lnTo>
                <a:lnTo>
                  <a:pt x="1490398" y="40654"/>
                </a:lnTo>
                <a:lnTo>
                  <a:pt x="1449385" y="23318"/>
                </a:lnTo>
                <a:lnTo>
                  <a:pt x="1406189" y="10563"/>
                </a:lnTo>
                <a:lnTo>
                  <a:pt x="1361111" y="2690"/>
                </a:lnTo>
                <a:lnTo>
                  <a:pt x="1314450" y="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24" name="object 7">
            <a:extLst>
              <a:ext uri="{FF2B5EF4-FFF2-40B4-BE49-F238E27FC236}">
                <a16:creationId xmlns:a16="http://schemas.microsoft.com/office/drawing/2014/main" id="{511C737A-B87F-62F1-A8AB-7B4496D4069E}"/>
              </a:ext>
            </a:extLst>
          </p:cNvPr>
          <p:cNvSpPr/>
          <p:nvPr/>
        </p:nvSpPr>
        <p:spPr>
          <a:xfrm>
            <a:off x="1249745" y="5531495"/>
            <a:ext cx="1501700" cy="335540"/>
          </a:xfrm>
          <a:custGeom>
            <a:avLst/>
            <a:gdLst/>
            <a:ahLst/>
            <a:cxnLst/>
            <a:rect l="l" t="t" r="r" b="b"/>
            <a:pathLst>
              <a:path w="1543050" h="492125">
                <a:moveTo>
                  <a:pt x="1297177" y="0"/>
                </a:moveTo>
                <a:lnTo>
                  <a:pt x="245872" y="0"/>
                </a:lnTo>
                <a:lnTo>
                  <a:pt x="196328" y="4996"/>
                </a:lnTo>
                <a:lnTo>
                  <a:pt x="150179" y="19326"/>
                </a:lnTo>
                <a:lnTo>
                  <a:pt x="108415" y="42001"/>
                </a:lnTo>
                <a:lnTo>
                  <a:pt x="72024" y="72031"/>
                </a:lnTo>
                <a:lnTo>
                  <a:pt x="41998" y="108427"/>
                </a:lnTo>
                <a:lnTo>
                  <a:pt x="19325" y="150200"/>
                </a:lnTo>
                <a:lnTo>
                  <a:pt x="4996" y="196362"/>
                </a:lnTo>
                <a:lnTo>
                  <a:pt x="0" y="245922"/>
                </a:lnTo>
                <a:lnTo>
                  <a:pt x="4996" y="295483"/>
                </a:lnTo>
                <a:lnTo>
                  <a:pt x="19325" y="341644"/>
                </a:lnTo>
                <a:lnTo>
                  <a:pt x="41998" y="383418"/>
                </a:lnTo>
                <a:lnTo>
                  <a:pt x="72024" y="419814"/>
                </a:lnTo>
                <a:lnTo>
                  <a:pt x="108415" y="449844"/>
                </a:lnTo>
                <a:lnTo>
                  <a:pt x="150179" y="472518"/>
                </a:lnTo>
                <a:lnTo>
                  <a:pt x="196328" y="486849"/>
                </a:lnTo>
                <a:lnTo>
                  <a:pt x="245872" y="491845"/>
                </a:lnTo>
                <a:lnTo>
                  <a:pt x="1297177" y="491845"/>
                </a:lnTo>
                <a:lnTo>
                  <a:pt x="1346721" y="486849"/>
                </a:lnTo>
                <a:lnTo>
                  <a:pt x="1392870" y="472518"/>
                </a:lnTo>
                <a:lnTo>
                  <a:pt x="1434634" y="449844"/>
                </a:lnTo>
                <a:lnTo>
                  <a:pt x="1471025" y="419814"/>
                </a:lnTo>
                <a:lnTo>
                  <a:pt x="1501051" y="383418"/>
                </a:lnTo>
                <a:lnTo>
                  <a:pt x="1523724" y="341644"/>
                </a:lnTo>
                <a:lnTo>
                  <a:pt x="1538053" y="295483"/>
                </a:lnTo>
                <a:lnTo>
                  <a:pt x="1543050" y="245922"/>
                </a:lnTo>
                <a:lnTo>
                  <a:pt x="1538053" y="196362"/>
                </a:lnTo>
                <a:lnTo>
                  <a:pt x="1523724" y="150200"/>
                </a:lnTo>
                <a:lnTo>
                  <a:pt x="1501051" y="108427"/>
                </a:lnTo>
                <a:lnTo>
                  <a:pt x="1471025" y="72031"/>
                </a:lnTo>
                <a:lnTo>
                  <a:pt x="1434634" y="42001"/>
                </a:lnTo>
                <a:lnTo>
                  <a:pt x="1392870" y="19326"/>
                </a:lnTo>
                <a:lnTo>
                  <a:pt x="1346721" y="4996"/>
                </a:lnTo>
                <a:lnTo>
                  <a:pt x="1297177" y="0"/>
                </a:lnTo>
                <a:close/>
              </a:path>
            </a:pathLst>
          </a:custGeom>
          <a:solidFill>
            <a:srgbClr val="008E8C"/>
          </a:solidFill>
        </p:spPr>
        <p:txBody>
          <a:bodyPr wrap="square" lIns="0" tIns="0" rIns="0" bIns="0" rtlCol="0"/>
          <a:lstStyle/>
          <a:p>
            <a:endParaRPr sz="1400">
              <a:solidFill>
                <a:schemeClr val="bg1"/>
              </a:solidFill>
              <a:latin typeface="Calibri"/>
            </a:endParaRPr>
          </a:p>
        </p:txBody>
      </p:sp>
      <p:sp>
        <p:nvSpPr>
          <p:cNvPr id="25" name="object 8">
            <a:extLst>
              <a:ext uri="{FF2B5EF4-FFF2-40B4-BE49-F238E27FC236}">
                <a16:creationId xmlns:a16="http://schemas.microsoft.com/office/drawing/2014/main" id="{4BA720BE-E74A-BE2E-C61C-2D8588B496A2}"/>
              </a:ext>
            </a:extLst>
          </p:cNvPr>
          <p:cNvSpPr/>
          <p:nvPr/>
        </p:nvSpPr>
        <p:spPr>
          <a:xfrm>
            <a:off x="1250054" y="5531494"/>
            <a:ext cx="1501700" cy="456867"/>
          </a:xfrm>
          <a:custGeom>
            <a:avLst/>
            <a:gdLst/>
            <a:ahLst/>
            <a:cxnLst/>
            <a:rect l="l" t="t" r="r" b="b"/>
            <a:pathLst>
              <a:path w="1543050" h="492125">
                <a:moveTo>
                  <a:pt x="245872" y="491845"/>
                </a:moveTo>
                <a:lnTo>
                  <a:pt x="1297177" y="491845"/>
                </a:lnTo>
                <a:lnTo>
                  <a:pt x="1346721" y="486849"/>
                </a:lnTo>
                <a:lnTo>
                  <a:pt x="1392870" y="472518"/>
                </a:lnTo>
                <a:lnTo>
                  <a:pt x="1434634" y="449844"/>
                </a:lnTo>
                <a:lnTo>
                  <a:pt x="1471025" y="419814"/>
                </a:lnTo>
                <a:lnTo>
                  <a:pt x="1501051" y="383418"/>
                </a:lnTo>
                <a:lnTo>
                  <a:pt x="1523724" y="341644"/>
                </a:lnTo>
                <a:lnTo>
                  <a:pt x="1538053" y="295483"/>
                </a:lnTo>
                <a:lnTo>
                  <a:pt x="1543050" y="245922"/>
                </a:lnTo>
                <a:lnTo>
                  <a:pt x="1538053" y="196362"/>
                </a:lnTo>
                <a:lnTo>
                  <a:pt x="1523724" y="150200"/>
                </a:lnTo>
                <a:lnTo>
                  <a:pt x="1501051" y="108427"/>
                </a:lnTo>
                <a:lnTo>
                  <a:pt x="1471025" y="72031"/>
                </a:lnTo>
                <a:lnTo>
                  <a:pt x="1434634" y="42001"/>
                </a:lnTo>
                <a:lnTo>
                  <a:pt x="1392870" y="19326"/>
                </a:lnTo>
                <a:lnTo>
                  <a:pt x="1346721" y="4996"/>
                </a:lnTo>
                <a:lnTo>
                  <a:pt x="1297177" y="0"/>
                </a:lnTo>
                <a:lnTo>
                  <a:pt x="245872" y="0"/>
                </a:lnTo>
                <a:lnTo>
                  <a:pt x="196328" y="4996"/>
                </a:lnTo>
                <a:lnTo>
                  <a:pt x="150179" y="19326"/>
                </a:lnTo>
                <a:lnTo>
                  <a:pt x="108415" y="42001"/>
                </a:lnTo>
                <a:lnTo>
                  <a:pt x="72024" y="72031"/>
                </a:lnTo>
                <a:lnTo>
                  <a:pt x="41998" y="108427"/>
                </a:lnTo>
                <a:lnTo>
                  <a:pt x="19325" y="150200"/>
                </a:lnTo>
                <a:lnTo>
                  <a:pt x="4996" y="196362"/>
                </a:lnTo>
                <a:lnTo>
                  <a:pt x="0" y="245922"/>
                </a:lnTo>
                <a:lnTo>
                  <a:pt x="4996" y="295483"/>
                </a:lnTo>
                <a:lnTo>
                  <a:pt x="19325" y="341644"/>
                </a:lnTo>
                <a:lnTo>
                  <a:pt x="41998" y="383418"/>
                </a:lnTo>
                <a:lnTo>
                  <a:pt x="72024" y="419814"/>
                </a:lnTo>
                <a:lnTo>
                  <a:pt x="108415" y="449844"/>
                </a:lnTo>
                <a:lnTo>
                  <a:pt x="150179" y="472518"/>
                </a:lnTo>
                <a:lnTo>
                  <a:pt x="196328" y="486849"/>
                </a:lnTo>
                <a:lnTo>
                  <a:pt x="245872" y="491845"/>
                </a:lnTo>
                <a:close/>
              </a:path>
            </a:pathLst>
          </a:custGeom>
          <a:solidFill>
            <a:srgbClr val="008E8C"/>
          </a:solidFill>
          <a:ln w="12700">
            <a:solidFill>
              <a:srgbClr val="404040"/>
            </a:solidFill>
          </a:ln>
        </p:spPr>
        <p:txBody>
          <a:bodyPr wrap="square" lIns="0" tIns="0" rIns="0" bIns="0" rtlCol="0"/>
          <a:lstStyle/>
          <a:p>
            <a:endParaRPr sz="1400">
              <a:solidFill>
                <a:schemeClr val="bg1"/>
              </a:solidFill>
              <a:latin typeface="Calibri"/>
            </a:endParaRPr>
          </a:p>
        </p:txBody>
      </p:sp>
      <p:sp>
        <p:nvSpPr>
          <p:cNvPr id="26" name="object 9">
            <a:extLst>
              <a:ext uri="{FF2B5EF4-FFF2-40B4-BE49-F238E27FC236}">
                <a16:creationId xmlns:a16="http://schemas.microsoft.com/office/drawing/2014/main" id="{D5CD6193-4510-BAC2-8AA0-DF242A10C317}"/>
              </a:ext>
            </a:extLst>
          </p:cNvPr>
          <p:cNvSpPr txBox="1"/>
          <p:nvPr/>
        </p:nvSpPr>
        <p:spPr>
          <a:xfrm>
            <a:off x="1291748" y="5650643"/>
            <a:ext cx="1418369" cy="184666"/>
          </a:xfrm>
          <a:prstGeom prst="rect">
            <a:avLst/>
          </a:prstGeom>
          <a:solidFill>
            <a:srgbClr val="008E8C"/>
          </a:solidFill>
        </p:spPr>
        <p:txBody>
          <a:bodyPr vert="horz" wrap="square" lIns="0" tIns="0" rIns="0" bIns="0" rtlCol="0">
            <a:spAutoFit/>
          </a:bodyPr>
          <a:lstStyle/>
          <a:p>
            <a:pPr marL="8658" marR="3464" indent="66672"/>
            <a:r>
              <a:rPr sz="1200" b="1">
                <a:solidFill>
                  <a:schemeClr val="bg1"/>
                </a:solidFill>
                <a:effectLst>
                  <a:outerShdw blurRad="38100" dist="38100" dir="2700000" algn="tl">
                    <a:srgbClr val="000000">
                      <a:alpha val="43137"/>
                    </a:srgbClr>
                  </a:outerShdw>
                </a:effectLst>
                <a:latin typeface="Calibri"/>
                <a:cs typeface="Calibri"/>
              </a:rPr>
              <a:t>Admit </a:t>
            </a:r>
            <a:r>
              <a:rPr sz="1200" b="1" spc="20">
                <a:solidFill>
                  <a:schemeClr val="bg1"/>
                </a:solidFill>
                <a:effectLst>
                  <a:outerShdw blurRad="38100" dist="38100" dir="2700000" algn="tl">
                    <a:srgbClr val="000000">
                      <a:alpha val="43137"/>
                    </a:srgbClr>
                  </a:outerShdw>
                </a:effectLst>
                <a:latin typeface="Calibri"/>
                <a:cs typeface="Calibri"/>
              </a:rPr>
              <a:t>to  </a:t>
            </a:r>
            <a:r>
              <a:rPr sz="1200" b="1" spc="-3">
                <a:solidFill>
                  <a:schemeClr val="bg1"/>
                </a:solidFill>
                <a:effectLst>
                  <a:outerShdw blurRad="38100" dist="38100" dir="2700000" algn="tl">
                    <a:srgbClr val="000000">
                      <a:alpha val="43137"/>
                    </a:srgbClr>
                  </a:outerShdw>
                </a:effectLst>
                <a:latin typeface="Calibri"/>
                <a:cs typeface="Calibri"/>
              </a:rPr>
              <a:t>C</a:t>
            </a:r>
            <a:r>
              <a:rPr sz="1200" b="1">
                <a:solidFill>
                  <a:schemeClr val="bg1"/>
                </a:solidFill>
                <a:effectLst>
                  <a:outerShdw blurRad="38100" dist="38100" dir="2700000" algn="tl">
                    <a:srgbClr val="000000">
                      <a:alpha val="43137"/>
                    </a:srgbClr>
                  </a:outerShdw>
                </a:effectLst>
                <a:latin typeface="Calibri"/>
                <a:cs typeface="Calibri"/>
              </a:rPr>
              <a:t>a</a:t>
            </a:r>
            <a:r>
              <a:rPr sz="1200" b="1" spc="-31">
                <a:solidFill>
                  <a:schemeClr val="bg1"/>
                </a:solidFill>
                <a:effectLst>
                  <a:outerShdw blurRad="38100" dist="38100" dir="2700000" algn="tl">
                    <a:srgbClr val="000000">
                      <a:alpha val="43137"/>
                    </a:srgbClr>
                  </a:outerShdw>
                </a:effectLst>
                <a:latin typeface="Calibri"/>
                <a:cs typeface="Calibri"/>
              </a:rPr>
              <a:t>r</a:t>
            </a:r>
            <a:r>
              <a:rPr sz="1200" b="1" spc="3">
                <a:solidFill>
                  <a:schemeClr val="bg1"/>
                </a:solidFill>
                <a:effectLst>
                  <a:outerShdw blurRad="38100" dist="38100" dir="2700000" algn="tl">
                    <a:srgbClr val="000000">
                      <a:alpha val="43137"/>
                    </a:srgbClr>
                  </a:outerShdw>
                </a:effectLst>
                <a:latin typeface="Calibri"/>
                <a:cs typeface="Calibri"/>
              </a:rPr>
              <a:t>d</a:t>
            </a:r>
            <a:r>
              <a:rPr sz="1200" b="1" spc="-17">
                <a:solidFill>
                  <a:schemeClr val="bg1"/>
                </a:solidFill>
                <a:effectLst>
                  <a:outerShdw blurRad="38100" dist="38100" dir="2700000" algn="tl">
                    <a:srgbClr val="000000">
                      <a:alpha val="43137"/>
                    </a:srgbClr>
                  </a:outerShdw>
                </a:effectLst>
                <a:latin typeface="Calibri"/>
                <a:cs typeface="Calibri"/>
              </a:rPr>
              <a:t>i</a:t>
            </a:r>
            <a:r>
              <a:rPr sz="1200" b="1" spc="3">
                <a:solidFill>
                  <a:schemeClr val="bg1"/>
                </a:solidFill>
                <a:effectLst>
                  <a:outerShdw blurRad="38100" dist="38100" dir="2700000" algn="tl">
                    <a:srgbClr val="000000">
                      <a:alpha val="43137"/>
                    </a:srgbClr>
                  </a:outerShdw>
                </a:effectLst>
                <a:latin typeface="Calibri"/>
                <a:cs typeface="Calibri"/>
              </a:rPr>
              <a:t>o</a:t>
            </a:r>
            <a:r>
              <a:rPr sz="1200" b="1" spc="31">
                <a:solidFill>
                  <a:schemeClr val="bg1"/>
                </a:solidFill>
                <a:effectLst>
                  <a:outerShdw blurRad="38100" dist="38100" dir="2700000" algn="tl">
                    <a:srgbClr val="000000">
                      <a:alpha val="43137"/>
                    </a:srgbClr>
                  </a:outerShdw>
                </a:effectLst>
                <a:latin typeface="Calibri"/>
                <a:cs typeface="Calibri"/>
              </a:rPr>
              <a:t>l</a:t>
            </a:r>
            <a:r>
              <a:rPr sz="1200" b="1" spc="-48">
                <a:solidFill>
                  <a:schemeClr val="bg1"/>
                </a:solidFill>
                <a:effectLst>
                  <a:outerShdw blurRad="38100" dist="38100" dir="2700000" algn="tl">
                    <a:srgbClr val="000000">
                      <a:alpha val="43137"/>
                    </a:srgbClr>
                  </a:outerShdw>
                </a:effectLst>
                <a:latin typeface="Calibri"/>
                <a:cs typeface="Calibri"/>
              </a:rPr>
              <a:t>o</a:t>
            </a:r>
            <a:r>
              <a:rPr sz="1200" b="1" spc="7">
                <a:solidFill>
                  <a:schemeClr val="bg1"/>
                </a:solidFill>
                <a:effectLst>
                  <a:outerShdw blurRad="38100" dist="38100" dir="2700000" algn="tl">
                    <a:srgbClr val="000000">
                      <a:alpha val="43137"/>
                    </a:srgbClr>
                  </a:outerShdw>
                </a:effectLst>
                <a:latin typeface="Calibri"/>
                <a:cs typeface="Calibri"/>
              </a:rPr>
              <a:t>g</a:t>
            </a:r>
            <a:r>
              <a:rPr sz="1200" b="1" spc="17">
                <a:solidFill>
                  <a:schemeClr val="bg1"/>
                </a:solidFill>
                <a:effectLst>
                  <a:outerShdw blurRad="38100" dist="38100" dir="2700000" algn="tl">
                    <a:srgbClr val="000000">
                      <a:alpha val="43137"/>
                    </a:srgbClr>
                  </a:outerShdw>
                </a:effectLst>
                <a:latin typeface="Calibri"/>
                <a:cs typeface="Calibri"/>
              </a:rPr>
              <a:t>y</a:t>
            </a:r>
            <a:endParaRPr sz="1200" b="1" baseline="40123">
              <a:solidFill>
                <a:schemeClr val="bg1"/>
              </a:solidFill>
              <a:effectLst>
                <a:outerShdw blurRad="38100" dist="38100" dir="2700000" algn="tl">
                  <a:srgbClr val="000000">
                    <a:alpha val="43137"/>
                  </a:srgbClr>
                </a:outerShdw>
              </a:effectLst>
              <a:latin typeface="Calibri"/>
              <a:cs typeface="Calibri"/>
            </a:endParaRPr>
          </a:p>
        </p:txBody>
      </p:sp>
      <p:sp>
        <p:nvSpPr>
          <p:cNvPr id="27" name="object 10">
            <a:extLst>
              <a:ext uri="{FF2B5EF4-FFF2-40B4-BE49-F238E27FC236}">
                <a16:creationId xmlns:a16="http://schemas.microsoft.com/office/drawing/2014/main" id="{7896D563-E730-5ADE-AF49-C7F42EB99E20}"/>
              </a:ext>
            </a:extLst>
          </p:cNvPr>
          <p:cNvSpPr/>
          <p:nvPr/>
        </p:nvSpPr>
        <p:spPr>
          <a:xfrm>
            <a:off x="1242945" y="4425107"/>
            <a:ext cx="1515915" cy="428625"/>
          </a:xfrm>
          <a:custGeom>
            <a:avLst/>
            <a:gdLst/>
            <a:ahLst/>
            <a:cxnLst/>
            <a:rect l="l" t="t" r="r" b="b"/>
            <a:pathLst>
              <a:path w="1557655" h="628650">
                <a:moveTo>
                  <a:pt x="0" y="628650"/>
                </a:moveTo>
                <a:lnTo>
                  <a:pt x="1557147" y="628650"/>
                </a:lnTo>
                <a:lnTo>
                  <a:pt x="1557147" y="0"/>
                </a:lnTo>
                <a:lnTo>
                  <a:pt x="0" y="0"/>
                </a:lnTo>
                <a:lnTo>
                  <a:pt x="0" y="62865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28" name="object 11">
            <a:extLst>
              <a:ext uri="{FF2B5EF4-FFF2-40B4-BE49-F238E27FC236}">
                <a16:creationId xmlns:a16="http://schemas.microsoft.com/office/drawing/2014/main" id="{AA9091B3-83BF-C559-31CA-70DE5B244AC8}"/>
              </a:ext>
            </a:extLst>
          </p:cNvPr>
          <p:cNvSpPr/>
          <p:nvPr/>
        </p:nvSpPr>
        <p:spPr>
          <a:xfrm>
            <a:off x="1242945" y="4425106"/>
            <a:ext cx="1515915" cy="542480"/>
          </a:xfrm>
          <a:custGeom>
            <a:avLst/>
            <a:gdLst/>
            <a:ahLst/>
            <a:cxnLst/>
            <a:rect l="l" t="t" r="r" b="b"/>
            <a:pathLst>
              <a:path w="1557655" h="628650">
                <a:moveTo>
                  <a:pt x="0" y="628650"/>
                </a:moveTo>
                <a:lnTo>
                  <a:pt x="1557147" y="628650"/>
                </a:lnTo>
                <a:lnTo>
                  <a:pt x="1557147" y="0"/>
                </a:lnTo>
                <a:lnTo>
                  <a:pt x="0" y="0"/>
                </a:lnTo>
                <a:lnTo>
                  <a:pt x="0" y="628650"/>
                </a:lnTo>
                <a:close/>
              </a:path>
            </a:pathLst>
          </a:custGeom>
          <a:solidFill>
            <a:srgbClr val="FF0000"/>
          </a:solidFill>
          <a:ln w="12700">
            <a:solidFill>
              <a:srgbClr val="404040"/>
            </a:solidFill>
          </a:ln>
        </p:spPr>
        <p:txBody>
          <a:bodyPr wrap="square" lIns="0" tIns="0" rIns="0" bIns="0" rtlCol="0"/>
          <a:lstStyle/>
          <a:p>
            <a:endParaRPr sz="1400">
              <a:solidFill>
                <a:prstClr val="black"/>
              </a:solidFill>
              <a:latin typeface="Calibri"/>
            </a:endParaRPr>
          </a:p>
        </p:txBody>
      </p:sp>
      <p:sp>
        <p:nvSpPr>
          <p:cNvPr id="29" name="object 18">
            <a:extLst>
              <a:ext uri="{FF2B5EF4-FFF2-40B4-BE49-F238E27FC236}">
                <a16:creationId xmlns:a16="http://schemas.microsoft.com/office/drawing/2014/main" id="{FEB89050-BD91-C0CF-6E9D-23FD22F45F3D}"/>
              </a:ext>
            </a:extLst>
          </p:cNvPr>
          <p:cNvSpPr/>
          <p:nvPr/>
        </p:nvSpPr>
        <p:spPr>
          <a:xfrm>
            <a:off x="6505692" y="1658525"/>
            <a:ext cx="0" cy="304800"/>
          </a:xfrm>
          <a:custGeom>
            <a:avLst/>
            <a:gdLst/>
            <a:ahLst/>
            <a:cxnLst/>
            <a:rect l="l" t="t" r="r" b="b"/>
            <a:pathLst>
              <a:path h="447040">
                <a:moveTo>
                  <a:pt x="0" y="0"/>
                </a:moveTo>
                <a:lnTo>
                  <a:pt x="0" y="446659"/>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30" name="object 20">
            <a:extLst>
              <a:ext uri="{FF2B5EF4-FFF2-40B4-BE49-F238E27FC236}">
                <a16:creationId xmlns:a16="http://schemas.microsoft.com/office/drawing/2014/main" id="{10468135-5480-C4CB-D6B8-7CFFCB3B882C}"/>
              </a:ext>
            </a:extLst>
          </p:cNvPr>
          <p:cNvSpPr/>
          <p:nvPr/>
        </p:nvSpPr>
        <p:spPr>
          <a:xfrm>
            <a:off x="9119761" y="3040379"/>
            <a:ext cx="2113503" cy="672436"/>
          </a:xfrm>
          <a:custGeom>
            <a:avLst/>
            <a:gdLst/>
            <a:ahLst/>
            <a:cxnLst/>
            <a:rect l="l" t="t" r="r" b="b"/>
            <a:pathLst>
              <a:path w="2171700" h="800100">
                <a:moveTo>
                  <a:pt x="0" y="800100"/>
                </a:moveTo>
                <a:lnTo>
                  <a:pt x="2171700" y="800100"/>
                </a:lnTo>
                <a:lnTo>
                  <a:pt x="2171700" y="0"/>
                </a:lnTo>
                <a:lnTo>
                  <a:pt x="0" y="0"/>
                </a:lnTo>
                <a:lnTo>
                  <a:pt x="0" y="800100"/>
                </a:lnTo>
                <a:close/>
              </a:path>
            </a:pathLst>
          </a:custGeom>
          <a:solidFill>
            <a:srgbClr val="008E8C"/>
          </a:solidFill>
        </p:spPr>
        <p:txBody>
          <a:bodyPr wrap="square" lIns="0" tIns="0" rIns="0" bIns="0" rtlCol="0"/>
          <a:lstStyle/>
          <a:p>
            <a:endParaRPr sz="1400">
              <a:solidFill>
                <a:prstClr val="black"/>
              </a:solidFill>
              <a:latin typeface="Calibri"/>
            </a:endParaRPr>
          </a:p>
        </p:txBody>
      </p:sp>
      <p:sp>
        <p:nvSpPr>
          <p:cNvPr id="31" name="object 21">
            <a:extLst>
              <a:ext uri="{FF2B5EF4-FFF2-40B4-BE49-F238E27FC236}">
                <a16:creationId xmlns:a16="http://schemas.microsoft.com/office/drawing/2014/main" id="{0F37DCC0-3189-FB68-D081-4D2C201A35BA}"/>
              </a:ext>
            </a:extLst>
          </p:cNvPr>
          <p:cNvSpPr/>
          <p:nvPr/>
        </p:nvSpPr>
        <p:spPr>
          <a:xfrm>
            <a:off x="9119761" y="3040378"/>
            <a:ext cx="2113503" cy="678723"/>
          </a:xfrm>
          <a:custGeom>
            <a:avLst/>
            <a:gdLst/>
            <a:ahLst/>
            <a:cxnLst/>
            <a:rect l="l" t="t" r="r" b="b"/>
            <a:pathLst>
              <a:path w="2171700" h="800100">
                <a:moveTo>
                  <a:pt x="0" y="800100"/>
                </a:moveTo>
                <a:lnTo>
                  <a:pt x="2171700" y="800100"/>
                </a:lnTo>
                <a:lnTo>
                  <a:pt x="2171700" y="0"/>
                </a:lnTo>
                <a:lnTo>
                  <a:pt x="0" y="0"/>
                </a:lnTo>
                <a:lnTo>
                  <a:pt x="0" y="800100"/>
                </a:lnTo>
                <a:close/>
              </a:path>
            </a:pathLst>
          </a:custGeom>
          <a:ln w="12700">
            <a:solidFill>
              <a:srgbClr val="404040"/>
            </a:solidFill>
          </a:ln>
        </p:spPr>
        <p:txBody>
          <a:bodyPr wrap="square" lIns="0" tIns="0" rIns="0" bIns="0" rtlCol="0"/>
          <a:lstStyle/>
          <a:p>
            <a:endParaRPr sz="1400">
              <a:solidFill>
                <a:prstClr val="black"/>
              </a:solidFill>
              <a:latin typeface="Calibri"/>
            </a:endParaRPr>
          </a:p>
        </p:txBody>
      </p:sp>
      <p:sp>
        <p:nvSpPr>
          <p:cNvPr id="32" name="object 22">
            <a:extLst>
              <a:ext uri="{FF2B5EF4-FFF2-40B4-BE49-F238E27FC236}">
                <a16:creationId xmlns:a16="http://schemas.microsoft.com/office/drawing/2014/main" id="{4C60F75F-1EF4-EA13-2F7E-66E5B2C020AE}"/>
              </a:ext>
            </a:extLst>
          </p:cNvPr>
          <p:cNvSpPr txBox="1"/>
          <p:nvPr/>
        </p:nvSpPr>
        <p:spPr>
          <a:xfrm>
            <a:off x="9140771" y="3056226"/>
            <a:ext cx="2085076" cy="656846"/>
          </a:xfrm>
          <a:prstGeom prst="rect">
            <a:avLst/>
          </a:prstGeom>
          <a:solidFill>
            <a:srgbClr val="008E8C"/>
          </a:solidFill>
        </p:spPr>
        <p:txBody>
          <a:bodyPr vert="horz" wrap="square" lIns="0" tIns="0" rIns="0" bIns="0" rtlCol="0">
            <a:spAutoFit/>
          </a:bodyPr>
          <a:lstStyle/>
          <a:p>
            <a:pPr marL="8658" marR="3464" indent="1299" algn="ctr"/>
            <a:r>
              <a:rPr sz="1067" b="1" spc="-11">
                <a:solidFill>
                  <a:schemeClr val="bg1"/>
                </a:solidFill>
                <a:effectLst>
                  <a:outerShdw blurRad="38100" dist="38100" dir="2700000" algn="tl">
                    <a:srgbClr val="000000">
                      <a:alpha val="43137"/>
                    </a:srgbClr>
                  </a:outerShdw>
                </a:effectLst>
                <a:latin typeface="Calibri"/>
                <a:cs typeface="Calibri"/>
              </a:rPr>
              <a:t>ALL </a:t>
            </a:r>
            <a:r>
              <a:rPr sz="1067" b="1">
                <a:solidFill>
                  <a:schemeClr val="bg1"/>
                </a:solidFill>
                <a:effectLst>
                  <a:outerShdw blurRad="38100" dist="38100" dir="2700000" algn="tl">
                    <a:srgbClr val="000000">
                      <a:alpha val="43137"/>
                    </a:srgbClr>
                  </a:outerShdw>
                </a:effectLst>
                <a:latin typeface="Calibri"/>
                <a:cs typeface="Calibri"/>
              </a:rPr>
              <a:t>troponins </a:t>
            </a:r>
            <a:r>
              <a:rPr sz="1067" b="1" spc="-3">
                <a:solidFill>
                  <a:schemeClr val="bg1"/>
                </a:solidFill>
                <a:effectLst>
                  <a:outerShdw blurRad="38100" dist="38100" dir="2700000" algn="tl">
                    <a:srgbClr val="000000">
                      <a:alpha val="43137"/>
                    </a:srgbClr>
                  </a:outerShdw>
                </a:effectLst>
                <a:latin typeface="Calibri"/>
                <a:cs typeface="Calibri"/>
              </a:rPr>
              <a:t>&lt;10 </a:t>
            </a:r>
            <a:r>
              <a:rPr sz="1067" b="1" spc="7">
                <a:solidFill>
                  <a:schemeClr val="bg1"/>
                </a:solidFill>
                <a:effectLst>
                  <a:outerShdw blurRad="38100" dist="38100" dir="2700000" algn="tl">
                    <a:srgbClr val="000000">
                      <a:alpha val="43137"/>
                    </a:srgbClr>
                  </a:outerShdw>
                </a:effectLst>
                <a:latin typeface="Calibri"/>
                <a:cs typeface="Calibri"/>
              </a:rPr>
              <a:t>ng/L </a:t>
            </a:r>
            <a:r>
              <a:rPr sz="1067" b="1" spc="-3">
                <a:solidFill>
                  <a:schemeClr val="bg1"/>
                </a:solidFill>
                <a:effectLst>
                  <a:outerShdw blurRad="38100" dist="38100" dir="2700000" algn="tl">
                    <a:srgbClr val="000000">
                      <a:alpha val="43137"/>
                    </a:srgbClr>
                  </a:outerShdw>
                </a:effectLst>
                <a:latin typeface="Calibri"/>
                <a:cs typeface="Calibri"/>
              </a:rPr>
              <a:t>(female)  </a:t>
            </a:r>
            <a:r>
              <a:rPr sz="1067" b="1" spc="-15">
                <a:solidFill>
                  <a:schemeClr val="bg1"/>
                </a:solidFill>
                <a:effectLst>
                  <a:outerShdw blurRad="38100" dist="38100" dir="2700000" algn="tl">
                    <a:srgbClr val="000000">
                      <a:alpha val="43137"/>
                    </a:srgbClr>
                  </a:outerShdw>
                </a:effectLst>
                <a:latin typeface="Calibri"/>
                <a:cs typeface="Calibri"/>
              </a:rPr>
              <a:t>or </a:t>
            </a:r>
            <a:r>
              <a:rPr sz="1067" b="1" spc="-3">
                <a:solidFill>
                  <a:schemeClr val="bg1"/>
                </a:solidFill>
                <a:effectLst>
                  <a:outerShdw blurRad="38100" dist="38100" dir="2700000" algn="tl">
                    <a:srgbClr val="000000">
                      <a:alpha val="43137"/>
                    </a:srgbClr>
                  </a:outerShdw>
                </a:effectLst>
                <a:latin typeface="Calibri"/>
                <a:cs typeface="Calibri"/>
              </a:rPr>
              <a:t>&lt;12 </a:t>
            </a:r>
            <a:r>
              <a:rPr sz="1067" b="1" spc="7">
                <a:solidFill>
                  <a:schemeClr val="bg1"/>
                </a:solidFill>
                <a:effectLst>
                  <a:outerShdw blurRad="38100" dist="38100" dir="2700000" algn="tl">
                    <a:srgbClr val="000000">
                      <a:alpha val="43137"/>
                    </a:srgbClr>
                  </a:outerShdw>
                </a:effectLst>
                <a:latin typeface="Calibri"/>
                <a:cs typeface="Calibri"/>
              </a:rPr>
              <a:t>ng/L </a:t>
            </a:r>
            <a:r>
              <a:rPr sz="1067" b="1" spc="-3">
                <a:solidFill>
                  <a:schemeClr val="bg1"/>
                </a:solidFill>
                <a:effectLst>
                  <a:outerShdw blurRad="38100" dist="38100" dir="2700000" algn="tl">
                    <a:srgbClr val="000000">
                      <a:alpha val="43137"/>
                    </a:srgbClr>
                  </a:outerShdw>
                </a:effectLst>
                <a:latin typeface="Calibri"/>
                <a:cs typeface="Calibri"/>
              </a:rPr>
              <a:t>(male) </a:t>
            </a:r>
            <a:r>
              <a:rPr sz="1067" b="1" spc="3">
                <a:solidFill>
                  <a:schemeClr val="bg1"/>
                </a:solidFill>
                <a:effectLst>
                  <a:outerShdw blurRad="38100" dist="38100" dir="2700000" algn="tl">
                    <a:srgbClr val="000000">
                      <a:alpha val="43137"/>
                    </a:srgbClr>
                  </a:outerShdw>
                </a:effectLst>
                <a:latin typeface="Calibri"/>
                <a:cs typeface="Calibri"/>
              </a:rPr>
              <a:t>with </a:t>
            </a:r>
            <a:r>
              <a:rPr sz="1067" b="1">
                <a:solidFill>
                  <a:schemeClr val="bg1"/>
                </a:solidFill>
                <a:effectLst>
                  <a:outerShdw blurRad="38100" dist="38100" dir="2700000" algn="tl">
                    <a:srgbClr val="000000">
                      <a:alpha val="43137"/>
                    </a:srgbClr>
                  </a:outerShdw>
                </a:effectLst>
                <a:latin typeface="Calibri"/>
                <a:cs typeface="Calibri"/>
              </a:rPr>
              <a:t>Δ &lt;3</a:t>
            </a:r>
            <a:r>
              <a:rPr sz="1067" b="1" spc="-59">
                <a:solidFill>
                  <a:schemeClr val="bg1"/>
                </a:solidFill>
                <a:effectLst>
                  <a:outerShdw blurRad="38100" dist="38100" dir="2700000" algn="tl">
                    <a:srgbClr val="000000">
                      <a:alpha val="43137"/>
                    </a:srgbClr>
                  </a:outerShdw>
                </a:effectLst>
                <a:latin typeface="Calibri"/>
                <a:cs typeface="Calibri"/>
              </a:rPr>
              <a:t> </a:t>
            </a:r>
            <a:r>
              <a:rPr sz="1067" b="1" spc="-3">
                <a:solidFill>
                  <a:schemeClr val="bg1"/>
                </a:solidFill>
                <a:effectLst>
                  <a:outerShdw blurRad="38100" dist="38100" dir="2700000" algn="tl">
                    <a:srgbClr val="000000">
                      <a:alpha val="43137"/>
                    </a:srgbClr>
                  </a:outerShdw>
                </a:effectLst>
                <a:latin typeface="Calibri"/>
                <a:cs typeface="Calibri"/>
              </a:rPr>
              <a:t>ng/L</a:t>
            </a:r>
            <a:r>
              <a:rPr sz="1067" b="1" spc="-5" baseline="40740">
                <a:solidFill>
                  <a:schemeClr val="bg1"/>
                </a:solidFill>
                <a:effectLst>
                  <a:outerShdw blurRad="38100" dist="38100" dir="2700000" algn="tl">
                    <a:srgbClr val="000000">
                      <a:alpha val="43137"/>
                    </a:srgbClr>
                  </a:outerShdw>
                </a:effectLst>
                <a:latin typeface="Calibri"/>
                <a:cs typeface="Calibri"/>
              </a:rPr>
              <a:t>  </a:t>
            </a:r>
            <a:r>
              <a:rPr sz="1067" b="1" spc="7">
                <a:solidFill>
                  <a:schemeClr val="bg1"/>
                </a:solidFill>
                <a:effectLst>
                  <a:outerShdw blurRad="38100" dist="38100" dir="2700000" algn="tl">
                    <a:srgbClr val="000000">
                      <a:alpha val="43137"/>
                    </a:srgbClr>
                  </a:outerShdw>
                </a:effectLst>
                <a:latin typeface="Calibri"/>
                <a:cs typeface="Calibri"/>
              </a:rPr>
              <a:t>if </a:t>
            </a:r>
            <a:r>
              <a:rPr sz="1067" b="1" spc="-3">
                <a:solidFill>
                  <a:schemeClr val="bg1"/>
                </a:solidFill>
                <a:effectLst>
                  <a:outerShdw blurRad="38100" dist="38100" dir="2700000" algn="tl">
                    <a:srgbClr val="000000">
                      <a:alpha val="43137"/>
                    </a:srgbClr>
                  </a:outerShdw>
                </a:effectLst>
                <a:latin typeface="Calibri"/>
                <a:cs typeface="Calibri"/>
              </a:rPr>
              <a:t>presenting </a:t>
            </a:r>
            <a:r>
              <a:rPr sz="1067" b="1" spc="3">
                <a:solidFill>
                  <a:schemeClr val="bg1"/>
                </a:solidFill>
                <a:effectLst>
                  <a:outerShdw blurRad="38100" dist="38100" dir="2700000" algn="tl">
                    <a:srgbClr val="000000">
                      <a:alpha val="43137"/>
                    </a:srgbClr>
                  </a:outerShdw>
                </a:effectLst>
                <a:latin typeface="Calibri"/>
                <a:cs typeface="Calibri"/>
              </a:rPr>
              <a:t>&gt;3hr </a:t>
            </a:r>
            <a:r>
              <a:rPr sz="1067" b="1" spc="-3">
                <a:solidFill>
                  <a:schemeClr val="bg1"/>
                </a:solidFill>
                <a:effectLst>
                  <a:outerShdw blurRad="38100" dist="38100" dir="2700000" algn="tl">
                    <a:srgbClr val="000000">
                      <a:alpha val="43137"/>
                    </a:srgbClr>
                  </a:outerShdw>
                </a:effectLst>
                <a:latin typeface="Calibri"/>
                <a:cs typeface="Calibri"/>
              </a:rPr>
              <a:t>after </a:t>
            </a:r>
            <a:endParaRPr lang="en-US" sz="1067" b="1" spc="-3">
              <a:solidFill>
                <a:schemeClr val="bg1"/>
              </a:solidFill>
              <a:effectLst>
                <a:outerShdw blurRad="38100" dist="38100" dir="2700000" algn="tl">
                  <a:srgbClr val="000000">
                    <a:alpha val="43137"/>
                  </a:srgbClr>
                </a:outerShdw>
              </a:effectLst>
              <a:latin typeface="Calibri"/>
              <a:cs typeface="Calibri"/>
            </a:endParaRPr>
          </a:p>
          <a:p>
            <a:pPr marL="8658" marR="3464" indent="1299" algn="ctr"/>
            <a:r>
              <a:rPr sz="1067" b="1">
                <a:solidFill>
                  <a:schemeClr val="bg1"/>
                </a:solidFill>
                <a:effectLst>
                  <a:outerShdw blurRad="38100" dist="38100" dir="2700000" algn="tl">
                    <a:srgbClr val="000000">
                      <a:alpha val="43137"/>
                    </a:srgbClr>
                  </a:outerShdw>
                </a:effectLst>
                <a:latin typeface="Calibri"/>
                <a:cs typeface="Calibri"/>
              </a:rPr>
              <a:t>symptom  </a:t>
            </a:r>
            <a:r>
              <a:rPr sz="1067" b="1" spc="-3">
                <a:solidFill>
                  <a:schemeClr val="bg1"/>
                </a:solidFill>
                <a:effectLst>
                  <a:outerShdw blurRad="38100" dist="38100" dir="2700000" algn="tl">
                    <a:srgbClr val="000000">
                      <a:alpha val="43137"/>
                    </a:srgbClr>
                  </a:outerShdw>
                </a:effectLst>
                <a:latin typeface="Calibri"/>
                <a:cs typeface="Calibri"/>
              </a:rPr>
              <a:t>onset</a:t>
            </a:r>
            <a:endParaRPr sz="1067" b="1">
              <a:solidFill>
                <a:schemeClr val="bg1"/>
              </a:solidFill>
              <a:effectLst>
                <a:outerShdw blurRad="38100" dist="38100" dir="2700000" algn="tl">
                  <a:srgbClr val="000000">
                    <a:alpha val="43137"/>
                  </a:srgbClr>
                </a:outerShdw>
              </a:effectLst>
              <a:latin typeface="Calibri"/>
              <a:cs typeface="Calibri"/>
            </a:endParaRPr>
          </a:p>
        </p:txBody>
      </p:sp>
      <p:sp>
        <p:nvSpPr>
          <p:cNvPr id="33" name="object 23">
            <a:extLst>
              <a:ext uri="{FF2B5EF4-FFF2-40B4-BE49-F238E27FC236}">
                <a16:creationId xmlns:a16="http://schemas.microsoft.com/office/drawing/2014/main" id="{75C282B0-B8EE-B7B0-73A4-68AC4F79E69A}"/>
              </a:ext>
            </a:extLst>
          </p:cNvPr>
          <p:cNvSpPr/>
          <p:nvPr/>
        </p:nvSpPr>
        <p:spPr>
          <a:xfrm>
            <a:off x="9675946" y="3821622"/>
            <a:ext cx="1001133" cy="362208"/>
          </a:xfrm>
          <a:custGeom>
            <a:avLst/>
            <a:gdLst/>
            <a:ahLst/>
            <a:cxnLst/>
            <a:rect l="l" t="t" r="r" b="b"/>
            <a:pathLst>
              <a:path w="1028700" h="480060">
                <a:moveTo>
                  <a:pt x="788670" y="0"/>
                </a:moveTo>
                <a:lnTo>
                  <a:pt x="240029" y="0"/>
                </a:lnTo>
                <a:lnTo>
                  <a:pt x="191648" y="4875"/>
                </a:lnTo>
                <a:lnTo>
                  <a:pt x="146589" y="18859"/>
                </a:lnTo>
                <a:lnTo>
                  <a:pt x="105816" y="40987"/>
                </a:lnTo>
                <a:lnTo>
                  <a:pt x="70294" y="70294"/>
                </a:lnTo>
                <a:lnTo>
                  <a:pt x="40987" y="105816"/>
                </a:lnTo>
                <a:lnTo>
                  <a:pt x="18859" y="146589"/>
                </a:lnTo>
                <a:lnTo>
                  <a:pt x="4875" y="191648"/>
                </a:lnTo>
                <a:lnTo>
                  <a:pt x="0" y="240029"/>
                </a:lnTo>
                <a:lnTo>
                  <a:pt x="4875" y="288411"/>
                </a:lnTo>
                <a:lnTo>
                  <a:pt x="18859" y="333470"/>
                </a:lnTo>
                <a:lnTo>
                  <a:pt x="40987" y="374243"/>
                </a:lnTo>
                <a:lnTo>
                  <a:pt x="70294" y="409765"/>
                </a:lnTo>
                <a:lnTo>
                  <a:pt x="105816" y="439072"/>
                </a:lnTo>
                <a:lnTo>
                  <a:pt x="146589" y="461200"/>
                </a:lnTo>
                <a:lnTo>
                  <a:pt x="191648" y="475184"/>
                </a:lnTo>
                <a:lnTo>
                  <a:pt x="240029" y="480060"/>
                </a:lnTo>
                <a:lnTo>
                  <a:pt x="788670" y="480060"/>
                </a:lnTo>
                <a:lnTo>
                  <a:pt x="837051" y="475184"/>
                </a:lnTo>
                <a:lnTo>
                  <a:pt x="882110" y="461200"/>
                </a:lnTo>
                <a:lnTo>
                  <a:pt x="922883" y="439072"/>
                </a:lnTo>
                <a:lnTo>
                  <a:pt x="958405" y="409765"/>
                </a:lnTo>
                <a:lnTo>
                  <a:pt x="987712" y="374243"/>
                </a:lnTo>
                <a:lnTo>
                  <a:pt x="1009840" y="333470"/>
                </a:lnTo>
                <a:lnTo>
                  <a:pt x="1023824" y="288411"/>
                </a:lnTo>
                <a:lnTo>
                  <a:pt x="1028700" y="240029"/>
                </a:lnTo>
                <a:lnTo>
                  <a:pt x="1023824" y="191648"/>
                </a:lnTo>
                <a:lnTo>
                  <a:pt x="1009840" y="146589"/>
                </a:lnTo>
                <a:lnTo>
                  <a:pt x="987712" y="105816"/>
                </a:lnTo>
                <a:lnTo>
                  <a:pt x="958405" y="70294"/>
                </a:lnTo>
                <a:lnTo>
                  <a:pt x="922883" y="40987"/>
                </a:lnTo>
                <a:lnTo>
                  <a:pt x="882110" y="18859"/>
                </a:lnTo>
                <a:lnTo>
                  <a:pt x="837051" y="4875"/>
                </a:lnTo>
                <a:lnTo>
                  <a:pt x="788670" y="0"/>
                </a:lnTo>
                <a:close/>
              </a:path>
            </a:pathLst>
          </a:custGeom>
          <a:solidFill>
            <a:srgbClr val="92D050"/>
          </a:solidFill>
          <a:ln>
            <a:solidFill>
              <a:schemeClr val="tx1"/>
            </a:solidFill>
          </a:ln>
        </p:spPr>
        <p:txBody>
          <a:bodyPr wrap="square" lIns="0" tIns="0" rIns="0" bIns="0" rtlCol="0"/>
          <a:lstStyle/>
          <a:p>
            <a:endParaRPr sz="1400">
              <a:solidFill>
                <a:prstClr val="black"/>
              </a:solidFill>
              <a:latin typeface="Calibri"/>
            </a:endParaRPr>
          </a:p>
        </p:txBody>
      </p:sp>
      <p:sp>
        <p:nvSpPr>
          <p:cNvPr id="34" name="object 25">
            <a:extLst>
              <a:ext uri="{FF2B5EF4-FFF2-40B4-BE49-F238E27FC236}">
                <a16:creationId xmlns:a16="http://schemas.microsoft.com/office/drawing/2014/main" id="{8BC6937C-BA79-E524-3783-A749474435D1}"/>
              </a:ext>
            </a:extLst>
          </p:cNvPr>
          <p:cNvSpPr txBox="1"/>
          <p:nvPr/>
        </p:nvSpPr>
        <p:spPr>
          <a:xfrm>
            <a:off x="9857013" y="3818061"/>
            <a:ext cx="650736" cy="369332"/>
          </a:xfrm>
          <a:prstGeom prst="rect">
            <a:avLst/>
          </a:prstGeom>
          <a:ln>
            <a:noFill/>
          </a:ln>
        </p:spPr>
        <p:txBody>
          <a:bodyPr vert="horz" wrap="square" lIns="0" tIns="0" rIns="0" bIns="0" rtlCol="0">
            <a:spAutoFit/>
          </a:bodyPr>
          <a:lstStyle/>
          <a:p>
            <a:pPr marL="84422" marR="3464" indent="-75763" algn="ctr"/>
            <a:r>
              <a:rPr sz="1200" b="1" spc="-3">
                <a:solidFill>
                  <a:prstClr val="black"/>
                </a:solidFill>
                <a:latin typeface="Calibri"/>
                <a:cs typeface="Calibri"/>
              </a:rPr>
              <a:t>Rule</a:t>
            </a:r>
            <a:r>
              <a:rPr sz="1200" b="1" spc="-41">
                <a:solidFill>
                  <a:prstClr val="black"/>
                </a:solidFill>
                <a:latin typeface="Calibri"/>
                <a:cs typeface="Calibri"/>
              </a:rPr>
              <a:t> </a:t>
            </a:r>
            <a:r>
              <a:rPr sz="1200" b="1" spc="-15">
                <a:solidFill>
                  <a:prstClr val="black"/>
                </a:solidFill>
                <a:latin typeface="Calibri"/>
                <a:cs typeface="Calibri"/>
              </a:rPr>
              <a:t>Out</a:t>
            </a:r>
            <a:r>
              <a:rPr lang="en-US" sz="1200" b="1" spc="-15">
                <a:solidFill>
                  <a:prstClr val="black"/>
                </a:solidFill>
                <a:latin typeface="Calibri"/>
                <a:cs typeface="Calibri"/>
              </a:rPr>
              <a:t> </a:t>
            </a:r>
            <a:r>
              <a:rPr sz="1200" b="1" spc="-3">
                <a:solidFill>
                  <a:prstClr val="black"/>
                </a:solidFill>
                <a:latin typeface="Calibri"/>
                <a:cs typeface="Calibri"/>
              </a:rPr>
              <a:t>Zone</a:t>
            </a:r>
            <a:endParaRPr sz="1200" baseline="40123">
              <a:solidFill>
                <a:prstClr val="black"/>
              </a:solidFill>
              <a:latin typeface="Calibri"/>
              <a:cs typeface="Calibri"/>
            </a:endParaRPr>
          </a:p>
        </p:txBody>
      </p:sp>
      <p:sp>
        <p:nvSpPr>
          <p:cNvPr id="35" name="object 26">
            <a:extLst>
              <a:ext uri="{FF2B5EF4-FFF2-40B4-BE49-F238E27FC236}">
                <a16:creationId xmlns:a16="http://schemas.microsoft.com/office/drawing/2014/main" id="{C2C26243-1CFD-4F34-6985-B68787F5705F}"/>
              </a:ext>
            </a:extLst>
          </p:cNvPr>
          <p:cNvSpPr/>
          <p:nvPr/>
        </p:nvSpPr>
        <p:spPr>
          <a:xfrm>
            <a:off x="5511477" y="3040379"/>
            <a:ext cx="2140201" cy="545523"/>
          </a:xfrm>
          <a:custGeom>
            <a:avLst/>
            <a:gdLst/>
            <a:ahLst/>
            <a:cxnLst/>
            <a:rect l="l" t="t" r="r" b="b"/>
            <a:pathLst>
              <a:path w="2050415" h="800100">
                <a:moveTo>
                  <a:pt x="0" y="800100"/>
                </a:moveTo>
                <a:lnTo>
                  <a:pt x="2050288" y="800100"/>
                </a:lnTo>
                <a:lnTo>
                  <a:pt x="2050288" y="0"/>
                </a:lnTo>
                <a:lnTo>
                  <a:pt x="0" y="0"/>
                </a:lnTo>
                <a:lnTo>
                  <a:pt x="0" y="80010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36" name="object 27">
            <a:extLst>
              <a:ext uri="{FF2B5EF4-FFF2-40B4-BE49-F238E27FC236}">
                <a16:creationId xmlns:a16="http://schemas.microsoft.com/office/drawing/2014/main" id="{AF38F897-2841-9C2D-5CF0-31CC524EF2D5}"/>
              </a:ext>
            </a:extLst>
          </p:cNvPr>
          <p:cNvSpPr/>
          <p:nvPr/>
        </p:nvSpPr>
        <p:spPr>
          <a:xfrm>
            <a:off x="5201875" y="3040379"/>
            <a:ext cx="2659773" cy="672436"/>
          </a:xfrm>
          <a:custGeom>
            <a:avLst/>
            <a:gdLst/>
            <a:ahLst/>
            <a:cxnLst/>
            <a:rect l="l" t="t" r="r" b="b"/>
            <a:pathLst>
              <a:path w="2050415" h="800100">
                <a:moveTo>
                  <a:pt x="0" y="800100"/>
                </a:moveTo>
                <a:lnTo>
                  <a:pt x="2050288" y="800100"/>
                </a:lnTo>
                <a:lnTo>
                  <a:pt x="2050288" y="0"/>
                </a:lnTo>
                <a:lnTo>
                  <a:pt x="0" y="0"/>
                </a:lnTo>
                <a:lnTo>
                  <a:pt x="0" y="800100"/>
                </a:lnTo>
                <a:close/>
              </a:path>
            </a:pathLst>
          </a:custGeom>
          <a:solidFill>
            <a:srgbClr val="008E8C"/>
          </a:solidFill>
          <a:ln w="12700">
            <a:solidFill>
              <a:srgbClr val="404040"/>
            </a:solidFill>
          </a:ln>
        </p:spPr>
        <p:txBody>
          <a:bodyPr wrap="square" lIns="0" tIns="0" rIns="0" bIns="0" rtlCol="0"/>
          <a:lstStyle/>
          <a:p>
            <a:endParaRPr sz="1400">
              <a:solidFill>
                <a:prstClr val="black"/>
              </a:solidFill>
              <a:latin typeface="Calibri"/>
            </a:endParaRPr>
          </a:p>
        </p:txBody>
      </p:sp>
      <p:sp>
        <p:nvSpPr>
          <p:cNvPr id="37" name="object 28">
            <a:extLst>
              <a:ext uri="{FF2B5EF4-FFF2-40B4-BE49-F238E27FC236}">
                <a16:creationId xmlns:a16="http://schemas.microsoft.com/office/drawing/2014/main" id="{A235478C-8F61-747D-A354-64A82941F40E}"/>
              </a:ext>
            </a:extLst>
          </p:cNvPr>
          <p:cNvSpPr txBox="1"/>
          <p:nvPr/>
        </p:nvSpPr>
        <p:spPr>
          <a:xfrm>
            <a:off x="5239957" y="3130235"/>
            <a:ext cx="2621692" cy="492635"/>
          </a:xfrm>
          <a:prstGeom prst="rect">
            <a:avLst/>
          </a:prstGeom>
          <a:solidFill>
            <a:srgbClr val="008E8C"/>
          </a:solidFill>
        </p:spPr>
        <p:txBody>
          <a:bodyPr vert="horz" wrap="square" lIns="0" tIns="0" rIns="0" bIns="0" rtlCol="0">
            <a:spAutoFit/>
          </a:bodyPr>
          <a:lstStyle/>
          <a:p>
            <a:pPr marL="8658" marR="3464" algn="ctr"/>
            <a:r>
              <a:rPr sz="1067" b="1">
                <a:solidFill>
                  <a:schemeClr val="bg1"/>
                </a:solidFill>
                <a:effectLst>
                  <a:outerShdw blurRad="38100" dist="38100" dir="2700000" algn="tl">
                    <a:srgbClr val="000000">
                      <a:alpha val="43137"/>
                    </a:srgbClr>
                  </a:outerShdw>
                </a:effectLst>
                <a:latin typeface="Calibri"/>
                <a:cs typeface="Calibri"/>
              </a:rPr>
              <a:t>Neither Rule </a:t>
            </a:r>
            <a:r>
              <a:rPr sz="1067" b="1" spc="7">
                <a:solidFill>
                  <a:schemeClr val="bg1"/>
                </a:solidFill>
                <a:effectLst>
                  <a:outerShdw blurRad="38100" dist="38100" dir="2700000" algn="tl">
                    <a:srgbClr val="000000">
                      <a:alpha val="43137"/>
                    </a:srgbClr>
                  </a:outerShdw>
                </a:effectLst>
                <a:latin typeface="Calibri"/>
                <a:cs typeface="Calibri"/>
              </a:rPr>
              <a:t>in</a:t>
            </a:r>
            <a:r>
              <a:rPr lang="en-US" sz="1067" b="1" spc="7">
                <a:solidFill>
                  <a:schemeClr val="bg1"/>
                </a:solidFill>
                <a:effectLst>
                  <a:outerShdw blurRad="38100" dist="38100" dir="2700000" algn="tl">
                    <a:srgbClr val="000000">
                      <a:alpha val="43137"/>
                    </a:srgbClr>
                  </a:outerShdw>
                </a:effectLst>
                <a:latin typeface="Calibri"/>
                <a:cs typeface="Calibri"/>
              </a:rPr>
              <a:t>/</a:t>
            </a:r>
            <a:r>
              <a:rPr sz="1067" b="1">
                <a:solidFill>
                  <a:schemeClr val="bg1"/>
                </a:solidFill>
                <a:effectLst>
                  <a:outerShdw blurRad="38100" dist="38100" dir="2700000" algn="tl">
                    <a:srgbClr val="000000">
                      <a:alpha val="43137"/>
                    </a:srgbClr>
                  </a:outerShdw>
                </a:effectLst>
                <a:latin typeface="Calibri"/>
                <a:cs typeface="Calibri"/>
              </a:rPr>
              <a:t>Rule </a:t>
            </a:r>
            <a:r>
              <a:rPr sz="1067" b="1" spc="3">
                <a:solidFill>
                  <a:schemeClr val="bg1"/>
                </a:solidFill>
                <a:effectLst>
                  <a:outerShdw blurRad="38100" dist="38100" dir="2700000" algn="tl">
                    <a:srgbClr val="000000">
                      <a:alpha val="43137"/>
                    </a:srgbClr>
                  </a:outerShdw>
                </a:effectLst>
                <a:latin typeface="Calibri"/>
                <a:cs typeface="Calibri"/>
              </a:rPr>
              <a:t>out  </a:t>
            </a:r>
            <a:endParaRPr lang="en-US" sz="1067" b="1" spc="3">
              <a:solidFill>
                <a:schemeClr val="bg1"/>
              </a:solidFill>
              <a:effectLst>
                <a:outerShdw blurRad="38100" dist="38100" dir="2700000" algn="tl">
                  <a:srgbClr val="000000">
                    <a:alpha val="43137"/>
                  </a:srgbClr>
                </a:outerShdw>
              </a:effectLst>
              <a:latin typeface="Calibri"/>
              <a:cs typeface="Calibri"/>
            </a:endParaRPr>
          </a:p>
          <a:p>
            <a:pPr marL="8658" marR="3464" algn="ctr"/>
            <a:r>
              <a:rPr sz="1067" b="1" spc="3">
                <a:solidFill>
                  <a:schemeClr val="bg1"/>
                </a:solidFill>
                <a:effectLst>
                  <a:outerShdw blurRad="38100" dist="38100" dir="2700000" algn="tl">
                    <a:srgbClr val="000000">
                      <a:alpha val="43137"/>
                    </a:srgbClr>
                  </a:outerShdw>
                </a:effectLst>
                <a:latin typeface="Calibri"/>
                <a:cs typeface="Calibri"/>
              </a:rPr>
              <a:t>Order </a:t>
            </a:r>
            <a:r>
              <a:rPr sz="1067" b="1" spc="-11">
                <a:solidFill>
                  <a:schemeClr val="bg1"/>
                </a:solidFill>
                <a:effectLst>
                  <a:outerShdw blurRad="38100" dist="38100" dir="2700000" algn="tl">
                    <a:srgbClr val="000000">
                      <a:alpha val="43137"/>
                    </a:srgbClr>
                  </a:outerShdw>
                </a:effectLst>
                <a:latin typeface="Calibri"/>
                <a:cs typeface="Calibri"/>
              </a:rPr>
              <a:t>3hr </a:t>
            </a:r>
            <a:r>
              <a:rPr sz="1067" b="1">
                <a:solidFill>
                  <a:schemeClr val="bg1"/>
                </a:solidFill>
                <a:effectLst>
                  <a:outerShdw blurRad="38100" dist="38100" dir="2700000" algn="tl">
                    <a:srgbClr val="000000">
                      <a:alpha val="43137"/>
                    </a:srgbClr>
                  </a:outerShdw>
                </a:effectLst>
                <a:latin typeface="Calibri"/>
                <a:cs typeface="Calibri"/>
              </a:rPr>
              <a:t>troponin, </a:t>
            </a:r>
            <a:r>
              <a:rPr sz="1067" b="1" spc="-20">
                <a:solidFill>
                  <a:schemeClr val="bg1"/>
                </a:solidFill>
                <a:effectLst>
                  <a:outerShdw blurRad="38100" dist="38100" dir="2700000" algn="tl">
                    <a:srgbClr val="000000">
                      <a:alpha val="43137"/>
                    </a:srgbClr>
                  </a:outerShdw>
                </a:effectLst>
                <a:latin typeface="Calibri"/>
                <a:cs typeface="Calibri"/>
              </a:rPr>
              <a:t>if </a:t>
            </a:r>
            <a:r>
              <a:rPr sz="1067" b="1" spc="-3">
                <a:solidFill>
                  <a:schemeClr val="bg1"/>
                </a:solidFill>
                <a:effectLst>
                  <a:outerShdw blurRad="38100" dist="38100" dir="2700000" algn="tl">
                    <a:srgbClr val="000000">
                      <a:alpha val="43137"/>
                    </a:srgbClr>
                  </a:outerShdw>
                </a:effectLst>
                <a:latin typeface="Calibri"/>
                <a:cs typeface="Calibri"/>
              </a:rPr>
              <a:t>any  </a:t>
            </a:r>
            <a:r>
              <a:rPr sz="1067" b="1">
                <a:solidFill>
                  <a:schemeClr val="bg1"/>
                </a:solidFill>
                <a:effectLst>
                  <a:outerShdw blurRad="38100" dist="38100" dir="2700000" algn="tl">
                    <a:srgbClr val="000000">
                      <a:alpha val="43137"/>
                    </a:srgbClr>
                  </a:outerShdw>
                </a:effectLst>
                <a:latin typeface="Calibri"/>
                <a:cs typeface="Calibri"/>
              </a:rPr>
              <a:t>criteria </a:t>
            </a:r>
            <a:r>
              <a:rPr sz="1067" b="1" spc="-7">
                <a:solidFill>
                  <a:schemeClr val="bg1"/>
                </a:solidFill>
                <a:effectLst>
                  <a:outerShdw blurRad="38100" dist="38100" dir="2700000" algn="tl">
                    <a:srgbClr val="000000">
                      <a:alpha val="43137"/>
                    </a:srgbClr>
                  </a:outerShdw>
                </a:effectLst>
                <a:latin typeface="Calibri"/>
                <a:cs typeface="Calibri"/>
              </a:rPr>
              <a:t>for </a:t>
            </a:r>
            <a:r>
              <a:rPr sz="1067" b="1">
                <a:solidFill>
                  <a:schemeClr val="bg1"/>
                </a:solidFill>
                <a:effectLst>
                  <a:outerShdw blurRad="38100" dist="38100" dir="2700000" algn="tl">
                    <a:srgbClr val="000000">
                      <a:alpha val="43137"/>
                    </a:srgbClr>
                  </a:outerShdw>
                </a:effectLst>
                <a:latin typeface="Calibri"/>
                <a:cs typeface="Calibri"/>
              </a:rPr>
              <a:t>Rule </a:t>
            </a:r>
            <a:r>
              <a:rPr sz="1067" b="1" spc="7">
                <a:solidFill>
                  <a:schemeClr val="bg1"/>
                </a:solidFill>
                <a:effectLst>
                  <a:outerShdw blurRad="38100" dist="38100" dir="2700000" algn="tl">
                    <a:srgbClr val="000000">
                      <a:alpha val="43137"/>
                    </a:srgbClr>
                  </a:outerShdw>
                </a:effectLst>
                <a:latin typeface="Calibri"/>
                <a:cs typeface="Calibri"/>
              </a:rPr>
              <a:t>in </a:t>
            </a:r>
            <a:r>
              <a:rPr sz="1067" b="1" spc="-7">
                <a:solidFill>
                  <a:schemeClr val="bg1"/>
                </a:solidFill>
                <a:effectLst>
                  <a:outerShdw blurRad="38100" dist="38100" dir="2700000" algn="tl">
                    <a:srgbClr val="000000">
                      <a:alpha val="43137"/>
                    </a:srgbClr>
                  </a:outerShdw>
                </a:effectLst>
                <a:latin typeface="Calibri"/>
                <a:cs typeface="Calibri"/>
              </a:rPr>
              <a:t>Zone </a:t>
            </a:r>
            <a:r>
              <a:rPr sz="1067" b="1" spc="-3">
                <a:solidFill>
                  <a:schemeClr val="bg1"/>
                </a:solidFill>
                <a:effectLst>
                  <a:outerShdw blurRad="38100" dist="38100" dir="2700000" algn="tl">
                    <a:srgbClr val="000000">
                      <a:alpha val="43137"/>
                    </a:srgbClr>
                  </a:outerShdw>
                </a:effectLst>
                <a:latin typeface="Calibri"/>
                <a:cs typeface="Calibri"/>
              </a:rPr>
              <a:t>met,  follow</a:t>
            </a:r>
            <a:r>
              <a:rPr sz="1067" b="1" spc="-24">
                <a:solidFill>
                  <a:schemeClr val="bg1"/>
                </a:solidFill>
                <a:effectLst>
                  <a:outerShdw blurRad="38100" dist="38100" dir="2700000" algn="tl">
                    <a:srgbClr val="000000">
                      <a:alpha val="43137"/>
                    </a:srgbClr>
                  </a:outerShdw>
                </a:effectLst>
                <a:latin typeface="Calibri"/>
                <a:cs typeface="Calibri"/>
              </a:rPr>
              <a:t> </a:t>
            </a:r>
            <a:r>
              <a:rPr sz="1067" b="1" spc="-3">
                <a:solidFill>
                  <a:schemeClr val="bg1"/>
                </a:solidFill>
                <a:effectLst>
                  <a:outerShdw blurRad="38100" dist="38100" dir="2700000" algn="tl">
                    <a:srgbClr val="000000">
                      <a:alpha val="43137"/>
                    </a:srgbClr>
                  </a:outerShdw>
                </a:effectLst>
                <a:latin typeface="Calibri"/>
                <a:cs typeface="Calibri"/>
              </a:rPr>
              <a:t>recommendation</a:t>
            </a:r>
            <a:endParaRPr sz="1067" b="1">
              <a:solidFill>
                <a:schemeClr val="bg1"/>
              </a:solidFill>
              <a:effectLst>
                <a:outerShdw blurRad="38100" dist="38100" dir="2700000" algn="tl">
                  <a:srgbClr val="000000">
                    <a:alpha val="43137"/>
                  </a:srgbClr>
                </a:outerShdw>
              </a:effectLst>
              <a:latin typeface="Calibri"/>
              <a:cs typeface="Calibri"/>
            </a:endParaRPr>
          </a:p>
        </p:txBody>
      </p:sp>
      <p:sp>
        <p:nvSpPr>
          <p:cNvPr id="38" name="object 29">
            <a:extLst>
              <a:ext uri="{FF2B5EF4-FFF2-40B4-BE49-F238E27FC236}">
                <a16:creationId xmlns:a16="http://schemas.microsoft.com/office/drawing/2014/main" id="{AEEE941B-8987-B115-176B-4A6614EB9735}"/>
              </a:ext>
            </a:extLst>
          </p:cNvPr>
          <p:cNvSpPr/>
          <p:nvPr/>
        </p:nvSpPr>
        <p:spPr>
          <a:xfrm>
            <a:off x="1778121" y="3040379"/>
            <a:ext cx="2113503" cy="672436"/>
          </a:xfrm>
          <a:custGeom>
            <a:avLst/>
            <a:gdLst/>
            <a:ahLst/>
            <a:cxnLst/>
            <a:rect l="l" t="t" r="r" b="b"/>
            <a:pathLst>
              <a:path w="2171700" h="800100">
                <a:moveTo>
                  <a:pt x="0" y="800100"/>
                </a:moveTo>
                <a:lnTo>
                  <a:pt x="2171700" y="800100"/>
                </a:lnTo>
                <a:lnTo>
                  <a:pt x="2171700" y="0"/>
                </a:lnTo>
                <a:lnTo>
                  <a:pt x="0" y="0"/>
                </a:lnTo>
                <a:lnTo>
                  <a:pt x="0" y="800100"/>
                </a:lnTo>
                <a:close/>
              </a:path>
            </a:pathLst>
          </a:custGeom>
          <a:solidFill>
            <a:srgbClr val="008E8C"/>
          </a:solidFill>
        </p:spPr>
        <p:txBody>
          <a:bodyPr wrap="square" lIns="0" tIns="0" rIns="0" bIns="0" rtlCol="0"/>
          <a:lstStyle/>
          <a:p>
            <a:endParaRPr sz="1400">
              <a:solidFill>
                <a:schemeClr val="bg1"/>
              </a:solidFill>
              <a:latin typeface="Calibri"/>
            </a:endParaRPr>
          </a:p>
        </p:txBody>
      </p:sp>
      <p:sp>
        <p:nvSpPr>
          <p:cNvPr id="39" name="object 30">
            <a:extLst>
              <a:ext uri="{FF2B5EF4-FFF2-40B4-BE49-F238E27FC236}">
                <a16:creationId xmlns:a16="http://schemas.microsoft.com/office/drawing/2014/main" id="{E5846951-D605-9022-E36E-C942DB731107}"/>
              </a:ext>
            </a:extLst>
          </p:cNvPr>
          <p:cNvSpPr/>
          <p:nvPr/>
        </p:nvSpPr>
        <p:spPr>
          <a:xfrm>
            <a:off x="1778121" y="3040379"/>
            <a:ext cx="2113503" cy="672436"/>
          </a:xfrm>
          <a:custGeom>
            <a:avLst/>
            <a:gdLst/>
            <a:ahLst/>
            <a:cxnLst/>
            <a:rect l="l" t="t" r="r" b="b"/>
            <a:pathLst>
              <a:path w="2171700" h="800100">
                <a:moveTo>
                  <a:pt x="0" y="800100"/>
                </a:moveTo>
                <a:lnTo>
                  <a:pt x="2171700" y="800100"/>
                </a:lnTo>
                <a:lnTo>
                  <a:pt x="2171700" y="0"/>
                </a:lnTo>
                <a:lnTo>
                  <a:pt x="0" y="0"/>
                </a:lnTo>
                <a:lnTo>
                  <a:pt x="0" y="800100"/>
                </a:lnTo>
                <a:close/>
              </a:path>
            </a:pathLst>
          </a:custGeom>
          <a:ln w="12700">
            <a:solidFill>
              <a:srgbClr val="404040"/>
            </a:solidFill>
          </a:ln>
        </p:spPr>
        <p:txBody>
          <a:bodyPr wrap="square" lIns="0" tIns="0" rIns="0" bIns="0" rtlCol="0"/>
          <a:lstStyle/>
          <a:p>
            <a:endParaRPr sz="1400">
              <a:solidFill>
                <a:prstClr val="black"/>
              </a:solidFill>
              <a:latin typeface="Calibri"/>
            </a:endParaRPr>
          </a:p>
        </p:txBody>
      </p:sp>
      <p:sp>
        <p:nvSpPr>
          <p:cNvPr id="40" name="object 31">
            <a:extLst>
              <a:ext uri="{FF2B5EF4-FFF2-40B4-BE49-F238E27FC236}">
                <a16:creationId xmlns:a16="http://schemas.microsoft.com/office/drawing/2014/main" id="{A9E0DAF0-FCB2-337B-846A-BA1D3393DA67}"/>
              </a:ext>
            </a:extLst>
          </p:cNvPr>
          <p:cNvSpPr txBox="1"/>
          <p:nvPr/>
        </p:nvSpPr>
        <p:spPr>
          <a:xfrm>
            <a:off x="1946519" y="3221201"/>
            <a:ext cx="1776704" cy="328423"/>
          </a:xfrm>
          <a:prstGeom prst="rect">
            <a:avLst/>
          </a:prstGeom>
        </p:spPr>
        <p:txBody>
          <a:bodyPr vert="horz" wrap="square" lIns="0" tIns="0" rIns="0" bIns="0" rtlCol="0">
            <a:spAutoFit/>
          </a:bodyPr>
          <a:lstStyle/>
          <a:p>
            <a:pPr marL="8658" marR="3464" algn="ctr"/>
            <a:r>
              <a:rPr sz="1067" b="1" spc="-7">
                <a:solidFill>
                  <a:schemeClr val="bg1"/>
                </a:solidFill>
                <a:effectLst>
                  <a:outerShdw blurRad="38100" dist="38100" dir="2700000" algn="tl">
                    <a:srgbClr val="000000">
                      <a:alpha val="43137"/>
                    </a:srgbClr>
                  </a:outerShdw>
                </a:effectLst>
                <a:latin typeface="Calibri"/>
                <a:cs typeface="Calibri"/>
              </a:rPr>
              <a:t>ANY troponin </a:t>
            </a:r>
            <a:r>
              <a:rPr lang="en-US" sz="1067" b="1" spc="-7">
                <a:solidFill>
                  <a:schemeClr val="bg1"/>
                </a:solidFill>
                <a:effectLst>
                  <a:outerShdw blurRad="38100" dist="38100" dir="2700000" algn="tl">
                    <a:srgbClr val="000000">
                      <a:alpha val="43137"/>
                    </a:srgbClr>
                  </a:outerShdw>
                </a:effectLst>
                <a:latin typeface="Calibri"/>
                <a:cs typeface="Calibri"/>
              </a:rPr>
              <a:t>52 </a:t>
            </a:r>
            <a:r>
              <a:rPr sz="1067" b="1" spc="-3">
                <a:solidFill>
                  <a:schemeClr val="bg1"/>
                </a:solidFill>
                <a:effectLst>
                  <a:outerShdw blurRad="38100" dist="38100" dir="2700000" algn="tl">
                    <a:srgbClr val="000000">
                      <a:alpha val="43137"/>
                    </a:srgbClr>
                  </a:outerShdw>
                </a:effectLst>
                <a:latin typeface="Calibri"/>
                <a:cs typeface="Calibri"/>
              </a:rPr>
              <a:t>ng/L  </a:t>
            </a:r>
            <a:r>
              <a:rPr sz="1067" b="1" spc="20">
                <a:solidFill>
                  <a:schemeClr val="bg1"/>
                </a:solidFill>
                <a:effectLst>
                  <a:outerShdw blurRad="38100" dist="38100" dir="2700000" algn="tl">
                    <a:srgbClr val="000000">
                      <a:alpha val="43137"/>
                    </a:srgbClr>
                  </a:outerShdw>
                </a:effectLst>
                <a:latin typeface="Calibri"/>
                <a:cs typeface="Calibri"/>
              </a:rPr>
              <a:t>OR</a:t>
            </a:r>
            <a:endParaRPr sz="1067" b="1">
              <a:solidFill>
                <a:schemeClr val="bg1"/>
              </a:solidFill>
              <a:effectLst>
                <a:outerShdw blurRad="38100" dist="38100" dir="2700000" algn="tl">
                  <a:srgbClr val="000000">
                    <a:alpha val="43137"/>
                  </a:srgbClr>
                </a:outerShdw>
              </a:effectLst>
              <a:latin typeface="Calibri"/>
              <a:cs typeface="Calibri"/>
            </a:endParaRPr>
          </a:p>
          <a:p>
            <a:pPr algn="ctr"/>
            <a:r>
              <a:rPr sz="1067" b="1">
                <a:solidFill>
                  <a:schemeClr val="bg1"/>
                </a:solidFill>
                <a:effectLst>
                  <a:outerShdw blurRad="38100" dist="38100" dir="2700000" algn="tl">
                    <a:srgbClr val="000000">
                      <a:alpha val="43137"/>
                    </a:srgbClr>
                  </a:outerShdw>
                </a:effectLst>
                <a:latin typeface="Calibri"/>
                <a:cs typeface="Calibri"/>
              </a:rPr>
              <a:t>Δ </a:t>
            </a:r>
            <a:r>
              <a:rPr sz="1067" b="1" spc="156">
                <a:solidFill>
                  <a:schemeClr val="bg1"/>
                </a:solidFill>
                <a:effectLst>
                  <a:outerShdw blurRad="38100" dist="38100" dir="2700000" algn="tl">
                    <a:srgbClr val="000000">
                      <a:alpha val="43137"/>
                    </a:srgbClr>
                  </a:outerShdw>
                </a:effectLst>
                <a:latin typeface="Calibri"/>
                <a:cs typeface="Calibri"/>
              </a:rPr>
              <a:t>&gt;</a:t>
            </a:r>
            <a:r>
              <a:rPr lang="en-US" sz="1067" b="1" spc="156">
                <a:solidFill>
                  <a:schemeClr val="bg1"/>
                </a:solidFill>
                <a:effectLst>
                  <a:outerShdw blurRad="38100" dist="38100" dir="2700000" algn="tl">
                    <a:srgbClr val="000000">
                      <a:alpha val="43137"/>
                    </a:srgbClr>
                  </a:outerShdw>
                </a:effectLst>
                <a:latin typeface="Calibri"/>
                <a:cs typeface="Calibri"/>
              </a:rPr>
              <a:t>5 </a:t>
            </a:r>
            <a:r>
              <a:rPr sz="1067" b="1" spc="-3">
                <a:solidFill>
                  <a:schemeClr val="bg1"/>
                </a:solidFill>
                <a:effectLst>
                  <a:outerShdw blurRad="38100" dist="38100" dir="2700000" algn="tl">
                    <a:srgbClr val="000000">
                      <a:alpha val="43137"/>
                    </a:srgbClr>
                  </a:outerShdw>
                </a:effectLst>
                <a:latin typeface="Calibri"/>
                <a:cs typeface="Calibri"/>
              </a:rPr>
              <a:t>ng/L</a:t>
            </a:r>
            <a:endParaRPr sz="1067" b="1">
              <a:solidFill>
                <a:schemeClr val="bg1"/>
              </a:solidFill>
              <a:effectLst>
                <a:outerShdw blurRad="38100" dist="38100" dir="2700000" algn="tl">
                  <a:srgbClr val="000000">
                    <a:alpha val="43137"/>
                  </a:srgbClr>
                </a:outerShdw>
              </a:effectLst>
              <a:latin typeface="Calibri"/>
              <a:cs typeface="Calibri"/>
            </a:endParaRPr>
          </a:p>
        </p:txBody>
      </p:sp>
      <p:sp>
        <p:nvSpPr>
          <p:cNvPr id="41" name="object 34">
            <a:extLst>
              <a:ext uri="{FF2B5EF4-FFF2-40B4-BE49-F238E27FC236}">
                <a16:creationId xmlns:a16="http://schemas.microsoft.com/office/drawing/2014/main" id="{BA2887C6-F697-B0DB-A920-5BAE0F5E4DF8}"/>
              </a:ext>
            </a:extLst>
          </p:cNvPr>
          <p:cNvSpPr txBox="1"/>
          <p:nvPr/>
        </p:nvSpPr>
        <p:spPr>
          <a:xfrm>
            <a:off x="6111224" y="3831995"/>
            <a:ext cx="841075" cy="341504"/>
          </a:xfrm>
          <a:prstGeom prst="rect">
            <a:avLst/>
          </a:prstGeom>
          <a:ln>
            <a:noFill/>
          </a:ln>
        </p:spPr>
        <p:txBody>
          <a:bodyPr vert="horz" wrap="square" lIns="0" tIns="0" rIns="0" bIns="0" rtlCol="0">
            <a:spAutoFit/>
          </a:bodyPr>
          <a:lstStyle/>
          <a:p>
            <a:pPr marL="180099" marR="3464" indent="-171874" algn="ctr">
              <a:lnSpc>
                <a:spcPct val="104200"/>
              </a:lnSpc>
            </a:pPr>
            <a:r>
              <a:rPr sz="1067" b="1" spc="35">
                <a:solidFill>
                  <a:prstClr val="black"/>
                </a:solidFill>
                <a:latin typeface="Calibri"/>
                <a:cs typeface="Calibri"/>
              </a:rPr>
              <a:t>O</a:t>
            </a:r>
            <a:r>
              <a:rPr sz="1067" b="1" spc="-3">
                <a:solidFill>
                  <a:prstClr val="black"/>
                </a:solidFill>
                <a:latin typeface="Calibri"/>
                <a:cs typeface="Calibri"/>
              </a:rPr>
              <a:t>b</a:t>
            </a:r>
            <a:r>
              <a:rPr sz="1067" b="1" spc="15">
                <a:solidFill>
                  <a:prstClr val="black"/>
                </a:solidFill>
                <a:latin typeface="Calibri"/>
                <a:cs typeface="Calibri"/>
              </a:rPr>
              <a:t>s</a:t>
            </a:r>
            <a:r>
              <a:rPr sz="1067" b="1" spc="27">
                <a:solidFill>
                  <a:prstClr val="black"/>
                </a:solidFill>
                <a:latin typeface="Calibri"/>
                <a:cs typeface="Calibri"/>
              </a:rPr>
              <a:t>e</a:t>
            </a:r>
            <a:r>
              <a:rPr sz="1067" b="1">
                <a:solidFill>
                  <a:prstClr val="black"/>
                </a:solidFill>
                <a:latin typeface="Calibri"/>
                <a:cs typeface="Calibri"/>
              </a:rPr>
              <a:t>rv</a:t>
            </a:r>
            <a:r>
              <a:rPr sz="1067" b="1" spc="35">
                <a:solidFill>
                  <a:prstClr val="black"/>
                </a:solidFill>
                <a:latin typeface="Calibri"/>
                <a:cs typeface="Calibri"/>
              </a:rPr>
              <a:t>a</a:t>
            </a:r>
            <a:r>
              <a:rPr sz="1067" b="1" spc="7">
                <a:solidFill>
                  <a:prstClr val="black"/>
                </a:solidFill>
                <a:latin typeface="Calibri"/>
                <a:cs typeface="Calibri"/>
              </a:rPr>
              <a:t>t</a:t>
            </a:r>
            <a:r>
              <a:rPr sz="1067" b="1" spc="-3">
                <a:solidFill>
                  <a:prstClr val="black"/>
                </a:solidFill>
                <a:latin typeface="Calibri"/>
                <a:cs typeface="Calibri"/>
              </a:rPr>
              <a:t>io</a:t>
            </a:r>
            <a:r>
              <a:rPr sz="1067" b="1" spc="3">
                <a:solidFill>
                  <a:prstClr val="black"/>
                </a:solidFill>
                <a:latin typeface="Calibri"/>
                <a:cs typeface="Calibri"/>
              </a:rPr>
              <a:t>n</a:t>
            </a:r>
            <a:endParaRPr lang="en-US" sz="1067" b="1" spc="3">
              <a:solidFill>
                <a:prstClr val="black"/>
              </a:solidFill>
              <a:latin typeface="Calibri"/>
              <a:cs typeface="Calibri"/>
            </a:endParaRPr>
          </a:p>
          <a:p>
            <a:pPr marL="180099" marR="3464" indent="-171874" algn="ctr">
              <a:lnSpc>
                <a:spcPct val="104200"/>
              </a:lnSpc>
            </a:pPr>
            <a:r>
              <a:rPr sz="1067" b="1" spc="15">
                <a:solidFill>
                  <a:prstClr val="black"/>
                </a:solidFill>
                <a:latin typeface="Calibri"/>
                <a:cs typeface="Calibri"/>
              </a:rPr>
              <a:t>Zone</a:t>
            </a:r>
            <a:endParaRPr sz="1067">
              <a:solidFill>
                <a:prstClr val="black"/>
              </a:solidFill>
              <a:latin typeface="Calibri"/>
              <a:cs typeface="Calibri"/>
            </a:endParaRPr>
          </a:p>
        </p:txBody>
      </p:sp>
      <p:sp>
        <p:nvSpPr>
          <p:cNvPr id="42" name="object 35">
            <a:extLst>
              <a:ext uri="{FF2B5EF4-FFF2-40B4-BE49-F238E27FC236}">
                <a16:creationId xmlns:a16="http://schemas.microsoft.com/office/drawing/2014/main" id="{F00A5FB7-FFA6-56FE-47FF-9A1B5C2F434B}"/>
              </a:ext>
            </a:extLst>
          </p:cNvPr>
          <p:cNvSpPr/>
          <p:nvPr/>
        </p:nvSpPr>
        <p:spPr>
          <a:xfrm>
            <a:off x="2334304" y="3809754"/>
            <a:ext cx="1001133" cy="385944"/>
          </a:xfrm>
          <a:custGeom>
            <a:avLst/>
            <a:gdLst/>
            <a:ahLst/>
            <a:cxnLst/>
            <a:rect l="l" t="t" r="r" b="b"/>
            <a:pathLst>
              <a:path w="1028700" h="457200">
                <a:moveTo>
                  <a:pt x="800100" y="0"/>
                </a:moveTo>
                <a:lnTo>
                  <a:pt x="228600" y="0"/>
                </a:ln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800100" y="457200"/>
                </a:lnTo>
                <a:lnTo>
                  <a:pt x="846166" y="452555"/>
                </a:lnTo>
                <a:lnTo>
                  <a:pt x="889075" y="439233"/>
                </a:lnTo>
                <a:lnTo>
                  <a:pt x="927906" y="418154"/>
                </a:lnTo>
                <a:lnTo>
                  <a:pt x="961739" y="390239"/>
                </a:lnTo>
                <a:lnTo>
                  <a:pt x="989654" y="356406"/>
                </a:lnTo>
                <a:lnTo>
                  <a:pt x="1010733" y="317575"/>
                </a:lnTo>
                <a:lnTo>
                  <a:pt x="1024055" y="274666"/>
                </a:lnTo>
                <a:lnTo>
                  <a:pt x="1028700" y="228600"/>
                </a:lnTo>
                <a:lnTo>
                  <a:pt x="1024055" y="182533"/>
                </a:lnTo>
                <a:lnTo>
                  <a:pt x="1010733" y="139624"/>
                </a:lnTo>
                <a:lnTo>
                  <a:pt x="989654" y="100793"/>
                </a:lnTo>
                <a:lnTo>
                  <a:pt x="961739" y="66960"/>
                </a:lnTo>
                <a:lnTo>
                  <a:pt x="927906" y="39045"/>
                </a:lnTo>
                <a:lnTo>
                  <a:pt x="889075" y="17966"/>
                </a:lnTo>
                <a:lnTo>
                  <a:pt x="846166" y="4644"/>
                </a:lnTo>
                <a:lnTo>
                  <a:pt x="800100" y="0"/>
                </a:lnTo>
                <a:close/>
              </a:path>
            </a:pathLst>
          </a:custGeom>
          <a:solidFill>
            <a:srgbClr val="FF0000"/>
          </a:solidFill>
          <a:ln>
            <a:solidFill>
              <a:schemeClr val="tx1"/>
            </a:solidFill>
          </a:ln>
        </p:spPr>
        <p:txBody>
          <a:bodyPr wrap="square" lIns="0" tIns="0" rIns="0" bIns="0" rtlCol="0"/>
          <a:lstStyle/>
          <a:p>
            <a:pPr algn="ctr"/>
            <a:endParaRPr sz="1400">
              <a:solidFill>
                <a:prstClr val="black"/>
              </a:solidFill>
              <a:latin typeface="Calibri"/>
            </a:endParaRPr>
          </a:p>
        </p:txBody>
      </p:sp>
      <p:sp>
        <p:nvSpPr>
          <p:cNvPr id="43" name="object 37">
            <a:extLst>
              <a:ext uri="{FF2B5EF4-FFF2-40B4-BE49-F238E27FC236}">
                <a16:creationId xmlns:a16="http://schemas.microsoft.com/office/drawing/2014/main" id="{F8D6EBA2-26BF-AE61-6FD1-2DB857AB374F}"/>
              </a:ext>
            </a:extLst>
          </p:cNvPr>
          <p:cNvSpPr txBox="1"/>
          <p:nvPr/>
        </p:nvSpPr>
        <p:spPr>
          <a:xfrm>
            <a:off x="2375093" y="3910394"/>
            <a:ext cx="919559" cy="184666"/>
          </a:xfrm>
          <a:prstGeom prst="rect">
            <a:avLst/>
          </a:prstGeom>
          <a:ln>
            <a:noFill/>
          </a:ln>
        </p:spPr>
        <p:txBody>
          <a:bodyPr vert="horz" wrap="square" lIns="0" tIns="0" rIns="0" bIns="0" rtlCol="0">
            <a:spAutoFit/>
          </a:bodyPr>
          <a:lstStyle/>
          <a:p>
            <a:pPr marL="8658" algn="ctr"/>
            <a:r>
              <a:rPr sz="1200" b="1" spc="-3">
                <a:solidFill>
                  <a:schemeClr val="bg1"/>
                </a:solidFill>
                <a:effectLst>
                  <a:outerShdw blurRad="38100" dist="38100" dir="2700000" algn="tl">
                    <a:srgbClr val="000000">
                      <a:alpha val="43137"/>
                    </a:srgbClr>
                  </a:outerShdw>
                </a:effectLst>
                <a:latin typeface="Calibri"/>
                <a:cs typeface="Calibri"/>
              </a:rPr>
              <a:t>Rule </a:t>
            </a:r>
            <a:r>
              <a:rPr sz="1200" b="1" spc="3">
                <a:solidFill>
                  <a:schemeClr val="bg1"/>
                </a:solidFill>
                <a:effectLst>
                  <a:outerShdw blurRad="38100" dist="38100" dir="2700000" algn="tl">
                    <a:srgbClr val="000000">
                      <a:alpha val="43137"/>
                    </a:srgbClr>
                  </a:outerShdw>
                </a:effectLst>
                <a:latin typeface="Calibri"/>
                <a:cs typeface="Calibri"/>
              </a:rPr>
              <a:t>In</a:t>
            </a:r>
            <a:r>
              <a:rPr sz="1200" b="1" spc="-68">
                <a:solidFill>
                  <a:schemeClr val="bg1"/>
                </a:solidFill>
                <a:effectLst>
                  <a:outerShdw blurRad="38100" dist="38100" dir="2700000" algn="tl">
                    <a:srgbClr val="000000">
                      <a:alpha val="43137"/>
                    </a:srgbClr>
                  </a:outerShdw>
                </a:effectLst>
                <a:latin typeface="Calibri"/>
                <a:cs typeface="Calibri"/>
              </a:rPr>
              <a:t> </a:t>
            </a:r>
            <a:r>
              <a:rPr sz="1200" b="1">
                <a:solidFill>
                  <a:schemeClr val="bg1"/>
                </a:solidFill>
                <a:effectLst>
                  <a:outerShdw blurRad="38100" dist="38100" dir="2700000" algn="tl">
                    <a:srgbClr val="000000">
                      <a:alpha val="43137"/>
                    </a:srgbClr>
                  </a:outerShdw>
                </a:effectLst>
                <a:latin typeface="Calibri"/>
                <a:cs typeface="Calibri"/>
              </a:rPr>
              <a:t>Zone</a:t>
            </a:r>
            <a:endParaRPr sz="1200">
              <a:solidFill>
                <a:schemeClr val="bg1"/>
              </a:solidFill>
              <a:effectLst>
                <a:outerShdw blurRad="38100" dist="38100" dir="2700000" algn="tl">
                  <a:srgbClr val="000000">
                    <a:alpha val="43137"/>
                  </a:srgbClr>
                </a:outerShdw>
              </a:effectLst>
              <a:latin typeface="Calibri"/>
              <a:cs typeface="Calibri"/>
            </a:endParaRPr>
          </a:p>
        </p:txBody>
      </p:sp>
      <p:sp>
        <p:nvSpPr>
          <p:cNvPr id="44" name="object 38">
            <a:extLst>
              <a:ext uri="{FF2B5EF4-FFF2-40B4-BE49-F238E27FC236}">
                <a16:creationId xmlns:a16="http://schemas.microsoft.com/office/drawing/2014/main" id="{A10AC951-6A0E-3FC8-B205-931590EDE884}"/>
              </a:ext>
            </a:extLst>
          </p:cNvPr>
          <p:cNvSpPr/>
          <p:nvPr/>
        </p:nvSpPr>
        <p:spPr>
          <a:xfrm>
            <a:off x="8584587" y="4425106"/>
            <a:ext cx="1515915" cy="539261"/>
          </a:xfrm>
          <a:custGeom>
            <a:avLst/>
            <a:gdLst/>
            <a:ahLst/>
            <a:cxnLst/>
            <a:rect l="l" t="t" r="r" b="b"/>
            <a:pathLst>
              <a:path w="1557654" h="628650">
                <a:moveTo>
                  <a:pt x="0" y="628650"/>
                </a:moveTo>
                <a:lnTo>
                  <a:pt x="1557147" y="628650"/>
                </a:lnTo>
                <a:lnTo>
                  <a:pt x="1557147" y="0"/>
                </a:lnTo>
                <a:lnTo>
                  <a:pt x="0" y="0"/>
                </a:lnTo>
                <a:lnTo>
                  <a:pt x="0" y="628650"/>
                </a:lnTo>
                <a:close/>
              </a:path>
            </a:pathLst>
          </a:custGeom>
          <a:gradFill>
            <a:gsLst>
              <a:gs pos="0">
                <a:srgbClr val="FFFF00"/>
              </a:gs>
              <a:gs pos="74000">
                <a:srgbClr val="92D050"/>
              </a:gs>
            </a:gsLst>
            <a:lin ang="0" scaled="1"/>
          </a:gradFill>
        </p:spPr>
        <p:txBody>
          <a:bodyPr wrap="square" lIns="0" tIns="0" rIns="0" bIns="0" rtlCol="0"/>
          <a:lstStyle/>
          <a:p>
            <a:endParaRPr sz="1400">
              <a:solidFill>
                <a:prstClr val="black"/>
              </a:solidFill>
              <a:latin typeface="Calibri"/>
            </a:endParaRPr>
          </a:p>
        </p:txBody>
      </p:sp>
      <p:sp>
        <p:nvSpPr>
          <p:cNvPr id="45" name="object 39">
            <a:extLst>
              <a:ext uri="{FF2B5EF4-FFF2-40B4-BE49-F238E27FC236}">
                <a16:creationId xmlns:a16="http://schemas.microsoft.com/office/drawing/2014/main" id="{20412D46-43E3-CC89-9C3E-23B131A10891}"/>
              </a:ext>
            </a:extLst>
          </p:cNvPr>
          <p:cNvSpPr/>
          <p:nvPr/>
        </p:nvSpPr>
        <p:spPr>
          <a:xfrm>
            <a:off x="8584587" y="4425106"/>
            <a:ext cx="1515915" cy="539261"/>
          </a:xfrm>
          <a:custGeom>
            <a:avLst/>
            <a:gdLst/>
            <a:ahLst/>
            <a:cxnLst/>
            <a:rect l="l" t="t" r="r" b="b"/>
            <a:pathLst>
              <a:path w="1557654" h="628650">
                <a:moveTo>
                  <a:pt x="0" y="628650"/>
                </a:moveTo>
                <a:lnTo>
                  <a:pt x="1557147" y="628650"/>
                </a:lnTo>
                <a:lnTo>
                  <a:pt x="1557147" y="0"/>
                </a:lnTo>
                <a:lnTo>
                  <a:pt x="0" y="0"/>
                </a:lnTo>
                <a:lnTo>
                  <a:pt x="0" y="628650"/>
                </a:lnTo>
                <a:close/>
              </a:path>
            </a:pathLst>
          </a:custGeom>
          <a:ln w="12700">
            <a:solidFill>
              <a:srgbClr val="000000"/>
            </a:solidFill>
          </a:ln>
        </p:spPr>
        <p:txBody>
          <a:bodyPr wrap="square" lIns="0" tIns="0" rIns="0" bIns="0" rtlCol="0"/>
          <a:lstStyle/>
          <a:p>
            <a:endParaRPr sz="1400">
              <a:solidFill>
                <a:prstClr val="black"/>
              </a:solidFill>
              <a:latin typeface="Calibri"/>
            </a:endParaRPr>
          </a:p>
        </p:txBody>
      </p:sp>
      <p:sp>
        <p:nvSpPr>
          <p:cNvPr id="46" name="object 40">
            <a:extLst>
              <a:ext uri="{FF2B5EF4-FFF2-40B4-BE49-F238E27FC236}">
                <a16:creationId xmlns:a16="http://schemas.microsoft.com/office/drawing/2014/main" id="{88FAC81B-2697-99BA-758F-94E704F32B99}"/>
              </a:ext>
            </a:extLst>
          </p:cNvPr>
          <p:cNvSpPr txBox="1"/>
          <p:nvPr/>
        </p:nvSpPr>
        <p:spPr>
          <a:xfrm>
            <a:off x="8711272" y="4486413"/>
            <a:ext cx="1281697" cy="369332"/>
          </a:xfrm>
          <a:prstGeom prst="rect">
            <a:avLst/>
          </a:prstGeom>
        </p:spPr>
        <p:txBody>
          <a:bodyPr vert="horz" wrap="square" lIns="0" tIns="0" rIns="0" bIns="0" rtlCol="0">
            <a:spAutoFit/>
          </a:bodyPr>
          <a:lstStyle/>
          <a:p>
            <a:pPr algn="ctr"/>
            <a:r>
              <a:rPr sz="1200" b="1" spc="3">
                <a:solidFill>
                  <a:srgbClr val="FF0000"/>
                </a:solidFill>
                <a:latin typeface="Calibri"/>
                <a:cs typeface="Calibri"/>
              </a:rPr>
              <a:t>HEART </a:t>
            </a:r>
            <a:r>
              <a:rPr sz="1200" b="1">
                <a:solidFill>
                  <a:srgbClr val="FF0000"/>
                </a:solidFill>
                <a:latin typeface="Calibri"/>
                <a:cs typeface="Calibri"/>
              </a:rPr>
              <a:t>7-10:</a:t>
            </a:r>
            <a:r>
              <a:rPr sz="1200" b="1" spc="-116">
                <a:solidFill>
                  <a:srgbClr val="FF0000"/>
                </a:solidFill>
                <a:latin typeface="Calibri"/>
                <a:cs typeface="Calibri"/>
              </a:rPr>
              <a:t> </a:t>
            </a:r>
            <a:r>
              <a:rPr sz="1200" b="1" spc="11">
                <a:solidFill>
                  <a:srgbClr val="FF0000"/>
                </a:solidFill>
                <a:latin typeface="Calibri"/>
                <a:cs typeface="Calibri"/>
              </a:rPr>
              <a:t>High</a:t>
            </a:r>
            <a:endParaRPr sz="1200">
              <a:solidFill>
                <a:prstClr val="black"/>
              </a:solidFill>
              <a:latin typeface="Calibri"/>
              <a:cs typeface="Calibri"/>
            </a:endParaRPr>
          </a:p>
          <a:p>
            <a:pPr algn="ctr"/>
            <a:r>
              <a:rPr sz="1200" b="1" spc="-3">
                <a:solidFill>
                  <a:srgbClr val="FF0000"/>
                </a:solidFill>
                <a:latin typeface="Calibri"/>
                <a:cs typeface="Calibri"/>
              </a:rPr>
              <a:t>probability</a:t>
            </a:r>
            <a:endParaRPr sz="1200">
              <a:solidFill>
                <a:prstClr val="black"/>
              </a:solidFill>
              <a:latin typeface="Calibri"/>
              <a:cs typeface="Calibri"/>
            </a:endParaRPr>
          </a:p>
        </p:txBody>
      </p:sp>
      <p:sp>
        <p:nvSpPr>
          <p:cNvPr id="47" name="object 41">
            <a:extLst>
              <a:ext uri="{FF2B5EF4-FFF2-40B4-BE49-F238E27FC236}">
                <a16:creationId xmlns:a16="http://schemas.microsoft.com/office/drawing/2014/main" id="{2B91BF8A-B95F-E400-08ED-DCBEFE44788F}"/>
              </a:ext>
            </a:extLst>
          </p:cNvPr>
          <p:cNvSpPr/>
          <p:nvPr/>
        </p:nvSpPr>
        <p:spPr>
          <a:xfrm>
            <a:off x="3863814" y="5516150"/>
            <a:ext cx="1501700" cy="350693"/>
          </a:xfrm>
          <a:custGeom>
            <a:avLst/>
            <a:gdLst/>
            <a:ahLst/>
            <a:cxnLst/>
            <a:rect l="l" t="t" r="r" b="b"/>
            <a:pathLst>
              <a:path w="1543050" h="514350">
                <a:moveTo>
                  <a:pt x="1285875" y="0"/>
                </a:moveTo>
                <a:lnTo>
                  <a:pt x="257175" y="0"/>
                </a:lnTo>
                <a:lnTo>
                  <a:pt x="210960" y="4143"/>
                </a:lnTo>
                <a:lnTo>
                  <a:pt x="167457" y="16089"/>
                </a:lnTo>
                <a:lnTo>
                  <a:pt x="127395" y="35111"/>
                </a:lnTo>
                <a:lnTo>
                  <a:pt x="91500" y="60483"/>
                </a:lnTo>
                <a:lnTo>
                  <a:pt x="60500" y="91479"/>
                </a:lnTo>
                <a:lnTo>
                  <a:pt x="35122" y="127372"/>
                </a:lnTo>
                <a:lnTo>
                  <a:pt x="16095" y="167437"/>
                </a:lnTo>
                <a:lnTo>
                  <a:pt x="4145" y="210946"/>
                </a:lnTo>
                <a:lnTo>
                  <a:pt x="0" y="257175"/>
                </a:lnTo>
                <a:lnTo>
                  <a:pt x="4145" y="303403"/>
                </a:lnTo>
                <a:lnTo>
                  <a:pt x="16095" y="346912"/>
                </a:lnTo>
                <a:lnTo>
                  <a:pt x="35122" y="386977"/>
                </a:lnTo>
                <a:lnTo>
                  <a:pt x="60500" y="422870"/>
                </a:lnTo>
                <a:lnTo>
                  <a:pt x="91500" y="453866"/>
                </a:lnTo>
                <a:lnTo>
                  <a:pt x="127395" y="479238"/>
                </a:lnTo>
                <a:lnTo>
                  <a:pt x="167457" y="498260"/>
                </a:lnTo>
                <a:lnTo>
                  <a:pt x="210960" y="510206"/>
                </a:lnTo>
                <a:lnTo>
                  <a:pt x="257175" y="514350"/>
                </a:lnTo>
                <a:lnTo>
                  <a:pt x="1285875" y="514350"/>
                </a:lnTo>
                <a:lnTo>
                  <a:pt x="1332089" y="510206"/>
                </a:lnTo>
                <a:lnTo>
                  <a:pt x="1375592" y="498260"/>
                </a:lnTo>
                <a:lnTo>
                  <a:pt x="1415654" y="479238"/>
                </a:lnTo>
                <a:lnTo>
                  <a:pt x="1451549" y="453866"/>
                </a:lnTo>
                <a:lnTo>
                  <a:pt x="1482549" y="422870"/>
                </a:lnTo>
                <a:lnTo>
                  <a:pt x="1507927" y="386977"/>
                </a:lnTo>
                <a:lnTo>
                  <a:pt x="1526954" y="346912"/>
                </a:lnTo>
                <a:lnTo>
                  <a:pt x="1538904" y="303403"/>
                </a:lnTo>
                <a:lnTo>
                  <a:pt x="1543050" y="257175"/>
                </a:lnTo>
                <a:lnTo>
                  <a:pt x="1538904" y="210946"/>
                </a:lnTo>
                <a:lnTo>
                  <a:pt x="1526954" y="167437"/>
                </a:lnTo>
                <a:lnTo>
                  <a:pt x="1507927" y="127372"/>
                </a:lnTo>
                <a:lnTo>
                  <a:pt x="1482549" y="91479"/>
                </a:lnTo>
                <a:lnTo>
                  <a:pt x="1451549" y="60483"/>
                </a:lnTo>
                <a:lnTo>
                  <a:pt x="1415654" y="35111"/>
                </a:lnTo>
                <a:lnTo>
                  <a:pt x="1375592" y="16089"/>
                </a:lnTo>
                <a:lnTo>
                  <a:pt x="1332089" y="4143"/>
                </a:lnTo>
                <a:lnTo>
                  <a:pt x="1285875" y="0"/>
                </a:lnTo>
                <a:close/>
              </a:path>
            </a:pathLst>
          </a:custGeom>
          <a:solidFill>
            <a:srgbClr val="008E8C"/>
          </a:solidFill>
        </p:spPr>
        <p:txBody>
          <a:bodyPr wrap="square" lIns="0" tIns="0" rIns="0" bIns="0" rtlCol="0"/>
          <a:lstStyle/>
          <a:p>
            <a:endParaRPr sz="1400">
              <a:solidFill>
                <a:schemeClr val="bg1"/>
              </a:solidFill>
              <a:latin typeface="Calibri"/>
            </a:endParaRPr>
          </a:p>
        </p:txBody>
      </p:sp>
      <p:sp>
        <p:nvSpPr>
          <p:cNvPr id="48" name="object 42">
            <a:extLst>
              <a:ext uri="{FF2B5EF4-FFF2-40B4-BE49-F238E27FC236}">
                <a16:creationId xmlns:a16="http://schemas.microsoft.com/office/drawing/2014/main" id="{3DB6AB63-D665-E520-53D6-23901E70E63F}"/>
              </a:ext>
            </a:extLst>
          </p:cNvPr>
          <p:cNvSpPr/>
          <p:nvPr/>
        </p:nvSpPr>
        <p:spPr>
          <a:xfrm>
            <a:off x="3863814" y="5516150"/>
            <a:ext cx="1501700" cy="472211"/>
          </a:xfrm>
          <a:custGeom>
            <a:avLst/>
            <a:gdLst/>
            <a:ahLst/>
            <a:cxnLst/>
            <a:rect l="l" t="t" r="r" b="b"/>
            <a:pathLst>
              <a:path w="1543050" h="514350">
                <a:moveTo>
                  <a:pt x="257175" y="514350"/>
                </a:moveTo>
                <a:lnTo>
                  <a:pt x="1285875" y="514350"/>
                </a:lnTo>
                <a:lnTo>
                  <a:pt x="1332089" y="510206"/>
                </a:lnTo>
                <a:lnTo>
                  <a:pt x="1375592" y="498260"/>
                </a:lnTo>
                <a:lnTo>
                  <a:pt x="1415654" y="479238"/>
                </a:lnTo>
                <a:lnTo>
                  <a:pt x="1451549" y="453866"/>
                </a:lnTo>
                <a:lnTo>
                  <a:pt x="1482549" y="422870"/>
                </a:lnTo>
                <a:lnTo>
                  <a:pt x="1507927" y="386977"/>
                </a:lnTo>
                <a:lnTo>
                  <a:pt x="1526954" y="346912"/>
                </a:lnTo>
                <a:lnTo>
                  <a:pt x="1538904" y="303403"/>
                </a:lnTo>
                <a:lnTo>
                  <a:pt x="1543050" y="257175"/>
                </a:lnTo>
                <a:lnTo>
                  <a:pt x="1538904" y="210946"/>
                </a:lnTo>
                <a:lnTo>
                  <a:pt x="1526954" y="167437"/>
                </a:lnTo>
                <a:lnTo>
                  <a:pt x="1507927" y="127372"/>
                </a:lnTo>
                <a:lnTo>
                  <a:pt x="1482549" y="91479"/>
                </a:lnTo>
                <a:lnTo>
                  <a:pt x="1451549" y="60483"/>
                </a:lnTo>
                <a:lnTo>
                  <a:pt x="1415654" y="35111"/>
                </a:lnTo>
                <a:lnTo>
                  <a:pt x="1375592" y="16089"/>
                </a:lnTo>
                <a:lnTo>
                  <a:pt x="1332089" y="4143"/>
                </a:lnTo>
                <a:lnTo>
                  <a:pt x="1285875" y="0"/>
                </a:lnTo>
                <a:lnTo>
                  <a:pt x="257175" y="0"/>
                </a:lnTo>
                <a:lnTo>
                  <a:pt x="210960" y="4143"/>
                </a:lnTo>
                <a:lnTo>
                  <a:pt x="167457" y="16089"/>
                </a:lnTo>
                <a:lnTo>
                  <a:pt x="127395" y="35111"/>
                </a:lnTo>
                <a:lnTo>
                  <a:pt x="91500" y="60483"/>
                </a:lnTo>
                <a:lnTo>
                  <a:pt x="60500" y="91479"/>
                </a:lnTo>
                <a:lnTo>
                  <a:pt x="35122" y="127372"/>
                </a:lnTo>
                <a:lnTo>
                  <a:pt x="16095" y="167437"/>
                </a:lnTo>
                <a:lnTo>
                  <a:pt x="4145" y="210946"/>
                </a:lnTo>
                <a:lnTo>
                  <a:pt x="0" y="257175"/>
                </a:lnTo>
                <a:lnTo>
                  <a:pt x="4145" y="303403"/>
                </a:lnTo>
                <a:lnTo>
                  <a:pt x="16095" y="346912"/>
                </a:lnTo>
                <a:lnTo>
                  <a:pt x="35122" y="386977"/>
                </a:lnTo>
                <a:lnTo>
                  <a:pt x="60500" y="422870"/>
                </a:lnTo>
                <a:lnTo>
                  <a:pt x="91500" y="453866"/>
                </a:lnTo>
                <a:lnTo>
                  <a:pt x="127395" y="479238"/>
                </a:lnTo>
                <a:lnTo>
                  <a:pt x="167457" y="498260"/>
                </a:lnTo>
                <a:lnTo>
                  <a:pt x="210960" y="510206"/>
                </a:lnTo>
                <a:lnTo>
                  <a:pt x="257175" y="514350"/>
                </a:lnTo>
                <a:close/>
              </a:path>
            </a:pathLst>
          </a:custGeom>
          <a:solidFill>
            <a:srgbClr val="008E8C"/>
          </a:solidFill>
          <a:ln w="12700">
            <a:solidFill>
              <a:srgbClr val="404040"/>
            </a:solidFill>
          </a:ln>
        </p:spPr>
        <p:txBody>
          <a:bodyPr wrap="square" lIns="0" tIns="0" rIns="0" bIns="0" rtlCol="0"/>
          <a:lstStyle/>
          <a:p>
            <a:endParaRPr sz="1400">
              <a:solidFill>
                <a:schemeClr val="bg1"/>
              </a:solidFill>
              <a:latin typeface="Calibri"/>
            </a:endParaRPr>
          </a:p>
        </p:txBody>
      </p:sp>
      <p:sp>
        <p:nvSpPr>
          <p:cNvPr id="49" name="object 43">
            <a:extLst>
              <a:ext uri="{FF2B5EF4-FFF2-40B4-BE49-F238E27FC236}">
                <a16:creationId xmlns:a16="http://schemas.microsoft.com/office/drawing/2014/main" id="{70E842F5-D070-47C7-3E60-664911F85A81}"/>
              </a:ext>
            </a:extLst>
          </p:cNvPr>
          <p:cNvSpPr txBox="1"/>
          <p:nvPr/>
        </p:nvSpPr>
        <p:spPr>
          <a:xfrm>
            <a:off x="3922277" y="5653811"/>
            <a:ext cx="1391081" cy="184666"/>
          </a:xfrm>
          <a:prstGeom prst="rect">
            <a:avLst/>
          </a:prstGeom>
          <a:solidFill>
            <a:srgbClr val="008E8C"/>
          </a:solidFill>
        </p:spPr>
        <p:txBody>
          <a:bodyPr vert="horz" wrap="square" lIns="0" tIns="0" rIns="0" bIns="0" rtlCol="0">
            <a:spAutoFit/>
          </a:bodyPr>
          <a:lstStyle/>
          <a:p>
            <a:pPr marL="8658" algn="ctr"/>
            <a:r>
              <a:rPr sz="1200" b="1">
                <a:solidFill>
                  <a:schemeClr val="bg1"/>
                </a:solidFill>
                <a:effectLst>
                  <a:outerShdw blurRad="38100" dist="38100" dir="2700000" algn="tl">
                    <a:srgbClr val="000000">
                      <a:alpha val="43137"/>
                    </a:srgbClr>
                  </a:outerShdw>
                </a:effectLst>
                <a:latin typeface="Calibri"/>
                <a:cs typeface="Calibri"/>
              </a:rPr>
              <a:t>Admit </a:t>
            </a:r>
            <a:r>
              <a:rPr sz="1200" b="1" spc="20">
                <a:solidFill>
                  <a:schemeClr val="bg1"/>
                </a:solidFill>
                <a:effectLst>
                  <a:outerShdw blurRad="38100" dist="38100" dir="2700000" algn="tl">
                    <a:srgbClr val="000000">
                      <a:alpha val="43137"/>
                    </a:srgbClr>
                  </a:outerShdw>
                </a:effectLst>
                <a:latin typeface="Calibri"/>
                <a:cs typeface="Calibri"/>
              </a:rPr>
              <a:t>to</a:t>
            </a:r>
            <a:r>
              <a:rPr sz="1200" b="1" spc="-95">
                <a:solidFill>
                  <a:schemeClr val="bg1"/>
                </a:solidFill>
                <a:effectLst>
                  <a:outerShdw blurRad="38100" dist="38100" dir="2700000" algn="tl">
                    <a:srgbClr val="000000">
                      <a:alpha val="43137"/>
                    </a:srgbClr>
                  </a:outerShdw>
                </a:effectLst>
                <a:latin typeface="Calibri"/>
                <a:cs typeface="Calibri"/>
              </a:rPr>
              <a:t> </a:t>
            </a:r>
            <a:r>
              <a:rPr sz="1200" b="1" spc="-3">
                <a:solidFill>
                  <a:schemeClr val="bg1"/>
                </a:solidFill>
                <a:effectLst>
                  <a:outerShdw blurRad="38100" dist="38100" dir="2700000" algn="tl">
                    <a:srgbClr val="000000">
                      <a:alpha val="43137"/>
                    </a:srgbClr>
                  </a:outerShdw>
                </a:effectLst>
                <a:latin typeface="Calibri"/>
                <a:cs typeface="Calibri"/>
              </a:rPr>
              <a:t>Medicine</a:t>
            </a:r>
            <a:endParaRPr sz="1200" b="1" baseline="40123">
              <a:solidFill>
                <a:schemeClr val="bg1"/>
              </a:solidFill>
              <a:effectLst>
                <a:outerShdw blurRad="38100" dist="38100" dir="2700000" algn="tl">
                  <a:srgbClr val="000000">
                    <a:alpha val="43137"/>
                  </a:srgbClr>
                </a:outerShdw>
              </a:effectLst>
              <a:latin typeface="Calibri"/>
              <a:cs typeface="Calibri"/>
            </a:endParaRPr>
          </a:p>
        </p:txBody>
      </p:sp>
      <p:sp>
        <p:nvSpPr>
          <p:cNvPr id="50" name="object 45">
            <a:extLst>
              <a:ext uri="{FF2B5EF4-FFF2-40B4-BE49-F238E27FC236}">
                <a16:creationId xmlns:a16="http://schemas.microsoft.com/office/drawing/2014/main" id="{0AAACC0F-9977-6169-5E61-DE0D50EC190B}"/>
              </a:ext>
            </a:extLst>
          </p:cNvPr>
          <p:cNvSpPr/>
          <p:nvPr/>
        </p:nvSpPr>
        <p:spPr>
          <a:xfrm>
            <a:off x="7473413" y="5516150"/>
            <a:ext cx="1746143" cy="472211"/>
          </a:xfrm>
          <a:custGeom>
            <a:avLst/>
            <a:gdLst/>
            <a:ahLst/>
            <a:cxnLst/>
            <a:rect l="l" t="t" r="r" b="b"/>
            <a:pathLst>
              <a:path w="1543050" h="514350">
                <a:moveTo>
                  <a:pt x="257175" y="514350"/>
                </a:moveTo>
                <a:lnTo>
                  <a:pt x="1285875" y="514350"/>
                </a:lnTo>
                <a:lnTo>
                  <a:pt x="1332089" y="510206"/>
                </a:lnTo>
                <a:lnTo>
                  <a:pt x="1375592" y="498260"/>
                </a:lnTo>
                <a:lnTo>
                  <a:pt x="1415654" y="479238"/>
                </a:lnTo>
                <a:lnTo>
                  <a:pt x="1451549" y="453866"/>
                </a:lnTo>
                <a:lnTo>
                  <a:pt x="1482549" y="422870"/>
                </a:lnTo>
                <a:lnTo>
                  <a:pt x="1507927" y="386977"/>
                </a:lnTo>
                <a:lnTo>
                  <a:pt x="1526954" y="346912"/>
                </a:lnTo>
                <a:lnTo>
                  <a:pt x="1538904" y="303403"/>
                </a:lnTo>
                <a:lnTo>
                  <a:pt x="1543050" y="257175"/>
                </a:lnTo>
                <a:lnTo>
                  <a:pt x="1538904" y="210946"/>
                </a:lnTo>
                <a:lnTo>
                  <a:pt x="1526954" y="167437"/>
                </a:lnTo>
                <a:lnTo>
                  <a:pt x="1507927" y="127372"/>
                </a:lnTo>
                <a:lnTo>
                  <a:pt x="1482549" y="91479"/>
                </a:lnTo>
                <a:lnTo>
                  <a:pt x="1451549" y="60483"/>
                </a:lnTo>
                <a:lnTo>
                  <a:pt x="1415654" y="35111"/>
                </a:lnTo>
                <a:lnTo>
                  <a:pt x="1375592" y="16089"/>
                </a:lnTo>
                <a:lnTo>
                  <a:pt x="1332089" y="4143"/>
                </a:lnTo>
                <a:lnTo>
                  <a:pt x="1285875" y="0"/>
                </a:lnTo>
                <a:lnTo>
                  <a:pt x="257175" y="0"/>
                </a:lnTo>
                <a:lnTo>
                  <a:pt x="210960" y="4143"/>
                </a:lnTo>
                <a:lnTo>
                  <a:pt x="167457" y="16089"/>
                </a:lnTo>
                <a:lnTo>
                  <a:pt x="127395" y="35111"/>
                </a:lnTo>
                <a:lnTo>
                  <a:pt x="91500" y="60483"/>
                </a:lnTo>
                <a:lnTo>
                  <a:pt x="60500" y="91479"/>
                </a:lnTo>
                <a:lnTo>
                  <a:pt x="35122" y="127372"/>
                </a:lnTo>
                <a:lnTo>
                  <a:pt x="16095" y="167437"/>
                </a:lnTo>
                <a:lnTo>
                  <a:pt x="4145" y="210946"/>
                </a:lnTo>
                <a:lnTo>
                  <a:pt x="0" y="257175"/>
                </a:lnTo>
                <a:lnTo>
                  <a:pt x="4145" y="303403"/>
                </a:lnTo>
                <a:lnTo>
                  <a:pt x="16095" y="346912"/>
                </a:lnTo>
                <a:lnTo>
                  <a:pt x="35122" y="386977"/>
                </a:lnTo>
                <a:lnTo>
                  <a:pt x="60500" y="422870"/>
                </a:lnTo>
                <a:lnTo>
                  <a:pt x="91500" y="453866"/>
                </a:lnTo>
                <a:lnTo>
                  <a:pt x="127395" y="479238"/>
                </a:lnTo>
                <a:lnTo>
                  <a:pt x="167457" y="498260"/>
                </a:lnTo>
                <a:lnTo>
                  <a:pt x="210960" y="510206"/>
                </a:lnTo>
                <a:lnTo>
                  <a:pt x="257175" y="514350"/>
                </a:lnTo>
                <a:close/>
              </a:path>
            </a:pathLst>
          </a:custGeom>
          <a:solidFill>
            <a:srgbClr val="008E8C"/>
          </a:solidFill>
          <a:ln w="12700">
            <a:solidFill>
              <a:srgbClr val="404040"/>
            </a:solidFill>
          </a:ln>
        </p:spPr>
        <p:txBody>
          <a:bodyPr wrap="square" lIns="0" tIns="0" rIns="0" bIns="0" rtlCol="0"/>
          <a:lstStyle/>
          <a:p>
            <a:endParaRPr sz="1400">
              <a:solidFill>
                <a:schemeClr val="bg1"/>
              </a:solidFill>
              <a:latin typeface="Calibri"/>
            </a:endParaRPr>
          </a:p>
        </p:txBody>
      </p:sp>
      <p:sp>
        <p:nvSpPr>
          <p:cNvPr id="51" name="object 46">
            <a:extLst>
              <a:ext uri="{FF2B5EF4-FFF2-40B4-BE49-F238E27FC236}">
                <a16:creationId xmlns:a16="http://schemas.microsoft.com/office/drawing/2014/main" id="{AC71B9CF-EE4D-7FB6-4E28-391544DC2E9A}"/>
              </a:ext>
            </a:extLst>
          </p:cNvPr>
          <p:cNvSpPr txBox="1"/>
          <p:nvPr/>
        </p:nvSpPr>
        <p:spPr>
          <a:xfrm>
            <a:off x="7641346" y="5560410"/>
            <a:ext cx="1444845" cy="369332"/>
          </a:xfrm>
          <a:prstGeom prst="rect">
            <a:avLst/>
          </a:prstGeom>
          <a:solidFill>
            <a:srgbClr val="008E8C"/>
          </a:solidFill>
        </p:spPr>
        <p:txBody>
          <a:bodyPr vert="horz" wrap="square" lIns="0" tIns="0" rIns="0" bIns="0" rtlCol="0">
            <a:spAutoFit/>
          </a:bodyPr>
          <a:lstStyle/>
          <a:p>
            <a:pPr marL="8658" marR="3464" indent="48921" algn="ctr"/>
            <a:r>
              <a:rPr sz="1200" b="1" spc="3">
                <a:solidFill>
                  <a:schemeClr val="bg1"/>
                </a:solidFill>
                <a:effectLst>
                  <a:outerShdw blurRad="38100" dist="38100" dir="2700000" algn="tl">
                    <a:srgbClr val="000000">
                      <a:alpha val="43137"/>
                    </a:srgbClr>
                  </a:outerShdw>
                </a:effectLst>
                <a:latin typeface="Calibri"/>
                <a:cs typeface="Calibri"/>
              </a:rPr>
              <a:t>ED </a:t>
            </a:r>
            <a:r>
              <a:rPr sz="1200" b="1" spc="-3">
                <a:solidFill>
                  <a:schemeClr val="bg1"/>
                </a:solidFill>
                <a:effectLst>
                  <a:outerShdw blurRad="38100" dist="38100" dir="2700000" algn="tl">
                    <a:srgbClr val="000000">
                      <a:alpha val="43137"/>
                    </a:srgbClr>
                  </a:outerShdw>
                </a:effectLst>
                <a:latin typeface="Calibri"/>
                <a:cs typeface="Calibri"/>
              </a:rPr>
              <a:t>Observation </a:t>
            </a:r>
            <a:r>
              <a:rPr sz="1200" b="1" spc="3">
                <a:solidFill>
                  <a:schemeClr val="bg1"/>
                </a:solidFill>
                <a:effectLst>
                  <a:outerShdw blurRad="38100" dist="38100" dir="2700000" algn="tl">
                    <a:srgbClr val="000000">
                      <a:alpha val="43137"/>
                    </a:srgbClr>
                  </a:outerShdw>
                </a:effectLst>
                <a:latin typeface="Calibri"/>
                <a:cs typeface="Calibri"/>
              </a:rPr>
              <a:t>or  </a:t>
            </a:r>
            <a:r>
              <a:rPr sz="1200" b="1" spc="-3">
                <a:solidFill>
                  <a:schemeClr val="bg1"/>
                </a:solidFill>
                <a:effectLst>
                  <a:outerShdw blurRad="38100" dist="38100" dir="2700000" algn="tl">
                    <a:srgbClr val="000000">
                      <a:alpha val="43137"/>
                    </a:srgbClr>
                  </a:outerShdw>
                </a:effectLst>
                <a:latin typeface="Calibri"/>
                <a:cs typeface="Calibri"/>
              </a:rPr>
              <a:t>further</a:t>
            </a:r>
            <a:r>
              <a:rPr sz="1200" b="1" spc="-35">
                <a:solidFill>
                  <a:schemeClr val="bg1"/>
                </a:solidFill>
                <a:effectLst>
                  <a:outerShdw blurRad="38100" dist="38100" dir="2700000" algn="tl">
                    <a:srgbClr val="000000">
                      <a:alpha val="43137"/>
                    </a:srgbClr>
                  </a:outerShdw>
                </a:effectLst>
                <a:latin typeface="Calibri"/>
                <a:cs typeface="Calibri"/>
              </a:rPr>
              <a:t> </a:t>
            </a:r>
            <a:r>
              <a:rPr sz="1200" b="1" spc="-3">
                <a:solidFill>
                  <a:schemeClr val="bg1"/>
                </a:solidFill>
                <a:effectLst>
                  <a:outerShdw blurRad="38100" dist="38100" dir="2700000" algn="tl">
                    <a:srgbClr val="000000">
                      <a:alpha val="43137"/>
                    </a:srgbClr>
                  </a:outerShdw>
                </a:effectLst>
                <a:latin typeface="Calibri"/>
                <a:cs typeface="Calibri"/>
              </a:rPr>
              <a:t>evaluation</a:t>
            </a:r>
            <a:endParaRPr sz="1200" b="1" baseline="40123">
              <a:solidFill>
                <a:schemeClr val="bg1"/>
              </a:solidFill>
              <a:effectLst>
                <a:outerShdw blurRad="38100" dist="38100" dir="2700000" algn="tl">
                  <a:srgbClr val="000000">
                    <a:alpha val="43137"/>
                  </a:srgbClr>
                </a:outerShdw>
              </a:effectLst>
              <a:latin typeface="Calibri"/>
              <a:cs typeface="Calibri"/>
            </a:endParaRPr>
          </a:p>
        </p:txBody>
      </p:sp>
      <p:sp>
        <p:nvSpPr>
          <p:cNvPr id="52" name="object 47">
            <a:extLst>
              <a:ext uri="{FF2B5EF4-FFF2-40B4-BE49-F238E27FC236}">
                <a16:creationId xmlns:a16="http://schemas.microsoft.com/office/drawing/2014/main" id="{AD5A9CB6-2023-3F58-E030-0ECD0FDE4972}"/>
              </a:ext>
            </a:extLst>
          </p:cNvPr>
          <p:cNvSpPr/>
          <p:nvPr/>
        </p:nvSpPr>
        <p:spPr>
          <a:xfrm>
            <a:off x="10259937" y="5516150"/>
            <a:ext cx="1501700" cy="350693"/>
          </a:xfrm>
          <a:custGeom>
            <a:avLst/>
            <a:gdLst/>
            <a:ahLst/>
            <a:cxnLst/>
            <a:rect l="l" t="t" r="r" b="b"/>
            <a:pathLst>
              <a:path w="1543050" h="514350">
                <a:moveTo>
                  <a:pt x="1285875" y="0"/>
                </a:moveTo>
                <a:lnTo>
                  <a:pt x="257175" y="0"/>
                </a:lnTo>
                <a:lnTo>
                  <a:pt x="210960" y="4143"/>
                </a:lnTo>
                <a:lnTo>
                  <a:pt x="167457" y="16089"/>
                </a:lnTo>
                <a:lnTo>
                  <a:pt x="127395" y="35111"/>
                </a:lnTo>
                <a:lnTo>
                  <a:pt x="91500" y="60483"/>
                </a:lnTo>
                <a:lnTo>
                  <a:pt x="60500" y="91479"/>
                </a:lnTo>
                <a:lnTo>
                  <a:pt x="35122" y="127372"/>
                </a:lnTo>
                <a:lnTo>
                  <a:pt x="16095" y="167437"/>
                </a:lnTo>
                <a:lnTo>
                  <a:pt x="4145" y="210946"/>
                </a:lnTo>
                <a:lnTo>
                  <a:pt x="0" y="257175"/>
                </a:lnTo>
                <a:lnTo>
                  <a:pt x="4145" y="303403"/>
                </a:lnTo>
                <a:lnTo>
                  <a:pt x="16095" y="346912"/>
                </a:lnTo>
                <a:lnTo>
                  <a:pt x="35122" y="386977"/>
                </a:lnTo>
                <a:lnTo>
                  <a:pt x="60500" y="422870"/>
                </a:lnTo>
                <a:lnTo>
                  <a:pt x="91500" y="453866"/>
                </a:lnTo>
                <a:lnTo>
                  <a:pt x="127395" y="479238"/>
                </a:lnTo>
                <a:lnTo>
                  <a:pt x="167457" y="498260"/>
                </a:lnTo>
                <a:lnTo>
                  <a:pt x="210960" y="510206"/>
                </a:lnTo>
                <a:lnTo>
                  <a:pt x="257175" y="514350"/>
                </a:lnTo>
                <a:lnTo>
                  <a:pt x="1285875" y="514350"/>
                </a:lnTo>
                <a:lnTo>
                  <a:pt x="1332089" y="510206"/>
                </a:lnTo>
                <a:lnTo>
                  <a:pt x="1375592" y="498260"/>
                </a:lnTo>
                <a:lnTo>
                  <a:pt x="1415654" y="479238"/>
                </a:lnTo>
                <a:lnTo>
                  <a:pt x="1451549" y="453866"/>
                </a:lnTo>
                <a:lnTo>
                  <a:pt x="1482549" y="422870"/>
                </a:lnTo>
                <a:lnTo>
                  <a:pt x="1507927" y="386977"/>
                </a:lnTo>
                <a:lnTo>
                  <a:pt x="1526954" y="346912"/>
                </a:lnTo>
                <a:lnTo>
                  <a:pt x="1538904" y="303403"/>
                </a:lnTo>
                <a:lnTo>
                  <a:pt x="1543050" y="257175"/>
                </a:lnTo>
                <a:lnTo>
                  <a:pt x="1538904" y="210946"/>
                </a:lnTo>
                <a:lnTo>
                  <a:pt x="1526954" y="167437"/>
                </a:lnTo>
                <a:lnTo>
                  <a:pt x="1507927" y="127372"/>
                </a:lnTo>
                <a:lnTo>
                  <a:pt x="1482549" y="91479"/>
                </a:lnTo>
                <a:lnTo>
                  <a:pt x="1451549" y="60483"/>
                </a:lnTo>
                <a:lnTo>
                  <a:pt x="1415654" y="35111"/>
                </a:lnTo>
                <a:lnTo>
                  <a:pt x="1375592" y="16089"/>
                </a:lnTo>
                <a:lnTo>
                  <a:pt x="1332089" y="4143"/>
                </a:lnTo>
                <a:lnTo>
                  <a:pt x="1285875" y="0"/>
                </a:lnTo>
                <a:close/>
              </a:path>
            </a:pathLst>
          </a:custGeom>
          <a:solidFill>
            <a:srgbClr val="008E8C"/>
          </a:solidFill>
        </p:spPr>
        <p:txBody>
          <a:bodyPr wrap="square" lIns="0" tIns="0" rIns="0" bIns="0" rtlCol="0"/>
          <a:lstStyle/>
          <a:p>
            <a:endParaRPr sz="1400">
              <a:solidFill>
                <a:schemeClr val="bg1"/>
              </a:solidFill>
              <a:latin typeface="Calibri"/>
            </a:endParaRPr>
          </a:p>
        </p:txBody>
      </p:sp>
      <p:sp>
        <p:nvSpPr>
          <p:cNvPr id="53" name="object 48">
            <a:extLst>
              <a:ext uri="{FF2B5EF4-FFF2-40B4-BE49-F238E27FC236}">
                <a16:creationId xmlns:a16="http://schemas.microsoft.com/office/drawing/2014/main" id="{5E80E8E7-5078-ECBE-18F4-EA7DDE7E4153}"/>
              </a:ext>
            </a:extLst>
          </p:cNvPr>
          <p:cNvSpPr/>
          <p:nvPr/>
        </p:nvSpPr>
        <p:spPr>
          <a:xfrm>
            <a:off x="10259937" y="5516150"/>
            <a:ext cx="1501700" cy="472211"/>
          </a:xfrm>
          <a:custGeom>
            <a:avLst/>
            <a:gdLst/>
            <a:ahLst/>
            <a:cxnLst/>
            <a:rect l="l" t="t" r="r" b="b"/>
            <a:pathLst>
              <a:path w="1543050" h="514350">
                <a:moveTo>
                  <a:pt x="257175" y="514350"/>
                </a:moveTo>
                <a:lnTo>
                  <a:pt x="1285875" y="514350"/>
                </a:lnTo>
                <a:lnTo>
                  <a:pt x="1332089" y="510206"/>
                </a:lnTo>
                <a:lnTo>
                  <a:pt x="1375592" y="498260"/>
                </a:lnTo>
                <a:lnTo>
                  <a:pt x="1415654" y="479238"/>
                </a:lnTo>
                <a:lnTo>
                  <a:pt x="1451549" y="453866"/>
                </a:lnTo>
                <a:lnTo>
                  <a:pt x="1482549" y="422870"/>
                </a:lnTo>
                <a:lnTo>
                  <a:pt x="1507927" y="386977"/>
                </a:lnTo>
                <a:lnTo>
                  <a:pt x="1526954" y="346912"/>
                </a:lnTo>
                <a:lnTo>
                  <a:pt x="1538904" y="303403"/>
                </a:lnTo>
                <a:lnTo>
                  <a:pt x="1543050" y="257175"/>
                </a:lnTo>
                <a:lnTo>
                  <a:pt x="1538904" y="210946"/>
                </a:lnTo>
                <a:lnTo>
                  <a:pt x="1526954" y="167437"/>
                </a:lnTo>
                <a:lnTo>
                  <a:pt x="1507927" y="127372"/>
                </a:lnTo>
                <a:lnTo>
                  <a:pt x="1482549" y="91479"/>
                </a:lnTo>
                <a:lnTo>
                  <a:pt x="1451549" y="60483"/>
                </a:lnTo>
                <a:lnTo>
                  <a:pt x="1415654" y="35111"/>
                </a:lnTo>
                <a:lnTo>
                  <a:pt x="1375592" y="16089"/>
                </a:lnTo>
                <a:lnTo>
                  <a:pt x="1332089" y="4143"/>
                </a:lnTo>
                <a:lnTo>
                  <a:pt x="1285875" y="0"/>
                </a:lnTo>
                <a:lnTo>
                  <a:pt x="257175" y="0"/>
                </a:lnTo>
                <a:lnTo>
                  <a:pt x="210960" y="4143"/>
                </a:lnTo>
                <a:lnTo>
                  <a:pt x="167457" y="16089"/>
                </a:lnTo>
                <a:lnTo>
                  <a:pt x="127395" y="35111"/>
                </a:lnTo>
                <a:lnTo>
                  <a:pt x="91500" y="60483"/>
                </a:lnTo>
                <a:lnTo>
                  <a:pt x="60500" y="91479"/>
                </a:lnTo>
                <a:lnTo>
                  <a:pt x="35122" y="127372"/>
                </a:lnTo>
                <a:lnTo>
                  <a:pt x="16095" y="167437"/>
                </a:lnTo>
                <a:lnTo>
                  <a:pt x="4145" y="210946"/>
                </a:lnTo>
                <a:lnTo>
                  <a:pt x="0" y="257175"/>
                </a:lnTo>
                <a:lnTo>
                  <a:pt x="4145" y="303403"/>
                </a:lnTo>
                <a:lnTo>
                  <a:pt x="16095" y="346912"/>
                </a:lnTo>
                <a:lnTo>
                  <a:pt x="35122" y="386977"/>
                </a:lnTo>
                <a:lnTo>
                  <a:pt x="60500" y="422870"/>
                </a:lnTo>
                <a:lnTo>
                  <a:pt x="91500" y="453866"/>
                </a:lnTo>
                <a:lnTo>
                  <a:pt x="127395" y="479238"/>
                </a:lnTo>
                <a:lnTo>
                  <a:pt x="167457" y="498260"/>
                </a:lnTo>
                <a:lnTo>
                  <a:pt x="210960" y="510206"/>
                </a:lnTo>
                <a:lnTo>
                  <a:pt x="257175" y="514350"/>
                </a:lnTo>
                <a:close/>
              </a:path>
            </a:pathLst>
          </a:custGeom>
          <a:solidFill>
            <a:srgbClr val="008E8C"/>
          </a:solidFill>
          <a:ln w="12700">
            <a:solidFill>
              <a:srgbClr val="404040"/>
            </a:solidFill>
          </a:ln>
        </p:spPr>
        <p:txBody>
          <a:bodyPr wrap="square" lIns="0" tIns="0" rIns="0" bIns="0" rtlCol="0"/>
          <a:lstStyle/>
          <a:p>
            <a:endParaRPr sz="1400">
              <a:solidFill>
                <a:schemeClr val="bg1"/>
              </a:solidFill>
              <a:latin typeface="Calibri"/>
            </a:endParaRPr>
          </a:p>
        </p:txBody>
      </p:sp>
      <p:sp>
        <p:nvSpPr>
          <p:cNvPr id="54" name="object 49">
            <a:extLst>
              <a:ext uri="{FF2B5EF4-FFF2-40B4-BE49-F238E27FC236}">
                <a16:creationId xmlns:a16="http://schemas.microsoft.com/office/drawing/2014/main" id="{D5DA50BA-D714-A604-6458-E7A52DB891F0}"/>
              </a:ext>
            </a:extLst>
          </p:cNvPr>
          <p:cNvSpPr txBox="1"/>
          <p:nvPr/>
        </p:nvSpPr>
        <p:spPr>
          <a:xfrm>
            <a:off x="10430500" y="5653811"/>
            <a:ext cx="1178493" cy="184666"/>
          </a:xfrm>
          <a:prstGeom prst="rect">
            <a:avLst/>
          </a:prstGeom>
          <a:solidFill>
            <a:srgbClr val="008E8C"/>
          </a:solidFill>
        </p:spPr>
        <p:txBody>
          <a:bodyPr vert="horz" wrap="square" lIns="0" tIns="0" rIns="0" bIns="0" rtlCol="0">
            <a:spAutoFit/>
          </a:bodyPr>
          <a:lstStyle/>
          <a:p>
            <a:pPr marL="8658" algn="ctr"/>
            <a:r>
              <a:rPr sz="1200" b="1">
                <a:solidFill>
                  <a:schemeClr val="bg1"/>
                </a:solidFill>
                <a:effectLst>
                  <a:outerShdw blurRad="38100" dist="38100" dir="2700000" algn="tl">
                    <a:srgbClr val="000000">
                      <a:alpha val="43137"/>
                    </a:srgbClr>
                  </a:outerShdw>
                </a:effectLst>
                <a:latin typeface="Calibri"/>
                <a:cs typeface="Calibri"/>
              </a:rPr>
              <a:t>Discharge</a:t>
            </a:r>
            <a:r>
              <a:rPr sz="1200" b="1" spc="-41">
                <a:solidFill>
                  <a:schemeClr val="bg1"/>
                </a:solidFill>
                <a:effectLst>
                  <a:outerShdw blurRad="38100" dist="38100" dir="2700000" algn="tl">
                    <a:srgbClr val="000000">
                      <a:alpha val="43137"/>
                    </a:srgbClr>
                  </a:outerShdw>
                </a:effectLst>
                <a:latin typeface="Calibri"/>
                <a:cs typeface="Calibri"/>
              </a:rPr>
              <a:t> </a:t>
            </a:r>
            <a:r>
              <a:rPr sz="1200" b="1" spc="-7">
                <a:solidFill>
                  <a:schemeClr val="bg1"/>
                </a:solidFill>
                <a:effectLst>
                  <a:outerShdw blurRad="38100" dist="38100" dir="2700000" algn="tl">
                    <a:srgbClr val="000000">
                      <a:alpha val="43137"/>
                    </a:srgbClr>
                  </a:outerShdw>
                </a:effectLst>
                <a:latin typeface="Calibri"/>
                <a:cs typeface="Calibri"/>
              </a:rPr>
              <a:t>Home</a:t>
            </a:r>
            <a:endParaRPr sz="1200" b="1">
              <a:solidFill>
                <a:schemeClr val="bg1"/>
              </a:solidFill>
              <a:effectLst>
                <a:outerShdw blurRad="38100" dist="38100" dir="2700000" algn="tl">
                  <a:srgbClr val="000000">
                    <a:alpha val="43137"/>
                  </a:srgbClr>
                </a:outerShdw>
              </a:effectLst>
              <a:latin typeface="Calibri"/>
              <a:cs typeface="Calibri"/>
            </a:endParaRPr>
          </a:p>
        </p:txBody>
      </p:sp>
      <p:sp>
        <p:nvSpPr>
          <p:cNvPr id="55" name="object 50">
            <a:extLst>
              <a:ext uri="{FF2B5EF4-FFF2-40B4-BE49-F238E27FC236}">
                <a16:creationId xmlns:a16="http://schemas.microsoft.com/office/drawing/2014/main" id="{DA464BDD-16A9-6117-1029-E89777BB0611}"/>
              </a:ext>
            </a:extLst>
          </p:cNvPr>
          <p:cNvSpPr/>
          <p:nvPr/>
        </p:nvSpPr>
        <p:spPr>
          <a:xfrm>
            <a:off x="2932387" y="4425106"/>
            <a:ext cx="1515915" cy="542480"/>
          </a:xfrm>
          <a:custGeom>
            <a:avLst/>
            <a:gdLst/>
            <a:ahLst/>
            <a:cxnLst/>
            <a:rect l="l" t="t" r="r" b="b"/>
            <a:pathLst>
              <a:path w="1557654" h="628650">
                <a:moveTo>
                  <a:pt x="0" y="628650"/>
                </a:moveTo>
                <a:lnTo>
                  <a:pt x="1557147" y="628650"/>
                </a:lnTo>
                <a:lnTo>
                  <a:pt x="1557147" y="0"/>
                </a:lnTo>
                <a:lnTo>
                  <a:pt x="0" y="0"/>
                </a:lnTo>
                <a:lnTo>
                  <a:pt x="0" y="62865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56" name="object 51">
            <a:extLst>
              <a:ext uri="{FF2B5EF4-FFF2-40B4-BE49-F238E27FC236}">
                <a16:creationId xmlns:a16="http://schemas.microsoft.com/office/drawing/2014/main" id="{CBFB1F88-9B63-8F39-9712-1702578EE6AC}"/>
              </a:ext>
            </a:extLst>
          </p:cNvPr>
          <p:cNvSpPr/>
          <p:nvPr/>
        </p:nvSpPr>
        <p:spPr>
          <a:xfrm>
            <a:off x="2932387" y="4425106"/>
            <a:ext cx="1493292" cy="542480"/>
          </a:xfrm>
          <a:custGeom>
            <a:avLst/>
            <a:gdLst/>
            <a:ahLst/>
            <a:cxnLst/>
            <a:rect l="l" t="t" r="r" b="b"/>
            <a:pathLst>
              <a:path w="1557654" h="628650">
                <a:moveTo>
                  <a:pt x="0" y="628650"/>
                </a:moveTo>
                <a:lnTo>
                  <a:pt x="1557147" y="628650"/>
                </a:lnTo>
                <a:lnTo>
                  <a:pt x="1557147" y="0"/>
                </a:lnTo>
                <a:lnTo>
                  <a:pt x="0" y="0"/>
                </a:lnTo>
                <a:lnTo>
                  <a:pt x="0" y="628650"/>
                </a:lnTo>
                <a:close/>
              </a:path>
            </a:pathLst>
          </a:custGeom>
          <a:gradFill flip="none" rotWithShape="1">
            <a:gsLst>
              <a:gs pos="0">
                <a:srgbClr val="FF0000"/>
              </a:gs>
              <a:gs pos="74000">
                <a:srgbClr val="FFFF00"/>
              </a:gs>
              <a:gs pos="82000">
                <a:srgbClr val="FFFF00"/>
              </a:gs>
              <a:gs pos="100000">
                <a:srgbClr val="FFFF00"/>
              </a:gs>
            </a:gsLst>
            <a:lin ang="0" scaled="1"/>
            <a:tileRect/>
          </a:gradFill>
          <a:ln w="12700">
            <a:solidFill>
              <a:srgbClr val="404040"/>
            </a:solidFill>
          </a:ln>
        </p:spPr>
        <p:txBody>
          <a:bodyPr wrap="square" lIns="0" tIns="0" rIns="0" bIns="0" rtlCol="0"/>
          <a:lstStyle/>
          <a:p>
            <a:pPr algn="ctr"/>
            <a:r>
              <a:rPr lang="en-US" sz="1200" b="1" spc="3">
                <a:cs typeface="Calibri"/>
              </a:rPr>
              <a:t>HEART </a:t>
            </a:r>
            <a:r>
              <a:rPr lang="en-US" sz="1200" b="1" spc="-3">
                <a:cs typeface="Calibri"/>
              </a:rPr>
              <a:t>0-6: </a:t>
            </a:r>
            <a:r>
              <a:rPr lang="en-US" sz="1200" b="1" spc="3">
                <a:cs typeface="Calibri"/>
              </a:rPr>
              <a:t>Low</a:t>
            </a:r>
            <a:r>
              <a:rPr lang="en-US" sz="1200" b="1" spc="-85">
                <a:cs typeface="Calibri"/>
              </a:rPr>
              <a:t> </a:t>
            </a:r>
            <a:r>
              <a:rPr lang="en-US" sz="1200" b="1" spc="11">
                <a:cs typeface="Calibri"/>
              </a:rPr>
              <a:t>&amp;</a:t>
            </a:r>
            <a:r>
              <a:rPr lang="en-US" sz="1200">
                <a:cs typeface="Calibri"/>
              </a:rPr>
              <a:t> </a:t>
            </a:r>
            <a:r>
              <a:rPr lang="en-US" sz="1200" b="1" spc="-3">
                <a:cs typeface="Calibri"/>
              </a:rPr>
              <a:t>I</a:t>
            </a:r>
            <a:r>
              <a:rPr lang="en-US" sz="1200" b="1" spc="-7">
                <a:cs typeface="Calibri"/>
              </a:rPr>
              <a:t>n</a:t>
            </a:r>
            <a:r>
              <a:rPr lang="en-US" sz="1200" b="1" spc="-31">
                <a:cs typeface="Calibri"/>
              </a:rPr>
              <a:t>t</a:t>
            </a:r>
            <a:r>
              <a:rPr lang="en-US" sz="1200" b="1" spc="24">
                <a:cs typeface="Calibri"/>
              </a:rPr>
              <a:t>e</a:t>
            </a:r>
            <a:r>
              <a:rPr lang="en-US" sz="1200" b="1" spc="-37">
                <a:cs typeface="Calibri"/>
              </a:rPr>
              <a:t>r</a:t>
            </a:r>
            <a:r>
              <a:rPr lang="en-US" sz="1200" b="1" spc="35">
                <a:cs typeface="Calibri"/>
              </a:rPr>
              <a:t>m</a:t>
            </a:r>
            <a:r>
              <a:rPr lang="en-US" sz="1200" b="1" spc="-24">
                <a:cs typeface="Calibri"/>
              </a:rPr>
              <a:t>e</a:t>
            </a:r>
            <a:r>
              <a:rPr lang="en-US" sz="1200" b="1" spc="-7">
                <a:cs typeface="Calibri"/>
              </a:rPr>
              <a:t>diate  </a:t>
            </a:r>
            <a:r>
              <a:rPr lang="en-US" sz="1200" b="1" spc="-3">
                <a:cs typeface="Calibri"/>
              </a:rPr>
              <a:t>probability</a:t>
            </a:r>
            <a:endParaRPr lang="en-US" sz="1200">
              <a:cs typeface="Calibri"/>
            </a:endParaRPr>
          </a:p>
        </p:txBody>
      </p:sp>
      <p:sp>
        <p:nvSpPr>
          <p:cNvPr id="57" name="object 55">
            <a:extLst>
              <a:ext uri="{FF2B5EF4-FFF2-40B4-BE49-F238E27FC236}">
                <a16:creationId xmlns:a16="http://schemas.microsoft.com/office/drawing/2014/main" id="{901FD4DD-E4C0-4C9E-DB7A-1443BE5336E7}"/>
              </a:ext>
            </a:extLst>
          </p:cNvPr>
          <p:cNvSpPr/>
          <p:nvPr/>
        </p:nvSpPr>
        <p:spPr>
          <a:xfrm>
            <a:off x="6582320" y="4425107"/>
            <a:ext cx="1515915" cy="428625"/>
          </a:xfrm>
          <a:custGeom>
            <a:avLst/>
            <a:gdLst/>
            <a:ahLst/>
            <a:cxnLst/>
            <a:rect l="l" t="t" r="r" b="b"/>
            <a:pathLst>
              <a:path w="1557654" h="628650">
                <a:moveTo>
                  <a:pt x="0" y="628650"/>
                </a:moveTo>
                <a:lnTo>
                  <a:pt x="1557147" y="628650"/>
                </a:lnTo>
                <a:lnTo>
                  <a:pt x="1557147" y="0"/>
                </a:lnTo>
                <a:lnTo>
                  <a:pt x="0" y="0"/>
                </a:lnTo>
                <a:lnTo>
                  <a:pt x="0" y="62865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58" name="object 56">
            <a:extLst>
              <a:ext uri="{FF2B5EF4-FFF2-40B4-BE49-F238E27FC236}">
                <a16:creationId xmlns:a16="http://schemas.microsoft.com/office/drawing/2014/main" id="{3DBB00BA-57CA-AB93-27B1-CBE9AA3F4E30}"/>
              </a:ext>
            </a:extLst>
          </p:cNvPr>
          <p:cNvSpPr/>
          <p:nvPr/>
        </p:nvSpPr>
        <p:spPr>
          <a:xfrm>
            <a:off x="6582320" y="4425106"/>
            <a:ext cx="1515915" cy="539261"/>
          </a:xfrm>
          <a:custGeom>
            <a:avLst/>
            <a:gdLst/>
            <a:ahLst/>
            <a:cxnLst/>
            <a:rect l="l" t="t" r="r" b="b"/>
            <a:pathLst>
              <a:path w="1557654" h="628650">
                <a:moveTo>
                  <a:pt x="0" y="628650"/>
                </a:moveTo>
                <a:lnTo>
                  <a:pt x="1557147" y="628650"/>
                </a:lnTo>
                <a:lnTo>
                  <a:pt x="1557147" y="0"/>
                </a:lnTo>
                <a:lnTo>
                  <a:pt x="0" y="0"/>
                </a:lnTo>
                <a:lnTo>
                  <a:pt x="0" y="628650"/>
                </a:lnTo>
                <a:close/>
              </a:path>
            </a:pathLst>
          </a:custGeom>
          <a:solidFill>
            <a:srgbClr val="FFFF00"/>
          </a:solidFill>
          <a:ln w="12700">
            <a:solidFill>
              <a:srgbClr val="404040"/>
            </a:solidFill>
          </a:ln>
        </p:spPr>
        <p:txBody>
          <a:bodyPr wrap="square" lIns="0" tIns="0" rIns="0" bIns="0" rtlCol="0"/>
          <a:lstStyle/>
          <a:p>
            <a:endParaRPr sz="1400">
              <a:solidFill>
                <a:prstClr val="black"/>
              </a:solidFill>
              <a:latin typeface="Calibri"/>
            </a:endParaRPr>
          </a:p>
        </p:txBody>
      </p:sp>
      <p:sp>
        <p:nvSpPr>
          <p:cNvPr id="59" name="object 57">
            <a:extLst>
              <a:ext uri="{FF2B5EF4-FFF2-40B4-BE49-F238E27FC236}">
                <a16:creationId xmlns:a16="http://schemas.microsoft.com/office/drawing/2014/main" id="{A992340D-BFFC-B0CF-BCFC-9342151D79FA}"/>
              </a:ext>
            </a:extLst>
          </p:cNvPr>
          <p:cNvSpPr txBox="1"/>
          <p:nvPr/>
        </p:nvSpPr>
        <p:spPr>
          <a:xfrm>
            <a:off x="6686512" y="4413589"/>
            <a:ext cx="1320629" cy="553998"/>
          </a:xfrm>
          <a:prstGeom prst="rect">
            <a:avLst/>
          </a:prstGeom>
        </p:spPr>
        <p:txBody>
          <a:bodyPr vert="horz" wrap="square" lIns="0" tIns="0" rIns="0" bIns="0" rtlCol="0">
            <a:spAutoFit/>
          </a:bodyPr>
          <a:lstStyle/>
          <a:p>
            <a:pPr algn="ctr"/>
            <a:r>
              <a:rPr sz="1200" b="1" spc="3">
                <a:solidFill>
                  <a:srgbClr val="008000"/>
                </a:solidFill>
                <a:latin typeface="Calibri"/>
                <a:cs typeface="Calibri"/>
              </a:rPr>
              <a:t>HEART </a:t>
            </a:r>
            <a:r>
              <a:rPr sz="1200" b="1" spc="-7">
                <a:solidFill>
                  <a:srgbClr val="008000"/>
                </a:solidFill>
                <a:latin typeface="Calibri"/>
                <a:cs typeface="Calibri"/>
              </a:rPr>
              <a:t>0-6: </a:t>
            </a:r>
            <a:r>
              <a:rPr sz="1200" b="1" spc="3">
                <a:solidFill>
                  <a:srgbClr val="008000"/>
                </a:solidFill>
                <a:latin typeface="Calibri"/>
                <a:cs typeface="Calibri"/>
              </a:rPr>
              <a:t>Low</a:t>
            </a:r>
            <a:r>
              <a:rPr sz="1200" b="1" spc="-72">
                <a:solidFill>
                  <a:srgbClr val="008000"/>
                </a:solidFill>
                <a:latin typeface="Calibri"/>
                <a:cs typeface="Calibri"/>
              </a:rPr>
              <a:t> </a:t>
            </a:r>
            <a:r>
              <a:rPr sz="1200" b="1" spc="11">
                <a:solidFill>
                  <a:srgbClr val="008000"/>
                </a:solidFill>
                <a:latin typeface="Calibri"/>
                <a:cs typeface="Calibri"/>
              </a:rPr>
              <a:t>&amp;</a:t>
            </a:r>
            <a:endParaRPr sz="1200">
              <a:solidFill>
                <a:prstClr val="black"/>
              </a:solidFill>
              <a:latin typeface="Calibri"/>
              <a:cs typeface="Calibri"/>
            </a:endParaRPr>
          </a:p>
          <a:p>
            <a:pPr marL="130746" marR="129447" algn="ctr"/>
            <a:r>
              <a:rPr sz="1200" b="1" spc="-3">
                <a:solidFill>
                  <a:srgbClr val="D26C18"/>
                </a:solidFill>
                <a:latin typeface="Calibri"/>
                <a:cs typeface="Calibri"/>
              </a:rPr>
              <a:t>I</a:t>
            </a:r>
            <a:r>
              <a:rPr sz="1200" b="1" spc="-7">
                <a:solidFill>
                  <a:srgbClr val="D26C18"/>
                </a:solidFill>
                <a:latin typeface="Calibri"/>
                <a:cs typeface="Calibri"/>
              </a:rPr>
              <a:t>n</a:t>
            </a:r>
            <a:r>
              <a:rPr sz="1200" b="1" spc="-31">
                <a:solidFill>
                  <a:srgbClr val="D26C18"/>
                </a:solidFill>
                <a:latin typeface="Calibri"/>
                <a:cs typeface="Calibri"/>
              </a:rPr>
              <a:t>t</a:t>
            </a:r>
            <a:r>
              <a:rPr sz="1200" b="1" spc="24">
                <a:solidFill>
                  <a:srgbClr val="D26C18"/>
                </a:solidFill>
                <a:latin typeface="Calibri"/>
                <a:cs typeface="Calibri"/>
              </a:rPr>
              <a:t>e</a:t>
            </a:r>
            <a:r>
              <a:rPr sz="1200" b="1" spc="-37">
                <a:solidFill>
                  <a:srgbClr val="D26C18"/>
                </a:solidFill>
                <a:latin typeface="Calibri"/>
                <a:cs typeface="Calibri"/>
              </a:rPr>
              <a:t>r</a:t>
            </a:r>
            <a:r>
              <a:rPr sz="1200" b="1" spc="35">
                <a:solidFill>
                  <a:srgbClr val="D26C18"/>
                </a:solidFill>
                <a:latin typeface="Calibri"/>
                <a:cs typeface="Calibri"/>
              </a:rPr>
              <a:t>m</a:t>
            </a:r>
            <a:r>
              <a:rPr sz="1200" b="1" spc="-24">
                <a:solidFill>
                  <a:srgbClr val="D26C18"/>
                </a:solidFill>
                <a:latin typeface="Calibri"/>
                <a:cs typeface="Calibri"/>
              </a:rPr>
              <a:t>e</a:t>
            </a:r>
            <a:r>
              <a:rPr sz="1200" b="1" spc="-7">
                <a:solidFill>
                  <a:srgbClr val="D26C18"/>
                </a:solidFill>
                <a:latin typeface="Calibri"/>
                <a:cs typeface="Calibri"/>
              </a:rPr>
              <a:t>d</a:t>
            </a:r>
            <a:r>
              <a:rPr sz="1200" b="1" spc="17">
                <a:solidFill>
                  <a:srgbClr val="D26C18"/>
                </a:solidFill>
                <a:latin typeface="Calibri"/>
                <a:cs typeface="Calibri"/>
              </a:rPr>
              <a:t>i</a:t>
            </a:r>
            <a:r>
              <a:rPr sz="1200" b="1" spc="-15">
                <a:solidFill>
                  <a:srgbClr val="D26C18"/>
                </a:solidFill>
                <a:latin typeface="Calibri"/>
                <a:cs typeface="Calibri"/>
              </a:rPr>
              <a:t>a</a:t>
            </a:r>
            <a:r>
              <a:rPr sz="1200" b="1" spc="-31">
                <a:solidFill>
                  <a:srgbClr val="D26C18"/>
                </a:solidFill>
                <a:latin typeface="Calibri"/>
                <a:cs typeface="Calibri"/>
              </a:rPr>
              <a:t>t</a:t>
            </a:r>
            <a:r>
              <a:rPr sz="1200" b="1" spc="3">
                <a:solidFill>
                  <a:srgbClr val="D26C18"/>
                </a:solidFill>
                <a:latin typeface="Calibri"/>
                <a:cs typeface="Calibri"/>
              </a:rPr>
              <a:t>e  </a:t>
            </a:r>
            <a:r>
              <a:rPr sz="1200" b="1" spc="-3">
                <a:solidFill>
                  <a:srgbClr val="008000"/>
                </a:solidFill>
                <a:latin typeface="Calibri"/>
                <a:cs typeface="Calibri"/>
              </a:rPr>
              <a:t>probability</a:t>
            </a:r>
            <a:endParaRPr sz="1200">
              <a:solidFill>
                <a:prstClr val="black"/>
              </a:solidFill>
              <a:latin typeface="Calibri"/>
              <a:cs typeface="Calibri"/>
            </a:endParaRPr>
          </a:p>
        </p:txBody>
      </p:sp>
      <p:sp>
        <p:nvSpPr>
          <p:cNvPr id="60" name="object 58">
            <a:extLst>
              <a:ext uri="{FF2B5EF4-FFF2-40B4-BE49-F238E27FC236}">
                <a16:creationId xmlns:a16="http://schemas.microsoft.com/office/drawing/2014/main" id="{EADA32D0-E8A0-0FBC-3B13-2F8B0B7805DC}"/>
              </a:ext>
            </a:extLst>
          </p:cNvPr>
          <p:cNvSpPr/>
          <p:nvPr/>
        </p:nvSpPr>
        <p:spPr>
          <a:xfrm>
            <a:off x="10259937" y="4425106"/>
            <a:ext cx="1501700" cy="539261"/>
          </a:xfrm>
          <a:custGeom>
            <a:avLst/>
            <a:gdLst/>
            <a:ahLst/>
            <a:cxnLst/>
            <a:rect l="l" t="t" r="r" b="b"/>
            <a:pathLst>
              <a:path w="1543050" h="628650">
                <a:moveTo>
                  <a:pt x="0" y="628650"/>
                </a:moveTo>
                <a:lnTo>
                  <a:pt x="1543050" y="628650"/>
                </a:lnTo>
                <a:lnTo>
                  <a:pt x="1543050" y="0"/>
                </a:lnTo>
                <a:lnTo>
                  <a:pt x="0" y="0"/>
                </a:lnTo>
                <a:lnTo>
                  <a:pt x="0" y="62865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61" name="object 59">
            <a:extLst>
              <a:ext uri="{FF2B5EF4-FFF2-40B4-BE49-F238E27FC236}">
                <a16:creationId xmlns:a16="http://schemas.microsoft.com/office/drawing/2014/main" id="{88AA2248-C7D1-5E76-35F8-E27F703AD034}"/>
              </a:ext>
            </a:extLst>
          </p:cNvPr>
          <p:cNvSpPr/>
          <p:nvPr/>
        </p:nvSpPr>
        <p:spPr>
          <a:xfrm>
            <a:off x="10259937" y="4425106"/>
            <a:ext cx="1501700" cy="539261"/>
          </a:xfrm>
          <a:custGeom>
            <a:avLst/>
            <a:gdLst/>
            <a:ahLst/>
            <a:cxnLst/>
            <a:rect l="l" t="t" r="r" b="b"/>
            <a:pathLst>
              <a:path w="1543050" h="628650">
                <a:moveTo>
                  <a:pt x="0" y="628650"/>
                </a:moveTo>
                <a:lnTo>
                  <a:pt x="1543050" y="628650"/>
                </a:lnTo>
                <a:lnTo>
                  <a:pt x="1543050" y="0"/>
                </a:lnTo>
                <a:lnTo>
                  <a:pt x="0" y="0"/>
                </a:lnTo>
                <a:lnTo>
                  <a:pt x="0" y="628650"/>
                </a:lnTo>
                <a:close/>
              </a:path>
            </a:pathLst>
          </a:custGeom>
          <a:solidFill>
            <a:srgbClr val="92D050"/>
          </a:solidFill>
          <a:ln w="12700">
            <a:solidFill>
              <a:srgbClr val="404040"/>
            </a:solidFill>
          </a:ln>
        </p:spPr>
        <p:txBody>
          <a:bodyPr wrap="square" lIns="0" tIns="0" rIns="0" bIns="0" rtlCol="0"/>
          <a:lstStyle/>
          <a:p>
            <a:endParaRPr sz="1400">
              <a:solidFill>
                <a:prstClr val="black"/>
              </a:solidFill>
              <a:latin typeface="Calibri"/>
            </a:endParaRPr>
          </a:p>
        </p:txBody>
      </p:sp>
      <p:sp>
        <p:nvSpPr>
          <p:cNvPr id="62" name="object 60">
            <a:extLst>
              <a:ext uri="{FF2B5EF4-FFF2-40B4-BE49-F238E27FC236}">
                <a16:creationId xmlns:a16="http://schemas.microsoft.com/office/drawing/2014/main" id="{CE904610-5B10-751C-A081-6C888AC34A61}"/>
              </a:ext>
            </a:extLst>
          </p:cNvPr>
          <p:cNvSpPr txBox="1"/>
          <p:nvPr/>
        </p:nvSpPr>
        <p:spPr>
          <a:xfrm>
            <a:off x="10360050" y="4413589"/>
            <a:ext cx="1320629" cy="553998"/>
          </a:xfrm>
          <a:prstGeom prst="rect">
            <a:avLst/>
          </a:prstGeom>
        </p:spPr>
        <p:txBody>
          <a:bodyPr vert="horz" wrap="square" lIns="0" tIns="0" rIns="0" bIns="0" rtlCol="0">
            <a:spAutoFit/>
          </a:bodyPr>
          <a:lstStyle/>
          <a:p>
            <a:pPr algn="ctr"/>
            <a:r>
              <a:rPr sz="1200" b="1" spc="3">
                <a:solidFill>
                  <a:srgbClr val="008000"/>
                </a:solidFill>
                <a:latin typeface="Calibri"/>
                <a:cs typeface="Calibri"/>
              </a:rPr>
              <a:t>HEART </a:t>
            </a:r>
            <a:r>
              <a:rPr sz="1200" b="1" spc="-3">
                <a:solidFill>
                  <a:srgbClr val="008000"/>
                </a:solidFill>
                <a:latin typeface="Calibri"/>
                <a:cs typeface="Calibri"/>
              </a:rPr>
              <a:t>0-6: </a:t>
            </a:r>
            <a:r>
              <a:rPr sz="1200" b="1" spc="3">
                <a:solidFill>
                  <a:srgbClr val="008000"/>
                </a:solidFill>
                <a:latin typeface="Calibri"/>
                <a:cs typeface="Calibri"/>
              </a:rPr>
              <a:t>Low</a:t>
            </a:r>
            <a:r>
              <a:rPr sz="1200" b="1" spc="-89">
                <a:solidFill>
                  <a:srgbClr val="008000"/>
                </a:solidFill>
                <a:latin typeface="Calibri"/>
                <a:cs typeface="Calibri"/>
              </a:rPr>
              <a:t> </a:t>
            </a:r>
            <a:r>
              <a:rPr sz="1200" b="1" spc="11">
                <a:solidFill>
                  <a:srgbClr val="008000"/>
                </a:solidFill>
                <a:latin typeface="Calibri"/>
                <a:cs typeface="Calibri"/>
              </a:rPr>
              <a:t>&amp;</a:t>
            </a:r>
            <a:endParaRPr sz="1200">
              <a:solidFill>
                <a:prstClr val="black"/>
              </a:solidFill>
              <a:latin typeface="Calibri"/>
              <a:cs typeface="Calibri"/>
            </a:endParaRPr>
          </a:p>
          <a:p>
            <a:pPr marL="130746" marR="129447" algn="ctr"/>
            <a:r>
              <a:rPr sz="1200" b="1" spc="-3">
                <a:solidFill>
                  <a:srgbClr val="D26C18"/>
                </a:solidFill>
                <a:latin typeface="Calibri"/>
                <a:cs typeface="Calibri"/>
              </a:rPr>
              <a:t>I</a:t>
            </a:r>
            <a:r>
              <a:rPr sz="1200" b="1" spc="-7">
                <a:solidFill>
                  <a:srgbClr val="D26C18"/>
                </a:solidFill>
                <a:latin typeface="Calibri"/>
                <a:cs typeface="Calibri"/>
              </a:rPr>
              <a:t>n</a:t>
            </a:r>
            <a:r>
              <a:rPr sz="1200" b="1" spc="-31">
                <a:solidFill>
                  <a:srgbClr val="D26C18"/>
                </a:solidFill>
                <a:latin typeface="Calibri"/>
                <a:cs typeface="Calibri"/>
              </a:rPr>
              <a:t>t</a:t>
            </a:r>
            <a:r>
              <a:rPr sz="1200" b="1" spc="24">
                <a:solidFill>
                  <a:srgbClr val="D26C18"/>
                </a:solidFill>
                <a:latin typeface="Calibri"/>
                <a:cs typeface="Calibri"/>
              </a:rPr>
              <a:t>e</a:t>
            </a:r>
            <a:r>
              <a:rPr sz="1200" b="1" spc="-37">
                <a:solidFill>
                  <a:srgbClr val="D26C18"/>
                </a:solidFill>
                <a:latin typeface="Calibri"/>
                <a:cs typeface="Calibri"/>
              </a:rPr>
              <a:t>r</a:t>
            </a:r>
            <a:r>
              <a:rPr sz="1200" b="1" spc="35">
                <a:solidFill>
                  <a:srgbClr val="D26C18"/>
                </a:solidFill>
                <a:latin typeface="Calibri"/>
                <a:cs typeface="Calibri"/>
              </a:rPr>
              <a:t>m</a:t>
            </a:r>
            <a:r>
              <a:rPr sz="1200" b="1" spc="-24">
                <a:solidFill>
                  <a:srgbClr val="D26C18"/>
                </a:solidFill>
                <a:latin typeface="Calibri"/>
                <a:cs typeface="Calibri"/>
              </a:rPr>
              <a:t>e</a:t>
            </a:r>
            <a:r>
              <a:rPr sz="1200" b="1" spc="-7">
                <a:solidFill>
                  <a:srgbClr val="D26C18"/>
                </a:solidFill>
                <a:latin typeface="Calibri"/>
                <a:cs typeface="Calibri"/>
              </a:rPr>
              <a:t>d</a:t>
            </a:r>
            <a:r>
              <a:rPr sz="1200" b="1" spc="17">
                <a:solidFill>
                  <a:srgbClr val="D26C18"/>
                </a:solidFill>
                <a:latin typeface="Calibri"/>
                <a:cs typeface="Calibri"/>
              </a:rPr>
              <a:t>i</a:t>
            </a:r>
            <a:r>
              <a:rPr sz="1200" b="1" spc="-15">
                <a:solidFill>
                  <a:srgbClr val="D26C18"/>
                </a:solidFill>
                <a:latin typeface="Calibri"/>
                <a:cs typeface="Calibri"/>
              </a:rPr>
              <a:t>a</a:t>
            </a:r>
            <a:r>
              <a:rPr sz="1200" b="1" spc="-31">
                <a:solidFill>
                  <a:srgbClr val="D26C18"/>
                </a:solidFill>
                <a:latin typeface="Calibri"/>
                <a:cs typeface="Calibri"/>
              </a:rPr>
              <a:t>t</a:t>
            </a:r>
            <a:r>
              <a:rPr sz="1200" b="1" spc="3">
                <a:solidFill>
                  <a:srgbClr val="D26C18"/>
                </a:solidFill>
                <a:latin typeface="Calibri"/>
                <a:cs typeface="Calibri"/>
              </a:rPr>
              <a:t>e  </a:t>
            </a:r>
            <a:r>
              <a:rPr sz="1200" b="1" spc="-3">
                <a:solidFill>
                  <a:srgbClr val="008000"/>
                </a:solidFill>
                <a:latin typeface="Calibri"/>
                <a:cs typeface="Calibri"/>
              </a:rPr>
              <a:t>probability</a:t>
            </a:r>
            <a:endParaRPr sz="1200">
              <a:solidFill>
                <a:prstClr val="black"/>
              </a:solidFill>
              <a:latin typeface="Calibri"/>
              <a:cs typeface="Calibri"/>
            </a:endParaRPr>
          </a:p>
        </p:txBody>
      </p:sp>
      <p:sp>
        <p:nvSpPr>
          <p:cNvPr id="63" name="object 71">
            <a:extLst>
              <a:ext uri="{FF2B5EF4-FFF2-40B4-BE49-F238E27FC236}">
                <a16:creationId xmlns:a16="http://schemas.microsoft.com/office/drawing/2014/main" id="{2EB5DDD8-077A-233A-FB38-571EB39C5E84}"/>
              </a:ext>
            </a:extLst>
          </p:cNvPr>
          <p:cNvSpPr/>
          <p:nvPr/>
        </p:nvSpPr>
        <p:spPr>
          <a:xfrm>
            <a:off x="5636807" y="4160137"/>
            <a:ext cx="868885" cy="219075"/>
          </a:xfrm>
          <a:custGeom>
            <a:avLst/>
            <a:gdLst/>
            <a:ahLst/>
            <a:cxnLst/>
            <a:rect l="l" t="t" r="r" b="b"/>
            <a:pathLst>
              <a:path w="892809" h="321310">
                <a:moveTo>
                  <a:pt x="892810" y="0"/>
                </a:moveTo>
                <a:lnTo>
                  <a:pt x="892810" y="228600"/>
                </a:lnTo>
                <a:lnTo>
                  <a:pt x="0" y="228600"/>
                </a:lnTo>
                <a:lnTo>
                  <a:pt x="0" y="320929"/>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64" name="object 72">
            <a:extLst>
              <a:ext uri="{FF2B5EF4-FFF2-40B4-BE49-F238E27FC236}">
                <a16:creationId xmlns:a16="http://schemas.microsoft.com/office/drawing/2014/main" id="{0F14176F-A258-CEFE-13AD-139533CFB3AC}"/>
              </a:ext>
            </a:extLst>
          </p:cNvPr>
          <p:cNvSpPr/>
          <p:nvPr/>
        </p:nvSpPr>
        <p:spPr>
          <a:xfrm>
            <a:off x="5593300" y="4364145"/>
            <a:ext cx="87136" cy="61047"/>
          </a:xfrm>
          <a:custGeom>
            <a:avLst/>
            <a:gdLst/>
            <a:ahLst/>
            <a:cxnLst/>
            <a:rect l="l" t="t" r="r" b="b"/>
            <a:pathLst>
              <a:path w="89535" h="89535">
                <a:moveTo>
                  <a:pt x="0" y="0"/>
                </a:moveTo>
                <a:lnTo>
                  <a:pt x="44703" y="89407"/>
                </a:lnTo>
                <a:lnTo>
                  <a:pt x="84121" y="10572"/>
                </a:lnTo>
                <a:lnTo>
                  <a:pt x="44656" y="10572"/>
                </a:lnTo>
                <a:lnTo>
                  <a:pt x="21845" y="7929"/>
                </a:lnTo>
                <a:lnTo>
                  <a:pt x="0" y="0"/>
                </a:lnTo>
                <a:close/>
              </a:path>
              <a:path w="89535" h="89535">
                <a:moveTo>
                  <a:pt x="89408" y="0"/>
                </a:moveTo>
                <a:lnTo>
                  <a:pt x="67490" y="7929"/>
                </a:lnTo>
                <a:lnTo>
                  <a:pt x="44656" y="10572"/>
                </a:lnTo>
                <a:lnTo>
                  <a:pt x="84121" y="10572"/>
                </a:lnTo>
                <a:lnTo>
                  <a:pt x="89408"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65" name="object 73">
            <a:extLst>
              <a:ext uri="{FF2B5EF4-FFF2-40B4-BE49-F238E27FC236}">
                <a16:creationId xmlns:a16="http://schemas.microsoft.com/office/drawing/2014/main" id="{0D1DDDBD-96BD-3AE6-EF63-FF3855DC7FEF}"/>
              </a:ext>
            </a:extLst>
          </p:cNvPr>
          <p:cNvSpPr/>
          <p:nvPr/>
        </p:nvSpPr>
        <p:spPr>
          <a:xfrm>
            <a:off x="6505690" y="4160137"/>
            <a:ext cx="834279" cy="219075"/>
          </a:xfrm>
          <a:custGeom>
            <a:avLst/>
            <a:gdLst/>
            <a:ahLst/>
            <a:cxnLst/>
            <a:rect l="l" t="t" r="r" b="b"/>
            <a:pathLst>
              <a:path w="857250" h="321310">
                <a:moveTo>
                  <a:pt x="0" y="0"/>
                </a:moveTo>
                <a:lnTo>
                  <a:pt x="0" y="228600"/>
                </a:lnTo>
                <a:lnTo>
                  <a:pt x="857250" y="228600"/>
                </a:lnTo>
                <a:lnTo>
                  <a:pt x="857250" y="320929"/>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66" name="object 74">
            <a:extLst>
              <a:ext uri="{FF2B5EF4-FFF2-40B4-BE49-F238E27FC236}">
                <a16:creationId xmlns:a16="http://schemas.microsoft.com/office/drawing/2014/main" id="{EBA25343-96D6-843E-081D-E873280934B1}"/>
              </a:ext>
            </a:extLst>
          </p:cNvPr>
          <p:cNvSpPr/>
          <p:nvPr/>
        </p:nvSpPr>
        <p:spPr>
          <a:xfrm>
            <a:off x="7296461" y="4364145"/>
            <a:ext cx="87136" cy="61047"/>
          </a:xfrm>
          <a:custGeom>
            <a:avLst/>
            <a:gdLst/>
            <a:ahLst/>
            <a:cxnLst/>
            <a:rect l="l" t="t" r="r" b="b"/>
            <a:pathLst>
              <a:path w="89534" h="89535">
                <a:moveTo>
                  <a:pt x="0" y="0"/>
                </a:moveTo>
                <a:lnTo>
                  <a:pt x="44703" y="89407"/>
                </a:lnTo>
                <a:lnTo>
                  <a:pt x="84121" y="10572"/>
                </a:lnTo>
                <a:lnTo>
                  <a:pt x="44703" y="10572"/>
                </a:lnTo>
                <a:lnTo>
                  <a:pt x="21899" y="7929"/>
                </a:lnTo>
                <a:lnTo>
                  <a:pt x="0" y="0"/>
                </a:lnTo>
                <a:close/>
              </a:path>
              <a:path w="89534" h="89535">
                <a:moveTo>
                  <a:pt x="89407" y="0"/>
                </a:moveTo>
                <a:lnTo>
                  <a:pt x="67508" y="7929"/>
                </a:lnTo>
                <a:lnTo>
                  <a:pt x="44703" y="10572"/>
                </a:lnTo>
                <a:lnTo>
                  <a:pt x="84121" y="10572"/>
                </a:lnTo>
                <a:lnTo>
                  <a:pt x="89407"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67" name="object 80">
            <a:extLst>
              <a:ext uri="{FF2B5EF4-FFF2-40B4-BE49-F238E27FC236}">
                <a16:creationId xmlns:a16="http://schemas.microsoft.com/office/drawing/2014/main" id="{43FB803A-CB0A-A102-A07B-42AD24CA73A5}"/>
              </a:ext>
            </a:extLst>
          </p:cNvPr>
          <p:cNvSpPr/>
          <p:nvPr/>
        </p:nvSpPr>
        <p:spPr>
          <a:xfrm>
            <a:off x="9298725" y="4364145"/>
            <a:ext cx="87136" cy="61047"/>
          </a:xfrm>
          <a:custGeom>
            <a:avLst/>
            <a:gdLst/>
            <a:ahLst/>
            <a:cxnLst/>
            <a:rect l="l" t="t" r="r" b="b"/>
            <a:pathLst>
              <a:path w="89534" h="89535">
                <a:moveTo>
                  <a:pt x="0" y="0"/>
                </a:moveTo>
                <a:lnTo>
                  <a:pt x="44703" y="89407"/>
                </a:lnTo>
                <a:lnTo>
                  <a:pt x="84121" y="10572"/>
                </a:lnTo>
                <a:lnTo>
                  <a:pt x="44703" y="10572"/>
                </a:lnTo>
                <a:lnTo>
                  <a:pt x="21899" y="7929"/>
                </a:lnTo>
                <a:lnTo>
                  <a:pt x="0" y="0"/>
                </a:lnTo>
                <a:close/>
              </a:path>
              <a:path w="89534" h="89535">
                <a:moveTo>
                  <a:pt x="89407" y="0"/>
                </a:moveTo>
                <a:lnTo>
                  <a:pt x="67508" y="7929"/>
                </a:lnTo>
                <a:lnTo>
                  <a:pt x="44703" y="10572"/>
                </a:lnTo>
                <a:lnTo>
                  <a:pt x="84121" y="10572"/>
                </a:lnTo>
                <a:lnTo>
                  <a:pt x="89407"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68" name="object 81">
            <a:extLst>
              <a:ext uri="{FF2B5EF4-FFF2-40B4-BE49-F238E27FC236}">
                <a16:creationId xmlns:a16="http://schemas.microsoft.com/office/drawing/2014/main" id="{16780DFD-4810-81CC-143B-906EC1DD9FC8}"/>
              </a:ext>
            </a:extLst>
          </p:cNvPr>
          <p:cNvSpPr/>
          <p:nvPr/>
        </p:nvSpPr>
        <p:spPr>
          <a:xfrm>
            <a:off x="4879035" y="4425107"/>
            <a:ext cx="1515915" cy="428625"/>
          </a:xfrm>
          <a:custGeom>
            <a:avLst/>
            <a:gdLst/>
            <a:ahLst/>
            <a:cxnLst/>
            <a:rect l="l" t="t" r="r" b="b"/>
            <a:pathLst>
              <a:path w="1557654" h="628650">
                <a:moveTo>
                  <a:pt x="0" y="628650"/>
                </a:moveTo>
                <a:lnTo>
                  <a:pt x="1557147" y="628650"/>
                </a:lnTo>
                <a:lnTo>
                  <a:pt x="1557147" y="0"/>
                </a:lnTo>
                <a:lnTo>
                  <a:pt x="0" y="0"/>
                </a:lnTo>
                <a:lnTo>
                  <a:pt x="0" y="62865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69" name="object 82">
            <a:extLst>
              <a:ext uri="{FF2B5EF4-FFF2-40B4-BE49-F238E27FC236}">
                <a16:creationId xmlns:a16="http://schemas.microsoft.com/office/drawing/2014/main" id="{53BDC672-6DAF-CABE-8AC5-A82D7FA250EA}"/>
              </a:ext>
            </a:extLst>
          </p:cNvPr>
          <p:cNvSpPr/>
          <p:nvPr/>
        </p:nvSpPr>
        <p:spPr>
          <a:xfrm>
            <a:off x="4879035" y="4425106"/>
            <a:ext cx="1515915" cy="542480"/>
          </a:xfrm>
          <a:custGeom>
            <a:avLst/>
            <a:gdLst/>
            <a:ahLst/>
            <a:cxnLst/>
            <a:rect l="l" t="t" r="r" b="b"/>
            <a:pathLst>
              <a:path w="1557654" h="628650">
                <a:moveTo>
                  <a:pt x="0" y="628650"/>
                </a:moveTo>
                <a:lnTo>
                  <a:pt x="1557147" y="628650"/>
                </a:lnTo>
                <a:lnTo>
                  <a:pt x="1557147" y="0"/>
                </a:lnTo>
                <a:lnTo>
                  <a:pt x="0" y="0"/>
                </a:lnTo>
                <a:lnTo>
                  <a:pt x="0" y="628650"/>
                </a:lnTo>
                <a:close/>
              </a:path>
            </a:pathLst>
          </a:custGeom>
          <a:solidFill>
            <a:srgbClr val="FFFF00"/>
          </a:solidFill>
          <a:ln w="12700">
            <a:solidFill>
              <a:srgbClr val="404040"/>
            </a:solidFill>
          </a:ln>
        </p:spPr>
        <p:txBody>
          <a:bodyPr wrap="square" lIns="0" tIns="0" rIns="0" bIns="0" rtlCol="0"/>
          <a:lstStyle/>
          <a:p>
            <a:endParaRPr sz="1400">
              <a:solidFill>
                <a:prstClr val="black"/>
              </a:solidFill>
              <a:latin typeface="Calibri"/>
            </a:endParaRPr>
          </a:p>
        </p:txBody>
      </p:sp>
      <p:sp>
        <p:nvSpPr>
          <p:cNvPr id="70" name="object 83">
            <a:extLst>
              <a:ext uri="{FF2B5EF4-FFF2-40B4-BE49-F238E27FC236}">
                <a16:creationId xmlns:a16="http://schemas.microsoft.com/office/drawing/2014/main" id="{7090562B-8F7D-AA6B-D0F9-F87F37AE308E}"/>
              </a:ext>
            </a:extLst>
          </p:cNvPr>
          <p:cNvSpPr txBox="1"/>
          <p:nvPr/>
        </p:nvSpPr>
        <p:spPr>
          <a:xfrm>
            <a:off x="5003125" y="4486413"/>
            <a:ext cx="1281697" cy="369332"/>
          </a:xfrm>
          <a:prstGeom prst="rect">
            <a:avLst/>
          </a:prstGeom>
        </p:spPr>
        <p:txBody>
          <a:bodyPr vert="horz" wrap="square" lIns="0" tIns="0" rIns="0" bIns="0" rtlCol="0">
            <a:spAutoFit/>
          </a:bodyPr>
          <a:lstStyle/>
          <a:p>
            <a:pPr algn="ctr"/>
            <a:r>
              <a:rPr sz="1200" b="1" spc="3">
                <a:solidFill>
                  <a:srgbClr val="FF0000"/>
                </a:solidFill>
                <a:latin typeface="Calibri"/>
                <a:cs typeface="Calibri"/>
              </a:rPr>
              <a:t>HEART </a:t>
            </a:r>
            <a:r>
              <a:rPr sz="1200" b="1">
                <a:solidFill>
                  <a:srgbClr val="FF0000"/>
                </a:solidFill>
                <a:latin typeface="Calibri"/>
                <a:cs typeface="Calibri"/>
              </a:rPr>
              <a:t>7-10:</a:t>
            </a:r>
            <a:r>
              <a:rPr sz="1200" b="1" spc="-116">
                <a:solidFill>
                  <a:srgbClr val="FF0000"/>
                </a:solidFill>
                <a:latin typeface="Calibri"/>
                <a:cs typeface="Calibri"/>
              </a:rPr>
              <a:t> </a:t>
            </a:r>
            <a:r>
              <a:rPr sz="1200" b="1" spc="11">
                <a:solidFill>
                  <a:srgbClr val="FF0000"/>
                </a:solidFill>
                <a:latin typeface="Calibri"/>
                <a:cs typeface="Calibri"/>
              </a:rPr>
              <a:t>High</a:t>
            </a:r>
            <a:endParaRPr sz="1200">
              <a:solidFill>
                <a:prstClr val="black"/>
              </a:solidFill>
              <a:latin typeface="Calibri"/>
              <a:cs typeface="Calibri"/>
            </a:endParaRPr>
          </a:p>
          <a:p>
            <a:pPr algn="ctr"/>
            <a:r>
              <a:rPr sz="1200" b="1" spc="-3">
                <a:solidFill>
                  <a:srgbClr val="FF0000"/>
                </a:solidFill>
                <a:latin typeface="Calibri"/>
                <a:cs typeface="Calibri"/>
              </a:rPr>
              <a:t>probability</a:t>
            </a:r>
            <a:endParaRPr sz="1200">
              <a:solidFill>
                <a:prstClr val="black"/>
              </a:solidFill>
              <a:latin typeface="Calibri"/>
              <a:cs typeface="Calibri"/>
            </a:endParaRPr>
          </a:p>
        </p:txBody>
      </p:sp>
      <p:sp>
        <p:nvSpPr>
          <p:cNvPr id="71" name="object 89">
            <a:extLst>
              <a:ext uri="{FF2B5EF4-FFF2-40B4-BE49-F238E27FC236}">
                <a16:creationId xmlns:a16="http://schemas.microsoft.com/office/drawing/2014/main" id="{F69FEE4D-8970-D041-AFCD-C003F41B1896}"/>
              </a:ext>
            </a:extLst>
          </p:cNvPr>
          <p:cNvSpPr/>
          <p:nvPr/>
        </p:nvSpPr>
        <p:spPr>
          <a:xfrm>
            <a:off x="10967283" y="4364145"/>
            <a:ext cx="87136" cy="61047"/>
          </a:xfrm>
          <a:custGeom>
            <a:avLst/>
            <a:gdLst/>
            <a:ahLst/>
            <a:cxnLst/>
            <a:rect l="l" t="t" r="r" b="b"/>
            <a:pathLst>
              <a:path w="89534" h="89535">
                <a:moveTo>
                  <a:pt x="0" y="0"/>
                </a:moveTo>
                <a:lnTo>
                  <a:pt x="44703" y="89407"/>
                </a:lnTo>
                <a:lnTo>
                  <a:pt x="84121" y="10572"/>
                </a:lnTo>
                <a:lnTo>
                  <a:pt x="44703" y="10572"/>
                </a:lnTo>
                <a:lnTo>
                  <a:pt x="21899" y="7929"/>
                </a:lnTo>
                <a:lnTo>
                  <a:pt x="0" y="0"/>
                </a:lnTo>
                <a:close/>
              </a:path>
              <a:path w="89534" h="89535">
                <a:moveTo>
                  <a:pt x="89407" y="0"/>
                </a:moveTo>
                <a:lnTo>
                  <a:pt x="67508" y="7929"/>
                </a:lnTo>
                <a:lnTo>
                  <a:pt x="44703" y="10572"/>
                </a:lnTo>
                <a:lnTo>
                  <a:pt x="84121" y="10572"/>
                </a:lnTo>
                <a:lnTo>
                  <a:pt x="89407"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72" name="object 90">
            <a:extLst>
              <a:ext uri="{FF2B5EF4-FFF2-40B4-BE49-F238E27FC236}">
                <a16:creationId xmlns:a16="http://schemas.microsoft.com/office/drawing/2014/main" id="{0F949516-FBCF-EB0B-21A4-60ED613DB8E1}"/>
              </a:ext>
            </a:extLst>
          </p:cNvPr>
          <p:cNvSpPr/>
          <p:nvPr/>
        </p:nvSpPr>
        <p:spPr>
          <a:xfrm>
            <a:off x="6505691" y="2476810"/>
            <a:ext cx="60959" cy="547811"/>
          </a:xfrm>
          <a:custGeom>
            <a:avLst/>
            <a:gdLst/>
            <a:ahLst/>
            <a:cxnLst/>
            <a:rect l="l" t="t" r="r" b="b"/>
            <a:pathLst>
              <a:path h="961389">
                <a:moveTo>
                  <a:pt x="0" y="0"/>
                </a:moveTo>
                <a:lnTo>
                  <a:pt x="0" y="961009"/>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73" name="object 91">
            <a:extLst>
              <a:ext uri="{FF2B5EF4-FFF2-40B4-BE49-F238E27FC236}">
                <a16:creationId xmlns:a16="http://schemas.microsoft.com/office/drawing/2014/main" id="{AE0DB9A7-B47D-8426-9FC7-6A89221FB6F4}"/>
              </a:ext>
            </a:extLst>
          </p:cNvPr>
          <p:cNvSpPr/>
          <p:nvPr/>
        </p:nvSpPr>
        <p:spPr>
          <a:xfrm>
            <a:off x="6462184" y="2979420"/>
            <a:ext cx="87136" cy="61047"/>
          </a:xfrm>
          <a:custGeom>
            <a:avLst/>
            <a:gdLst/>
            <a:ahLst/>
            <a:cxnLst/>
            <a:rect l="l" t="t" r="r" b="b"/>
            <a:pathLst>
              <a:path w="89534" h="89535">
                <a:moveTo>
                  <a:pt x="0" y="0"/>
                </a:moveTo>
                <a:lnTo>
                  <a:pt x="44703" y="89408"/>
                </a:lnTo>
                <a:lnTo>
                  <a:pt x="84121" y="10572"/>
                </a:lnTo>
                <a:lnTo>
                  <a:pt x="44703" y="10572"/>
                </a:lnTo>
                <a:lnTo>
                  <a:pt x="21899" y="7929"/>
                </a:lnTo>
                <a:lnTo>
                  <a:pt x="0" y="0"/>
                </a:lnTo>
                <a:close/>
              </a:path>
              <a:path w="89534" h="89535">
                <a:moveTo>
                  <a:pt x="89407" y="0"/>
                </a:moveTo>
                <a:lnTo>
                  <a:pt x="67508" y="7929"/>
                </a:lnTo>
                <a:lnTo>
                  <a:pt x="44703" y="10572"/>
                </a:lnTo>
                <a:lnTo>
                  <a:pt x="84121" y="10572"/>
                </a:lnTo>
                <a:lnTo>
                  <a:pt x="89407"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74" name="object 92">
            <a:extLst>
              <a:ext uri="{FF2B5EF4-FFF2-40B4-BE49-F238E27FC236}">
                <a16:creationId xmlns:a16="http://schemas.microsoft.com/office/drawing/2014/main" id="{4CBD3BA5-03B6-5BA8-D22B-255ADB242F69}"/>
              </a:ext>
            </a:extLst>
          </p:cNvPr>
          <p:cNvSpPr/>
          <p:nvPr/>
        </p:nvSpPr>
        <p:spPr>
          <a:xfrm>
            <a:off x="6505689" y="2746416"/>
            <a:ext cx="3699248" cy="226868"/>
          </a:xfrm>
          <a:custGeom>
            <a:avLst/>
            <a:gdLst/>
            <a:ahLst/>
            <a:cxnLst/>
            <a:rect l="l" t="t" r="r" b="b"/>
            <a:pathLst>
              <a:path w="3801109" h="332739">
                <a:moveTo>
                  <a:pt x="0" y="0"/>
                </a:moveTo>
                <a:lnTo>
                  <a:pt x="3800855" y="0"/>
                </a:lnTo>
                <a:lnTo>
                  <a:pt x="3800855" y="332359"/>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75" name="object 93">
            <a:extLst>
              <a:ext uri="{FF2B5EF4-FFF2-40B4-BE49-F238E27FC236}">
                <a16:creationId xmlns:a16="http://schemas.microsoft.com/office/drawing/2014/main" id="{405F0891-8123-E713-5733-238009A300FE}"/>
              </a:ext>
            </a:extLst>
          </p:cNvPr>
          <p:cNvSpPr/>
          <p:nvPr/>
        </p:nvSpPr>
        <p:spPr>
          <a:xfrm>
            <a:off x="10161184" y="2971631"/>
            <a:ext cx="87136" cy="61047"/>
          </a:xfrm>
          <a:custGeom>
            <a:avLst/>
            <a:gdLst/>
            <a:ahLst/>
            <a:cxnLst/>
            <a:rect l="l" t="t" r="r" b="b"/>
            <a:pathLst>
              <a:path w="89534" h="89535">
                <a:moveTo>
                  <a:pt x="0" y="0"/>
                </a:moveTo>
                <a:lnTo>
                  <a:pt x="44703" y="89408"/>
                </a:lnTo>
                <a:lnTo>
                  <a:pt x="84121" y="10572"/>
                </a:lnTo>
                <a:lnTo>
                  <a:pt x="44656" y="10572"/>
                </a:lnTo>
                <a:lnTo>
                  <a:pt x="21845" y="7929"/>
                </a:lnTo>
                <a:lnTo>
                  <a:pt x="0" y="0"/>
                </a:lnTo>
                <a:close/>
              </a:path>
              <a:path w="89534" h="89535">
                <a:moveTo>
                  <a:pt x="89407" y="0"/>
                </a:moveTo>
                <a:lnTo>
                  <a:pt x="67490" y="7929"/>
                </a:lnTo>
                <a:lnTo>
                  <a:pt x="44656" y="10572"/>
                </a:lnTo>
                <a:lnTo>
                  <a:pt x="84121" y="10572"/>
                </a:lnTo>
                <a:lnTo>
                  <a:pt x="89407"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76" name="object 94">
            <a:extLst>
              <a:ext uri="{FF2B5EF4-FFF2-40B4-BE49-F238E27FC236}">
                <a16:creationId xmlns:a16="http://schemas.microsoft.com/office/drawing/2014/main" id="{552D80DA-2122-CF4B-BCC6-F728CBE638A0}"/>
              </a:ext>
            </a:extLst>
          </p:cNvPr>
          <p:cNvSpPr/>
          <p:nvPr/>
        </p:nvSpPr>
        <p:spPr>
          <a:xfrm>
            <a:off x="2823377" y="2746416"/>
            <a:ext cx="3682561" cy="226868"/>
          </a:xfrm>
          <a:custGeom>
            <a:avLst/>
            <a:gdLst/>
            <a:ahLst/>
            <a:cxnLst/>
            <a:rect l="l" t="t" r="r" b="b"/>
            <a:pathLst>
              <a:path w="3783965" h="332739">
                <a:moveTo>
                  <a:pt x="3783711" y="0"/>
                </a:moveTo>
                <a:lnTo>
                  <a:pt x="0" y="0"/>
                </a:lnTo>
                <a:lnTo>
                  <a:pt x="0" y="332359"/>
                </a:lnTo>
              </a:path>
            </a:pathLst>
          </a:custGeom>
          <a:ln w="12700">
            <a:solidFill>
              <a:schemeClr val="tx1"/>
            </a:solidFill>
          </a:ln>
        </p:spPr>
        <p:txBody>
          <a:bodyPr wrap="square" lIns="0" tIns="0" rIns="0" bIns="0" rtlCol="0"/>
          <a:lstStyle/>
          <a:p>
            <a:endParaRPr sz="1400">
              <a:solidFill>
                <a:prstClr val="black"/>
              </a:solidFill>
              <a:latin typeface="Calibri"/>
            </a:endParaRPr>
          </a:p>
        </p:txBody>
      </p:sp>
      <p:sp>
        <p:nvSpPr>
          <p:cNvPr id="77" name="object 95">
            <a:extLst>
              <a:ext uri="{FF2B5EF4-FFF2-40B4-BE49-F238E27FC236}">
                <a16:creationId xmlns:a16="http://schemas.microsoft.com/office/drawing/2014/main" id="{524E4223-8085-D282-AF30-8E5864F3ECE3}"/>
              </a:ext>
            </a:extLst>
          </p:cNvPr>
          <p:cNvSpPr/>
          <p:nvPr/>
        </p:nvSpPr>
        <p:spPr>
          <a:xfrm>
            <a:off x="2779872" y="2979420"/>
            <a:ext cx="87136" cy="61047"/>
          </a:xfrm>
          <a:custGeom>
            <a:avLst/>
            <a:gdLst/>
            <a:ahLst/>
            <a:cxnLst/>
            <a:rect l="l" t="t" r="r" b="b"/>
            <a:pathLst>
              <a:path w="89535" h="89535">
                <a:moveTo>
                  <a:pt x="0" y="0"/>
                </a:moveTo>
                <a:lnTo>
                  <a:pt x="44703" y="89408"/>
                </a:lnTo>
                <a:lnTo>
                  <a:pt x="84121" y="10572"/>
                </a:lnTo>
                <a:lnTo>
                  <a:pt x="44751" y="10572"/>
                </a:lnTo>
                <a:lnTo>
                  <a:pt x="21917" y="7929"/>
                </a:lnTo>
                <a:lnTo>
                  <a:pt x="0" y="0"/>
                </a:lnTo>
                <a:close/>
              </a:path>
              <a:path w="89535" h="89535">
                <a:moveTo>
                  <a:pt x="89407" y="0"/>
                </a:moveTo>
                <a:lnTo>
                  <a:pt x="67562" y="7929"/>
                </a:lnTo>
                <a:lnTo>
                  <a:pt x="44751" y="10572"/>
                </a:lnTo>
                <a:lnTo>
                  <a:pt x="84121" y="10572"/>
                </a:lnTo>
                <a:lnTo>
                  <a:pt x="89407" y="0"/>
                </a:lnTo>
                <a:close/>
              </a:path>
            </a:pathLst>
          </a:custGeom>
          <a:solidFill>
            <a:srgbClr val="404040"/>
          </a:solidFill>
          <a:ln>
            <a:solidFill>
              <a:schemeClr val="tx1"/>
            </a:solidFill>
          </a:ln>
        </p:spPr>
        <p:txBody>
          <a:bodyPr wrap="square" lIns="0" tIns="0" rIns="0" bIns="0" rtlCol="0"/>
          <a:lstStyle/>
          <a:p>
            <a:endParaRPr sz="1400">
              <a:solidFill>
                <a:prstClr val="black"/>
              </a:solidFill>
              <a:latin typeface="Calibri"/>
            </a:endParaRPr>
          </a:p>
        </p:txBody>
      </p:sp>
      <p:sp>
        <p:nvSpPr>
          <p:cNvPr id="78" name="object 5">
            <a:extLst>
              <a:ext uri="{FF2B5EF4-FFF2-40B4-BE49-F238E27FC236}">
                <a16:creationId xmlns:a16="http://schemas.microsoft.com/office/drawing/2014/main" id="{FA09BADE-1DEF-7AA3-5E8C-68FF49C4DAA4}"/>
              </a:ext>
            </a:extLst>
          </p:cNvPr>
          <p:cNvSpPr/>
          <p:nvPr/>
        </p:nvSpPr>
        <p:spPr>
          <a:xfrm>
            <a:off x="5093145" y="1245703"/>
            <a:ext cx="2839788" cy="545523"/>
          </a:xfrm>
          <a:custGeom>
            <a:avLst/>
            <a:gdLst/>
            <a:ahLst/>
            <a:cxnLst/>
            <a:rect l="l" t="t" r="r" b="b"/>
            <a:pathLst>
              <a:path w="1714500" h="800100">
                <a:moveTo>
                  <a:pt x="400050" y="800100"/>
                </a:moveTo>
                <a:lnTo>
                  <a:pt x="1314450" y="800100"/>
                </a:lnTo>
                <a:lnTo>
                  <a:pt x="1361111" y="797409"/>
                </a:lnTo>
                <a:lnTo>
                  <a:pt x="1406189" y="789536"/>
                </a:lnTo>
                <a:lnTo>
                  <a:pt x="1449385" y="776781"/>
                </a:lnTo>
                <a:lnTo>
                  <a:pt x="1490398" y="759445"/>
                </a:lnTo>
                <a:lnTo>
                  <a:pt x="1528929" y="737826"/>
                </a:lnTo>
                <a:lnTo>
                  <a:pt x="1564677" y="712225"/>
                </a:lnTo>
                <a:lnTo>
                  <a:pt x="1597342" y="682942"/>
                </a:lnTo>
                <a:lnTo>
                  <a:pt x="1626625" y="650277"/>
                </a:lnTo>
                <a:lnTo>
                  <a:pt x="1652226" y="614529"/>
                </a:lnTo>
                <a:lnTo>
                  <a:pt x="1673845" y="575998"/>
                </a:lnTo>
                <a:lnTo>
                  <a:pt x="1691181" y="534985"/>
                </a:lnTo>
                <a:lnTo>
                  <a:pt x="1703936" y="491789"/>
                </a:lnTo>
                <a:lnTo>
                  <a:pt x="1711809" y="446711"/>
                </a:lnTo>
                <a:lnTo>
                  <a:pt x="1714500" y="400050"/>
                </a:lnTo>
                <a:lnTo>
                  <a:pt x="1711809" y="353388"/>
                </a:lnTo>
                <a:lnTo>
                  <a:pt x="1703936" y="308310"/>
                </a:lnTo>
                <a:lnTo>
                  <a:pt x="1691181" y="265114"/>
                </a:lnTo>
                <a:lnTo>
                  <a:pt x="1673845" y="224101"/>
                </a:lnTo>
                <a:lnTo>
                  <a:pt x="1652226" y="185570"/>
                </a:lnTo>
                <a:lnTo>
                  <a:pt x="1626625" y="149822"/>
                </a:lnTo>
                <a:lnTo>
                  <a:pt x="1597342" y="117157"/>
                </a:lnTo>
                <a:lnTo>
                  <a:pt x="1564677" y="87874"/>
                </a:lnTo>
                <a:lnTo>
                  <a:pt x="1528929" y="62273"/>
                </a:lnTo>
                <a:lnTo>
                  <a:pt x="1490398" y="40654"/>
                </a:lnTo>
                <a:lnTo>
                  <a:pt x="1449385" y="23318"/>
                </a:lnTo>
                <a:lnTo>
                  <a:pt x="1406189" y="10563"/>
                </a:lnTo>
                <a:lnTo>
                  <a:pt x="1361111" y="2690"/>
                </a:lnTo>
                <a:lnTo>
                  <a:pt x="1314450" y="0"/>
                </a:lnTo>
                <a:lnTo>
                  <a:pt x="400050" y="0"/>
                </a:lnTo>
                <a:lnTo>
                  <a:pt x="353388" y="2690"/>
                </a:lnTo>
                <a:lnTo>
                  <a:pt x="308310" y="10563"/>
                </a:lnTo>
                <a:lnTo>
                  <a:pt x="265114" y="23318"/>
                </a:lnTo>
                <a:lnTo>
                  <a:pt x="224101" y="40654"/>
                </a:lnTo>
                <a:lnTo>
                  <a:pt x="185570" y="62273"/>
                </a:lnTo>
                <a:lnTo>
                  <a:pt x="149822" y="87874"/>
                </a:lnTo>
                <a:lnTo>
                  <a:pt x="117157" y="117157"/>
                </a:lnTo>
                <a:lnTo>
                  <a:pt x="87874" y="149822"/>
                </a:lnTo>
                <a:lnTo>
                  <a:pt x="62273" y="185570"/>
                </a:lnTo>
                <a:lnTo>
                  <a:pt x="40654" y="224101"/>
                </a:lnTo>
                <a:lnTo>
                  <a:pt x="23318" y="265114"/>
                </a:lnTo>
                <a:lnTo>
                  <a:pt x="10563" y="308310"/>
                </a:lnTo>
                <a:lnTo>
                  <a:pt x="2690" y="353388"/>
                </a:lnTo>
                <a:lnTo>
                  <a:pt x="0" y="400050"/>
                </a:lnTo>
                <a:lnTo>
                  <a:pt x="2690" y="446711"/>
                </a:lnTo>
                <a:lnTo>
                  <a:pt x="10563" y="491789"/>
                </a:lnTo>
                <a:lnTo>
                  <a:pt x="23318" y="534985"/>
                </a:lnTo>
                <a:lnTo>
                  <a:pt x="40654" y="575998"/>
                </a:lnTo>
                <a:lnTo>
                  <a:pt x="62273" y="614529"/>
                </a:lnTo>
                <a:lnTo>
                  <a:pt x="87874" y="650277"/>
                </a:lnTo>
                <a:lnTo>
                  <a:pt x="117157" y="682942"/>
                </a:lnTo>
                <a:lnTo>
                  <a:pt x="149822" y="712225"/>
                </a:lnTo>
                <a:lnTo>
                  <a:pt x="185570" y="737826"/>
                </a:lnTo>
                <a:lnTo>
                  <a:pt x="224101" y="759445"/>
                </a:lnTo>
                <a:lnTo>
                  <a:pt x="265114" y="776781"/>
                </a:lnTo>
                <a:lnTo>
                  <a:pt x="308310" y="789536"/>
                </a:lnTo>
                <a:lnTo>
                  <a:pt x="353388" y="797409"/>
                </a:lnTo>
                <a:lnTo>
                  <a:pt x="400050" y="800100"/>
                </a:lnTo>
                <a:close/>
              </a:path>
            </a:pathLst>
          </a:custGeom>
          <a:solidFill>
            <a:srgbClr val="008E8C"/>
          </a:solidFill>
          <a:ln w="12700">
            <a:solidFill>
              <a:srgbClr val="404040"/>
            </a:solidFill>
          </a:ln>
        </p:spPr>
        <p:txBody>
          <a:bodyPr wrap="square" lIns="0" tIns="0" rIns="0" bIns="0" rtlCol="0"/>
          <a:lstStyle/>
          <a:p>
            <a:endParaRPr sz="1400">
              <a:solidFill>
                <a:schemeClr val="bg1"/>
              </a:solidFill>
              <a:latin typeface="Calibri"/>
            </a:endParaRPr>
          </a:p>
        </p:txBody>
      </p:sp>
      <p:sp>
        <p:nvSpPr>
          <p:cNvPr id="79" name="object 6">
            <a:extLst>
              <a:ext uri="{FF2B5EF4-FFF2-40B4-BE49-F238E27FC236}">
                <a16:creationId xmlns:a16="http://schemas.microsoft.com/office/drawing/2014/main" id="{80065884-27A6-0161-150B-A36BAF47281F}"/>
              </a:ext>
            </a:extLst>
          </p:cNvPr>
          <p:cNvSpPr txBox="1"/>
          <p:nvPr/>
        </p:nvSpPr>
        <p:spPr>
          <a:xfrm>
            <a:off x="5447869" y="1348346"/>
            <a:ext cx="2106583" cy="369332"/>
          </a:xfrm>
          <a:prstGeom prst="rect">
            <a:avLst/>
          </a:prstGeom>
        </p:spPr>
        <p:txBody>
          <a:bodyPr vert="horz" wrap="square" lIns="0" tIns="0" rIns="0" bIns="0" rtlCol="0">
            <a:spAutoFit/>
          </a:bodyPr>
          <a:lstStyle/>
          <a:p>
            <a:pPr marL="8226" marR="3464" indent="2165" algn="ctr"/>
            <a:r>
              <a:rPr sz="1200" b="1" spc="-3">
                <a:solidFill>
                  <a:schemeClr val="bg1"/>
                </a:solidFill>
                <a:effectLst>
                  <a:outerShdw blurRad="38100" dist="38100" dir="2700000" algn="tl">
                    <a:srgbClr val="000000">
                      <a:alpha val="43137"/>
                    </a:srgbClr>
                  </a:outerShdw>
                </a:effectLst>
                <a:latin typeface="Calibri"/>
                <a:cs typeface="Calibri"/>
              </a:rPr>
              <a:t>Patient arrives  </a:t>
            </a:r>
            <a:r>
              <a:rPr sz="1200" b="1">
                <a:solidFill>
                  <a:schemeClr val="bg1"/>
                </a:solidFill>
                <a:effectLst>
                  <a:outerShdw blurRad="38100" dist="38100" dir="2700000" algn="tl">
                    <a:srgbClr val="000000">
                      <a:alpha val="43137"/>
                    </a:srgbClr>
                  </a:outerShdw>
                </a:effectLst>
                <a:latin typeface="Calibri"/>
                <a:cs typeface="Calibri"/>
              </a:rPr>
              <a:t>with </a:t>
            </a:r>
            <a:r>
              <a:rPr sz="1200" b="1" spc="-3">
                <a:solidFill>
                  <a:schemeClr val="bg1"/>
                </a:solidFill>
                <a:effectLst>
                  <a:outerShdw blurRad="38100" dist="38100" dir="2700000" algn="tl">
                    <a:srgbClr val="000000">
                      <a:alpha val="43137"/>
                    </a:srgbClr>
                  </a:outerShdw>
                </a:effectLst>
                <a:latin typeface="Calibri"/>
                <a:cs typeface="Calibri"/>
              </a:rPr>
              <a:t>chest </a:t>
            </a:r>
            <a:r>
              <a:rPr sz="1200" b="1">
                <a:solidFill>
                  <a:schemeClr val="bg1"/>
                </a:solidFill>
                <a:effectLst>
                  <a:outerShdw blurRad="38100" dist="38100" dir="2700000" algn="tl">
                    <a:srgbClr val="000000">
                      <a:alpha val="43137"/>
                    </a:srgbClr>
                  </a:outerShdw>
                </a:effectLst>
                <a:latin typeface="Calibri"/>
                <a:cs typeface="Calibri"/>
              </a:rPr>
              <a:t>pain </a:t>
            </a:r>
            <a:r>
              <a:rPr sz="1200" b="1" spc="3">
                <a:solidFill>
                  <a:schemeClr val="bg1"/>
                </a:solidFill>
                <a:effectLst>
                  <a:outerShdw blurRad="38100" dist="38100" dir="2700000" algn="tl">
                    <a:srgbClr val="000000">
                      <a:alpha val="43137"/>
                    </a:srgbClr>
                  </a:outerShdw>
                </a:effectLst>
                <a:latin typeface="Calibri"/>
                <a:cs typeface="Calibri"/>
              </a:rPr>
              <a:t>or  </a:t>
            </a:r>
            <a:r>
              <a:rPr sz="1200" b="1">
                <a:solidFill>
                  <a:schemeClr val="bg1"/>
                </a:solidFill>
                <a:effectLst>
                  <a:outerShdw blurRad="38100" dist="38100" dir="2700000" algn="tl">
                    <a:srgbClr val="000000">
                      <a:alpha val="43137"/>
                    </a:srgbClr>
                  </a:outerShdw>
                </a:effectLst>
                <a:latin typeface="Calibri"/>
                <a:cs typeface="Calibri"/>
              </a:rPr>
              <a:t>anginal</a:t>
            </a:r>
            <a:r>
              <a:rPr sz="1200" b="1" spc="-65">
                <a:solidFill>
                  <a:schemeClr val="bg1"/>
                </a:solidFill>
                <a:effectLst>
                  <a:outerShdw blurRad="38100" dist="38100" dir="2700000" algn="tl">
                    <a:srgbClr val="000000">
                      <a:alpha val="43137"/>
                    </a:srgbClr>
                  </a:outerShdw>
                </a:effectLst>
                <a:latin typeface="Calibri"/>
                <a:cs typeface="Calibri"/>
              </a:rPr>
              <a:t> </a:t>
            </a:r>
            <a:r>
              <a:rPr sz="1200" b="1" spc="-3">
                <a:solidFill>
                  <a:schemeClr val="bg1"/>
                </a:solidFill>
                <a:effectLst>
                  <a:outerShdw blurRad="38100" dist="38100" dir="2700000" algn="tl">
                    <a:srgbClr val="000000">
                      <a:alpha val="43137"/>
                    </a:srgbClr>
                  </a:outerShdw>
                </a:effectLst>
                <a:latin typeface="Calibri"/>
                <a:cs typeface="Calibri"/>
              </a:rPr>
              <a:t>equivalent</a:t>
            </a:r>
            <a:r>
              <a:rPr sz="1200" b="1" spc="-5" baseline="40123">
                <a:solidFill>
                  <a:schemeClr val="bg1"/>
                </a:solidFill>
                <a:effectLst>
                  <a:outerShdw blurRad="38100" dist="38100" dir="2700000" algn="tl">
                    <a:srgbClr val="000000">
                      <a:alpha val="43137"/>
                    </a:srgbClr>
                  </a:outerShdw>
                </a:effectLst>
                <a:latin typeface="Calibri"/>
                <a:cs typeface="Calibri"/>
              </a:rPr>
              <a:t>1</a:t>
            </a:r>
            <a:endParaRPr sz="1200" b="1" baseline="40123">
              <a:solidFill>
                <a:schemeClr val="bg1"/>
              </a:solidFill>
              <a:effectLst>
                <a:outerShdw blurRad="38100" dist="38100" dir="2700000" algn="tl">
                  <a:srgbClr val="000000">
                    <a:alpha val="43137"/>
                  </a:srgbClr>
                </a:outerShdw>
              </a:effectLst>
              <a:latin typeface="Calibri"/>
              <a:cs typeface="Calibri"/>
            </a:endParaRPr>
          </a:p>
        </p:txBody>
      </p:sp>
      <p:sp>
        <p:nvSpPr>
          <p:cNvPr id="80" name="object 15">
            <a:extLst>
              <a:ext uri="{FF2B5EF4-FFF2-40B4-BE49-F238E27FC236}">
                <a16:creationId xmlns:a16="http://schemas.microsoft.com/office/drawing/2014/main" id="{789A73F6-7BAF-9C11-F0B5-7F16F41E20D5}"/>
              </a:ext>
            </a:extLst>
          </p:cNvPr>
          <p:cNvSpPr/>
          <p:nvPr/>
        </p:nvSpPr>
        <p:spPr>
          <a:xfrm>
            <a:off x="5893888" y="2009220"/>
            <a:ext cx="1223608" cy="467591"/>
          </a:xfrm>
          <a:custGeom>
            <a:avLst/>
            <a:gdLst/>
            <a:ahLst/>
            <a:cxnLst/>
            <a:rect l="l" t="t" r="r" b="b"/>
            <a:pathLst>
              <a:path w="1257300" h="685800">
                <a:moveTo>
                  <a:pt x="0" y="685800"/>
                </a:moveTo>
                <a:lnTo>
                  <a:pt x="1257300" y="685800"/>
                </a:lnTo>
                <a:lnTo>
                  <a:pt x="1257300" y="0"/>
                </a:lnTo>
                <a:lnTo>
                  <a:pt x="0" y="0"/>
                </a:lnTo>
                <a:lnTo>
                  <a:pt x="0" y="685800"/>
                </a:lnTo>
                <a:close/>
              </a:path>
            </a:pathLst>
          </a:custGeom>
          <a:solidFill>
            <a:srgbClr val="FFFFFF"/>
          </a:solidFill>
        </p:spPr>
        <p:txBody>
          <a:bodyPr wrap="square" lIns="0" tIns="0" rIns="0" bIns="0" rtlCol="0"/>
          <a:lstStyle/>
          <a:p>
            <a:endParaRPr sz="1400">
              <a:solidFill>
                <a:prstClr val="black"/>
              </a:solidFill>
              <a:latin typeface="Calibri"/>
            </a:endParaRPr>
          </a:p>
        </p:txBody>
      </p:sp>
      <p:sp>
        <p:nvSpPr>
          <p:cNvPr id="81" name="object 16">
            <a:extLst>
              <a:ext uri="{FF2B5EF4-FFF2-40B4-BE49-F238E27FC236}">
                <a16:creationId xmlns:a16="http://schemas.microsoft.com/office/drawing/2014/main" id="{8CD52820-C03F-CB4C-6B52-973612156522}"/>
              </a:ext>
            </a:extLst>
          </p:cNvPr>
          <p:cNvSpPr/>
          <p:nvPr/>
        </p:nvSpPr>
        <p:spPr>
          <a:xfrm>
            <a:off x="5893888" y="2009219"/>
            <a:ext cx="1223608" cy="586712"/>
          </a:xfrm>
          <a:custGeom>
            <a:avLst/>
            <a:gdLst/>
            <a:ahLst/>
            <a:cxnLst/>
            <a:rect l="l" t="t" r="r" b="b"/>
            <a:pathLst>
              <a:path w="1257300" h="685800">
                <a:moveTo>
                  <a:pt x="0" y="685800"/>
                </a:moveTo>
                <a:lnTo>
                  <a:pt x="1257300" y="685800"/>
                </a:lnTo>
                <a:lnTo>
                  <a:pt x="1257300" y="0"/>
                </a:lnTo>
                <a:lnTo>
                  <a:pt x="0" y="0"/>
                </a:lnTo>
                <a:lnTo>
                  <a:pt x="0" y="685800"/>
                </a:lnTo>
                <a:close/>
              </a:path>
            </a:pathLst>
          </a:custGeom>
          <a:solidFill>
            <a:srgbClr val="008E8C"/>
          </a:solidFill>
          <a:ln w="12700">
            <a:solidFill>
              <a:srgbClr val="404040"/>
            </a:solidFill>
          </a:ln>
        </p:spPr>
        <p:txBody>
          <a:bodyPr wrap="square" lIns="0" tIns="0" rIns="0" bIns="0" rtlCol="0"/>
          <a:lstStyle/>
          <a:p>
            <a:endParaRPr sz="1400">
              <a:solidFill>
                <a:prstClr val="black"/>
              </a:solidFill>
              <a:latin typeface="Calibri"/>
            </a:endParaRPr>
          </a:p>
        </p:txBody>
      </p:sp>
      <p:sp>
        <p:nvSpPr>
          <p:cNvPr id="82" name="object 17">
            <a:extLst>
              <a:ext uri="{FF2B5EF4-FFF2-40B4-BE49-F238E27FC236}">
                <a16:creationId xmlns:a16="http://schemas.microsoft.com/office/drawing/2014/main" id="{A7A99AC1-AC41-0CCC-0A4D-600078B245F2}"/>
              </a:ext>
            </a:extLst>
          </p:cNvPr>
          <p:cNvSpPr txBox="1"/>
          <p:nvPr/>
        </p:nvSpPr>
        <p:spPr>
          <a:xfrm>
            <a:off x="5956301" y="2014241"/>
            <a:ext cx="1112371" cy="553998"/>
          </a:xfrm>
          <a:prstGeom prst="rect">
            <a:avLst/>
          </a:prstGeom>
          <a:solidFill>
            <a:srgbClr val="008E8C"/>
          </a:solidFill>
        </p:spPr>
        <p:txBody>
          <a:bodyPr vert="horz" wrap="square" lIns="0" tIns="0" rIns="0" bIns="0" rtlCol="0">
            <a:spAutoFit/>
          </a:bodyPr>
          <a:lstStyle/>
          <a:p>
            <a:pPr marL="8658" marR="3464" indent="6495" algn="ctr"/>
            <a:r>
              <a:rPr sz="1200">
                <a:solidFill>
                  <a:schemeClr val="bg1"/>
                </a:solidFill>
                <a:latin typeface="Calibri"/>
                <a:cs typeface="Calibri"/>
              </a:rPr>
              <a:t>Order </a:t>
            </a:r>
            <a:r>
              <a:rPr sz="1200" spc="-3">
                <a:solidFill>
                  <a:schemeClr val="bg1"/>
                </a:solidFill>
                <a:latin typeface="Calibri"/>
                <a:cs typeface="Calibri"/>
              </a:rPr>
              <a:t>troponin  </a:t>
            </a:r>
            <a:r>
              <a:rPr sz="1200" spc="3">
                <a:solidFill>
                  <a:schemeClr val="bg1"/>
                </a:solidFill>
                <a:latin typeface="Calibri"/>
                <a:cs typeface="Calibri"/>
              </a:rPr>
              <a:t>at</a:t>
            </a:r>
            <a:r>
              <a:rPr sz="1200" spc="-72">
                <a:solidFill>
                  <a:schemeClr val="bg1"/>
                </a:solidFill>
                <a:latin typeface="Calibri"/>
                <a:cs typeface="Calibri"/>
              </a:rPr>
              <a:t> </a:t>
            </a:r>
            <a:r>
              <a:rPr sz="1200">
                <a:solidFill>
                  <a:schemeClr val="bg1"/>
                </a:solidFill>
                <a:latin typeface="Calibri"/>
                <a:cs typeface="Calibri"/>
              </a:rPr>
              <a:t>presentation  </a:t>
            </a:r>
            <a:r>
              <a:rPr sz="1200" spc="3">
                <a:solidFill>
                  <a:schemeClr val="bg1"/>
                </a:solidFill>
                <a:latin typeface="Calibri"/>
                <a:cs typeface="Calibri"/>
              </a:rPr>
              <a:t>and </a:t>
            </a:r>
            <a:r>
              <a:rPr sz="1200" spc="-7">
                <a:solidFill>
                  <a:schemeClr val="bg1"/>
                </a:solidFill>
                <a:latin typeface="Calibri"/>
                <a:cs typeface="Calibri"/>
              </a:rPr>
              <a:t>1hr</a:t>
            </a:r>
            <a:r>
              <a:rPr sz="1200" spc="-55">
                <a:solidFill>
                  <a:schemeClr val="bg1"/>
                </a:solidFill>
                <a:latin typeface="Calibri"/>
                <a:cs typeface="Calibri"/>
              </a:rPr>
              <a:t> </a:t>
            </a:r>
            <a:r>
              <a:rPr sz="1200">
                <a:solidFill>
                  <a:schemeClr val="bg1"/>
                </a:solidFill>
                <a:latin typeface="Calibri"/>
                <a:cs typeface="Calibri"/>
              </a:rPr>
              <a:t>later</a:t>
            </a:r>
          </a:p>
        </p:txBody>
      </p:sp>
      <p:sp>
        <p:nvSpPr>
          <p:cNvPr id="83" name="object 19">
            <a:extLst>
              <a:ext uri="{FF2B5EF4-FFF2-40B4-BE49-F238E27FC236}">
                <a16:creationId xmlns:a16="http://schemas.microsoft.com/office/drawing/2014/main" id="{EE5A71A4-6D02-0C07-4F14-2D5997728CCF}"/>
              </a:ext>
            </a:extLst>
          </p:cNvPr>
          <p:cNvSpPr/>
          <p:nvPr/>
        </p:nvSpPr>
        <p:spPr>
          <a:xfrm>
            <a:off x="6462184" y="1948260"/>
            <a:ext cx="87136" cy="61047"/>
          </a:xfrm>
          <a:custGeom>
            <a:avLst/>
            <a:gdLst/>
            <a:ahLst/>
            <a:cxnLst/>
            <a:rect l="l" t="t" r="r" b="b"/>
            <a:pathLst>
              <a:path w="89534" h="89534">
                <a:moveTo>
                  <a:pt x="0" y="0"/>
                </a:moveTo>
                <a:lnTo>
                  <a:pt x="44703" y="89408"/>
                </a:lnTo>
                <a:lnTo>
                  <a:pt x="84121" y="10572"/>
                </a:lnTo>
                <a:lnTo>
                  <a:pt x="44703" y="10572"/>
                </a:lnTo>
                <a:lnTo>
                  <a:pt x="21899" y="7929"/>
                </a:lnTo>
                <a:lnTo>
                  <a:pt x="0" y="0"/>
                </a:lnTo>
                <a:close/>
              </a:path>
              <a:path w="89534" h="89534">
                <a:moveTo>
                  <a:pt x="89407" y="0"/>
                </a:moveTo>
                <a:lnTo>
                  <a:pt x="67508" y="7929"/>
                </a:lnTo>
                <a:lnTo>
                  <a:pt x="44703" y="10572"/>
                </a:lnTo>
                <a:lnTo>
                  <a:pt x="84121" y="10572"/>
                </a:lnTo>
                <a:lnTo>
                  <a:pt x="89407" y="0"/>
                </a:lnTo>
                <a:close/>
              </a:path>
            </a:pathLst>
          </a:custGeom>
          <a:solidFill>
            <a:schemeClr val="tx1"/>
          </a:solidFill>
        </p:spPr>
        <p:txBody>
          <a:bodyPr wrap="square" lIns="0" tIns="0" rIns="0" bIns="0" rtlCol="0"/>
          <a:lstStyle/>
          <a:p>
            <a:endParaRPr sz="1400">
              <a:solidFill>
                <a:prstClr val="black"/>
              </a:solidFill>
              <a:latin typeface="Calibri"/>
            </a:endParaRPr>
          </a:p>
        </p:txBody>
      </p:sp>
      <p:sp>
        <p:nvSpPr>
          <p:cNvPr id="84" name="object 12">
            <a:extLst>
              <a:ext uri="{FF2B5EF4-FFF2-40B4-BE49-F238E27FC236}">
                <a16:creationId xmlns:a16="http://schemas.microsoft.com/office/drawing/2014/main" id="{2CB574AE-DC10-8342-C564-1FDEB7F66B2F}"/>
              </a:ext>
            </a:extLst>
          </p:cNvPr>
          <p:cNvSpPr txBox="1"/>
          <p:nvPr/>
        </p:nvSpPr>
        <p:spPr>
          <a:xfrm>
            <a:off x="1364072" y="4486414"/>
            <a:ext cx="1281697" cy="410241"/>
          </a:xfrm>
          <a:prstGeom prst="rect">
            <a:avLst/>
          </a:prstGeom>
        </p:spPr>
        <p:txBody>
          <a:bodyPr vert="horz" wrap="square" lIns="0" tIns="0" rIns="0" bIns="0" rtlCol="0">
            <a:spAutoFit/>
          </a:bodyPr>
          <a:lstStyle/>
          <a:p>
            <a:pPr algn="ctr"/>
            <a:r>
              <a:rPr sz="1333" b="1" spc="3">
                <a:solidFill>
                  <a:schemeClr val="bg1"/>
                </a:solidFill>
                <a:effectLst>
                  <a:outerShdw blurRad="38100" dist="38100" dir="2700000" algn="tl">
                    <a:srgbClr val="000000">
                      <a:alpha val="43137"/>
                    </a:srgbClr>
                  </a:outerShdw>
                </a:effectLst>
                <a:latin typeface="Calibri"/>
                <a:cs typeface="Calibri"/>
              </a:rPr>
              <a:t>HEART </a:t>
            </a:r>
            <a:r>
              <a:rPr sz="1333" b="1">
                <a:solidFill>
                  <a:schemeClr val="bg1"/>
                </a:solidFill>
                <a:effectLst>
                  <a:outerShdw blurRad="38100" dist="38100" dir="2700000" algn="tl">
                    <a:srgbClr val="000000">
                      <a:alpha val="43137"/>
                    </a:srgbClr>
                  </a:outerShdw>
                </a:effectLst>
                <a:latin typeface="Calibri"/>
                <a:cs typeface="Calibri"/>
              </a:rPr>
              <a:t>7-10:</a:t>
            </a:r>
            <a:r>
              <a:rPr sz="1333" b="1" spc="-119">
                <a:solidFill>
                  <a:schemeClr val="bg1"/>
                </a:solidFill>
                <a:effectLst>
                  <a:outerShdw blurRad="38100" dist="38100" dir="2700000" algn="tl">
                    <a:srgbClr val="000000">
                      <a:alpha val="43137"/>
                    </a:srgbClr>
                  </a:outerShdw>
                </a:effectLst>
                <a:latin typeface="Calibri"/>
                <a:cs typeface="Calibri"/>
              </a:rPr>
              <a:t> </a:t>
            </a:r>
            <a:r>
              <a:rPr sz="1333" b="1" spc="11">
                <a:solidFill>
                  <a:schemeClr val="bg1"/>
                </a:solidFill>
                <a:effectLst>
                  <a:outerShdw blurRad="38100" dist="38100" dir="2700000" algn="tl">
                    <a:srgbClr val="000000">
                      <a:alpha val="43137"/>
                    </a:srgbClr>
                  </a:outerShdw>
                </a:effectLst>
                <a:latin typeface="Calibri"/>
                <a:cs typeface="Calibri"/>
              </a:rPr>
              <a:t>High</a:t>
            </a:r>
            <a:endParaRPr sz="1333" b="1">
              <a:solidFill>
                <a:schemeClr val="bg1"/>
              </a:solidFill>
              <a:effectLst>
                <a:outerShdw blurRad="38100" dist="38100" dir="2700000" algn="tl">
                  <a:srgbClr val="000000">
                    <a:alpha val="43137"/>
                  </a:srgbClr>
                </a:outerShdw>
              </a:effectLst>
              <a:latin typeface="Calibri"/>
              <a:cs typeface="Calibri"/>
            </a:endParaRPr>
          </a:p>
          <a:p>
            <a:pPr algn="ctr"/>
            <a:r>
              <a:rPr sz="1333" b="1" spc="-3">
                <a:solidFill>
                  <a:schemeClr val="bg1"/>
                </a:solidFill>
                <a:effectLst>
                  <a:outerShdw blurRad="38100" dist="38100" dir="2700000" algn="tl">
                    <a:srgbClr val="000000">
                      <a:alpha val="43137"/>
                    </a:srgbClr>
                  </a:outerShdw>
                </a:effectLst>
                <a:latin typeface="Calibri"/>
                <a:cs typeface="Calibri"/>
              </a:rPr>
              <a:t>probability</a:t>
            </a:r>
            <a:endParaRPr sz="1333" b="1">
              <a:solidFill>
                <a:schemeClr val="bg1"/>
              </a:solidFill>
              <a:effectLst>
                <a:outerShdw blurRad="38100" dist="38100" dir="2700000" algn="tl">
                  <a:srgbClr val="000000">
                    <a:alpha val="43137"/>
                  </a:srgbClr>
                </a:outerShdw>
              </a:effectLst>
              <a:latin typeface="Calibri"/>
              <a:cs typeface="Calibri"/>
            </a:endParaRPr>
          </a:p>
        </p:txBody>
      </p:sp>
      <p:cxnSp>
        <p:nvCxnSpPr>
          <p:cNvPr id="85" name="Straight Arrow Connector 84">
            <a:extLst>
              <a:ext uri="{FF2B5EF4-FFF2-40B4-BE49-F238E27FC236}">
                <a16:creationId xmlns:a16="http://schemas.microsoft.com/office/drawing/2014/main" id="{46162EA4-BD65-24B7-3AA0-14D4D02B29F5}"/>
              </a:ext>
            </a:extLst>
          </p:cNvPr>
          <p:cNvCxnSpPr/>
          <p:nvPr/>
        </p:nvCxnSpPr>
        <p:spPr>
          <a:xfrm>
            <a:off x="6505938" y="3941897"/>
            <a:ext cx="1" cy="121659"/>
          </a:xfrm>
          <a:prstGeom prst="straightConnector1">
            <a:avLst/>
          </a:prstGeom>
          <a:ln w="15875" cap="sq">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86" name="object 32">
            <a:extLst>
              <a:ext uri="{FF2B5EF4-FFF2-40B4-BE49-F238E27FC236}">
                <a16:creationId xmlns:a16="http://schemas.microsoft.com/office/drawing/2014/main" id="{5CDEA188-296A-ED1F-278B-BB96205968A5}"/>
              </a:ext>
            </a:extLst>
          </p:cNvPr>
          <p:cNvSpPr/>
          <p:nvPr/>
        </p:nvSpPr>
        <p:spPr>
          <a:xfrm>
            <a:off x="5972368" y="3812000"/>
            <a:ext cx="1039510" cy="381455"/>
          </a:xfrm>
          <a:custGeom>
            <a:avLst/>
            <a:gdLst/>
            <a:ahLst/>
            <a:cxnLst/>
            <a:rect l="l" t="t" r="r" b="b"/>
            <a:pathLst>
              <a:path w="1028700" h="468629">
                <a:moveTo>
                  <a:pt x="794384" y="0"/>
                </a:moveTo>
                <a:lnTo>
                  <a:pt x="234314" y="0"/>
                </a:lnTo>
                <a:lnTo>
                  <a:pt x="187091" y="4760"/>
                </a:lnTo>
                <a:lnTo>
                  <a:pt x="143107" y="18413"/>
                </a:lnTo>
                <a:lnTo>
                  <a:pt x="103305" y="40016"/>
                </a:lnTo>
                <a:lnTo>
                  <a:pt x="68627" y="68627"/>
                </a:lnTo>
                <a:lnTo>
                  <a:pt x="40016" y="103305"/>
                </a:lnTo>
                <a:lnTo>
                  <a:pt x="18413" y="143107"/>
                </a:lnTo>
                <a:lnTo>
                  <a:pt x="4760" y="187091"/>
                </a:lnTo>
                <a:lnTo>
                  <a:pt x="0" y="234314"/>
                </a:lnTo>
                <a:lnTo>
                  <a:pt x="4760" y="281538"/>
                </a:lnTo>
                <a:lnTo>
                  <a:pt x="18413" y="325522"/>
                </a:lnTo>
                <a:lnTo>
                  <a:pt x="40016" y="365324"/>
                </a:lnTo>
                <a:lnTo>
                  <a:pt x="68627" y="400002"/>
                </a:lnTo>
                <a:lnTo>
                  <a:pt x="103305" y="428613"/>
                </a:lnTo>
                <a:lnTo>
                  <a:pt x="143107" y="450216"/>
                </a:lnTo>
                <a:lnTo>
                  <a:pt x="187091" y="463869"/>
                </a:lnTo>
                <a:lnTo>
                  <a:pt x="234314" y="468630"/>
                </a:lnTo>
                <a:lnTo>
                  <a:pt x="794384" y="468630"/>
                </a:lnTo>
                <a:lnTo>
                  <a:pt x="841608" y="463869"/>
                </a:lnTo>
                <a:lnTo>
                  <a:pt x="885592" y="450216"/>
                </a:lnTo>
                <a:lnTo>
                  <a:pt x="925394" y="428613"/>
                </a:lnTo>
                <a:lnTo>
                  <a:pt x="960072" y="400002"/>
                </a:lnTo>
                <a:lnTo>
                  <a:pt x="988683" y="365324"/>
                </a:lnTo>
                <a:lnTo>
                  <a:pt x="1010286" y="325522"/>
                </a:lnTo>
                <a:lnTo>
                  <a:pt x="1023939" y="281538"/>
                </a:lnTo>
                <a:lnTo>
                  <a:pt x="1028700" y="234314"/>
                </a:lnTo>
                <a:lnTo>
                  <a:pt x="1023939" y="187091"/>
                </a:lnTo>
                <a:lnTo>
                  <a:pt x="1010286" y="143107"/>
                </a:lnTo>
                <a:lnTo>
                  <a:pt x="988683" y="103305"/>
                </a:lnTo>
                <a:lnTo>
                  <a:pt x="960072" y="68627"/>
                </a:lnTo>
                <a:lnTo>
                  <a:pt x="925394" y="40016"/>
                </a:lnTo>
                <a:lnTo>
                  <a:pt x="885592" y="18413"/>
                </a:lnTo>
                <a:lnTo>
                  <a:pt x="841608" y="4760"/>
                </a:lnTo>
                <a:lnTo>
                  <a:pt x="794384" y="0"/>
                </a:lnTo>
                <a:close/>
              </a:path>
            </a:pathLst>
          </a:custGeom>
          <a:solidFill>
            <a:srgbClr val="FFFF00"/>
          </a:solidFill>
          <a:ln>
            <a:solidFill>
              <a:schemeClr val="tx1"/>
            </a:solidFill>
          </a:ln>
        </p:spPr>
        <p:txBody>
          <a:bodyPr wrap="square" lIns="0" tIns="0" rIns="0" bIns="0" rtlCol="0"/>
          <a:lstStyle/>
          <a:p>
            <a:pPr algn="ctr">
              <a:spcAft>
                <a:spcPts val="1600"/>
              </a:spcAft>
            </a:pPr>
            <a:r>
              <a:rPr lang="en-US" sz="1200" b="1">
                <a:solidFill>
                  <a:prstClr val="black"/>
                </a:solidFill>
              </a:rPr>
              <a:t>Observation zone</a:t>
            </a:r>
            <a:endParaRPr sz="1200" b="1">
              <a:solidFill>
                <a:prstClr val="black"/>
              </a:solidFill>
            </a:endParaRPr>
          </a:p>
        </p:txBody>
      </p:sp>
      <p:cxnSp>
        <p:nvCxnSpPr>
          <p:cNvPr id="87" name="Straight Arrow Connector 86">
            <a:extLst>
              <a:ext uri="{FF2B5EF4-FFF2-40B4-BE49-F238E27FC236}">
                <a16:creationId xmlns:a16="http://schemas.microsoft.com/office/drawing/2014/main" id="{7187442E-883E-4CDB-E63C-D67455F1CB3F}"/>
              </a:ext>
            </a:extLst>
          </p:cNvPr>
          <p:cNvCxnSpPr>
            <a:endCxn id="34" idx="0"/>
          </p:cNvCxnSpPr>
          <p:nvPr/>
        </p:nvCxnSpPr>
        <p:spPr>
          <a:xfrm>
            <a:off x="10182381" y="3722663"/>
            <a:ext cx="0" cy="95398"/>
          </a:xfrm>
          <a:prstGeom prst="straightConnector1">
            <a:avLst/>
          </a:prstGeom>
          <a:ln w="15875" cap="sq">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88" name="Rectangle 87">
            <a:extLst>
              <a:ext uri="{FF2B5EF4-FFF2-40B4-BE49-F238E27FC236}">
                <a16:creationId xmlns:a16="http://schemas.microsoft.com/office/drawing/2014/main" id="{6749F7C0-FD92-1430-A79D-FD96CA2629BD}"/>
              </a:ext>
            </a:extLst>
          </p:cNvPr>
          <p:cNvSpPr/>
          <p:nvPr/>
        </p:nvSpPr>
        <p:spPr>
          <a:xfrm>
            <a:off x="703133" y="2746415"/>
            <a:ext cx="358729" cy="3256200"/>
          </a:xfrm>
          <a:prstGeom prst="rect">
            <a:avLst/>
          </a:prstGeom>
          <a:solidFill>
            <a:srgbClr val="008E8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outerShdw blurRad="38100" dist="38100" dir="2700000" algn="tl">
                  <a:srgbClr val="000000">
                    <a:alpha val="43137"/>
                  </a:srgbClr>
                </a:outerShdw>
              </a:effectLst>
            </a:endParaRPr>
          </a:p>
        </p:txBody>
      </p:sp>
      <p:sp>
        <p:nvSpPr>
          <p:cNvPr id="89" name="object 102">
            <a:extLst>
              <a:ext uri="{FF2B5EF4-FFF2-40B4-BE49-F238E27FC236}">
                <a16:creationId xmlns:a16="http://schemas.microsoft.com/office/drawing/2014/main" id="{858B487E-2438-4BF5-CBDA-82F94EC57349}"/>
              </a:ext>
            </a:extLst>
          </p:cNvPr>
          <p:cNvSpPr txBox="1"/>
          <p:nvPr/>
        </p:nvSpPr>
        <p:spPr>
          <a:xfrm>
            <a:off x="813426" y="4217971"/>
            <a:ext cx="128240" cy="838208"/>
          </a:xfrm>
          <a:prstGeom prst="rect">
            <a:avLst/>
          </a:prstGeom>
        </p:spPr>
        <p:txBody>
          <a:bodyPr vert="vert270" wrap="square" lIns="0" tIns="0" rIns="0" bIns="0" rtlCol="0">
            <a:spAutoFit/>
          </a:bodyPr>
          <a:lstStyle/>
          <a:p>
            <a:pPr marL="8658">
              <a:lnSpc>
                <a:spcPts val="989"/>
              </a:lnSpc>
            </a:pPr>
            <a:r>
              <a:rPr sz="1200" b="1" spc="-17">
                <a:solidFill>
                  <a:srgbClr val="FFFF00"/>
                </a:solidFill>
                <a:effectLst>
                  <a:outerShdw blurRad="38100" dist="38100" dir="2700000" algn="tl">
                    <a:srgbClr val="000000">
                      <a:alpha val="43137"/>
                    </a:srgbClr>
                  </a:outerShdw>
                </a:effectLst>
                <a:latin typeface="Calibri"/>
                <a:cs typeface="Calibri"/>
              </a:rPr>
              <a:t>R</a:t>
            </a:r>
            <a:r>
              <a:rPr sz="1200" b="1" spc="11">
                <a:solidFill>
                  <a:srgbClr val="FFFF00"/>
                </a:solidFill>
                <a:effectLst>
                  <a:outerShdw blurRad="38100" dist="38100" dir="2700000" algn="tl">
                    <a:srgbClr val="000000">
                      <a:alpha val="43137"/>
                    </a:srgbClr>
                  </a:outerShdw>
                </a:effectLst>
                <a:latin typeface="Calibri"/>
                <a:cs typeface="Calibri"/>
              </a:rPr>
              <a:t>I</a:t>
            </a:r>
            <a:r>
              <a:rPr sz="1200" b="1" spc="-37">
                <a:solidFill>
                  <a:srgbClr val="FFFF00"/>
                </a:solidFill>
                <a:effectLst>
                  <a:outerShdw blurRad="38100" dist="38100" dir="2700000" algn="tl">
                    <a:srgbClr val="000000">
                      <a:alpha val="43137"/>
                    </a:srgbClr>
                  </a:outerShdw>
                </a:effectLst>
                <a:latin typeface="Calibri"/>
                <a:cs typeface="Calibri"/>
              </a:rPr>
              <a:t>S</a:t>
            </a:r>
            <a:r>
              <a:rPr sz="1200" b="1">
                <a:solidFill>
                  <a:srgbClr val="FFFF00"/>
                </a:solidFill>
                <a:effectLst>
                  <a:outerShdw blurRad="38100" dist="38100" dir="2700000" algn="tl">
                    <a:srgbClr val="000000">
                      <a:alpha val="43137"/>
                    </a:srgbClr>
                  </a:outerShdw>
                </a:effectLst>
                <a:latin typeface="Calibri"/>
                <a:cs typeface="Calibri"/>
              </a:rPr>
              <a:t>K</a:t>
            </a:r>
            <a:r>
              <a:rPr sz="1200" b="1" spc="-3">
                <a:solidFill>
                  <a:srgbClr val="FFFF00"/>
                </a:solidFill>
                <a:effectLst>
                  <a:outerShdw blurRad="38100" dist="38100" dir="2700000" algn="tl">
                    <a:srgbClr val="000000">
                      <a:alpha val="43137"/>
                    </a:srgbClr>
                  </a:outerShdw>
                </a:effectLst>
                <a:latin typeface="Calibri"/>
                <a:cs typeface="Calibri"/>
              </a:rPr>
              <a:t> </a:t>
            </a:r>
            <a:r>
              <a:rPr sz="1200" b="1" spc="15">
                <a:solidFill>
                  <a:srgbClr val="FFFF00"/>
                </a:solidFill>
                <a:effectLst>
                  <a:outerShdw blurRad="38100" dist="38100" dir="2700000" algn="tl">
                    <a:srgbClr val="000000">
                      <a:alpha val="43137"/>
                    </a:srgbClr>
                  </a:outerShdw>
                </a:effectLst>
                <a:latin typeface="Calibri"/>
                <a:cs typeface="Calibri"/>
              </a:rPr>
              <a:t>S</a:t>
            </a:r>
            <a:r>
              <a:rPr sz="1200" b="1" spc="-7">
                <a:solidFill>
                  <a:srgbClr val="FFFF00"/>
                </a:solidFill>
                <a:effectLst>
                  <a:outerShdw blurRad="38100" dist="38100" dir="2700000" algn="tl">
                    <a:srgbClr val="000000">
                      <a:alpha val="43137"/>
                    </a:srgbClr>
                  </a:outerShdw>
                </a:effectLst>
                <a:latin typeface="Calibri"/>
                <a:cs typeface="Calibri"/>
              </a:rPr>
              <a:t>C</a:t>
            </a:r>
            <a:r>
              <a:rPr sz="1200" b="1" spc="-31">
                <a:solidFill>
                  <a:srgbClr val="FFFF00"/>
                </a:solidFill>
                <a:effectLst>
                  <a:outerShdw blurRad="38100" dist="38100" dir="2700000" algn="tl">
                    <a:srgbClr val="000000">
                      <a:alpha val="43137"/>
                    </a:srgbClr>
                  </a:outerShdw>
                </a:effectLst>
                <a:latin typeface="Calibri"/>
                <a:cs typeface="Calibri"/>
              </a:rPr>
              <a:t>O</a:t>
            </a:r>
            <a:r>
              <a:rPr sz="1200" b="1" spc="-17">
                <a:solidFill>
                  <a:srgbClr val="FFFF00"/>
                </a:solidFill>
                <a:effectLst>
                  <a:outerShdw blurRad="38100" dist="38100" dir="2700000" algn="tl">
                    <a:srgbClr val="000000">
                      <a:alpha val="43137"/>
                    </a:srgbClr>
                  </a:outerShdw>
                </a:effectLst>
                <a:latin typeface="Calibri"/>
                <a:cs typeface="Calibri"/>
              </a:rPr>
              <a:t>R</a:t>
            </a:r>
            <a:r>
              <a:rPr sz="1200" b="1">
                <a:solidFill>
                  <a:srgbClr val="FFFF00"/>
                </a:solidFill>
                <a:effectLst>
                  <a:outerShdw blurRad="38100" dist="38100" dir="2700000" algn="tl">
                    <a:srgbClr val="000000">
                      <a:alpha val="43137"/>
                    </a:srgbClr>
                  </a:outerShdw>
                </a:effectLst>
                <a:latin typeface="Calibri"/>
                <a:cs typeface="Calibri"/>
              </a:rPr>
              <a:t>E</a:t>
            </a:r>
          </a:p>
        </p:txBody>
      </p:sp>
      <p:sp>
        <p:nvSpPr>
          <p:cNvPr id="90" name="object 103">
            <a:extLst>
              <a:ext uri="{FF2B5EF4-FFF2-40B4-BE49-F238E27FC236}">
                <a16:creationId xmlns:a16="http://schemas.microsoft.com/office/drawing/2014/main" id="{8F2A6FF8-ECA4-33E1-E7D9-C1DE8082D417}"/>
              </a:ext>
            </a:extLst>
          </p:cNvPr>
          <p:cNvSpPr txBox="1"/>
          <p:nvPr/>
        </p:nvSpPr>
        <p:spPr>
          <a:xfrm>
            <a:off x="813426" y="2917345"/>
            <a:ext cx="128240" cy="791124"/>
          </a:xfrm>
          <a:prstGeom prst="rect">
            <a:avLst/>
          </a:prstGeom>
        </p:spPr>
        <p:txBody>
          <a:bodyPr vert="vert270" wrap="square" lIns="0" tIns="0" rIns="0" bIns="0" rtlCol="0">
            <a:spAutoFit/>
          </a:bodyPr>
          <a:lstStyle/>
          <a:p>
            <a:pPr marL="8658">
              <a:lnSpc>
                <a:spcPts val="989"/>
              </a:lnSpc>
            </a:pPr>
            <a:r>
              <a:rPr sz="1200" b="1" spc="-15">
                <a:solidFill>
                  <a:srgbClr val="FFFF00"/>
                </a:solidFill>
                <a:effectLst>
                  <a:outerShdw blurRad="38100" dist="38100" dir="2700000" algn="tl">
                    <a:srgbClr val="000000">
                      <a:alpha val="43137"/>
                    </a:srgbClr>
                  </a:outerShdw>
                </a:effectLst>
                <a:latin typeface="Calibri"/>
                <a:cs typeface="Calibri"/>
              </a:rPr>
              <a:t>T</a:t>
            </a:r>
            <a:r>
              <a:rPr sz="1200" b="1" spc="-17">
                <a:solidFill>
                  <a:srgbClr val="FFFF00"/>
                </a:solidFill>
                <a:effectLst>
                  <a:outerShdw blurRad="38100" dist="38100" dir="2700000" algn="tl">
                    <a:srgbClr val="000000">
                      <a:alpha val="43137"/>
                    </a:srgbClr>
                  </a:outerShdw>
                </a:effectLst>
                <a:latin typeface="Calibri"/>
                <a:cs typeface="Calibri"/>
              </a:rPr>
              <a:t>R</a:t>
            </a:r>
            <a:r>
              <a:rPr sz="1200" b="1" spc="20">
                <a:solidFill>
                  <a:srgbClr val="FFFF00"/>
                </a:solidFill>
                <a:effectLst>
                  <a:outerShdw blurRad="38100" dist="38100" dir="2700000" algn="tl">
                    <a:srgbClr val="000000">
                      <a:alpha val="43137"/>
                    </a:srgbClr>
                  </a:outerShdw>
                </a:effectLst>
                <a:latin typeface="Calibri"/>
                <a:cs typeface="Calibri"/>
              </a:rPr>
              <a:t>O</a:t>
            </a:r>
            <a:r>
              <a:rPr sz="1200" b="1" spc="-41">
                <a:solidFill>
                  <a:srgbClr val="FFFF00"/>
                </a:solidFill>
                <a:effectLst>
                  <a:outerShdw blurRad="38100" dist="38100" dir="2700000" algn="tl">
                    <a:srgbClr val="000000">
                      <a:alpha val="43137"/>
                    </a:srgbClr>
                  </a:outerShdw>
                </a:effectLst>
                <a:latin typeface="Calibri"/>
                <a:cs typeface="Calibri"/>
              </a:rPr>
              <a:t>P</a:t>
            </a:r>
            <a:r>
              <a:rPr sz="1200" b="1" spc="20">
                <a:solidFill>
                  <a:srgbClr val="FFFF00"/>
                </a:solidFill>
                <a:effectLst>
                  <a:outerShdw blurRad="38100" dist="38100" dir="2700000" algn="tl">
                    <a:srgbClr val="000000">
                      <a:alpha val="43137"/>
                    </a:srgbClr>
                  </a:outerShdw>
                </a:effectLst>
                <a:latin typeface="Calibri"/>
                <a:cs typeface="Calibri"/>
              </a:rPr>
              <a:t>O</a:t>
            </a:r>
            <a:r>
              <a:rPr sz="1200" b="1" spc="-15">
                <a:solidFill>
                  <a:srgbClr val="FFFF00"/>
                </a:solidFill>
                <a:effectLst>
                  <a:outerShdw blurRad="38100" dist="38100" dir="2700000" algn="tl">
                    <a:srgbClr val="000000">
                      <a:alpha val="43137"/>
                    </a:srgbClr>
                  </a:outerShdw>
                </a:effectLst>
                <a:latin typeface="Calibri"/>
                <a:cs typeface="Calibri"/>
              </a:rPr>
              <a:t>N</a:t>
            </a:r>
            <a:r>
              <a:rPr sz="1200" b="1" spc="-41">
                <a:solidFill>
                  <a:srgbClr val="FFFF00"/>
                </a:solidFill>
                <a:effectLst>
                  <a:outerShdw blurRad="38100" dist="38100" dir="2700000" algn="tl">
                    <a:srgbClr val="000000">
                      <a:alpha val="43137"/>
                    </a:srgbClr>
                  </a:outerShdw>
                </a:effectLst>
                <a:latin typeface="Calibri"/>
                <a:cs typeface="Calibri"/>
              </a:rPr>
              <a:t>I</a:t>
            </a:r>
            <a:r>
              <a:rPr sz="1200" b="1">
                <a:solidFill>
                  <a:srgbClr val="FFFF00"/>
                </a:solidFill>
                <a:effectLst>
                  <a:outerShdw blurRad="38100" dist="38100" dir="2700000" algn="tl">
                    <a:srgbClr val="000000">
                      <a:alpha val="43137"/>
                    </a:srgbClr>
                  </a:outerShdw>
                </a:effectLst>
                <a:latin typeface="Calibri"/>
                <a:cs typeface="Calibri"/>
              </a:rPr>
              <a:t>N</a:t>
            </a:r>
          </a:p>
        </p:txBody>
      </p:sp>
      <p:sp>
        <p:nvSpPr>
          <p:cNvPr id="91" name="object 104">
            <a:extLst>
              <a:ext uri="{FF2B5EF4-FFF2-40B4-BE49-F238E27FC236}">
                <a16:creationId xmlns:a16="http://schemas.microsoft.com/office/drawing/2014/main" id="{9560198D-A231-8BF9-E087-6997C2E9C59C}"/>
              </a:ext>
            </a:extLst>
          </p:cNvPr>
          <p:cNvSpPr txBox="1"/>
          <p:nvPr/>
        </p:nvSpPr>
        <p:spPr>
          <a:xfrm>
            <a:off x="817872" y="5086337"/>
            <a:ext cx="115416" cy="841925"/>
          </a:xfrm>
          <a:prstGeom prst="rect">
            <a:avLst/>
          </a:prstGeom>
        </p:spPr>
        <p:txBody>
          <a:bodyPr vert="vert270" wrap="square" lIns="0" tIns="0" rIns="0" bIns="0" rtlCol="0">
            <a:spAutoFit/>
          </a:bodyPr>
          <a:lstStyle/>
          <a:p>
            <a:pPr marL="8658">
              <a:lnSpc>
                <a:spcPts val="891"/>
              </a:lnSpc>
            </a:pPr>
            <a:r>
              <a:rPr lang="en-US" sz="1067" b="1" spc="-24" err="1">
                <a:solidFill>
                  <a:srgbClr val="FFFF00"/>
                </a:solidFill>
                <a:effectLst>
                  <a:outerShdw blurRad="38100" dist="38100" dir="2700000" algn="tl">
                    <a:srgbClr val="000000">
                      <a:alpha val="43137"/>
                    </a:srgbClr>
                  </a:outerShdw>
                </a:effectLst>
                <a:latin typeface="Calibri"/>
                <a:cs typeface="Calibri"/>
              </a:rPr>
              <a:t>Dispo</a:t>
            </a:r>
            <a:endParaRPr sz="1067" b="1">
              <a:solidFill>
                <a:srgbClr val="FFFF00"/>
              </a:solidFill>
              <a:effectLst>
                <a:outerShdw blurRad="38100" dist="38100" dir="2700000" algn="tl">
                  <a:srgbClr val="000000">
                    <a:alpha val="43137"/>
                  </a:srgbClr>
                </a:outerShdw>
              </a:effectLst>
              <a:latin typeface="Calibri"/>
              <a:cs typeface="Calibri"/>
            </a:endParaRPr>
          </a:p>
        </p:txBody>
      </p:sp>
      <p:cxnSp>
        <p:nvCxnSpPr>
          <p:cNvPr id="92" name="Straight Arrow Connector 91">
            <a:extLst>
              <a:ext uri="{FF2B5EF4-FFF2-40B4-BE49-F238E27FC236}">
                <a16:creationId xmlns:a16="http://schemas.microsoft.com/office/drawing/2014/main" id="{F3EDE860-12CB-8FBA-7299-5160D9EF69E1}"/>
              </a:ext>
            </a:extLst>
          </p:cNvPr>
          <p:cNvCxnSpPr/>
          <p:nvPr/>
        </p:nvCxnSpPr>
        <p:spPr>
          <a:xfrm flipH="1">
            <a:off x="2834874" y="3721864"/>
            <a:ext cx="1" cy="110132"/>
          </a:xfrm>
          <a:prstGeom prst="straightConnector1">
            <a:avLst/>
          </a:prstGeom>
          <a:ln w="15875" cap="sq">
            <a:solidFill>
              <a:schemeClr val="tx1"/>
            </a:solidFill>
            <a:tailEnd type="stealth"/>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E25E4127-AC3C-35F9-E259-56946148FF8F}"/>
              </a:ext>
            </a:extLst>
          </p:cNvPr>
          <p:cNvCxnSpPr/>
          <p:nvPr/>
        </p:nvCxnSpPr>
        <p:spPr>
          <a:xfrm flipH="1">
            <a:off x="6505940" y="3721864"/>
            <a:ext cx="1" cy="110132"/>
          </a:xfrm>
          <a:prstGeom prst="straightConnector1">
            <a:avLst/>
          </a:prstGeom>
          <a:ln w="15875" cap="sq">
            <a:solidFill>
              <a:schemeClr val="tx1"/>
            </a:solidFill>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811807"/>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43A98-9505-4D22-E506-F9A349A6F1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C2F5D8-510D-39E5-0E29-FAC40E11DB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14432" y="1558808"/>
            <a:ext cx="7975929" cy="4740411"/>
          </a:xfrm>
          <a:prstGeom prst="rect">
            <a:avLst/>
          </a:prstGeom>
          <a:ln>
            <a:noFill/>
          </a:ln>
        </p:spPr>
      </p:pic>
      <p:sp>
        <p:nvSpPr>
          <p:cNvPr id="11" name="Rectangle 10">
            <a:extLst>
              <a:ext uri="{FF2B5EF4-FFF2-40B4-BE49-F238E27FC236}">
                <a16:creationId xmlns:a16="http://schemas.microsoft.com/office/drawing/2014/main" id="{1682B168-1DFF-B9E9-4702-B3FC5F788DB3}"/>
              </a:ext>
            </a:extLst>
          </p:cNvPr>
          <p:cNvSpPr/>
          <p:nvPr/>
        </p:nvSpPr>
        <p:spPr>
          <a:xfrm>
            <a:off x="4440347" y="1477597"/>
            <a:ext cx="7650052" cy="4829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3278B469-0499-A9C4-6D09-DB15CEB904C6}"/>
              </a:ext>
            </a:extLst>
          </p:cNvPr>
          <p:cNvSpPr>
            <a:spLocks noGrp="1"/>
          </p:cNvSpPr>
          <p:nvPr>
            <p:ph type="title"/>
          </p:nvPr>
        </p:nvSpPr>
        <p:spPr/>
        <p:txBody>
          <a:bodyPr/>
          <a:lstStyle/>
          <a:p>
            <a:r>
              <a:rPr lang="en-US"/>
              <a:t>Troponin Testing During ED Visits: MGB</a:t>
            </a:r>
          </a:p>
        </p:txBody>
      </p:sp>
      <p:sp>
        <p:nvSpPr>
          <p:cNvPr id="5" name="Text Placeholder 4">
            <a:extLst>
              <a:ext uri="{FF2B5EF4-FFF2-40B4-BE49-F238E27FC236}">
                <a16:creationId xmlns:a16="http://schemas.microsoft.com/office/drawing/2014/main" id="{28B74D1F-6FE9-CB7A-AF44-6CECE52EC64B}"/>
              </a:ext>
            </a:extLst>
          </p:cNvPr>
          <p:cNvSpPr>
            <a:spLocks noGrp="1"/>
          </p:cNvSpPr>
          <p:nvPr>
            <p:ph type="body" sz="quarter" idx="14"/>
          </p:nvPr>
        </p:nvSpPr>
        <p:spPr>
          <a:xfrm>
            <a:off x="0" y="6428465"/>
            <a:ext cx="12191999" cy="279407"/>
          </a:xfrm>
        </p:spPr>
        <p:txBody>
          <a:bodyPr/>
          <a:lstStyle/>
          <a:p>
            <a:r>
              <a:rPr lang="en-GB"/>
              <a:t>Ganguli I, et al. J Am Coll </a:t>
            </a:r>
            <a:r>
              <a:rPr lang="en-GB" err="1"/>
              <a:t>Cardiol</a:t>
            </a:r>
            <a:r>
              <a:rPr lang="en-GB"/>
              <a:t>. 2021;77:3171-3179. </a:t>
            </a:r>
          </a:p>
        </p:txBody>
      </p:sp>
      <p:sp>
        <p:nvSpPr>
          <p:cNvPr id="3" name="Text Placeholder 2">
            <a:extLst>
              <a:ext uri="{FF2B5EF4-FFF2-40B4-BE49-F238E27FC236}">
                <a16:creationId xmlns:a16="http://schemas.microsoft.com/office/drawing/2014/main" id="{D19CAF7A-24F7-E09C-7BAB-F799FD437810}"/>
              </a:ext>
            </a:extLst>
          </p:cNvPr>
          <p:cNvSpPr>
            <a:spLocks noGrp="1"/>
          </p:cNvSpPr>
          <p:nvPr>
            <p:ph type="body" sz="quarter" idx="15"/>
          </p:nvPr>
        </p:nvSpPr>
        <p:spPr>
          <a:xfrm>
            <a:off x="0" y="1082675"/>
            <a:ext cx="4114470" cy="5345790"/>
          </a:xfrm>
        </p:spPr>
        <p:txBody>
          <a:bodyPr/>
          <a:lstStyle/>
          <a:p>
            <a:r>
              <a:rPr lang="en-US"/>
              <a:t>Chest pain patients received net fewer stress tests, cardiac catheterizations, cardiology evaluations, hospital admissions</a:t>
            </a:r>
          </a:p>
        </p:txBody>
      </p:sp>
    </p:spTree>
    <p:extLst>
      <p:ext uri="{BB962C8B-B14F-4D97-AF65-F5344CB8AC3E}">
        <p14:creationId xmlns:p14="http://schemas.microsoft.com/office/powerpoint/2010/main" val="2789433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CDDF-D361-4840-995A-441A91ABF2DC}"/>
              </a:ext>
            </a:extLst>
          </p:cNvPr>
          <p:cNvSpPr>
            <a:spLocks noGrp="1"/>
          </p:cNvSpPr>
          <p:nvPr>
            <p:ph type="title"/>
          </p:nvPr>
        </p:nvSpPr>
        <p:spPr/>
        <p:txBody>
          <a:bodyPr/>
          <a:lstStyle/>
          <a:p>
            <a:r>
              <a:rPr lang="en-US" dirty="0"/>
              <a:t>The Transition to </a:t>
            </a:r>
            <a:r>
              <a:rPr lang="en-US" dirty="0" err="1"/>
              <a:t>hs-cTn</a:t>
            </a:r>
            <a:endParaRPr lang="en-US" dirty="0"/>
          </a:p>
        </p:txBody>
      </p:sp>
      <p:graphicFrame>
        <p:nvGraphicFramePr>
          <p:cNvPr id="4" name="Table 4">
            <a:extLst>
              <a:ext uri="{FF2B5EF4-FFF2-40B4-BE49-F238E27FC236}">
                <a16:creationId xmlns:a16="http://schemas.microsoft.com/office/drawing/2014/main" id="{F918C448-4E89-27AA-DAED-CED80BD666DD}"/>
              </a:ext>
            </a:extLst>
          </p:cNvPr>
          <p:cNvGraphicFramePr>
            <a:graphicFrameLocks noGrp="1"/>
          </p:cNvGraphicFramePr>
          <p:nvPr>
            <p:extLst>
              <p:ext uri="{D42A27DB-BD31-4B8C-83A1-F6EECF244321}">
                <p14:modId xmlns:p14="http://schemas.microsoft.com/office/powerpoint/2010/main" val="439277345"/>
              </p:ext>
            </p:extLst>
          </p:nvPr>
        </p:nvGraphicFramePr>
        <p:xfrm>
          <a:off x="254000" y="1703096"/>
          <a:ext cx="11684000" cy="4503262"/>
        </p:xfrm>
        <a:graphic>
          <a:graphicData uri="http://schemas.openxmlformats.org/drawingml/2006/table">
            <a:tbl>
              <a:tblPr firstRow="1" bandRow="1">
                <a:tableStyleId>{6E25E649-3F16-4E02-A733-19D2CDBF48F0}</a:tableStyleId>
              </a:tblPr>
              <a:tblGrid>
                <a:gridCol w="5842000">
                  <a:extLst>
                    <a:ext uri="{9D8B030D-6E8A-4147-A177-3AD203B41FA5}">
                      <a16:colId xmlns:a16="http://schemas.microsoft.com/office/drawing/2014/main" val="2250423180"/>
                    </a:ext>
                  </a:extLst>
                </a:gridCol>
                <a:gridCol w="5842000">
                  <a:extLst>
                    <a:ext uri="{9D8B030D-6E8A-4147-A177-3AD203B41FA5}">
                      <a16:colId xmlns:a16="http://schemas.microsoft.com/office/drawing/2014/main" val="3569673721"/>
                    </a:ext>
                  </a:extLst>
                </a:gridCol>
              </a:tblGrid>
              <a:tr h="398337">
                <a:tc>
                  <a:txBody>
                    <a:bodyPr/>
                    <a:lstStyle/>
                    <a:p>
                      <a:pPr algn="ctr"/>
                      <a:r>
                        <a:rPr lang="en-US" sz="1800">
                          <a:effectLst>
                            <a:outerShdw blurRad="38100" dist="38100" dir="2700000" algn="tl">
                              <a:srgbClr val="000000">
                                <a:alpha val="43137"/>
                              </a:srgbClr>
                            </a:outerShdw>
                          </a:effectLst>
                          <a:latin typeface="Arial" panose="020B0604020202020204" pitchFamily="34" charset="0"/>
                          <a:cs typeface="Arial" panose="020B0604020202020204" pitchFamily="34" charset="0"/>
                        </a:rPr>
                        <a:t>PAST – CONTEMPORARY ASSAYS</a:t>
                      </a:r>
                    </a:p>
                  </a:txBody>
                  <a:tcPr marL="121920" marR="121920" marT="60960" marB="60960">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en-US" sz="180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 – HIGH-SENSITIVITY ASSAYS</a:t>
                      </a:r>
                    </a:p>
                  </a:txBody>
                  <a:tcPr marL="121920" marR="121920" marT="60960" marB="6096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53262447"/>
                  </a:ext>
                </a:extLst>
              </a:tr>
              <a:tr h="504859">
                <a:tc>
                  <a:txBody>
                    <a:bodyPr/>
                    <a:lstStyle/>
                    <a:p>
                      <a:pPr algn="l"/>
                      <a:r>
                        <a:rPr lang="en-US" sz="1800" dirty="0">
                          <a:latin typeface="Arial" panose="020B0604020202020204" pitchFamily="34" charset="0"/>
                          <a:cs typeface="Arial" panose="020B0604020202020204" pitchFamily="34" charset="0"/>
                        </a:rPr>
                        <a:t>Binary test: negative vs positive</a:t>
                      </a:r>
                    </a:p>
                  </a:txBody>
                  <a:tcPr marL="121920" marR="121920" marT="60960" marB="60960">
                    <a:lnL>
                      <a:noFill/>
                    </a:lnL>
                    <a:lnR>
                      <a:noFill/>
                    </a:lnR>
                    <a:lnT w="25400" cmpd="sng">
                      <a:noFill/>
                    </a:lnT>
                    <a:lnB>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a:latin typeface="Arial" panose="020B0604020202020204" pitchFamily="34" charset="0"/>
                          <a:cs typeface="Arial" panose="020B0604020202020204" pitchFamily="34" charset="0"/>
                        </a:rPr>
                        <a:t>Continuous biomarker: barometer of CV health</a:t>
                      </a:r>
                    </a:p>
                  </a:txBody>
                  <a:tcPr marL="121920" marR="121920" marT="60960" marB="60960">
                    <a:lnL>
                      <a:noFill/>
                    </a:lnL>
                    <a:lnR>
                      <a:noFill/>
                    </a:lnR>
                    <a:lnT w="25400" cmpd="sng">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5360896"/>
                  </a:ext>
                </a:extLst>
              </a:tr>
              <a:tr h="504859">
                <a:tc>
                  <a:txBody>
                    <a:bodyPr/>
                    <a:lstStyle/>
                    <a:p>
                      <a:pPr algn="l"/>
                      <a:r>
                        <a:rPr lang="en-US" sz="1800" dirty="0">
                          <a:latin typeface="Arial" panose="020B0604020202020204" pitchFamily="34" charset="0"/>
                          <a:cs typeface="Arial" panose="020B0604020202020204" pitchFamily="34" charset="0"/>
                        </a:rPr>
                        <a:t>Delays in diagnosis due to prolonged sampling</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a:latin typeface="Arial" panose="020B0604020202020204" pitchFamily="34" charset="0"/>
                          <a:cs typeface="Arial" panose="020B0604020202020204" pitchFamily="34" charset="0"/>
                        </a:rPr>
                        <a:t>Rapid diagnosis, most within 1-3 hours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33419249"/>
                  </a:ext>
                </a:extLst>
              </a:tr>
              <a:tr h="398337">
                <a:tc>
                  <a:txBody>
                    <a:bodyPr/>
                    <a:lstStyle/>
                    <a:p>
                      <a:pPr algn="l"/>
                      <a:r>
                        <a:rPr lang="en-US" sz="1800">
                          <a:latin typeface="Arial" panose="020B0604020202020204" pitchFamily="34" charset="0"/>
                          <a:cs typeface="Arial" panose="020B0604020202020204" pitchFamily="34" charset="0"/>
                        </a:rPr>
                        <a:t>More samples needed </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a:latin typeface="Arial" panose="020B0604020202020204" pitchFamily="34" charset="0"/>
                          <a:cs typeface="Arial" panose="020B0604020202020204" pitchFamily="34" charset="0"/>
                        </a:rPr>
                        <a:t>Less samples needed</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48932567"/>
                  </a:ext>
                </a:extLst>
              </a:tr>
              <a:tr h="398337">
                <a:tc>
                  <a:txBody>
                    <a:bodyPr/>
                    <a:lstStyle/>
                    <a:p>
                      <a:pPr algn="l"/>
                      <a:r>
                        <a:rPr lang="en-US" sz="1800">
                          <a:latin typeface="Arial" panose="020B0604020202020204" pitchFamily="34" charset="0"/>
                          <a:cs typeface="Arial" panose="020B0604020202020204" pitchFamily="34" charset="0"/>
                        </a:rPr>
                        <a:t>More analytical noise; more false positives.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a:latin typeface="Arial" panose="020B0604020202020204" pitchFamily="34" charset="0"/>
                          <a:cs typeface="Arial" panose="020B0604020202020204" pitchFamily="34" charset="0"/>
                        </a:rPr>
                        <a:t>Less analytical noise; less false positives.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4395483"/>
                  </a:ext>
                </a:extLst>
              </a:tr>
              <a:tr h="721228">
                <a:tc>
                  <a:txBody>
                    <a:bodyPr/>
                    <a:lstStyle/>
                    <a:p>
                      <a:pPr algn="l"/>
                      <a:r>
                        <a:rPr lang="en-US" sz="1800" dirty="0">
                          <a:latin typeface="Arial" panose="020B0604020202020204" pitchFamily="34" charset="0"/>
                          <a:cs typeface="Arial" panose="020B0604020202020204" pitchFamily="34" charset="0"/>
                        </a:rPr>
                        <a:t>More uncertainty about ‘low-risk’ which contributed to additional risk-stratification in ruled-out patients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Less uncertainty about ‘low-risk’ which reduces additional testing in ruled-out patients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3416218"/>
                  </a:ext>
                </a:extLst>
              </a:tr>
              <a:tr h="398337">
                <a:tc>
                  <a:txBody>
                    <a:bodyPr/>
                    <a:lstStyle/>
                    <a:p>
                      <a:pPr algn="l"/>
                      <a:r>
                        <a:rPr lang="en-US" sz="1800">
                          <a:latin typeface="Arial" panose="020B0604020202020204" pitchFamily="34" charset="0"/>
                          <a:cs typeface="Arial" panose="020B0604020202020204" pitchFamily="34" charset="0"/>
                        </a:rPr>
                        <a:t>No randomized trials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a:latin typeface="Arial" panose="020B0604020202020204" pitchFamily="34" charset="0"/>
                          <a:cs typeface="Arial" panose="020B0604020202020204" pitchFamily="34" charset="0"/>
                        </a:rPr>
                        <a:t>Multiple RCTs </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5640036"/>
                  </a:ext>
                </a:extLst>
              </a:tr>
              <a:tr h="674109">
                <a:tc>
                  <a:txBody>
                    <a:bodyPr/>
                    <a:lstStyle/>
                    <a:p>
                      <a:pPr algn="l"/>
                      <a:r>
                        <a:rPr lang="en-US" sz="1800">
                          <a:latin typeface="Arial" panose="020B0604020202020204" pitchFamily="34" charset="0"/>
                          <a:cs typeface="Arial" panose="020B0604020202020204" pitchFamily="34" charset="0"/>
                        </a:rPr>
                        <a:t>Limited MI vs. no MI scope</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a:latin typeface="Arial" panose="020B0604020202020204" pitchFamily="34" charset="0"/>
                          <a:cs typeface="Arial" panose="020B0604020202020204" pitchFamily="34" charset="0"/>
                        </a:rPr>
                        <a:t>Multiple applications, including emerging outpatient CV applications</a:t>
                      </a:r>
                    </a:p>
                  </a:txBody>
                  <a:tcPr marL="121920" marR="121920" marT="60960" marB="60960">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01070062"/>
                  </a:ext>
                </a:extLst>
              </a:tr>
              <a:tr h="504859">
                <a:tc>
                  <a:txBody>
                    <a:bodyPr/>
                    <a:lstStyle/>
                    <a:p>
                      <a:pPr algn="l"/>
                      <a:r>
                        <a:rPr lang="en-US" sz="1800">
                          <a:latin typeface="Arial" panose="020B0604020202020204" pitchFamily="34" charset="0"/>
                          <a:cs typeface="Arial" panose="020B0604020202020204" pitchFamily="34" charset="0"/>
                        </a:rPr>
                        <a:t>Overall threshold, MI under-diagnosis in women</a:t>
                      </a:r>
                    </a:p>
                  </a:txBody>
                  <a:tcPr marL="121920" marR="121920" marT="60960" marB="60960">
                    <a:lnL>
                      <a:noFill/>
                    </a:lnL>
                    <a:lnR>
                      <a:noFill/>
                    </a:lnR>
                    <a:lnT>
                      <a:noFill/>
                    </a:lnT>
                    <a:lnB w="254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800" dirty="0">
                          <a:latin typeface="Arial" panose="020B0604020202020204" pitchFamily="34" charset="0"/>
                          <a:cs typeface="Arial" panose="020B0604020202020204" pitchFamily="34" charset="0"/>
                        </a:rPr>
                        <a:t>Sex-specific thresholds, improved diagnosis in women</a:t>
                      </a:r>
                    </a:p>
                  </a:txBody>
                  <a:tcPr marL="121920" marR="121920" marT="60960" marB="60960">
                    <a:lnL>
                      <a:noFill/>
                    </a:lnL>
                    <a:lnR>
                      <a:noFill/>
                    </a:lnR>
                    <a:lnT>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9395199"/>
                  </a:ext>
                </a:extLst>
              </a:tr>
            </a:tbl>
          </a:graphicData>
        </a:graphic>
      </p:graphicFrame>
      <p:sp>
        <p:nvSpPr>
          <p:cNvPr id="7" name="Text Placeholder 6">
            <a:extLst>
              <a:ext uri="{FF2B5EF4-FFF2-40B4-BE49-F238E27FC236}">
                <a16:creationId xmlns:a16="http://schemas.microsoft.com/office/drawing/2014/main" id="{E15F7AC5-4AAD-418D-95DE-0FB3870F4ED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003671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FB0F-262C-00A6-E80E-476567FC3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0ED67-662B-ADDA-7057-724B2B37F203}"/>
              </a:ext>
            </a:extLst>
          </p:cNvPr>
          <p:cNvSpPr>
            <a:spLocks noGrp="1"/>
          </p:cNvSpPr>
          <p:nvPr>
            <p:ph type="title"/>
          </p:nvPr>
        </p:nvSpPr>
        <p:spPr>
          <a:xfrm>
            <a:off x="719668" y="132515"/>
            <a:ext cx="10752667" cy="828675"/>
          </a:xfrm>
        </p:spPr>
        <p:txBody>
          <a:bodyPr/>
          <a:lstStyle/>
          <a:p>
            <a:r>
              <a:rPr lang="en-US"/>
              <a:t>Outline</a:t>
            </a:r>
          </a:p>
        </p:txBody>
      </p:sp>
      <p:sp>
        <p:nvSpPr>
          <p:cNvPr id="3" name="Content Placeholder 2">
            <a:extLst>
              <a:ext uri="{FF2B5EF4-FFF2-40B4-BE49-F238E27FC236}">
                <a16:creationId xmlns:a16="http://schemas.microsoft.com/office/drawing/2014/main" id="{88948BDC-034D-1E6B-0B99-AF7FD60CE865}"/>
              </a:ext>
            </a:extLst>
          </p:cNvPr>
          <p:cNvSpPr>
            <a:spLocks noGrp="1"/>
          </p:cNvSpPr>
          <p:nvPr>
            <p:ph sz="quarter" idx="11"/>
          </p:nvPr>
        </p:nvSpPr>
        <p:spPr>
          <a:xfrm>
            <a:off x="719668" y="1274618"/>
            <a:ext cx="10752667" cy="5065222"/>
          </a:xfrm>
        </p:spPr>
        <p:txBody>
          <a:bodyPr>
            <a:normAutofit/>
          </a:bodyPr>
          <a:lstStyle/>
          <a:p>
            <a:pPr lvl="1">
              <a:spcAft>
                <a:spcPts val="2400"/>
              </a:spcAft>
              <a:buClr>
                <a:srgbClr val="C00000"/>
              </a:buClr>
            </a:pPr>
            <a:r>
              <a:rPr lang="en-US" sz="3200"/>
              <a:t>Troponin biology</a:t>
            </a:r>
          </a:p>
          <a:p>
            <a:pPr lvl="1">
              <a:spcAft>
                <a:spcPts val="2400"/>
              </a:spcAft>
              <a:buClr>
                <a:srgbClr val="C00000"/>
              </a:buClr>
            </a:pPr>
            <a:r>
              <a:rPr lang="en-US" sz="3200"/>
              <a:t>What exactly does “</a:t>
            </a:r>
            <a:r>
              <a:rPr lang="en-US" sz="3200" strike="sngStrike"/>
              <a:t>ultra-sensitive</a:t>
            </a:r>
            <a:r>
              <a:rPr lang="en-US" sz="3200"/>
              <a:t>” mean?</a:t>
            </a:r>
          </a:p>
          <a:p>
            <a:pPr lvl="1">
              <a:spcAft>
                <a:spcPts val="2400"/>
              </a:spcAft>
              <a:buClr>
                <a:srgbClr val="C00000"/>
              </a:buClr>
            </a:pPr>
            <a:r>
              <a:rPr lang="en-US" sz="3200"/>
              <a:t>Clinical uses</a:t>
            </a:r>
          </a:p>
          <a:p>
            <a:pPr lvl="1">
              <a:spcAft>
                <a:spcPts val="2400"/>
              </a:spcAft>
              <a:buClr>
                <a:srgbClr val="C00000"/>
              </a:buClr>
            </a:pPr>
            <a:r>
              <a:rPr lang="en-US" sz="3200"/>
              <a:t>Caveats</a:t>
            </a:r>
          </a:p>
        </p:txBody>
      </p:sp>
      <p:sp>
        <p:nvSpPr>
          <p:cNvPr id="7" name="Text Placeholder 6">
            <a:extLst>
              <a:ext uri="{FF2B5EF4-FFF2-40B4-BE49-F238E27FC236}">
                <a16:creationId xmlns:a16="http://schemas.microsoft.com/office/drawing/2014/main" id="{EBCD94C4-F459-142E-8284-76CC7A9C8E56}"/>
              </a:ext>
            </a:extLst>
          </p:cNvPr>
          <p:cNvSpPr>
            <a:spLocks noGrp="1"/>
          </p:cNvSpPr>
          <p:nvPr>
            <p:ph type="body" sz="quarter" idx="14"/>
          </p:nvPr>
        </p:nvSpPr>
        <p:spPr/>
        <p:txBody>
          <a:bodyPr/>
          <a:lstStyle/>
          <a:p>
            <a:endParaRPr lang="en-US"/>
          </a:p>
        </p:txBody>
      </p:sp>
      <p:sp>
        <p:nvSpPr>
          <p:cNvPr id="4" name="TextBox 3">
            <a:extLst>
              <a:ext uri="{FF2B5EF4-FFF2-40B4-BE49-F238E27FC236}">
                <a16:creationId xmlns:a16="http://schemas.microsoft.com/office/drawing/2014/main" id="{6E8F8582-3C21-FE87-9C4B-4D83400A09FC}"/>
              </a:ext>
            </a:extLst>
          </p:cNvPr>
          <p:cNvSpPr txBox="1"/>
          <p:nvPr/>
        </p:nvSpPr>
        <p:spPr>
          <a:xfrm rot="2000390">
            <a:off x="7324927" y="4134494"/>
            <a:ext cx="3757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0000"/>
                </a:solidFill>
                <a:uLnTx/>
                <a:uFillTx/>
                <a:latin typeface="Ink Free" panose="03080402000500000000" pitchFamily="66" charset="0"/>
              </a:rPr>
              <a:t>Highly sensitive</a:t>
            </a:r>
          </a:p>
        </p:txBody>
      </p:sp>
      <p:sp>
        <p:nvSpPr>
          <p:cNvPr id="5" name="Arrow: Up 4">
            <a:extLst>
              <a:ext uri="{FF2B5EF4-FFF2-40B4-BE49-F238E27FC236}">
                <a16:creationId xmlns:a16="http://schemas.microsoft.com/office/drawing/2014/main" id="{1A7C2C89-7C77-E575-C706-40C68FF3DC47}"/>
              </a:ext>
            </a:extLst>
          </p:cNvPr>
          <p:cNvSpPr/>
          <p:nvPr/>
        </p:nvSpPr>
        <p:spPr>
          <a:xfrm rot="18265615">
            <a:off x="6993284" y="2644813"/>
            <a:ext cx="457025" cy="978408"/>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084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9668" y="132515"/>
            <a:ext cx="10752667" cy="828675"/>
          </a:xfrm>
        </p:spPr>
        <p:txBody>
          <a:bodyPr/>
          <a:lstStyle/>
          <a:p>
            <a:r>
              <a:rPr lang="en-US"/>
              <a:t>Conclusions</a:t>
            </a:r>
          </a:p>
        </p:txBody>
      </p:sp>
      <p:sp>
        <p:nvSpPr>
          <p:cNvPr id="6" name="Content Placeholder 5"/>
          <p:cNvSpPr>
            <a:spLocks noGrp="1"/>
          </p:cNvSpPr>
          <p:nvPr>
            <p:ph sz="quarter" idx="11"/>
          </p:nvPr>
        </p:nvSpPr>
        <p:spPr>
          <a:xfrm>
            <a:off x="719668" y="1274618"/>
            <a:ext cx="10752667" cy="5065222"/>
          </a:xfrm>
        </p:spPr>
        <p:txBody>
          <a:bodyPr>
            <a:normAutofit/>
          </a:bodyPr>
          <a:lstStyle/>
          <a:p>
            <a:pPr lvl="1">
              <a:lnSpc>
                <a:spcPct val="110000"/>
              </a:lnSpc>
              <a:spcAft>
                <a:spcPts val="2400"/>
              </a:spcAft>
              <a:buClr>
                <a:srgbClr val="C00000"/>
              </a:buClr>
            </a:pPr>
            <a:r>
              <a:rPr lang="en-US" sz="2400" dirty="0"/>
              <a:t>Due in large part to refinements in assay technology, high sensitivity assays are now widely available globally</a:t>
            </a:r>
          </a:p>
          <a:p>
            <a:pPr lvl="1">
              <a:lnSpc>
                <a:spcPct val="110000"/>
              </a:lnSpc>
              <a:spcAft>
                <a:spcPts val="2400"/>
              </a:spcAft>
              <a:buClr>
                <a:srgbClr val="C00000"/>
              </a:buClr>
            </a:pPr>
            <a:r>
              <a:rPr lang="en-US" sz="2400" dirty="0"/>
              <a:t>A standard “rule out” MI protocol may be performed using a single sample, or a 0-1H or 0-3H sampling approach.</a:t>
            </a:r>
          </a:p>
          <a:p>
            <a:pPr lvl="1">
              <a:lnSpc>
                <a:spcPct val="110000"/>
              </a:lnSpc>
              <a:spcAft>
                <a:spcPts val="2400"/>
              </a:spcAft>
              <a:buClr>
                <a:srgbClr val="C00000"/>
              </a:buClr>
            </a:pPr>
            <a:r>
              <a:rPr lang="en-US" sz="2400" dirty="0"/>
              <a:t>Troponin testing should ALWAYS be done with the clinical picture kept fully in mind and used in the context of the Universal Definition of MI.</a:t>
            </a:r>
          </a:p>
          <a:p>
            <a:pPr lvl="1">
              <a:lnSpc>
                <a:spcPct val="110000"/>
              </a:lnSpc>
              <a:spcAft>
                <a:spcPts val="2400"/>
              </a:spcAft>
              <a:buClr>
                <a:srgbClr val="C00000"/>
              </a:buClr>
            </a:pPr>
            <a:r>
              <a:rPr lang="en-US" sz="2400" dirty="0"/>
              <a:t>Myocardial injury is common, and should ALWAYS be contextualized: Is it an MI?  Is it due to some other cause?</a:t>
            </a:r>
          </a:p>
          <a:p>
            <a:endParaRPr lang="en-US" dirty="0"/>
          </a:p>
        </p:txBody>
      </p:sp>
      <p:sp>
        <p:nvSpPr>
          <p:cNvPr id="4" name="Text Placeholder 3">
            <a:extLst>
              <a:ext uri="{FF2B5EF4-FFF2-40B4-BE49-F238E27FC236}">
                <a16:creationId xmlns:a16="http://schemas.microsoft.com/office/drawing/2014/main" id="{7FF58A8A-9706-CBF1-EDA2-54D72EBA695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87858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D1338-7003-8C0B-3B57-056B157A81F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7AAC3A-4CDD-EA56-9CD9-8A3CD511B2F9}"/>
              </a:ext>
            </a:extLst>
          </p:cNvPr>
          <p:cNvSpPr>
            <a:spLocks noGrp="1"/>
          </p:cNvSpPr>
          <p:nvPr>
            <p:ph type="body" sz="quarter" idx="20"/>
          </p:nvPr>
        </p:nvSpPr>
        <p:spPr>
          <a:xfrm>
            <a:off x="508863" y="4162942"/>
            <a:ext cx="7296788" cy="1538883"/>
          </a:xfrm>
        </p:spPr>
        <p:txBody>
          <a:bodyPr/>
          <a:lstStyle/>
          <a:p>
            <a:r>
              <a:rPr lang="en-GB" sz="2000" b="1" dirty="0">
                <a:solidFill>
                  <a:srgbClr val="B75B43"/>
                </a:solidFill>
              </a:rPr>
              <a:t>James L. </a:t>
            </a:r>
            <a:r>
              <a:rPr lang="en-GB" sz="2000" b="1" dirty="0" err="1">
                <a:solidFill>
                  <a:srgbClr val="B75B43"/>
                </a:solidFill>
              </a:rPr>
              <a:t>Januzzi</a:t>
            </a:r>
            <a:r>
              <a:rPr lang="en-GB" sz="2000" b="1" dirty="0">
                <a:solidFill>
                  <a:srgbClr val="B75B43"/>
                </a:solidFill>
              </a:rPr>
              <a:t> Jr, MD, FACC, FESC</a:t>
            </a:r>
          </a:p>
          <a:p>
            <a:r>
              <a:rPr lang="en-GB" dirty="0" err="1">
                <a:solidFill>
                  <a:srgbClr val="B75B43"/>
                </a:solidFill>
              </a:rPr>
              <a:t>Hutter</a:t>
            </a:r>
            <a:r>
              <a:rPr lang="en-GB" dirty="0">
                <a:solidFill>
                  <a:srgbClr val="B75B43"/>
                </a:solidFill>
              </a:rPr>
              <a:t> Family Professor of Medicine, Harvard Medical School</a:t>
            </a:r>
          </a:p>
          <a:p>
            <a:r>
              <a:rPr lang="en-GB" dirty="0">
                <a:solidFill>
                  <a:srgbClr val="B75B43"/>
                </a:solidFill>
              </a:rPr>
              <a:t>Director GDMT Clinic, Massachusetts General Hospital</a:t>
            </a:r>
          </a:p>
          <a:p>
            <a:r>
              <a:rPr lang="en-GB" dirty="0">
                <a:solidFill>
                  <a:srgbClr val="B75B43"/>
                </a:solidFill>
              </a:rPr>
              <a:t>Chief Scientific Officer and Gibson Chair, </a:t>
            </a:r>
            <a:r>
              <a:rPr lang="en-GB" dirty="0" err="1">
                <a:solidFill>
                  <a:srgbClr val="B75B43"/>
                </a:solidFill>
              </a:rPr>
              <a:t>Baim</a:t>
            </a:r>
            <a:r>
              <a:rPr lang="en-GB" dirty="0">
                <a:solidFill>
                  <a:srgbClr val="B75B43"/>
                </a:solidFill>
              </a:rPr>
              <a:t> Institute for Clinical Research</a:t>
            </a:r>
          </a:p>
          <a:p>
            <a:r>
              <a:rPr lang="en-GB" dirty="0">
                <a:solidFill>
                  <a:srgbClr val="B75B43"/>
                </a:solidFill>
              </a:rPr>
              <a:t>Deputy Editor, Journal of the American College of Cardiology</a:t>
            </a:r>
          </a:p>
          <a:p>
            <a:r>
              <a:rPr lang="en-GB" dirty="0">
                <a:solidFill>
                  <a:srgbClr val="B75B43"/>
                </a:solidFill>
              </a:rPr>
              <a:t>Boston, </a:t>
            </a:r>
            <a:r>
              <a:rPr lang="en-GB" dirty="0" err="1">
                <a:solidFill>
                  <a:srgbClr val="B75B43"/>
                </a:solidFill>
              </a:rPr>
              <a:t>Massachussetts</a:t>
            </a:r>
            <a:endParaRPr lang="en-GB" dirty="0">
              <a:solidFill>
                <a:srgbClr val="B75B43"/>
              </a:solidFill>
            </a:endParaRPr>
          </a:p>
        </p:txBody>
      </p:sp>
      <p:sp>
        <p:nvSpPr>
          <p:cNvPr id="4" name="Title 3">
            <a:extLst>
              <a:ext uri="{FF2B5EF4-FFF2-40B4-BE49-F238E27FC236}">
                <a16:creationId xmlns:a16="http://schemas.microsoft.com/office/drawing/2014/main" id="{0B7BB4E9-0FF0-864D-14D3-57CD608BE5FB}"/>
              </a:ext>
            </a:extLst>
          </p:cNvPr>
          <p:cNvSpPr>
            <a:spLocks noGrp="1"/>
          </p:cNvSpPr>
          <p:nvPr>
            <p:ph type="ctrTitle"/>
          </p:nvPr>
        </p:nvSpPr>
        <p:spPr>
          <a:xfrm>
            <a:off x="508863" y="1542190"/>
            <a:ext cx="6687066" cy="1846659"/>
          </a:xfrm>
        </p:spPr>
        <p:txBody>
          <a:bodyPr/>
          <a:lstStyle/>
          <a:p>
            <a:r>
              <a:rPr lang="en-US" sz="4000" dirty="0"/>
              <a:t>Diagnosing Myocardial Infarction in the Era of </a:t>
            </a:r>
            <a:r>
              <a:rPr lang="en-US" sz="4000" strike="sngStrike" dirty="0"/>
              <a:t>Ultrasensitive</a:t>
            </a:r>
            <a:r>
              <a:rPr lang="en-US" sz="4000" dirty="0"/>
              <a:t> Troponins</a:t>
            </a:r>
          </a:p>
        </p:txBody>
      </p:sp>
      <p:cxnSp>
        <p:nvCxnSpPr>
          <p:cNvPr id="16" name="Straight Connector 15">
            <a:extLst>
              <a:ext uri="{FF2B5EF4-FFF2-40B4-BE49-F238E27FC236}">
                <a16:creationId xmlns:a16="http://schemas.microsoft.com/office/drawing/2014/main" id="{592E63F8-7F8D-90B6-24DC-4597DD02FA2A}"/>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5F40E2-A019-3F9F-A5C6-A1B1EDD14D21}"/>
              </a:ext>
            </a:extLst>
          </p:cNvPr>
          <p:cNvSpPr txBox="1"/>
          <p:nvPr/>
        </p:nvSpPr>
        <p:spPr>
          <a:xfrm rot="2000390">
            <a:off x="4163705" y="4657018"/>
            <a:ext cx="3757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schemeClr val="bg1"/>
                </a:solidFill>
                <a:uLnTx/>
                <a:uFillTx/>
                <a:latin typeface="Ink Free" panose="03080402000500000000" pitchFamily="66" charset="0"/>
              </a:rPr>
              <a:t>Highly sensitive</a:t>
            </a:r>
          </a:p>
        </p:txBody>
      </p:sp>
      <p:sp>
        <p:nvSpPr>
          <p:cNvPr id="7" name="Arrow: Up 6">
            <a:extLst>
              <a:ext uri="{FF2B5EF4-FFF2-40B4-BE49-F238E27FC236}">
                <a16:creationId xmlns:a16="http://schemas.microsoft.com/office/drawing/2014/main" id="{4409E5D5-3256-11E5-9410-3AAA369F2687}"/>
              </a:ext>
            </a:extLst>
          </p:cNvPr>
          <p:cNvSpPr/>
          <p:nvPr/>
        </p:nvSpPr>
        <p:spPr>
          <a:xfrm rot="18265615">
            <a:off x="3832062" y="3167337"/>
            <a:ext cx="457025" cy="978408"/>
          </a:xfrm>
          <a:prstGeom prst="up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9953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162942"/>
            <a:ext cx="7296788" cy="2031325"/>
          </a:xfrm>
        </p:spPr>
        <p:txBody>
          <a:bodyPr/>
          <a:lstStyle/>
          <a:p>
            <a:r>
              <a:rPr lang="en-GB" sz="2000" b="1" dirty="0"/>
              <a:t>Marc P. </a:t>
            </a:r>
            <a:r>
              <a:rPr lang="en-GB" sz="2000" b="1" dirty="0" err="1"/>
              <a:t>Bonaca</a:t>
            </a:r>
            <a:r>
              <a:rPr lang="en-GB" sz="2000" b="1" dirty="0"/>
              <a:t>, MD, MPH</a:t>
            </a:r>
          </a:p>
          <a:p>
            <a:r>
              <a:rPr lang="en-US" dirty="0"/>
              <a:t>Director of Vascular Research</a:t>
            </a:r>
          </a:p>
          <a:p>
            <a:r>
              <a:rPr lang="en-US" dirty="0"/>
              <a:t>Professor of Medicine, Cardiovascular Division</a:t>
            </a:r>
          </a:p>
          <a:p>
            <a:r>
              <a:rPr lang="en-US" dirty="0"/>
              <a:t>University of Colorado School of Medicine</a:t>
            </a:r>
          </a:p>
          <a:p>
            <a:r>
              <a:rPr lang="en-US" dirty="0"/>
              <a:t>William R. Hiatt Endowed Chair in Cardiovascular Research</a:t>
            </a:r>
          </a:p>
          <a:p>
            <a:r>
              <a:rPr lang="en-US" dirty="0"/>
              <a:t>Executive Director</a:t>
            </a:r>
          </a:p>
          <a:p>
            <a:r>
              <a:rPr lang="en-US" dirty="0"/>
              <a:t>CPC Clinical Research and Community Health</a:t>
            </a:r>
          </a:p>
          <a:p>
            <a:r>
              <a:rPr lang="en-US" dirty="0"/>
              <a:t>Aurora, Colorado</a:t>
            </a:r>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1542190"/>
            <a:ext cx="6687066" cy="1846659"/>
          </a:xfrm>
        </p:spPr>
        <p:txBody>
          <a:bodyPr/>
          <a:lstStyle/>
          <a:p>
            <a:r>
              <a:rPr lang="en-US" sz="4000" dirty="0">
                <a:latin typeface="Arial" panose="020B0604020202020204" pitchFamily="34" charset="0"/>
                <a:cs typeface="Arial" panose="020B0604020202020204" pitchFamily="34" charset="0"/>
              </a:rPr>
              <a:t>Exploring Chronic Coronary Artery Disease: Latest Guidelines and Implications</a:t>
            </a: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59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45C2D-A746-C3AA-F591-03C67F222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EDC35-76BD-D349-D11D-D354CBC5A260}"/>
              </a:ext>
            </a:extLst>
          </p:cNvPr>
          <p:cNvSpPr>
            <a:spLocks noGrp="1"/>
          </p:cNvSpPr>
          <p:nvPr>
            <p:ph type="title"/>
          </p:nvPr>
        </p:nvSpPr>
        <p:spPr/>
        <p:txBody>
          <a:bodyPr/>
          <a:lstStyle/>
          <a:p>
            <a:r>
              <a:rPr lang="en-US"/>
              <a:t>Troponin Complex: A Road Map</a:t>
            </a:r>
          </a:p>
        </p:txBody>
      </p:sp>
      <p:sp>
        <p:nvSpPr>
          <p:cNvPr id="4" name="Text Placeholder 3">
            <a:extLst>
              <a:ext uri="{FF2B5EF4-FFF2-40B4-BE49-F238E27FC236}">
                <a16:creationId xmlns:a16="http://schemas.microsoft.com/office/drawing/2014/main" id="{19CA2176-E01F-18D7-2BB9-8E359F3A88CB}"/>
              </a:ext>
            </a:extLst>
          </p:cNvPr>
          <p:cNvSpPr>
            <a:spLocks noGrp="1"/>
          </p:cNvSpPr>
          <p:nvPr>
            <p:ph type="body" sz="quarter" idx="14"/>
          </p:nvPr>
        </p:nvSpPr>
        <p:spPr>
          <a:xfrm>
            <a:off x="0" y="6443188"/>
            <a:ext cx="12191999" cy="278332"/>
          </a:xfrm>
        </p:spPr>
        <p:txBody>
          <a:bodyPr/>
          <a:lstStyle/>
          <a:p>
            <a:endParaRPr lang="en-GB"/>
          </a:p>
        </p:txBody>
      </p:sp>
      <p:grpSp>
        <p:nvGrpSpPr>
          <p:cNvPr id="2060347" name="Group 2060346">
            <a:extLst>
              <a:ext uri="{FF2B5EF4-FFF2-40B4-BE49-F238E27FC236}">
                <a16:creationId xmlns:a16="http://schemas.microsoft.com/office/drawing/2014/main" id="{3AFA3F62-209C-EF53-2961-BEEAF3781163}"/>
              </a:ext>
            </a:extLst>
          </p:cNvPr>
          <p:cNvGrpSpPr/>
          <p:nvPr/>
        </p:nvGrpSpPr>
        <p:grpSpPr>
          <a:xfrm>
            <a:off x="371070" y="1530149"/>
            <a:ext cx="11481795" cy="4531565"/>
            <a:chOff x="719668" y="1429444"/>
            <a:chExt cx="11481795" cy="4531565"/>
          </a:xfrm>
        </p:grpSpPr>
        <p:sp>
          <p:nvSpPr>
            <p:cNvPr id="2060330" name="Oval 2060329">
              <a:extLst>
                <a:ext uri="{FF2B5EF4-FFF2-40B4-BE49-F238E27FC236}">
                  <a16:creationId xmlns:a16="http://schemas.microsoft.com/office/drawing/2014/main" id="{75AD31B8-934F-6A07-733F-28A2F8780FD6}"/>
                </a:ext>
              </a:extLst>
            </p:cNvPr>
            <p:cNvSpPr/>
            <p:nvPr/>
          </p:nvSpPr>
          <p:spPr>
            <a:xfrm>
              <a:off x="8228850" y="4463452"/>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060334" name="Group 2060333">
              <a:extLst>
                <a:ext uri="{FF2B5EF4-FFF2-40B4-BE49-F238E27FC236}">
                  <a16:creationId xmlns:a16="http://schemas.microsoft.com/office/drawing/2014/main" id="{048EAF0A-DB2E-E82C-CDAE-663685CDFDCD}"/>
                </a:ext>
              </a:extLst>
            </p:cNvPr>
            <p:cNvGrpSpPr/>
            <p:nvPr/>
          </p:nvGrpSpPr>
          <p:grpSpPr>
            <a:xfrm rot="13500000">
              <a:off x="8509348" y="4209945"/>
              <a:ext cx="612202" cy="407264"/>
              <a:chOff x="8669792" y="4090139"/>
              <a:chExt cx="612202" cy="407264"/>
            </a:xfrm>
          </p:grpSpPr>
          <p:sp>
            <p:nvSpPr>
              <p:cNvPr id="2060331" name="Freeform: Shape 40">
                <a:extLst>
                  <a:ext uri="{FF2B5EF4-FFF2-40B4-BE49-F238E27FC236}">
                    <a16:creationId xmlns:a16="http://schemas.microsoft.com/office/drawing/2014/main" id="{5EE54A50-8221-C4A3-B4D8-99397EF8A88A}"/>
                  </a:ext>
                </a:extLst>
              </p:cNvPr>
              <p:cNvSpPr/>
              <p:nvPr/>
            </p:nvSpPr>
            <p:spPr>
              <a:xfrm rot="21157195">
                <a:off x="8814007" y="4090139"/>
                <a:ext cx="467987" cy="359990"/>
              </a:xfrm>
              <a:custGeom>
                <a:avLst/>
                <a:gdLst>
                  <a:gd name="connsiteX0" fmla="*/ 297180 w 297180"/>
                  <a:gd name="connsiteY0" fmla="*/ 0 h 228600"/>
                  <a:gd name="connsiteX1" fmla="*/ 0 w 297180"/>
                  <a:gd name="connsiteY1" fmla="*/ 228600 h 228600"/>
                </a:gdLst>
                <a:ahLst/>
                <a:cxnLst>
                  <a:cxn ang="0">
                    <a:pos x="connsiteX0" y="connsiteY0"/>
                  </a:cxn>
                  <a:cxn ang="0">
                    <a:pos x="connsiteX1" y="connsiteY1"/>
                  </a:cxn>
                </a:cxnLst>
                <a:rect l="l" t="t" r="r" b="b"/>
                <a:pathLst>
                  <a:path w="297180" h="228600">
                    <a:moveTo>
                      <a:pt x="297180" y="0"/>
                    </a:moveTo>
                    <a:cubicBezTo>
                      <a:pt x="189230" y="85090"/>
                      <a:pt x="81280" y="170180"/>
                      <a:pt x="0" y="228600"/>
                    </a:cubicBezTo>
                  </a:path>
                </a:pathLst>
              </a:custGeom>
              <a:noFill/>
              <a:ln w="76200">
                <a:solidFill>
                  <a:srgbClr val="E84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33" name="Freeform: Shape 45">
                <a:extLst>
                  <a:ext uri="{FF2B5EF4-FFF2-40B4-BE49-F238E27FC236}">
                    <a16:creationId xmlns:a16="http://schemas.microsoft.com/office/drawing/2014/main" id="{FACC2CAC-C89F-0835-2417-225843231A81}"/>
                  </a:ext>
                </a:extLst>
              </p:cNvPr>
              <p:cNvSpPr/>
              <p:nvPr/>
            </p:nvSpPr>
            <p:spPr>
              <a:xfrm rot="389110">
                <a:off x="8669792" y="4137413"/>
                <a:ext cx="467987" cy="359990"/>
              </a:xfrm>
              <a:custGeom>
                <a:avLst/>
                <a:gdLst>
                  <a:gd name="connsiteX0" fmla="*/ 297180 w 297180"/>
                  <a:gd name="connsiteY0" fmla="*/ 0 h 228600"/>
                  <a:gd name="connsiteX1" fmla="*/ 0 w 297180"/>
                  <a:gd name="connsiteY1" fmla="*/ 228600 h 228600"/>
                </a:gdLst>
                <a:ahLst/>
                <a:cxnLst>
                  <a:cxn ang="0">
                    <a:pos x="connsiteX0" y="connsiteY0"/>
                  </a:cxn>
                  <a:cxn ang="0">
                    <a:pos x="connsiteX1" y="connsiteY1"/>
                  </a:cxn>
                </a:cxnLst>
                <a:rect l="l" t="t" r="r" b="b"/>
                <a:pathLst>
                  <a:path w="297180" h="228600">
                    <a:moveTo>
                      <a:pt x="297180" y="0"/>
                    </a:moveTo>
                    <a:cubicBezTo>
                      <a:pt x="189230" y="85090"/>
                      <a:pt x="81280" y="170180"/>
                      <a:pt x="0" y="228600"/>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060297" name="Oval 2060296">
              <a:extLst>
                <a:ext uri="{FF2B5EF4-FFF2-40B4-BE49-F238E27FC236}">
                  <a16:creationId xmlns:a16="http://schemas.microsoft.com/office/drawing/2014/main" id="{B71DC347-5111-0FAE-5ECE-B9557C8E7BDD}"/>
                </a:ext>
              </a:extLst>
            </p:cNvPr>
            <p:cNvSpPr/>
            <p:nvPr/>
          </p:nvSpPr>
          <p:spPr>
            <a:xfrm>
              <a:off x="4568621" y="3871365"/>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298" name="Oval 2060297">
              <a:extLst>
                <a:ext uri="{FF2B5EF4-FFF2-40B4-BE49-F238E27FC236}">
                  <a16:creationId xmlns:a16="http://schemas.microsoft.com/office/drawing/2014/main" id="{852E1AAB-E941-5635-E634-E90B5B54CF96}"/>
                </a:ext>
              </a:extLst>
            </p:cNvPr>
            <p:cNvSpPr/>
            <p:nvPr/>
          </p:nvSpPr>
          <p:spPr>
            <a:xfrm>
              <a:off x="5444595" y="3837594"/>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060316" name="Group 2060315">
              <a:extLst>
                <a:ext uri="{FF2B5EF4-FFF2-40B4-BE49-F238E27FC236}">
                  <a16:creationId xmlns:a16="http://schemas.microsoft.com/office/drawing/2014/main" id="{5C1D1020-ADB0-487B-EBBE-9D3CB1A926C2}"/>
                </a:ext>
              </a:extLst>
            </p:cNvPr>
            <p:cNvGrpSpPr/>
            <p:nvPr/>
          </p:nvGrpSpPr>
          <p:grpSpPr>
            <a:xfrm rot="18485280">
              <a:off x="6221318" y="3672574"/>
              <a:ext cx="1151968" cy="1151968"/>
              <a:chOff x="12433514" y="-1937120"/>
              <a:chExt cx="1151968" cy="1151968"/>
            </a:xfrm>
          </p:grpSpPr>
          <p:sp>
            <p:nvSpPr>
              <p:cNvPr id="2060317" name="Oval 2060316">
                <a:extLst>
                  <a:ext uri="{FF2B5EF4-FFF2-40B4-BE49-F238E27FC236}">
                    <a16:creationId xmlns:a16="http://schemas.microsoft.com/office/drawing/2014/main" id="{B9622FD5-D635-6714-76E7-47689D8B706A}"/>
                  </a:ext>
                </a:extLst>
              </p:cNvPr>
              <p:cNvSpPr/>
              <p:nvPr/>
            </p:nvSpPr>
            <p:spPr>
              <a:xfrm>
                <a:off x="12433514" y="-1937120"/>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19" name="Freeform 2060318">
                <a:extLst>
                  <a:ext uri="{FF2B5EF4-FFF2-40B4-BE49-F238E27FC236}">
                    <a16:creationId xmlns:a16="http://schemas.microsoft.com/office/drawing/2014/main" id="{DE1E4592-6F96-B7D8-AF54-B3E5135623F7}"/>
                  </a:ext>
                </a:extLst>
              </p:cNvPr>
              <p:cNvSpPr/>
              <p:nvPr/>
            </p:nvSpPr>
            <p:spPr>
              <a:xfrm>
                <a:off x="12446381" y="-1926220"/>
                <a:ext cx="1126235" cy="1130168"/>
              </a:xfrm>
              <a:custGeom>
                <a:avLst/>
                <a:gdLst>
                  <a:gd name="connsiteX0" fmla="*/ 427372 w 1126235"/>
                  <a:gd name="connsiteY0" fmla="*/ 0 h 1130168"/>
                  <a:gd name="connsiteX1" fmla="*/ 427619 w 1126235"/>
                  <a:gd name="connsiteY1" fmla="*/ 17714 h 1130168"/>
                  <a:gd name="connsiteX2" fmla="*/ 649245 w 1126235"/>
                  <a:gd name="connsiteY2" fmla="*/ 478054 h 1130168"/>
                  <a:gd name="connsiteX3" fmla="*/ 1097577 w 1126235"/>
                  <a:gd name="connsiteY3" fmla="*/ 706654 h 1130168"/>
                  <a:gd name="connsiteX4" fmla="*/ 1126235 w 1126235"/>
                  <a:gd name="connsiteY4" fmla="*/ 715466 h 1130168"/>
                  <a:gd name="connsiteX5" fmla="*/ 1106704 w 1126235"/>
                  <a:gd name="connsiteY5" fmla="*/ 778383 h 1130168"/>
                  <a:gd name="connsiteX6" fmla="*/ 575984 w 1126235"/>
                  <a:gd name="connsiteY6" fmla="*/ 1130168 h 1130168"/>
                  <a:gd name="connsiteX7" fmla="*/ 0 w 1126235"/>
                  <a:gd name="connsiteY7" fmla="*/ 554184 h 1130168"/>
                  <a:gd name="connsiteX8" fmla="*/ 351785 w 1126235"/>
                  <a:gd name="connsiteY8" fmla="*/ 23464 h 1130168"/>
                  <a:gd name="connsiteX9" fmla="*/ 427372 w 1126235"/>
                  <a:gd name="connsiteY9" fmla="*/ 0 h 113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235" h="1130168">
                    <a:moveTo>
                      <a:pt x="427372" y="0"/>
                    </a:moveTo>
                    <a:lnTo>
                      <a:pt x="427619" y="17714"/>
                    </a:lnTo>
                    <a:cubicBezTo>
                      <a:pt x="445812" y="172187"/>
                      <a:pt x="540857" y="379520"/>
                      <a:pt x="649245" y="478054"/>
                    </a:cubicBezTo>
                    <a:cubicBezTo>
                      <a:pt x="735955" y="556882"/>
                      <a:pt x="917916" y="644906"/>
                      <a:pt x="1097577" y="706654"/>
                    </a:cubicBezTo>
                    <a:lnTo>
                      <a:pt x="1126235" y="715466"/>
                    </a:lnTo>
                    <a:lnTo>
                      <a:pt x="1106704" y="778383"/>
                    </a:lnTo>
                    <a:cubicBezTo>
                      <a:pt x="1019265" y="985112"/>
                      <a:pt x="814564" y="1130168"/>
                      <a:pt x="575984" y="1130168"/>
                    </a:cubicBezTo>
                    <a:cubicBezTo>
                      <a:pt x="257877" y="1130168"/>
                      <a:pt x="0" y="872291"/>
                      <a:pt x="0" y="554184"/>
                    </a:cubicBezTo>
                    <a:cubicBezTo>
                      <a:pt x="0" y="315604"/>
                      <a:pt x="145056" y="110903"/>
                      <a:pt x="351785" y="23464"/>
                    </a:cubicBezTo>
                    <a:lnTo>
                      <a:pt x="427372" y="0"/>
                    </a:lnTo>
                    <a:close/>
                  </a:path>
                </a:pathLst>
              </a:cu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20" name="Oval 2060319">
                <a:extLst>
                  <a:ext uri="{FF2B5EF4-FFF2-40B4-BE49-F238E27FC236}">
                    <a16:creationId xmlns:a16="http://schemas.microsoft.com/office/drawing/2014/main" id="{40EFCE03-71E6-A464-0C0E-FE51C8187F4C}"/>
                  </a:ext>
                </a:extLst>
              </p:cNvPr>
              <p:cNvSpPr/>
              <p:nvPr/>
            </p:nvSpPr>
            <p:spPr>
              <a:xfrm>
                <a:off x="12433514" y="-1937120"/>
                <a:ext cx="1151968" cy="1151968"/>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060301" name="Oval 2060300">
              <a:extLst>
                <a:ext uri="{FF2B5EF4-FFF2-40B4-BE49-F238E27FC236}">
                  <a16:creationId xmlns:a16="http://schemas.microsoft.com/office/drawing/2014/main" id="{BD9E8198-73AF-79B9-B865-99145D35ECC1}"/>
                </a:ext>
              </a:extLst>
            </p:cNvPr>
            <p:cNvSpPr/>
            <p:nvPr/>
          </p:nvSpPr>
          <p:spPr>
            <a:xfrm>
              <a:off x="7504950" y="4653952"/>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00" name="Oval 2060299">
              <a:extLst>
                <a:ext uri="{FF2B5EF4-FFF2-40B4-BE49-F238E27FC236}">
                  <a16:creationId xmlns:a16="http://schemas.microsoft.com/office/drawing/2014/main" id="{E5A529DA-D21E-70F1-B3D4-D683B6A39B69}"/>
                </a:ext>
              </a:extLst>
            </p:cNvPr>
            <p:cNvSpPr/>
            <p:nvPr/>
          </p:nvSpPr>
          <p:spPr>
            <a:xfrm>
              <a:off x="6927753" y="4673145"/>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290" name="Oval 2060289">
              <a:extLst>
                <a:ext uri="{FF2B5EF4-FFF2-40B4-BE49-F238E27FC236}">
                  <a16:creationId xmlns:a16="http://schemas.microsoft.com/office/drawing/2014/main" id="{93F0BBF0-BCFE-5450-711E-7E42BEF70351}"/>
                </a:ext>
              </a:extLst>
            </p:cNvPr>
            <p:cNvSpPr/>
            <p:nvPr/>
          </p:nvSpPr>
          <p:spPr>
            <a:xfrm>
              <a:off x="2928682" y="4443144"/>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296" name="Oval 2060295">
              <a:extLst>
                <a:ext uri="{FF2B5EF4-FFF2-40B4-BE49-F238E27FC236}">
                  <a16:creationId xmlns:a16="http://schemas.microsoft.com/office/drawing/2014/main" id="{08E9BDB9-BDDA-99CC-C67B-ADBD55A3E8D3}"/>
                </a:ext>
              </a:extLst>
            </p:cNvPr>
            <p:cNvSpPr/>
            <p:nvPr/>
          </p:nvSpPr>
          <p:spPr>
            <a:xfrm>
              <a:off x="3804919" y="4044048"/>
              <a:ext cx="1151968" cy="1151968"/>
            </a:xfrm>
            <a:prstGeom prst="ellipse">
              <a:avLst/>
            </a:prstGeom>
            <a:solidFill>
              <a:schemeClr val="accent5">
                <a:lumMod val="60000"/>
                <a:lumOff val="4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676A10EA-21F8-06A0-1141-E2AA91D1F0F3}"/>
                </a:ext>
              </a:extLst>
            </p:cNvPr>
            <p:cNvSpPr/>
            <p:nvPr/>
          </p:nvSpPr>
          <p:spPr>
            <a:xfrm>
              <a:off x="7756639" y="4191455"/>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5A2E2A4A-6132-798B-BAC2-57F160F571E2}"/>
                </a:ext>
              </a:extLst>
            </p:cNvPr>
            <p:cNvSpPr/>
            <p:nvPr/>
          </p:nvSpPr>
          <p:spPr>
            <a:xfrm>
              <a:off x="6936363" y="3787078"/>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060315" name="Group 2060314">
              <a:extLst>
                <a:ext uri="{FF2B5EF4-FFF2-40B4-BE49-F238E27FC236}">
                  <a16:creationId xmlns:a16="http://schemas.microsoft.com/office/drawing/2014/main" id="{A97DBF18-0E5A-EF17-B4CF-3F1A72DA37AE}"/>
                </a:ext>
              </a:extLst>
            </p:cNvPr>
            <p:cNvGrpSpPr/>
            <p:nvPr/>
          </p:nvGrpSpPr>
          <p:grpSpPr>
            <a:xfrm>
              <a:off x="6140462" y="4683210"/>
              <a:ext cx="1151968" cy="1151968"/>
              <a:chOff x="12433514" y="-1937120"/>
              <a:chExt cx="1151968" cy="1151968"/>
            </a:xfrm>
          </p:grpSpPr>
          <p:sp>
            <p:nvSpPr>
              <p:cNvPr id="2060299" name="Oval 2060298">
                <a:extLst>
                  <a:ext uri="{FF2B5EF4-FFF2-40B4-BE49-F238E27FC236}">
                    <a16:creationId xmlns:a16="http://schemas.microsoft.com/office/drawing/2014/main" id="{D6E98EC6-7BCD-95F8-8F0F-AC4D4FA311EA}"/>
                  </a:ext>
                </a:extLst>
              </p:cNvPr>
              <p:cNvSpPr/>
              <p:nvPr/>
            </p:nvSpPr>
            <p:spPr>
              <a:xfrm>
                <a:off x="12433514" y="-1937120"/>
                <a:ext cx="1151968" cy="1151968"/>
              </a:xfrm>
              <a:prstGeom prst="ellipse">
                <a:avLst/>
              </a:prstGeom>
              <a:solidFill>
                <a:schemeClr val="accent5">
                  <a:lumMod val="60000"/>
                  <a:lumOff val="4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08" name="Freeform 2060307">
                <a:extLst>
                  <a:ext uri="{FF2B5EF4-FFF2-40B4-BE49-F238E27FC236}">
                    <a16:creationId xmlns:a16="http://schemas.microsoft.com/office/drawing/2014/main" id="{2761AB20-8552-1F61-8E7C-39EED9BB759D}"/>
                  </a:ext>
                </a:extLst>
              </p:cNvPr>
              <p:cNvSpPr/>
              <p:nvPr/>
            </p:nvSpPr>
            <p:spPr>
              <a:xfrm>
                <a:off x="12446381" y="-1926220"/>
                <a:ext cx="1126235" cy="1130168"/>
              </a:xfrm>
              <a:custGeom>
                <a:avLst/>
                <a:gdLst>
                  <a:gd name="connsiteX0" fmla="*/ 427372 w 1126235"/>
                  <a:gd name="connsiteY0" fmla="*/ 0 h 1130168"/>
                  <a:gd name="connsiteX1" fmla="*/ 427619 w 1126235"/>
                  <a:gd name="connsiteY1" fmla="*/ 17714 h 1130168"/>
                  <a:gd name="connsiteX2" fmla="*/ 649245 w 1126235"/>
                  <a:gd name="connsiteY2" fmla="*/ 478054 h 1130168"/>
                  <a:gd name="connsiteX3" fmla="*/ 1097577 w 1126235"/>
                  <a:gd name="connsiteY3" fmla="*/ 706654 h 1130168"/>
                  <a:gd name="connsiteX4" fmla="*/ 1126235 w 1126235"/>
                  <a:gd name="connsiteY4" fmla="*/ 715466 h 1130168"/>
                  <a:gd name="connsiteX5" fmla="*/ 1106704 w 1126235"/>
                  <a:gd name="connsiteY5" fmla="*/ 778383 h 1130168"/>
                  <a:gd name="connsiteX6" fmla="*/ 575984 w 1126235"/>
                  <a:gd name="connsiteY6" fmla="*/ 1130168 h 1130168"/>
                  <a:gd name="connsiteX7" fmla="*/ 0 w 1126235"/>
                  <a:gd name="connsiteY7" fmla="*/ 554184 h 1130168"/>
                  <a:gd name="connsiteX8" fmla="*/ 351785 w 1126235"/>
                  <a:gd name="connsiteY8" fmla="*/ 23464 h 1130168"/>
                  <a:gd name="connsiteX9" fmla="*/ 427372 w 1126235"/>
                  <a:gd name="connsiteY9" fmla="*/ 0 h 113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235" h="1130168">
                    <a:moveTo>
                      <a:pt x="427372" y="0"/>
                    </a:moveTo>
                    <a:lnTo>
                      <a:pt x="427619" y="17714"/>
                    </a:lnTo>
                    <a:cubicBezTo>
                      <a:pt x="445812" y="172187"/>
                      <a:pt x="540857" y="379520"/>
                      <a:pt x="649245" y="478054"/>
                    </a:cubicBezTo>
                    <a:cubicBezTo>
                      <a:pt x="735955" y="556882"/>
                      <a:pt x="917916" y="644906"/>
                      <a:pt x="1097577" y="706654"/>
                    </a:cubicBezTo>
                    <a:lnTo>
                      <a:pt x="1126235" y="715466"/>
                    </a:lnTo>
                    <a:lnTo>
                      <a:pt x="1106704" y="778383"/>
                    </a:lnTo>
                    <a:cubicBezTo>
                      <a:pt x="1019265" y="985112"/>
                      <a:pt x="814564" y="1130168"/>
                      <a:pt x="575984" y="1130168"/>
                    </a:cubicBezTo>
                    <a:cubicBezTo>
                      <a:pt x="257877" y="1130168"/>
                      <a:pt x="0" y="872291"/>
                      <a:pt x="0" y="554184"/>
                    </a:cubicBezTo>
                    <a:cubicBezTo>
                      <a:pt x="0" y="315604"/>
                      <a:pt x="145056" y="110903"/>
                      <a:pt x="351785" y="23464"/>
                    </a:cubicBezTo>
                    <a:lnTo>
                      <a:pt x="427372" y="0"/>
                    </a:lnTo>
                    <a:close/>
                  </a:path>
                </a:pathLst>
              </a:cu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13" name="Oval 2060312">
                <a:extLst>
                  <a:ext uri="{FF2B5EF4-FFF2-40B4-BE49-F238E27FC236}">
                    <a16:creationId xmlns:a16="http://schemas.microsoft.com/office/drawing/2014/main" id="{289DEA3D-4290-6917-3C9A-A486268C7CEE}"/>
                  </a:ext>
                </a:extLst>
              </p:cNvPr>
              <p:cNvSpPr/>
              <p:nvPr/>
            </p:nvSpPr>
            <p:spPr>
              <a:xfrm>
                <a:off x="12433514" y="-1937120"/>
                <a:ext cx="1151968" cy="1151968"/>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51" name="Freeform: Shape 39">
              <a:extLst>
                <a:ext uri="{FF2B5EF4-FFF2-40B4-BE49-F238E27FC236}">
                  <a16:creationId xmlns:a16="http://schemas.microsoft.com/office/drawing/2014/main" id="{3EA3BC64-D9C8-8854-0537-9CEF247636AF}"/>
                </a:ext>
              </a:extLst>
            </p:cNvPr>
            <p:cNvSpPr/>
            <p:nvPr/>
          </p:nvSpPr>
          <p:spPr>
            <a:xfrm>
              <a:off x="3979836" y="4157939"/>
              <a:ext cx="4347905" cy="1213938"/>
            </a:xfrm>
            <a:custGeom>
              <a:avLst/>
              <a:gdLst>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66209 h 972989"/>
                <a:gd name="connsiteX1" fmla="*/ 792480 w 2415540"/>
                <a:gd name="connsiteY1" fmla="*/ 20489 h 972989"/>
                <a:gd name="connsiteX2" fmla="*/ 1790700 w 2415540"/>
                <a:gd name="connsiteY2" fmla="*/ 470069 h 972989"/>
                <a:gd name="connsiteX3" fmla="*/ 2415540 w 2415540"/>
                <a:gd name="connsiteY3" fmla="*/ 972989 h 972989"/>
                <a:gd name="connsiteX0" fmla="*/ 0 w 2547843"/>
                <a:gd name="connsiteY0" fmla="*/ 66209 h 781885"/>
                <a:gd name="connsiteX1" fmla="*/ 792480 w 2547843"/>
                <a:gd name="connsiteY1" fmla="*/ 20489 h 781885"/>
                <a:gd name="connsiteX2" fmla="*/ 1790700 w 2547843"/>
                <a:gd name="connsiteY2" fmla="*/ 470069 h 781885"/>
                <a:gd name="connsiteX3" fmla="*/ 2547843 w 2547843"/>
                <a:gd name="connsiteY3" fmla="*/ 781885 h 781885"/>
                <a:gd name="connsiteX0" fmla="*/ 0 w 2547843"/>
                <a:gd name="connsiteY0" fmla="*/ 66209 h 781885"/>
                <a:gd name="connsiteX1" fmla="*/ 792480 w 2547843"/>
                <a:gd name="connsiteY1" fmla="*/ 20489 h 781885"/>
                <a:gd name="connsiteX2" fmla="*/ 1790700 w 2547843"/>
                <a:gd name="connsiteY2" fmla="*/ 470069 h 781885"/>
                <a:gd name="connsiteX3" fmla="*/ 2547843 w 2547843"/>
                <a:gd name="connsiteY3" fmla="*/ 781885 h 781885"/>
                <a:gd name="connsiteX0" fmla="*/ 0 w 2547843"/>
                <a:gd name="connsiteY0" fmla="*/ 71464 h 787140"/>
                <a:gd name="connsiteX1" fmla="*/ 792480 w 2547843"/>
                <a:gd name="connsiteY1" fmla="*/ 25744 h 787140"/>
                <a:gd name="connsiteX2" fmla="*/ 1805400 w 2547843"/>
                <a:gd name="connsiteY2" fmla="*/ 409173 h 787140"/>
                <a:gd name="connsiteX3" fmla="*/ 2547843 w 2547843"/>
                <a:gd name="connsiteY3" fmla="*/ 787140 h 787140"/>
                <a:gd name="connsiteX0" fmla="*/ 0 w 2760997"/>
                <a:gd name="connsiteY0" fmla="*/ 136048 h 770873"/>
                <a:gd name="connsiteX1" fmla="*/ 1005634 w 2760997"/>
                <a:gd name="connsiteY1" fmla="*/ 9477 h 770873"/>
                <a:gd name="connsiteX2" fmla="*/ 2018554 w 2760997"/>
                <a:gd name="connsiteY2" fmla="*/ 392906 h 770873"/>
                <a:gd name="connsiteX3" fmla="*/ 2760997 w 2760997"/>
                <a:gd name="connsiteY3" fmla="*/ 770873 h 770873"/>
              </a:gdLst>
              <a:ahLst/>
              <a:cxnLst>
                <a:cxn ang="0">
                  <a:pos x="connsiteX0" y="connsiteY0"/>
                </a:cxn>
                <a:cxn ang="0">
                  <a:pos x="connsiteX1" y="connsiteY1"/>
                </a:cxn>
                <a:cxn ang="0">
                  <a:pos x="connsiteX2" y="connsiteY2"/>
                </a:cxn>
                <a:cxn ang="0">
                  <a:pos x="connsiteX3" y="connsiteY3"/>
                </a:cxn>
              </a:cxnLst>
              <a:rect l="l" t="t" r="r" b="b"/>
              <a:pathLst>
                <a:path w="2760997" h="770873">
                  <a:moveTo>
                    <a:pt x="0" y="136048"/>
                  </a:moveTo>
                  <a:cubicBezTo>
                    <a:pt x="247015" y="79533"/>
                    <a:pt x="669208" y="-33333"/>
                    <a:pt x="1005634" y="9477"/>
                  </a:cubicBezTo>
                  <a:cubicBezTo>
                    <a:pt x="1342060" y="52287"/>
                    <a:pt x="1748044" y="234156"/>
                    <a:pt x="2018554" y="392906"/>
                  </a:cubicBezTo>
                  <a:cubicBezTo>
                    <a:pt x="2289064" y="551656"/>
                    <a:pt x="2562035" y="766095"/>
                    <a:pt x="2760997" y="770873"/>
                  </a:cubicBezTo>
                </a:path>
              </a:pathLst>
            </a:custGeom>
            <a:noFill/>
            <a:ln w="76200">
              <a:solidFill>
                <a:srgbClr val="E84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8" name="Freeform: Shape 44">
              <a:extLst>
                <a:ext uri="{FF2B5EF4-FFF2-40B4-BE49-F238E27FC236}">
                  <a16:creationId xmlns:a16="http://schemas.microsoft.com/office/drawing/2014/main" id="{81CF9178-4170-25DA-4E9E-CDD3EB22523E}"/>
                </a:ext>
              </a:extLst>
            </p:cNvPr>
            <p:cNvSpPr/>
            <p:nvPr/>
          </p:nvSpPr>
          <p:spPr>
            <a:xfrm>
              <a:off x="3911869" y="4045418"/>
              <a:ext cx="4242487" cy="1272192"/>
            </a:xfrm>
            <a:custGeom>
              <a:avLst/>
              <a:gdLst>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66209 h 972989"/>
                <a:gd name="connsiteX1" fmla="*/ 792480 w 2415540"/>
                <a:gd name="connsiteY1" fmla="*/ 20489 h 972989"/>
                <a:gd name="connsiteX2" fmla="*/ 1790700 w 2415540"/>
                <a:gd name="connsiteY2" fmla="*/ 470069 h 972989"/>
                <a:gd name="connsiteX3" fmla="*/ 2415540 w 2415540"/>
                <a:gd name="connsiteY3" fmla="*/ 972989 h 972989"/>
                <a:gd name="connsiteX0" fmla="*/ 0 w 2415540"/>
                <a:gd name="connsiteY0" fmla="*/ 66209 h 972989"/>
                <a:gd name="connsiteX1" fmla="*/ 792480 w 2415540"/>
                <a:gd name="connsiteY1" fmla="*/ 20489 h 972989"/>
                <a:gd name="connsiteX2" fmla="*/ 1790700 w 2415540"/>
                <a:gd name="connsiteY2" fmla="*/ 470069 h 972989"/>
                <a:gd name="connsiteX3" fmla="*/ 2415540 w 2415540"/>
                <a:gd name="connsiteY3" fmla="*/ 972989 h 972989"/>
                <a:gd name="connsiteX0" fmla="*/ 0 w 2502951"/>
                <a:gd name="connsiteY0" fmla="*/ 66209 h 810654"/>
                <a:gd name="connsiteX1" fmla="*/ 792480 w 2502951"/>
                <a:gd name="connsiteY1" fmla="*/ 20489 h 810654"/>
                <a:gd name="connsiteX2" fmla="*/ 1790700 w 2502951"/>
                <a:gd name="connsiteY2" fmla="*/ 470069 h 810654"/>
                <a:gd name="connsiteX3" fmla="*/ 2502951 w 2502951"/>
                <a:gd name="connsiteY3" fmla="*/ 810654 h 810654"/>
                <a:gd name="connsiteX0" fmla="*/ 0 w 2502951"/>
                <a:gd name="connsiteY0" fmla="*/ 66209 h 811189"/>
                <a:gd name="connsiteX1" fmla="*/ 792480 w 2502951"/>
                <a:gd name="connsiteY1" fmla="*/ 20489 h 811189"/>
                <a:gd name="connsiteX2" fmla="*/ 1790700 w 2502951"/>
                <a:gd name="connsiteY2" fmla="*/ 470069 h 811189"/>
                <a:gd name="connsiteX3" fmla="*/ 2502951 w 2502951"/>
                <a:gd name="connsiteY3" fmla="*/ 810654 h 811189"/>
                <a:gd name="connsiteX0" fmla="*/ 0 w 2502951"/>
                <a:gd name="connsiteY0" fmla="*/ 66209 h 810654"/>
                <a:gd name="connsiteX1" fmla="*/ 792480 w 2502951"/>
                <a:gd name="connsiteY1" fmla="*/ 20489 h 810654"/>
                <a:gd name="connsiteX2" fmla="*/ 1790700 w 2502951"/>
                <a:gd name="connsiteY2" fmla="*/ 470069 h 810654"/>
                <a:gd name="connsiteX3" fmla="*/ 2502951 w 2502951"/>
                <a:gd name="connsiteY3" fmla="*/ 810654 h 810654"/>
                <a:gd name="connsiteX0" fmla="*/ 0 w 2502951"/>
                <a:gd name="connsiteY0" fmla="*/ 66209 h 965007"/>
                <a:gd name="connsiteX1" fmla="*/ 792480 w 2502951"/>
                <a:gd name="connsiteY1" fmla="*/ 20489 h 965007"/>
                <a:gd name="connsiteX2" fmla="*/ 1790700 w 2502951"/>
                <a:gd name="connsiteY2" fmla="*/ 470069 h 965007"/>
                <a:gd name="connsiteX3" fmla="*/ 2502951 w 2502951"/>
                <a:gd name="connsiteY3" fmla="*/ 965007 h 965007"/>
                <a:gd name="connsiteX0" fmla="*/ 0 w 2502951"/>
                <a:gd name="connsiteY0" fmla="*/ 66209 h 965007"/>
                <a:gd name="connsiteX1" fmla="*/ 792480 w 2502951"/>
                <a:gd name="connsiteY1" fmla="*/ 20489 h 965007"/>
                <a:gd name="connsiteX2" fmla="*/ 1790700 w 2502951"/>
                <a:gd name="connsiteY2" fmla="*/ 470069 h 965007"/>
                <a:gd name="connsiteX3" fmla="*/ 2502951 w 2502951"/>
                <a:gd name="connsiteY3" fmla="*/ 965007 h 965007"/>
                <a:gd name="connsiteX0" fmla="*/ 0 w 2694054"/>
                <a:gd name="connsiteY0" fmla="*/ 304529 h 946073"/>
                <a:gd name="connsiteX1" fmla="*/ 983583 w 2694054"/>
                <a:gd name="connsiteY1" fmla="*/ 1555 h 946073"/>
                <a:gd name="connsiteX2" fmla="*/ 1981803 w 2694054"/>
                <a:gd name="connsiteY2" fmla="*/ 451135 h 946073"/>
                <a:gd name="connsiteX3" fmla="*/ 2694054 w 2694054"/>
                <a:gd name="connsiteY3" fmla="*/ 946073 h 946073"/>
                <a:gd name="connsiteX0" fmla="*/ 0 w 2694054"/>
                <a:gd name="connsiteY0" fmla="*/ 166320 h 807864"/>
                <a:gd name="connsiteX1" fmla="*/ 976234 w 2694054"/>
                <a:gd name="connsiteY1" fmla="*/ 2999 h 807864"/>
                <a:gd name="connsiteX2" fmla="*/ 1981803 w 2694054"/>
                <a:gd name="connsiteY2" fmla="*/ 312926 h 807864"/>
                <a:gd name="connsiteX3" fmla="*/ 2694054 w 2694054"/>
                <a:gd name="connsiteY3" fmla="*/ 807864 h 807864"/>
              </a:gdLst>
              <a:ahLst/>
              <a:cxnLst>
                <a:cxn ang="0">
                  <a:pos x="connsiteX0" y="connsiteY0"/>
                </a:cxn>
                <a:cxn ang="0">
                  <a:pos x="connsiteX1" y="connsiteY1"/>
                </a:cxn>
                <a:cxn ang="0">
                  <a:pos x="connsiteX2" y="connsiteY2"/>
                </a:cxn>
                <a:cxn ang="0">
                  <a:pos x="connsiteX3" y="connsiteY3"/>
                </a:cxn>
              </a:cxnLst>
              <a:rect l="l" t="t" r="r" b="b"/>
              <a:pathLst>
                <a:path w="2694054" h="807864">
                  <a:moveTo>
                    <a:pt x="0" y="166320"/>
                  </a:moveTo>
                  <a:cubicBezTo>
                    <a:pt x="247015" y="109805"/>
                    <a:pt x="645933" y="-21435"/>
                    <a:pt x="976234" y="2999"/>
                  </a:cubicBezTo>
                  <a:cubicBezTo>
                    <a:pt x="1306535" y="27433"/>
                    <a:pt x="1711293" y="154176"/>
                    <a:pt x="1981803" y="312926"/>
                  </a:cubicBezTo>
                  <a:cubicBezTo>
                    <a:pt x="2252313" y="471676"/>
                    <a:pt x="2391243" y="743493"/>
                    <a:pt x="2694054" y="807864"/>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60321" name="Oval 2060320">
              <a:extLst>
                <a:ext uri="{FF2B5EF4-FFF2-40B4-BE49-F238E27FC236}">
                  <a16:creationId xmlns:a16="http://schemas.microsoft.com/office/drawing/2014/main" id="{79BC72D5-52AF-1D78-F4D6-CC962D1B51D1}"/>
                </a:ext>
              </a:extLst>
            </p:cNvPr>
            <p:cNvSpPr/>
            <p:nvPr/>
          </p:nvSpPr>
          <p:spPr>
            <a:xfrm>
              <a:off x="4806644" y="3850196"/>
              <a:ext cx="1256673" cy="739553"/>
            </a:xfrm>
            <a:prstGeom prst="ellipse">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Freeform: Shape 41">
              <a:extLst>
                <a:ext uri="{FF2B5EF4-FFF2-40B4-BE49-F238E27FC236}">
                  <a16:creationId xmlns:a16="http://schemas.microsoft.com/office/drawing/2014/main" id="{B45940E3-16AF-67C1-38BE-65D43A545D0F}"/>
                </a:ext>
              </a:extLst>
            </p:cNvPr>
            <p:cNvSpPr/>
            <p:nvPr/>
          </p:nvSpPr>
          <p:spPr>
            <a:xfrm>
              <a:off x="4890437" y="3925528"/>
              <a:ext cx="2693892" cy="1074009"/>
            </a:xfrm>
            <a:custGeom>
              <a:avLst/>
              <a:gdLst>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66209 h 972989"/>
                <a:gd name="connsiteX1" fmla="*/ 792480 w 2415540"/>
                <a:gd name="connsiteY1" fmla="*/ 20489 h 972989"/>
                <a:gd name="connsiteX2" fmla="*/ 1790700 w 2415540"/>
                <a:gd name="connsiteY2" fmla="*/ 470069 h 972989"/>
                <a:gd name="connsiteX3" fmla="*/ 2415540 w 2415540"/>
                <a:gd name="connsiteY3" fmla="*/ 972989 h 972989"/>
                <a:gd name="connsiteX0" fmla="*/ 0 w 2085525"/>
                <a:gd name="connsiteY0" fmla="*/ 66209 h 663861"/>
                <a:gd name="connsiteX1" fmla="*/ 792480 w 2085525"/>
                <a:gd name="connsiteY1" fmla="*/ 20489 h 663861"/>
                <a:gd name="connsiteX2" fmla="*/ 1790700 w 2085525"/>
                <a:gd name="connsiteY2" fmla="*/ 470069 h 663861"/>
                <a:gd name="connsiteX3" fmla="*/ 2085525 w 2085525"/>
                <a:gd name="connsiteY3" fmla="*/ 663861 h 663861"/>
                <a:gd name="connsiteX0" fmla="*/ 0 w 2085525"/>
                <a:gd name="connsiteY0" fmla="*/ 66209 h 663861"/>
                <a:gd name="connsiteX1" fmla="*/ 792480 w 2085525"/>
                <a:gd name="connsiteY1" fmla="*/ 20489 h 663861"/>
                <a:gd name="connsiteX2" fmla="*/ 1790700 w 2085525"/>
                <a:gd name="connsiteY2" fmla="*/ 470069 h 663861"/>
                <a:gd name="connsiteX3" fmla="*/ 2085525 w 2085525"/>
                <a:gd name="connsiteY3" fmla="*/ 663861 h 663861"/>
                <a:gd name="connsiteX0" fmla="*/ 0 w 2247228"/>
                <a:gd name="connsiteY0" fmla="*/ 212969 h 648918"/>
                <a:gd name="connsiteX1" fmla="*/ 954183 w 2247228"/>
                <a:gd name="connsiteY1" fmla="*/ 5546 h 648918"/>
                <a:gd name="connsiteX2" fmla="*/ 1952403 w 2247228"/>
                <a:gd name="connsiteY2" fmla="*/ 455126 h 648918"/>
                <a:gd name="connsiteX3" fmla="*/ 2247228 w 2247228"/>
                <a:gd name="connsiteY3" fmla="*/ 648918 h 648918"/>
                <a:gd name="connsiteX0" fmla="*/ 0 w 1710669"/>
                <a:gd name="connsiteY0" fmla="*/ 62313 h 682015"/>
                <a:gd name="connsiteX1" fmla="*/ 417624 w 1710669"/>
                <a:gd name="connsiteY1" fmla="*/ 38643 h 682015"/>
                <a:gd name="connsiteX2" fmla="*/ 1415844 w 1710669"/>
                <a:gd name="connsiteY2" fmla="*/ 488223 h 682015"/>
                <a:gd name="connsiteX3" fmla="*/ 1710669 w 1710669"/>
                <a:gd name="connsiteY3" fmla="*/ 682015 h 682015"/>
              </a:gdLst>
              <a:ahLst/>
              <a:cxnLst>
                <a:cxn ang="0">
                  <a:pos x="connsiteX0" y="connsiteY0"/>
                </a:cxn>
                <a:cxn ang="0">
                  <a:pos x="connsiteX1" y="connsiteY1"/>
                </a:cxn>
                <a:cxn ang="0">
                  <a:pos x="connsiteX2" y="connsiteY2"/>
                </a:cxn>
                <a:cxn ang="0">
                  <a:pos x="connsiteX3" y="connsiteY3"/>
                </a:cxn>
              </a:cxnLst>
              <a:rect l="l" t="t" r="r" b="b"/>
              <a:pathLst>
                <a:path w="1710669" h="682015">
                  <a:moveTo>
                    <a:pt x="0" y="62313"/>
                  </a:moveTo>
                  <a:cubicBezTo>
                    <a:pt x="247015" y="5798"/>
                    <a:pt x="181650" y="-32342"/>
                    <a:pt x="417624" y="38643"/>
                  </a:cubicBezTo>
                  <a:cubicBezTo>
                    <a:pt x="653598" y="109628"/>
                    <a:pt x="1145334" y="329473"/>
                    <a:pt x="1415844" y="488223"/>
                  </a:cubicBezTo>
                  <a:cubicBezTo>
                    <a:pt x="1686354" y="646973"/>
                    <a:pt x="1651043" y="631814"/>
                    <a:pt x="1710669" y="682015"/>
                  </a:cubicBezTo>
                </a:path>
              </a:pathLst>
            </a:custGeom>
            <a:noFill/>
            <a:ln w="76200">
              <a:solidFill>
                <a:srgbClr val="70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0" name="Oval 59">
              <a:extLst>
                <a:ext uri="{FF2B5EF4-FFF2-40B4-BE49-F238E27FC236}">
                  <a16:creationId xmlns:a16="http://schemas.microsoft.com/office/drawing/2014/main" id="{C3142DC0-BE5A-E014-2309-D0CD16670B61}"/>
                </a:ext>
              </a:extLst>
            </p:cNvPr>
            <p:cNvSpPr/>
            <p:nvPr/>
          </p:nvSpPr>
          <p:spPr>
            <a:xfrm rot="794346">
              <a:off x="5241566" y="3598524"/>
              <a:ext cx="858573" cy="515729"/>
            </a:xfrm>
            <a:prstGeom prst="ellipse">
              <a:avLst/>
            </a:prstGeom>
            <a:solidFill>
              <a:srgbClr val="884E96"/>
            </a:solidFill>
            <a:ln>
              <a:solidFill>
                <a:srgbClr val="70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1" name="Oval 47">
              <a:extLst>
                <a:ext uri="{FF2B5EF4-FFF2-40B4-BE49-F238E27FC236}">
                  <a16:creationId xmlns:a16="http://schemas.microsoft.com/office/drawing/2014/main" id="{36B8EDF8-8FE0-DFE5-A3CA-39306761D210}"/>
                </a:ext>
              </a:extLst>
            </p:cNvPr>
            <p:cNvSpPr/>
            <p:nvPr/>
          </p:nvSpPr>
          <p:spPr>
            <a:xfrm>
              <a:off x="4652384" y="3696323"/>
              <a:ext cx="1200365" cy="552235"/>
            </a:xfrm>
            <a:custGeom>
              <a:avLst/>
              <a:gdLst>
                <a:gd name="connsiteX0" fmla="*/ 0 w 557811"/>
                <a:gd name="connsiteY0" fmla="*/ 207683 h 415366"/>
                <a:gd name="connsiteX1" fmla="*/ 278906 w 557811"/>
                <a:gd name="connsiteY1" fmla="*/ 0 h 415366"/>
                <a:gd name="connsiteX2" fmla="*/ 557812 w 557811"/>
                <a:gd name="connsiteY2" fmla="*/ 207683 h 415366"/>
                <a:gd name="connsiteX3" fmla="*/ 278906 w 557811"/>
                <a:gd name="connsiteY3" fmla="*/ 415366 h 415366"/>
                <a:gd name="connsiteX4" fmla="*/ 0 w 557811"/>
                <a:gd name="connsiteY4" fmla="*/ 207683 h 415366"/>
                <a:gd name="connsiteX0" fmla="*/ 9 w 557821"/>
                <a:gd name="connsiteY0" fmla="*/ 49547 h 257230"/>
                <a:gd name="connsiteX1" fmla="*/ 286535 w 557821"/>
                <a:gd name="connsiteY1" fmla="*/ 55224 h 257230"/>
                <a:gd name="connsiteX2" fmla="*/ 557821 w 557821"/>
                <a:gd name="connsiteY2" fmla="*/ 49547 h 257230"/>
                <a:gd name="connsiteX3" fmla="*/ 278915 w 557821"/>
                <a:gd name="connsiteY3" fmla="*/ 257230 h 257230"/>
                <a:gd name="connsiteX4" fmla="*/ 9 w 557821"/>
                <a:gd name="connsiteY4" fmla="*/ 49547 h 257230"/>
                <a:gd name="connsiteX0" fmla="*/ 1316 w 559128"/>
                <a:gd name="connsiteY0" fmla="*/ 49547 h 257230"/>
                <a:gd name="connsiteX1" fmla="*/ 287842 w 559128"/>
                <a:gd name="connsiteY1" fmla="*/ 55224 h 257230"/>
                <a:gd name="connsiteX2" fmla="*/ 559128 w 559128"/>
                <a:gd name="connsiteY2" fmla="*/ 49547 h 257230"/>
                <a:gd name="connsiteX3" fmla="*/ 280222 w 559128"/>
                <a:gd name="connsiteY3" fmla="*/ 257230 h 257230"/>
                <a:gd name="connsiteX4" fmla="*/ 1316 w 559128"/>
                <a:gd name="connsiteY4" fmla="*/ 49547 h 25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28" h="257230">
                  <a:moveTo>
                    <a:pt x="1316" y="49547"/>
                  </a:moveTo>
                  <a:cubicBezTo>
                    <a:pt x="17826" y="-45081"/>
                    <a:pt x="133806" y="55224"/>
                    <a:pt x="287842" y="55224"/>
                  </a:cubicBezTo>
                  <a:cubicBezTo>
                    <a:pt x="441878" y="55224"/>
                    <a:pt x="559128" y="-65153"/>
                    <a:pt x="559128" y="49547"/>
                  </a:cubicBezTo>
                  <a:cubicBezTo>
                    <a:pt x="559128" y="164247"/>
                    <a:pt x="434258" y="257230"/>
                    <a:pt x="280222" y="257230"/>
                  </a:cubicBezTo>
                  <a:cubicBezTo>
                    <a:pt x="126186" y="257230"/>
                    <a:pt x="-15194" y="144175"/>
                    <a:pt x="1316" y="49547"/>
                  </a:cubicBezTo>
                  <a:close/>
                </a:path>
              </a:pathLst>
            </a:cu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Oval 62">
              <a:extLst>
                <a:ext uri="{FF2B5EF4-FFF2-40B4-BE49-F238E27FC236}">
                  <a16:creationId xmlns:a16="http://schemas.microsoft.com/office/drawing/2014/main" id="{3F72B24B-045A-5910-F210-9CAE18927601}"/>
                </a:ext>
              </a:extLst>
            </p:cNvPr>
            <p:cNvSpPr/>
            <p:nvPr/>
          </p:nvSpPr>
          <p:spPr>
            <a:xfrm>
              <a:off x="4787983" y="3933592"/>
              <a:ext cx="858573" cy="515729"/>
            </a:xfrm>
            <a:prstGeom prst="ellipse">
              <a:avLst/>
            </a:prstGeom>
            <a:solidFill>
              <a:srgbClr val="E84D4B"/>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60323" name="Freeform: Shape 44">
              <a:extLst>
                <a:ext uri="{FF2B5EF4-FFF2-40B4-BE49-F238E27FC236}">
                  <a16:creationId xmlns:a16="http://schemas.microsoft.com/office/drawing/2014/main" id="{1FC12A38-A54A-2760-6B99-145E855EF00B}"/>
                </a:ext>
              </a:extLst>
            </p:cNvPr>
            <p:cNvSpPr/>
            <p:nvPr/>
          </p:nvSpPr>
          <p:spPr>
            <a:xfrm>
              <a:off x="7032733" y="4534364"/>
              <a:ext cx="1121624" cy="779408"/>
            </a:xfrm>
            <a:custGeom>
              <a:avLst/>
              <a:gdLst>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76360 h 983140"/>
                <a:gd name="connsiteX1" fmla="*/ 792480 w 2415540"/>
                <a:gd name="connsiteY1" fmla="*/ 30640 h 983140"/>
                <a:gd name="connsiteX2" fmla="*/ 1790700 w 2415540"/>
                <a:gd name="connsiteY2" fmla="*/ 480220 h 983140"/>
                <a:gd name="connsiteX3" fmla="*/ 2415540 w 2415540"/>
                <a:gd name="connsiteY3" fmla="*/ 983140 h 983140"/>
                <a:gd name="connsiteX0" fmla="*/ 0 w 2415540"/>
                <a:gd name="connsiteY0" fmla="*/ 66209 h 972989"/>
                <a:gd name="connsiteX1" fmla="*/ 792480 w 2415540"/>
                <a:gd name="connsiteY1" fmla="*/ 20489 h 972989"/>
                <a:gd name="connsiteX2" fmla="*/ 1790700 w 2415540"/>
                <a:gd name="connsiteY2" fmla="*/ 470069 h 972989"/>
                <a:gd name="connsiteX3" fmla="*/ 2415540 w 2415540"/>
                <a:gd name="connsiteY3" fmla="*/ 972989 h 972989"/>
                <a:gd name="connsiteX0" fmla="*/ 0 w 2415540"/>
                <a:gd name="connsiteY0" fmla="*/ 66209 h 972989"/>
                <a:gd name="connsiteX1" fmla="*/ 792480 w 2415540"/>
                <a:gd name="connsiteY1" fmla="*/ 20489 h 972989"/>
                <a:gd name="connsiteX2" fmla="*/ 1790700 w 2415540"/>
                <a:gd name="connsiteY2" fmla="*/ 470069 h 972989"/>
                <a:gd name="connsiteX3" fmla="*/ 2415540 w 2415540"/>
                <a:gd name="connsiteY3" fmla="*/ 972989 h 972989"/>
                <a:gd name="connsiteX0" fmla="*/ 0 w 2502951"/>
                <a:gd name="connsiteY0" fmla="*/ 66209 h 810654"/>
                <a:gd name="connsiteX1" fmla="*/ 792480 w 2502951"/>
                <a:gd name="connsiteY1" fmla="*/ 20489 h 810654"/>
                <a:gd name="connsiteX2" fmla="*/ 1790700 w 2502951"/>
                <a:gd name="connsiteY2" fmla="*/ 470069 h 810654"/>
                <a:gd name="connsiteX3" fmla="*/ 2502951 w 2502951"/>
                <a:gd name="connsiteY3" fmla="*/ 810654 h 810654"/>
                <a:gd name="connsiteX0" fmla="*/ 0 w 2502951"/>
                <a:gd name="connsiteY0" fmla="*/ 66209 h 811189"/>
                <a:gd name="connsiteX1" fmla="*/ 792480 w 2502951"/>
                <a:gd name="connsiteY1" fmla="*/ 20489 h 811189"/>
                <a:gd name="connsiteX2" fmla="*/ 1790700 w 2502951"/>
                <a:gd name="connsiteY2" fmla="*/ 470069 h 811189"/>
                <a:gd name="connsiteX3" fmla="*/ 2502951 w 2502951"/>
                <a:gd name="connsiteY3" fmla="*/ 810654 h 811189"/>
                <a:gd name="connsiteX0" fmla="*/ 0 w 2502951"/>
                <a:gd name="connsiteY0" fmla="*/ 66209 h 810654"/>
                <a:gd name="connsiteX1" fmla="*/ 792480 w 2502951"/>
                <a:gd name="connsiteY1" fmla="*/ 20489 h 810654"/>
                <a:gd name="connsiteX2" fmla="*/ 1790700 w 2502951"/>
                <a:gd name="connsiteY2" fmla="*/ 470069 h 810654"/>
                <a:gd name="connsiteX3" fmla="*/ 2502951 w 2502951"/>
                <a:gd name="connsiteY3" fmla="*/ 810654 h 810654"/>
                <a:gd name="connsiteX0" fmla="*/ 0 w 2502951"/>
                <a:gd name="connsiteY0" fmla="*/ 66209 h 965007"/>
                <a:gd name="connsiteX1" fmla="*/ 792480 w 2502951"/>
                <a:gd name="connsiteY1" fmla="*/ 20489 h 965007"/>
                <a:gd name="connsiteX2" fmla="*/ 1790700 w 2502951"/>
                <a:gd name="connsiteY2" fmla="*/ 470069 h 965007"/>
                <a:gd name="connsiteX3" fmla="*/ 2502951 w 2502951"/>
                <a:gd name="connsiteY3" fmla="*/ 965007 h 965007"/>
                <a:gd name="connsiteX0" fmla="*/ 0 w 2502951"/>
                <a:gd name="connsiteY0" fmla="*/ 66209 h 965007"/>
                <a:gd name="connsiteX1" fmla="*/ 792480 w 2502951"/>
                <a:gd name="connsiteY1" fmla="*/ 20489 h 965007"/>
                <a:gd name="connsiteX2" fmla="*/ 1790700 w 2502951"/>
                <a:gd name="connsiteY2" fmla="*/ 470069 h 965007"/>
                <a:gd name="connsiteX3" fmla="*/ 2502951 w 2502951"/>
                <a:gd name="connsiteY3" fmla="*/ 965007 h 965007"/>
                <a:gd name="connsiteX0" fmla="*/ 0 w 2694054"/>
                <a:gd name="connsiteY0" fmla="*/ 304529 h 946073"/>
                <a:gd name="connsiteX1" fmla="*/ 983583 w 2694054"/>
                <a:gd name="connsiteY1" fmla="*/ 1555 h 946073"/>
                <a:gd name="connsiteX2" fmla="*/ 1981803 w 2694054"/>
                <a:gd name="connsiteY2" fmla="*/ 451135 h 946073"/>
                <a:gd name="connsiteX3" fmla="*/ 2694054 w 2694054"/>
                <a:gd name="connsiteY3" fmla="*/ 946073 h 946073"/>
                <a:gd name="connsiteX0" fmla="*/ 0 w 2694054"/>
                <a:gd name="connsiteY0" fmla="*/ 166320 h 807864"/>
                <a:gd name="connsiteX1" fmla="*/ 976234 w 2694054"/>
                <a:gd name="connsiteY1" fmla="*/ 2999 h 807864"/>
                <a:gd name="connsiteX2" fmla="*/ 1981803 w 2694054"/>
                <a:gd name="connsiteY2" fmla="*/ 312926 h 807864"/>
                <a:gd name="connsiteX3" fmla="*/ 2694054 w 2694054"/>
                <a:gd name="connsiteY3" fmla="*/ 807864 h 807864"/>
                <a:gd name="connsiteX0" fmla="*/ 0 w 1717820"/>
                <a:gd name="connsiteY0" fmla="*/ 0 h 804865"/>
                <a:gd name="connsiteX1" fmla="*/ 1005569 w 1717820"/>
                <a:gd name="connsiteY1" fmla="*/ 309927 h 804865"/>
                <a:gd name="connsiteX2" fmla="*/ 1717820 w 1717820"/>
                <a:gd name="connsiteY2" fmla="*/ 804865 h 804865"/>
                <a:gd name="connsiteX0" fmla="*/ 0 w 712251"/>
                <a:gd name="connsiteY0" fmla="*/ 0 h 494938"/>
                <a:gd name="connsiteX1" fmla="*/ 712251 w 712251"/>
                <a:gd name="connsiteY1" fmla="*/ 494938 h 494938"/>
              </a:gdLst>
              <a:ahLst/>
              <a:cxnLst>
                <a:cxn ang="0">
                  <a:pos x="connsiteX0" y="connsiteY0"/>
                </a:cxn>
                <a:cxn ang="0">
                  <a:pos x="connsiteX1" y="connsiteY1"/>
                </a:cxn>
              </a:cxnLst>
              <a:rect l="l" t="t" r="r" b="b"/>
              <a:pathLst>
                <a:path w="712251" h="494938">
                  <a:moveTo>
                    <a:pt x="0" y="0"/>
                  </a:moveTo>
                  <a:cubicBezTo>
                    <a:pt x="270510" y="158750"/>
                    <a:pt x="409440" y="430567"/>
                    <a:pt x="712251" y="494938"/>
                  </a:cubicBezTo>
                </a:path>
              </a:pathLst>
            </a:cu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E94D260A-7A6C-75C0-E390-F5E093358FCD}"/>
                </a:ext>
              </a:extLst>
            </p:cNvPr>
            <p:cNvSpPr/>
            <p:nvPr/>
          </p:nvSpPr>
          <p:spPr>
            <a:xfrm>
              <a:off x="2865351" y="4046402"/>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A16DAAF9-7CC9-02CE-9657-D18F222D7482}"/>
                </a:ext>
              </a:extLst>
            </p:cNvPr>
            <p:cNvSpPr/>
            <p:nvPr/>
          </p:nvSpPr>
          <p:spPr>
            <a:xfrm>
              <a:off x="3565084" y="4448093"/>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C8A37315-13F1-181C-551D-95BE6912D410}"/>
                </a:ext>
              </a:extLst>
            </p:cNvPr>
            <p:cNvSpPr/>
            <p:nvPr/>
          </p:nvSpPr>
          <p:spPr>
            <a:xfrm>
              <a:off x="4365211" y="4632939"/>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051409AF-EB2A-C745-6CB5-BCC24FDFB5B1}"/>
                </a:ext>
              </a:extLst>
            </p:cNvPr>
            <p:cNvSpPr/>
            <p:nvPr/>
          </p:nvSpPr>
          <p:spPr>
            <a:xfrm>
              <a:off x="5215853" y="4747340"/>
              <a:ext cx="1151968" cy="1151968"/>
            </a:xfrm>
            <a:prstGeom prst="ellipse">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060322" name="Group 2060321">
              <a:extLst>
                <a:ext uri="{FF2B5EF4-FFF2-40B4-BE49-F238E27FC236}">
                  <a16:creationId xmlns:a16="http://schemas.microsoft.com/office/drawing/2014/main" id="{29CB0EE8-891C-2C56-1671-112D24B652A3}"/>
                </a:ext>
              </a:extLst>
            </p:cNvPr>
            <p:cNvGrpSpPr/>
            <p:nvPr/>
          </p:nvGrpSpPr>
          <p:grpSpPr>
            <a:xfrm>
              <a:off x="719668" y="1429444"/>
              <a:ext cx="9155852" cy="919551"/>
              <a:chOff x="-562095" y="1229702"/>
              <a:chExt cx="9155852" cy="919551"/>
            </a:xfrm>
          </p:grpSpPr>
          <p:grpSp>
            <p:nvGrpSpPr>
              <p:cNvPr id="5" name="Group 4">
                <a:extLst>
                  <a:ext uri="{FF2B5EF4-FFF2-40B4-BE49-F238E27FC236}">
                    <a16:creationId xmlns:a16="http://schemas.microsoft.com/office/drawing/2014/main" id="{55618B87-C0D4-F995-C522-1155A8DAFE95}"/>
                  </a:ext>
                </a:extLst>
              </p:cNvPr>
              <p:cNvGrpSpPr/>
              <p:nvPr/>
            </p:nvGrpSpPr>
            <p:grpSpPr>
              <a:xfrm>
                <a:off x="-562095" y="1230863"/>
                <a:ext cx="3125133" cy="918390"/>
                <a:chOff x="4009571" y="2928930"/>
                <a:chExt cx="3125133" cy="685800"/>
              </a:xfrm>
            </p:grpSpPr>
            <p:sp>
              <p:nvSpPr>
                <p:cNvPr id="7" name="TextBox 6">
                  <a:extLst>
                    <a:ext uri="{FF2B5EF4-FFF2-40B4-BE49-F238E27FC236}">
                      <a16:creationId xmlns:a16="http://schemas.microsoft.com/office/drawing/2014/main" id="{6F52AA5D-1009-BA9A-0147-6B6F9549CF2E}"/>
                    </a:ext>
                  </a:extLst>
                </p:cNvPr>
                <p:cNvSpPr txBox="1"/>
                <p:nvPr/>
              </p:nvSpPr>
              <p:spPr>
                <a:xfrm>
                  <a:off x="4009571" y="2928930"/>
                  <a:ext cx="3125133" cy="685800"/>
                </a:xfrm>
                <a:prstGeom prst="rect">
                  <a:avLst/>
                </a:prstGeom>
                <a:solidFill>
                  <a:srgbClr val="FDDDDC"/>
                </a:solidFill>
              </p:spPr>
              <p:txBody>
                <a:bodyPr wrap="square" lIns="182880" tIns="0" rIns="9144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Troponin 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20 </a:t>
                  </a: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kDA</a:t>
                  </a: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to 25 </a:t>
                  </a: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kDA</a:t>
                  </a: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a:t>
                  </a:r>
                  <a:b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Inhibits actomyosin-ATPase</a:t>
                  </a:r>
                </a:p>
              </p:txBody>
            </p:sp>
            <p:sp>
              <p:nvSpPr>
                <p:cNvPr id="9" name="Rectangle 8">
                  <a:extLst>
                    <a:ext uri="{FF2B5EF4-FFF2-40B4-BE49-F238E27FC236}">
                      <a16:creationId xmlns:a16="http://schemas.microsoft.com/office/drawing/2014/main" id="{1CE64984-AB24-3245-8DF3-EEA9F7CFC255}"/>
                    </a:ext>
                  </a:extLst>
                </p:cNvPr>
                <p:cNvSpPr/>
                <p:nvPr/>
              </p:nvSpPr>
              <p:spPr>
                <a:xfrm>
                  <a:off x="4009571" y="2928930"/>
                  <a:ext cx="54864" cy="685800"/>
                </a:xfrm>
                <a:prstGeom prst="rect">
                  <a:avLst/>
                </a:prstGeom>
                <a:solidFill>
                  <a:srgbClr val="EC514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7033B5B3-C4CB-B97D-51F0-BC066ED59393}"/>
                  </a:ext>
                </a:extLst>
              </p:cNvPr>
              <p:cNvGrpSpPr/>
              <p:nvPr/>
            </p:nvGrpSpPr>
            <p:grpSpPr>
              <a:xfrm>
                <a:off x="5750970" y="1232392"/>
                <a:ext cx="2842787" cy="915695"/>
                <a:chOff x="3777100" y="2928930"/>
                <a:chExt cx="2842787" cy="685800"/>
              </a:xfrm>
            </p:grpSpPr>
            <p:sp>
              <p:nvSpPr>
                <p:cNvPr id="11" name="TextBox 10">
                  <a:extLst>
                    <a:ext uri="{FF2B5EF4-FFF2-40B4-BE49-F238E27FC236}">
                      <a16:creationId xmlns:a16="http://schemas.microsoft.com/office/drawing/2014/main" id="{868B7B7F-C6FA-FF0E-8C95-F8633B1938DA}"/>
                    </a:ext>
                  </a:extLst>
                </p:cNvPr>
                <p:cNvSpPr txBox="1"/>
                <p:nvPr/>
              </p:nvSpPr>
              <p:spPr>
                <a:xfrm>
                  <a:off x="3777100" y="2928930"/>
                  <a:ext cx="2842787" cy="685800"/>
                </a:xfrm>
                <a:prstGeom prst="rect">
                  <a:avLst/>
                </a:prstGeom>
                <a:solidFill>
                  <a:srgbClr val="FDDDDC"/>
                </a:solidFill>
              </p:spPr>
              <p:txBody>
                <a:bodyPr wrap="square" lIns="182880" tIns="0" rIns="9144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Troponin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30 </a:t>
                  </a: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kDA</a:t>
                  </a: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to 34 </a:t>
                  </a:r>
                  <a:r>
                    <a:rPr kumimoji="0" lang="en-US" sz="18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kDA</a:t>
                  </a: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 Bridge to tropomyosin</a:t>
                  </a:r>
                </a:p>
              </p:txBody>
            </p:sp>
            <p:sp>
              <p:nvSpPr>
                <p:cNvPr id="12" name="Rectangle 11">
                  <a:extLst>
                    <a:ext uri="{FF2B5EF4-FFF2-40B4-BE49-F238E27FC236}">
                      <a16:creationId xmlns:a16="http://schemas.microsoft.com/office/drawing/2014/main" id="{6FDAEDF4-D639-D080-078B-DCE1B6C82906}"/>
                    </a:ext>
                  </a:extLst>
                </p:cNvPr>
                <p:cNvSpPr/>
                <p:nvPr/>
              </p:nvSpPr>
              <p:spPr>
                <a:xfrm>
                  <a:off x="3777100" y="2928930"/>
                  <a:ext cx="54864" cy="685800"/>
                </a:xfrm>
                <a:prstGeom prst="rect">
                  <a:avLst/>
                </a:prstGeom>
                <a:solidFill>
                  <a:srgbClr val="EC514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7898EE4F-6914-FE60-E9CF-34EF83A7A42A}"/>
                  </a:ext>
                </a:extLst>
              </p:cNvPr>
              <p:cNvGrpSpPr/>
              <p:nvPr/>
            </p:nvGrpSpPr>
            <p:grpSpPr>
              <a:xfrm>
                <a:off x="2816153" y="1229702"/>
                <a:ext cx="2682189" cy="918390"/>
                <a:chOff x="3893579" y="2928930"/>
                <a:chExt cx="2682189" cy="685800"/>
              </a:xfrm>
            </p:grpSpPr>
            <p:sp>
              <p:nvSpPr>
                <p:cNvPr id="14" name="TextBox 13">
                  <a:extLst>
                    <a:ext uri="{FF2B5EF4-FFF2-40B4-BE49-F238E27FC236}">
                      <a16:creationId xmlns:a16="http://schemas.microsoft.com/office/drawing/2014/main" id="{45996324-DF14-EBEA-E9FE-6A91260D34CA}"/>
                    </a:ext>
                  </a:extLst>
                </p:cNvPr>
                <p:cNvSpPr txBox="1"/>
                <p:nvPr/>
              </p:nvSpPr>
              <p:spPr>
                <a:xfrm>
                  <a:off x="3893580" y="2928930"/>
                  <a:ext cx="2682188" cy="685800"/>
                </a:xfrm>
                <a:prstGeom prst="rect">
                  <a:avLst/>
                </a:prstGeom>
                <a:solidFill>
                  <a:srgbClr val="FDDDDC"/>
                </a:solidFill>
              </p:spPr>
              <p:txBody>
                <a:bodyPr wrap="square" lIns="182880" tIns="0" rIns="9144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Troponin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Calcium binding region, Ubiquitous</a:t>
                  </a:r>
                </a:p>
              </p:txBody>
            </p:sp>
            <p:sp>
              <p:nvSpPr>
                <p:cNvPr id="15" name="Rectangle 14">
                  <a:extLst>
                    <a:ext uri="{FF2B5EF4-FFF2-40B4-BE49-F238E27FC236}">
                      <a16:creationId xmlns:a16="http://schemas.microsoft.com/office/drawing/2014/main" id="{04BD5926-D497-6EC6-332B-48FD5B6DF192}"/>
                    </a:ext>
                  </a:extLst>
                </p:cNvPr>
                <p:cNvSpPr/>
                <p:nvPr/>
              </p:nvSpPr>
              <p:spPr>
                <a:xfrm>
                  <a:off x="3893579" y="2928930"/>
                  <a:ext cx="54864" cy="685800"/>
                </a:xfrm>
                <a:prstGeom prst="rect">
                  <a:avLst/>
                </a:prstGeom>
                <a:solidFill>
                  <a:srgbClr val="EC514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cxnSp>
          <p:nvCxnSpPr>
            <p:cNvPr id="53" name="Straight Arrow Connector 52">
              <a:extLst>
                <a:ext uri="{FF2B5EF4-FFF2-40B4-BE49-F238E27FC236}">
                  <a16:creationId xmlns:a16="http://schemas.microsoft.com/office/drawing/2014/main" id="{4237BAB4-C345-B523-6045-B24375F178BB}"/>
                </a:ext>
              </a:extLst>
            </p:cNvPr>
            <p:cNvCxnSpPr>
              <a:cxnSpLocks/>
            </p:cNvCxnSpPr>
            <p:nvPr/>
          </p:nvCxnSpPr>
          <p:spPr>
            <a:xfrm>
              <a:off x="4934190" y="3361421"/>
              <a:ext cx="0" cy="738023"/>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427842-7976-8B3E-3C90-5060A183B8AE}"/>
                </a:ext>
              </a:extLst>
            </p:cNvPr>
            <p:cNvCxnSpPr>
              <a:cxnSpLocks/>
            </p:cNvCxnSpPr>
            <p:nvPr/>
          </p:nvCxnSpPr>
          <p:spPr>
            <a:xfrm>
              <a:off x="5440026" y="3054122"/>
              <a:ext cx="0" cy="800682"/>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BFD1D39-8D37-31A3-BFEF-E01C02CE5958}"/>
                </a:ext>
              </a:extLst>
            </p:cNvPr>
            <p:cNvCxnSpPr>
              <a:cxnSpLocks/>
            </p:cNvCxnSpPr>
            <p:nvPr/>
          </p:nvCxnSpPr>
          <p:spPr>
            <a:xfrm>
              <a:off x="5970899" y="3338935"/>
              <a:ext cx="0" cy="538354"/>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2" name="Text Box 94">
              <a:extLst>
                <a:ext uri="{FF2B5EF4-FFF2-40B4-BE49-F238E27FC236}">
                  <a16:creationId xmlns:a16="http://schemas.microsoft.com/office/drawing/2014/main" id="{6C1E95E8-F1C4-080C-E933-93251A20B6C4}"/>
                </a:ext>
              </a:extLst>
            </p:cNvPr>
            <p:cNvSpPr txBox="1">
              <a:spLocks noChangeArrowheads="1"/>
            </p:cNvSpPr>
            <p:nvPr/>
          </p:nvSpPr>
          <p:spPr bwMode="auto">
            <a:xfrm>
              <a:off x="4407282" y="3059948"/>
              <a:ext cx="1048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400" b="1"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Troponin I</a:t>
              </a:r>
            </a:p>
          </p:txBody>
        </p:sp>
        <p:sp>
          <p:nvSpPr>
            <p:cNvPr id="2060288" name="Text Box 94">
              <a:extLst>
                <a:ext uri="{FF2B5EF4-FFF2-40B4-BE49-F238E27FC236}">
                  <a16:creationId xmlns:a16="http://schemas.microsoft.com/office/drawing/2014/main" id="{59D66695-1AAE-EF10-CF5B-2E577EE8DDA8}"/>
                </a:ext>
              </a:extLst>
            </p:cNvPr>
            <p:cNvSpPr txBox="1">
              <a:spLocks noChangeArrowheads="1"/>
            </p:cNvSpPr>
            <p:nvPr/>
          </p:nvSpPr>
          <p:spPr bwMode="auto">
            <a:xfrm>
              <a:off x="5417030" y="3059948"/>
              <a:ext cx="1107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400" b="1"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Troponin T</a:t>
              </a:r>
            </a:p>
          </p:txBody>
        </p:sp>
        <p:sp>
          <p:nvSpPr>
            <p:cNvPr id="2060289" name="Text Box 94">
              <a:extLst>
                <a:ext uri="{FF2B5EF4-FFF2-40B4-BE49-F238E27FC236}">
                  <a16:creationId xmlns:a16="http://schemas.microsoft.com/office/drawing/2014/main" id="{E6573BC9-344F-34C1-B1C3-33E64406E3A3}"/>
                </a:ext>
              </a:extLst>
            </p:cNvPr>
            <p:cNvSpPr txBox="1">
              <a:spLocks noChangeArrowheads="1"/>
            </p:cNvSpPr>
            <p:nvPr/>
          </p:nvSpPr>
          <p:spPr bwMode="auto">
            <a:xfrm>
              <a:off x="4875737" y="2739531"/>
              <a:ext cx="11285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400" b="1"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Troponin C</a:t>
              </a:r>
            </a:p>
          </p:txBody>
        </p:sp>
        <p:cxnSp>
          <p:nvCxnSpPr>
            <p:cNvPr id="2060294" name="Straight Arrow Connector 2060293">
              <a:extLst>
                <a:ext uri="{FF2B5EF4-FFF2-40B4-BE49-F238E27FC236}">
                  <a16:creationId xmlns:a16="http://schemas.microsoft.com/office/drawing/2014/main" id="{563C930A-98F4-F22C-D8D6-54953E24B0BD}"/>
                </a:ext>
              </a:extLst>
            </p:cNvPr>
            <p:cNvCxnSpPr>
              <a:cxnSpLocks/>
            </p:cNvCxnSpPr>
            <p:nvPr/>
          </p:nvCxnSpPr>
          <p:spPr>
            <a:xfrm flipH="1">
              <a:off x="7950200" y="5235327"/>
              <a:ext cx="1640840"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060295" name="Text Box 94">
              <a:extLst>
                <a:ext uri="{FF2B5EF4-FFF2-40B4-BE49-F238E27FC236}">
                  <a16:creationId xmlns:a16="http://schemas.microsoft.com/office/drawing/2014/main" id="{269D6C33-5684-A87B-00E4-30450EA487C4}"/>
                </a:ext>
              </a:extLst>
            </p:cNvPr>
            <p:cNvSpPr txBox="1">
              <a:spLocks noChangeArrowheads="1"/>
            </p:cNvSpPr>
            <p:nvPr/>
          </p:nvSpPr>
          <p:spPr bwMode="auto">
            <a:xfrm>
              <a:off x="9584171" y="5073050"/>
              <a:ext cx="1439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Tropomyosin</a:t>
              </a:r>
            </a:p>
          </p:txBody>
        </p:sp>
        <p:cxnSp>
          <p:nvCxnSpPr>
            <p:cNvPr id="2060304" name="Straight Arrow Connector 2060303">
              <a:extLst>
                <a:ext uri="{FF2B5EF4-FFF2-40B4-BE49-F238E27FC236}">
                  <a16:creationId xmlns:a16="http://schemas.microsoft.com/office/drawing/2014/main" id="{FD80445A-20A6-45D3-8D70-9D053266C009}"/>
                </a:ext>
              </a:extLst>
            </p:cNvPr>
            <p:cNvCxnSpPr>
              <a:cxnSpLocks/>
            </p:cNvCxnSpPr>
            <p:nvPr/>
          </p:nvCxnSpPr>
          <p:spPr>
            <a:xfrm flipH="1">
              <a:off x="8184630" y="5696210"/>
              <a:ext cx="1396250"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060305" name="Text Box 94">
              <a:extLst>
                <a:ext uri="{FF2B5EF4-FFF2-40B4-BE49-F238E27FC236}">
                  <a16:creationId xmlns:a16="http://schemas.microsoft.com/office/drawing/2014/main" id="{289D6735-499C-80F9-875F-E88B6F737292}"/>
                </a:ext>
              </a:extLst>
            </p:cNvPr>
            <p:cNvSpPr txBox="1">
              <a:spLocks noChangeArrowheads="1"/>
            </p:cNvSpPr>
            <p:nvPr/>
          </p:nvSpPr>
          <p:spPr bwMode="auto">
            <a:xfrm>
              <a:off x="9584171" y="5533933"/>
              <a:ext cx="1439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Actin</a:t>
              </a:r>
            </a:p>
          </p:txBody>
        </p:sp>
        <p:cxnSp>
          <p:nvCxnSpPr>
            <p:cNvPr id="2060311" name="Straight Arrow Connector 2060310">
              <a:extLst>
                <a:ext uri="{FF2B5EF4-FFF2-40B4-BE49-F238E27FC236}">
                  <a16:creationId xmlns:a16="http://schemas.microsoft.com/office/drawing/2014/main" id="{696B487A-35ED-EC22-3A85-01D7E3E6CBCE}"/>
                </a:ext>
              </a:extLst>
            </p:cNvPr>
            <p:cNvCxnSpPr>
              <a:cxnSpLocks/>
            </p:cNvCxnSpPr>
            <p:nvPr/>
          </p:nvCxnSpPr>
          <p:spPr>
            <a:xfrm flipH="1">
              <a:off x="6985000" y="4570495"/>
              <a:ext cx="2595880"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060312" name="Text Box 94">
              <a:extLst>
                <a:ext uri="{FF2B5EF4-FFF2-40B4-BE49-F238E27FC236}">
                  <a16:creationId xmlns:a16="http://schemas.microsoft.com/office/drawing/2014/main" id="{B9F3B5F7-A570-A4D3-DCE6-BD1C2AF2E801}"/>
                </a:ext>
              </a:extLst>
            </p:cNvPr>
            <p:cNvSpPr txBox="1">
              <a:spLocks noChangeArrowheads="1"/>
            </p:cNvSpPr>
            <p:nvPr/>
          </p:nvSpPr>
          <p:spPr bwMode="auto">
            <a:xfrm>
              <a:off x="9584171" y="4308885"/>
              <a:ext cx="26172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Head-to-tail overlap of Tropomyosin</a:t>
              </a:r>
            </a:p>
          </p:txBody>
        </p:sp>
        <p:sp>
          <p:nvSpPr>
            <p:cNvPr id="2060292" name="Line 4">
              <a:extLst>
                <a:ext uri="{FF2B5EF4-FFF2-40B4-BE49-F238E27FC236}">
                  <a16:creationId xmlns:a16="http://schemas.microsoft.com/office/drawing/2014/main" id="{5FA66716-88E4-4EFE-CDA2-D1D75D796801}"/>
                </a:ext>
              </a:extLst>
            </p:cNvPr>
            <p:cNvSpPr>
              <a:spLocks noChangeShapeType="1"/>
            </p:cNvSpPr>
            <p:nvPr/>
          </p:nvSpPr>
          <p:spPr bwMode="auto">
            <a:xfrm rot="442443" flipV="1">
              <a:off x="4778913" y="3879049"/>
              <a:ext cx="4292513" cy="615087"/>
            </a:xfrm>
            <a:prstGeom prst="line">
              <a:avLst/>
            </a:prstGeom>
            <a:noFill/>
            <a:ln w="19050">
              <a:gradFill>
                <a:gsLst>
                  <a:gs pos="67000">
                    <a:schemeClr val="bg1"/>
                  </a:gs>
                  <a:gs pos="73000">
                    <a:schemeClr val="tx1"/>
                  </a:gs>
                </a:gsLst>
                <a:lin ang="5400000" scaled="1"/>
              </a:gra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060318" name="Straight Arrow Connector 2060317">
              <a:extLst>
                <a:ext uri="{FF2B5EF4-FFF2-40B4-BE49-F238E27FC236}">
                  <a16:creationId xmlns:a16="http://schemas.microsoft.com/office/drawing/2014/main" id="{9FF6320F-08F1-C686-0783-DF623C904E30}"/>
                </a:ext>
              </a:extLst>
            </p:cNvPr>
            <p:cNvCxnSpPr>
              <a:cxnSpLocks/>
            </p:cNvCxnSpPr>
            <p:nvPr/>
          </p:nvCxnSpPr>
          <p:spPr>
            <a:xfrm flipV="1">
              <a:off x="5431606" y="2435902"/>
              <a:ext cx="0" cy="337278"/>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60327" name="Connector: Elbow 2060326">
              <a:extLst>
                <a:ext uri="{FF2B5EF4-FFF2-40B4-BE49-F238E27FC236}">
                  <a16:creationId xmlns:a16="http://schemas.microsoft.com/office/drawing/2014/main" id="{80BBF62C-A060-BF12-108B-2E2161806E87}"/>
                </a:ext>
              </a:extLst>
            </p:cNvPr>
            <p:cNvCxnSpPr>
              <a:cxnSpLocks/>
            </p:cNvCxnSpPr>
            <p:nvPr/>
          </p:nvCxnSpPr>
          <p:spPr>
            <a:xfrm rot="10800000">
              <a:off x="2111470" y="2445544"/>
              <a:ext cx="2297971" cy="765017"/>
            </a:xfrm>
            <a:prstGeom prst="bentConnector3">
              <a:avLst>
                <a:gd name="adj1" fmla="val 100403"/>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60332" name="Connector: Elbow 2060331">
              <a:extLst>
                <a:ext uri="{FF2B5EF4-FFF2-40B4-BE49-F238E27FC236}">
                  <a16:creationId xmlns:a16="http://schemas.microsoft.com/office/drawing/2014/main" id="{280BB471-E54C-E14C-FD93-022262C8283D}"/>
                </a:ext>
              </a:extLst>
            </p:cNvPr>
            <p:cNvCxnSpPr>
              <a:cxnSpLocks/>
            </p:cNvCxnSpPr>
            <p:nvPr/>
          </p:nvCxnSpPr>
          <p:spPr>
            <a:xfrm flipV="1">
              <a:off x="6695439" y="2450769"/>
              <a:ext cx="1757093" cy="769951"/>
            </a:xfrm>
            <a:prstGeom prst="bentConnector3">
              <a:avLst>
                <a:gd name="adj1" fmla="val 100306"/>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60337" name="TextBox 2060336">
              <a:extLst>
                <a:ext uri="{FF2B5EF4-FFF2-40B4-BE49-F238E27FC236}">
                  <a16:creationId xmlns:a16="http://schemas.microsoft.com/office/drawing/2014/main" id="{5A159EA3-E6AD-A070-4B82-431816148F84}"/>
                </a:ext>
              </a:extLst>
            </p:cNvPr>
            <p:cNvSpPr txBox="1"/>
            <p:nvPr/>
          </p:nvSpPr>
          <p:spPr>
            <a:xfrm>
              <a:off x="6167718" y="5025687"/>
              <a:ext cx="1097455" cy="935322"/>
            </a:xfrm>
            <a:prstGeom prst="rect">
              <a:avLst/>
            </a:prstGeom>
            <a:noFill/>
          </p:spPr>
          <p:txBody>
            <a:bodyPr wrap="square" lIns="0" rIns="0"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Medscape, LLC</a:t>
              </a:r>
            </a:p>
          </p:txBody>
        </p:sp>
        <p:sp>
          <p:nvSpPr>
            <p:cNvPr id="2060325" name="Text Box 5">
              <a:extLst>
                <a:ext uri="{FF2B5EF4-FFF2-40B4-BE49-F238E27FC236}">
                  <a16:creationId xmlns:a16="http://schemas.microsoft.com/office/drawing/2014/main" id="{36B7D2F0-AD40-A425-7831-545BE2E8A7E3}"/>
                </a:ext>
              </a:extLst>
            </p:cNvPr>
            <p:cNvSpPr txBox="1">
              <a:spLocks noChangeArrowheads="1"/>
            </p:cNvSpPr>
            <p:nvPr/>
          </p:nvSpPr>
          <p:spPr bwMode="auto">
            <a:xfrm>
              <a:off x="6749625" y="4043064"/>
              <a:ext cx="1201486" cy="253530"/>
            </a:xfrm>
            <a:prstGeom prst="rect">
              <a:avLst/>
            </a:prstGeom>
            <a:gradFill>
              <a:gsLst>
                <a:gs pos="13000">
                  <a:schemeClr val="accent5">
                    <a:lumMod val="60000"/>
                    <a:lumOff val="40000"/>
                  </a:schemeClr>
                </a:gs>
                <a:gs pos="16000">
                  <a:schemeClr val="accent5">
                    <a:lumMod val="40000"/>
                    <a:lumOff val="60000"/>
                  </a:schemeClr>
                </a:gs>
              </a:gsLst>
              <a:lin ang="18000000" scaled="0"/>
            </a:gradFill>
            <a:ln w="9525">
              <a:noFill/>
              <a:miter lim="800000"/>
              <a:headEnd/>
              <a:tailEnd/>
            </a:ln>
            <a:effectLst/>
          </p:spPr>
          <p:txBody>
            <a:bodyPr wrap="non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26.50 nm</a:t>
              </a:r>
              <a:r>
                <a:rPr kumimoji="0" lang="en-US" altLang="en-US" sz="1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grpSp>
    </p:spTree>
    <p:extLst>
      <p:ext uri="{BB962C8B-B14F-4D97-AF65-F5344CB8AC3E}">
        <p14:creationId xmlns:p14="http://schemas.microsoft.com/office/powerpoint/2010/main" val="2827008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376E0-BFFC-5F3A-830E-D4DAE91930A1}"/>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41CD95BF-D315-64F7-A460-C57E5532F8B1}"/>
              </a:ext>
            </a:extLst>
          </p:cNvPr>
          <p:cNvSpPr>
            <a:spLocks noGrp="1"/>
          </p:cNvSpPr>
          <p:nvPr>
            <p:ph type="title"/>
          </p:nvPr>
        </p:nvSpPr>
        <p:spPr/>
        <p:txBody>
          <a:bodyPr/>
          <a:lstStyle/>
          <a:p>
            <a:r>
              <a:rPr lang="en-US" noProof="0" dirty="0"/>
              <a:t>Axes of Risk and Treatment Targets in CAD</a:t>
            </a:r>
            <a:endParaRPr lang="en-US" dirty="0"/>
          </a:p>
        </p:txBody>
      </p:sp>
      <p:sp>
        <p:nvSpPr>
          <p:cNvPr id="22" name="Text Placeholder 21">
            <a:extLst>
              <a:ext uri="{FF2B5EF4-FFF2-40B4-BE49-F238E27FC236}">
                <a16:creationId xmlns:a16="http://schemas.microsoft.com/office/drawing/2014/main" id="{16BD355C-B7AD-5662-C465-CECF14E2E8D7}"/>
              </a:ext>
            </a:extLst>
          </p:cNvPr>
          <p:cNvSpPr>
            <a:spLocks noGrp="1"/>
          </p:cNvSpPr>
          <p:nvPr>
            <p:ph type="body" sz="quarter" idx="14"/>
          </p:nvPr>
        </p:nvSpPr>
        <p:spPr>
          <a:xfrm>
            <a:off x="0" y="6443188"/>
            <a:ext cx="12191999" cy="278332"/>
          </a:xfrm>
        </p:spPr>
        <p:txBody>
          <a:bodyPr/>
          <a:lstStyle/>
          <a:p>
            <a:r>
              <a:rPr lang="en-US" dirty="0" err="1"/>
              <a:t>ACEi</a:t>
            </a:r>
            <a:r>
              <a:rPr lang="en-US" dirty="0"/>
              <a:t>, Angiotensin-converting enzyme inhibitor; ARB, angiotensin receptor blockers; BP, blood pressure; GLP1, glucagon-like peptide 1 agonists; </a:t>
            </a:r>
            <a:r>
              <a:rPr lang="en-US" dirty="0" err="1"/>
              <a:t>Lpa</a:t>
            </a:r>
            <a:r>
              <a:rPr lang="en-US" dirty="0"/>
              <a:t>, lipoprotein a; SGLT, sodium-glucose co-transporters.</a:t>
            </a:r>
          </a:p>
          <a:p>
            <a:r>
              <a:rPr lang="en-US" dirty="0"/>
              <a:t>Slide courtesy of Marc P. </a:t>
            </a:r>
            <a:r>
              <a:rPr lang="en-US" dirty="0" err="1"/>
              <a:t>Bonaca</a:t>
            </a:r>
            <a:r>
              <a:rPr lang="en-US" dirty="0"/>
              <a:t>, MD, MPH.</a:t>
            </a:r>
          </a:p>
        </p:txBody>
      </p:sp>
      <p:grpSp>
        <p:nvGrpSpPr>
          <p:cNvPr id="75" name="Group 74">
            <a:extLst>
              <a:ext uri="{FF2B5EF4-FFF2-40B4-BE49-F238E27FC236}">
                <a16:creationId xmlns:a16="http://schemas.microsoft.com/office/drawing/2014/main" id="{E5055C7A-2017-8330-2F8B-0D0F5A257C32}"/>
              </a:ext>
            </a:extLst>
          </p:cNvPr>
          <p:cNvGrpSpPr/>
          <p:nvPr/>
        </p:nvGrpSpPr>
        <p:grpSpPr>
          <a:xfrm>
            <a:off x="0" y="1074691"/>
            <a:ext cx="12191999" cy="4975914"/>
            <a:chOff x="0" y="1074691"/>
            <a:chExt cx="12191999" cy="4975914"/>
          </a:xfrm>
        </p:grpSpPr>
        <p:sp>
          <p:nvSpPr>
            <p:cNvPr id="5" name="TextBox 4">
              <a:extLst>
                <a:ext uri="{FF2B5EF4-FFF2-40B4-BE49-F238E27FC236}">
                  <a16:creationId xmlns:a16="http://schemas.microsoft.com/office/drawing/2014/main" id="{FBD203CF-FA24-E758-525C-1E186D3254B9}"/>
                </a:ext>
              </a:extLst>
            </p:cNvPr>
            <p:cNvSpPr txBox="1"/>
            <p:nvPr/>
          </p:nvSpPr>
          <p:spPr>
            <a:xfrm>
              <a:off x="719668" y="1971023"/>
              <a:ext cx="3826066" cy="954107"/>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Lipid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(LDL and </a:t>
              </a:r>
              <a:r>
                <a:rPr kumimoji="0" lang="en-US" sz="1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Lpa</a:t>
              </a: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High intensity statin +/- ezetimibe and PCSK9i, </a:t>
              </a:r>
              <a:r>
                <a:rPr kumimoji="0" lang="en-US" sz="1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icosapent</a:t>
              </a: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 ethyl</a:t>
              </a:r>
            </a:p>
          </p:txBody>
        </p:sp>
        <p:sp>
          <p:nvSpPr>
            <p:cNvPr id="9" name="TextBox 8">
              <a:extLst>
                <a:ext uri="{FF2B5EF4-FFF2-40B4-BE49-F238E27FC236}">
                  <a16:creationId xmlns:a16="http://schemas.microsoft.com/office/drawing/2014/main" id="{AE48C954-4E9D-54B6-D901-8838ECD52165}"/>
                </a:ext>
              </a:extLst>
            </p:cNvPr>
            <p:cNvSpPr txBox="1"/>
            <p:nvPr/>
          </p:nvSpPr>
          <p:spPr>
            <a:xfrm>
              <a:off x="8005338" y="3081402"/>
              <a:ext cx="3826066" cy="731520"/>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Blood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BP Target, β-blockers and </a:t>
              </a:r>
              <a:r>
                <a:rPr kumimoji="0" lang="en-US" sz="1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ACEi</a:t>
              </a: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/ARB for specific patients</a:t>
              </a:r>
            </a:p>
          </p:txBody>
        </p:sp>
        <p:sp>
          <p:nvSpPr>
            <p:cNvPr id="12" name="TextBox 11">
              <a:extLst>
                <a:ext uri="{FF2B5EF4-FFF2-40B4-BE49-F238E27FC236}">
                  <a16:creationId xmlns:a16="http://schemas.microsoft.com/office/drawing/2014/main" id="{FBC7F924-D609-0F43-C1AE-E0EED687BFBE}"/>
                </a:ext>
              </a:extLst>
            </p:cNvPr>
            <p:cNvSpPr txBox="1"/>
            <p:nvPr/>
          </p:nvSpPr>
          <p:spPr>
            <a:xfrm>
              <a:off x="8005339" y="5243328"/>
              <a:ext cx="3826066" cy="731520"/>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Inflammatory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Colchicine</a:t>
              </a:r>
            </a:p>
          </p:txBody>
        </p:sp>
        <p:sp>
          <p:nvSpPr>
            <p:cNvPr id="15" name="TextBox 14">
              <a:extLst>
                <a:ext uri="{FF2B5EF4-FFF2-40B4-BE49-F238E27FC236}">
                  <a16:creationId xmlns:a16="http://schemas.microsoft.com/office/drawing/2014/main" id="{FE7E464B-322D-0CFC-5521-2B91F3135F5D}"/>
                </a:ext>
              </a:extLst>
            </p:cNvPr>
            <p:cNvSpPr txBox="1"/>
            <p:nvPr/>
          </p:nvSpPr>
          <p:spPr>
            <a:xfrm>
              <a:off x="719668" y="3607132"/>
              <a:ext cx="3826066" cy="954107"/>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Diabetes Risk </a:t>
              </a:r>
              <a:b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(micro and macrovascular)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GLP1a/</a:t>
              </a:r>
              <a:r>
                <a:rPr kumimoji="0" lang="en-US" sz="1400" b="0" i="0" u="none" strike="noStrike" kern="1200" cap="none" spc="0" normalizeH="0" baseline="0" noProof="0" dirty="0" err="1">
                  <a:ln>
                    <a:noFill/>
                  </a:ln>
                  <a:solidFill>
                    <a:srgbClr val="47484F"/>
                  </a:solidFill>
                  <a:effectLst/>
                  <a:uLnTx/>
                  <a:uFillTx/>
                  <a:latin typeface="Arial" panose="020B0604020202020204" pitchFamily="34" charset="0"/>
                  <a:ea typeface="+mn-ea"/>
                  <a:cs typeface="Arial" panose="020B0604020202020204" pitchFamily="34" charset="0"/>
                </a:rPr>
                <a:t>SGLTi</a:t>
              </a:r>
              <a:endPar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Glycemic targets per GL</a:t>
              </a:r>
            </a:p>
          </p:txBody>
        </p:sp>
        <p:sp>
          <p:nvSpPr>
            <p:cNvPr id="16" name="TextBox 15">
              <a:extLst>
                <a:ext uri="{FF2B5EF4-FFF2-40B4-BE49-F238E27FC236}">
                  <a16:creationId xmlns:a16="http://schemas.microsoft.com/office/drawing/2014/main" id="{3C7222DC-F098-D2BA-E46A-3CF773A35FEB}"/>
                </a:ext>
              </a:extLst>
            </p:cNvPr>
            <p:cNvSpPr txBox="1"/>
            <p:nvPr/>
          </p:nvSpPr>
          <p:spPr>
            <a:xfrm>
              <a:off x="8005339" y="2000483"/>
              <a:ext cx="3826066" cy="731520"/>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Thrombosis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Antiplatelet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Rivaroxaban </a:t>
              </a:r>
            </a:p>
          </p:txBody>
        </p:sp>
        <p:sp>
          <p:nvSpPr>
            <p:cNvPr id="11" name="TextBox 10">
              <a:extLst>
                <a:ext uri="{FF2B5EF4-FFF2-40B4-BE49-F238E27FC236}">
                  <a16:creationId xmlns:a16="http://schemas.microsoft.com/office/drawing/2014/main" id="{82BDC8F2-4B49-7A59-683A-AF78F5672785}"/>
                </a:ext>
              </a:extLst>
            </p:cNvPr>
            <p:cNvSpPr txBox="1"/>
            <p:nvPr/>
          </p:nvSpPr>
          <p:spPr>
            <a:xfrm>
              <a:off x="8005339" y="4162321"/>
              <a:ext cx="3826066" cy="731520"/>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Symptom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Nitrates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Ranolazine</a:t>
              </a:r>
            </a:p>
          </p:txBody>
        </p:sp>
        <p:sp>
          <p:nvSpPr>
            <p:cNvPr id="18" name="TextBox 17">
              <a:extLst>
                <a:ext uri="{FF2B5EF4-FFF2-40B4-BE49-F238E27FC236}">
                  <a16:creationId xmlns:a16="http://schemas.microsoft.com/office/drawing/2014/main" id="{1F2461E4-6668-B098-7BCD-E076BB5AF5F5}"/>
                </a:ext>
              </a:extLst>
            </p:cNvPr>
            <p:cNvSpPr txBox="1"/>
            <p:nvPr/>
          </p:nvSpPr>
          <p:spPr>
            <a:xfrm>
              <a:off x="719668" y="5243328"/>
              <a:ext cx="3826066" cy="731520"/>
            </a:xfrm>
            <a:prstGeom prst="rect">
              <a:avLst/>
            </a:prstGeom>
            <a:solidFill>
              <a:schemeClr val="accent5">
                <a:alpha val="10000"/>
              </a:schemeClr>
            </a:solidFill>
          </p:spPr>
          <p:txBody>
            <a:bodyPr wrap="square" l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Obesity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GLP1a</a:t>
              </a:r>
            </a:p>
          </p:txBody>
        </p:sp>
        <p:sp>
          <p:nvSpPr>
            <p:cNvPr id="25" name="TextBox 24">
              <a:extLst>
                <a:ext uri="{FF2B5EF4-FFF2-40B4-BE49-F238E27FC236}">
                  <a16:creationId xmlns:a16="http://schemas.microsoft.com/office/drawing/2014/main" id="{CA1A7852-07C9-F341-1DE4-D125263493E0}"/>
                </a:ext>
              </a:extLst>
            </p:cNvPr>
            <p:cNvSpPr txBox="1"/>
            <p:nvPr/>
          </p:nvSpPr>
          <p:spPr>
            <a:xfrm>
              <a:off x="0" y="1074691"/>
              <a:ext cx="12191999" cy="615553"/>
            </a:xfrm>
            <a:prstGeom prst="rect">
              <a:avLst/>
            </a:prstGeom>
            <a:solidFill>
              <a:srgbClr val="EC514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Foundational Components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xercise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iet</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weight loss, smoking cessation, annual flu shot, COVID-19 vaccination, pneumococcal (2a)</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6" name="Group 85">
              <a:extLst>
                <a:ext uri="{FF2B5EF4-FFF2-40B4-BE49-F238E27FC236}">
                  <a16:creationId xmlns:a16="http://schemas.microsoft.com/office/drawing/2014/main" id="{A9A711E8-CCCF-D017-D428-5C72B482C1BD}"/>
                </a:ext>
              </a:extLst>
            </p:cNvPr>
            <p:cNvGrpSpPr/>
            <p:nvPr/>
          </p:nvGrpSpPr>
          <p:grpSpPr>
            <a:xfrm>
              <a:off x="5170560" y="1750606"/>
              <a:ext cx="1850880" cy="4299999"/>
              <a:chOff x="4944089" y="1289162"/>
              <a:chExt cx="2303823" cy="5352286"/>
            </a:xfrm>
          </p:grpSpPr>
          <p:pic>
            <p:nvPicPr>
              <p:cNvPr id="24" name="Picture 23" descr="A diagram of a human body&#10;&#10;Description automatically generated">
                <a:extLst>
                  <a:ext uri="{FF2B5EF4-FFF2-40B4-BE49-F238E27FC236}">
                    <a16:creationId xmlns:a16="http://schemas.microsoft.com/office/drawing/2014/main" id="{74B82A98-3C3D-DDBC-B09F-CF0D023AF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089" y="1289162"/>
                <a:ext cx="2303823" cy="5352286"/>
              </a:xfrm>
              <a:prstGeom prst="rect">
                <a:avLst/>
              </a:prstGeom>
            </p:spPr>
          </p:pic>
          <p:sp>
            <p:nvSpPr>
              <p:cNvPr id="85" name="TextBox 84">
                <a:extLst>
                  <a:ext uri="{FF2B5EF4-FFF2-40B4-BE49-F238E27FC236}">
                    <a16:creationId xmlns:a16="http://schemas.microsoft.com/office/drawing/2014/main" id="{699F0994-AC22-9406-6398-42AB36E73843}"/>
                  </a:ext>
                </a:extLst>
              </p:cNvPr>
              <p:cNvSpPr txBox="1"/>
              <p:nvPr/>
            </p:nvSpPr>
            <p:spPr>
              <a:xfrm rot="16617374">
                <a:off x="5276259" y="5461230"/>
                <a:ext cx="1131537" cy="239969"/>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a:ea typeface="+mn-ea"/>
                    <a:cs typeface="+mn-cs"/>
                  </a:rPr>
                  <a:t>© Medscape, LLC</a:t>
                </a:r>
              </a:p>
            </p:txBody>
          </p:sp>
        </p:grpSp>
        <p:pic>
          <p:nvPicPr>
            <p:cNvPr id="50" name="Picture 49">
              <a:extLst>
                <a:ext uri="{FF2B5EF4-FFF2-40B4-BE49-F238E27FC236}">
                  <a16:creationId xmlns:a16="http://schemas.microsoft.com/office/drawing/2014/main" id="{D6232558-1D9A-68AB-7496-B8648C321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9642" y="2000483"/>
              <a:ext cx="731520" cy="731520"/>
            </a:xfrm>
            <a:prstGeom prst="rect">
              <a:avLst/>
            </a:prstGeom>
          </p:spPr>
        </p:pic>
        <p:pic>
          <p:nvPicPr>
            <p:cNvPr id="51" name="Picture 50">
              <a:extLst>
                <a:ext uri="{FF2B5EF4-FFF2-40B4-BE49-F238E27FC236}">
                  <a16:creationId xmlns:a16="http://schemas.microsoft.com/office/drawing/2014/main" id="{1E44DD60-8614-C780-88F0-1928E6E3B1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99642" y="3081402"/>
              <a:ext cx="731520" cy="731520"/>
            </a:xfrm>
            <a:prstGeom prst="rect">
              <a:avLst/>
            </a:prstGeom>
          </p:spPr>
        </p:pic>
        <p:pic>
          <p:nvPicPr>
            <p:cNvPr id="52" name="Picture 51">
              <a:extLst>
                <a:ext uri="{FF2B5EF4-FFF2-40B4-BE49-F238E27FC236}">
                  <a16:creationId xmlns:a16="http://schemas.microsoft.com/office/drawing/2014/main" id="{745FE38E-DDE1-96AE-1C43-9BC5FBD6CD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9642" y="4158534"/>
              <a:ext cx="731520" cy="731520"/>
            </a:xfrm>
            <a:prstGeom prst="rect">
              <a:avLst/>
            </a:prstGeom>
          </p:spPr>
        </p:pic>
        <p:pic>
          <p:nvPicPr>
            <p:cNvPr id="54" name="Picture 53">
              <a:extLst>
                <a:ext uri="{FF2B5EF4-FFF2-40B4-BE49-F238E27FC236}">
                  <a16:creationId xmlns:a16="http://schemas.microsoft.com/office/drawing/2014/main" id="{C5D06A5A-221E-2C82-043E-D00F10617A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99642" y="5243328"/>
              <a:ext cx="731520" cy="731520"/>
            </a:xfrm>
            <a:prstGeom prst="rect">
              <a:avLst/>
            </a:prstGeom>
          </p:spPr>
        </p:pic>
        <p:pic>
          <p:nvPicPr>
            <p:cNvPr id="56" name="Picture 55">
              <a:extLst>
                <a:ext uri="{FF2B5EF4-FFF2-40B4-BE49-F238E27FC236}">
                  <a16:creationId xmlns:a16="http://schemas.microsoft.com/office/drawing/2014/main" id="{5AC71C31-22CA-D5E7-8B72-2794BAB3D1E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1934" y="2082229"/>
              <a:ext cx="731520" cy="731520"/>
            </a:xfrm>
            <a:prstGeom prst="rect">
              <a:avLst/>
            </a:prstGeom>
          </p:spPr>
        </p:pic>
        <p:pic>
          <p:nvPicPr>
            <p:cNvPr id="57" name="Picture 56">
              <a:extLst>
                <a:ext uri="{FF2B5EF4-FFF2-40B4-BE49-F238E27FC236}">
                  <a16:creationId xmlns:a16="http://schemas.microsoft.com/office/drawing/2014/main" id="{3B9EC839-5D66-E0DC-C66B-91BE3EE17A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61934" y="5243328"/>
              <a:ext cx="731520" cy="731520"/>
            </a:xfrm>
            <a:prstGeom prst="rect">
              <a:avLst/>
            </a:prstGeom>
          </p:spPr>
        </p:pic>
        <p:pic>
          <p:nvPicPr>
            <p:cNvPr id="58" name="Picture 57">
              <a:extLst>
                <a:ext uri="{FF2B5EF4-FFF2-40B4-BE49-F238E27FC236}">
                  <a16:creationId xmlns:a16="http://schemas.microsoft.com/office/drawing/2014/main" id="{24728359-45A9-EEE6-1166-0CFF8764F2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1934" y="3724407"/>
              <a:ext cx="731520" cy="731520"/>
            </a:xfrm>
            <a:prstGeom prst="rect">
              <a:avLst/>
            </a:prstGeom>
          </p:spPr>
        </p:pic>
        <p:sp>
          <p:nvSpPr>
            <p:cNvPr id="62" name="Chevron 61">
              <a:extLst>
                <a:ext uri="{FF2B5EF4-FFF2-40B4-BE49-F238E27FC236}">
                  <a16:creationId xmlns:a16="http://schemas.microsoft.com/office/drawing/2014/main" id="{13760998-DC65-8E41-BD06-846997BBAF82}"/>
                </a:ext>
              </a:extLst>
            </p:cNvPr>
            <p:cNvSpPr/>
            <p:nvPr/>
          </p:nvSpPr>
          <p:spPr>
            <a:xfrm>
              <a:off x="4823938" y="2260029"/>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66" name="Chevron 65">
              <a:extLst>
                <a:ext uri="{FF2B5EF4-FFF2-40B4-BE49-F238E27FC236}">
                  <a16:creationId xmlns:a16="http://schemas.microsoft.com/office/drawing/2014/main" id="{DB805C50-F19C-F371-FBF4-460A73C88620}"/>
                </a:ext>
              </a:extLst>
            </p:cNvPr>
            <p:cNvSpPr/>
            <p:nvPr/>
          </p:nvSpPr>
          <p:spPr>
            <a:xfrm>
              <a:off x="4823938" y="3896225"/>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67" name="Chevron 66">
              <a:extLst>
                <a:ext uri="{FF2B5EF4-FFF2-40B4-BE49-F238E27FC236}">
                  <a16:creationId xmlns:a16="http://schemas.microsoft.com/office/drawing/2014/main" id="{8701CC97-D758-E1DC-D167-AE0BB8178AF2}"/>
                </a:ext>
              </a:extLst>
            </p:cNvPr>
            <p:cNvSpPr/>
            <p:nvPr/>
          </p:nvSpPr>
          <p:spPr>
            <a:xfrm>
              <a:off x="4823938" y="5421128"/>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69" name="Chevron 68">
              <a:extLst>
                <a:ext uri="{FF2B5EF4-FFF2-40B4-BE49-F238E27FC236}">
                  <a16:creationId xmlns:a16="http://schemas.microsoft.com/office/drawing/2014/main" id="{4DE6F151-6DC7-EB39-E342-4FAD0AECA122}"/>
                </a:ext>
              </a:extLst>
            </p:cNvPr>
            <p:cNvSpPr/>
            <p:nvPr/>
          </p:nvSpPr>
          <p:spPr>
            <a:xfrm rot="10800000">
              <a:off x="7083664" y="2178283"/>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70" name="Chevron 69">
              <a:extLst>
                <a:ext uri="{FF2B5EF4-FFF2-40B4-BE49-F238E27FC236}">
                  <a16:creationId xmlns:a16="http://schemas.microsoft.com/office/drawing/2014/main" id="{9486DC51-BC95-DBB3-7179-6FCB2A04F349}"/>
                </a:ext>
              </a:extLst>
            </p:cNvPr>
            <p:cNvSpPr/>
            <p:nvPr/>
          </p:nvSpPr>
          <p:spPr>
            <a:xfrm rot="10800000">
              <a:off x="7083664" y="5421128"/>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71" name="Chevron 70">
              <a:extLst>
                <a:ext uri="{FF2B5EF4-FFF2-40B4-BE49-F238E27FC236}">
                  <a16:creationId xmlns:a16="http://schemas.microsoft.com/office/drawing/2014/main" id="{00B93C52-2144-CF42-6B3D-BA24CD5F1C93}"/>
                </a:ext>
              </a:extLst>
            </p:cNvPr>
            <p:cNvSpPr/>
            <p:nvPr/>
          </p:nvSpPr>
          <p:spPr>
            <a:xfrm rot="10800000">
              <a:off x="7083664" y="3259231"/>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sp>
          <p:nvSpPr>
            <p:cNvPr id="73" name="Chevron 72">
              <a:extLst>
                <a:ext uri="{FF2B5EF4-FFF2-40B4-BE49-F238E27FC236}">
                  <a16:creationId xmlns:a16="http://schemas.microsoft.com/office/drawing/2014/main" id="{A6753A35-71FE-0F06-8464-A37224967EAA}"/>
                </a:ext>
              </a:extLst>
            </p:cNvPr>
            <p:cNvSpPr/>
            <p:nvPr/>
          </p:nvSpPr>
          <p:spPr>
            <a:xfrm rot="10800000">
              <a:off x="7083664" y="4340179"/>
              <a:ext cx="264160" cy="375920"/>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782749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230E8-7BFB-3FC0-B457-D92CC3D1F286}"/>
              </a:ext>
            </a:extLst>
          </p:cNvPr>
          <p:cNvPicPr>
            <a:picLocks noChangeAspect="1"/>
          </p:cNvPicPr>
          <p:nvPr/>
        </p:nvPicPr>
        <p:blipFill rotWithShape="1">
          <a:blip r:embed="rId3"/>
          <a:srcRect l="16985" t="19024" r="21838" b="35016"/>
          <a:stretch/>
        </p:blipFill>
        <p:spPr>
          <a:xfrm>
            <a:off x="142653" y="1721447"/>
            <a:ext cx="5953346" cy="2403986"/>
          </a:xfrm>
          <a:prstGeom prst="rect">
            <a:avLst/>
          </a:prstGeom>
          <a:effectLst/>
        </p:spPr>
      </p:pic>
      <p:pic>
        <p:nvPicPr>
          <p:cNvPr id="7" name="Picture 6">
            <a:extLst>
              <a:ext uri="{FF2B5EF4-FFF2-40B4-BE49-F238E27FC236}">
                <a16:creationId xmlns:a16="http://schemas.microsoft.com/office/drawing/2014/main" id="{824246E3-8349-8B5D-30D9-F76944250393}"/>
              </a:ext>
            </a:extLst>
          </p:cNvPr>
          <p:cNvPicPr>
            <a:picLocks noChangeAspect="1"/>
          </p:cNvPicPr>
          <p:nvPr/>
        </p:nvPicPr>
        <p:blipFill rotWithShape="1">
          <a:blip r:embed="rId4"/>
          <a:srcRect l="56740" t="31800" r="14890" b="8595"/>
          <a:stretch/>
        </p:blipFill>
        <p:spPr>
          <a:xfrm>
            <a:off x="5895086" y="-1658"/>
            <a:ext cx="5953345" cy="6723178"/>
          </a:xfrm>
          <a:prstGeom prst="rect">
            <a:avLst/>
          </a:prstGeom>
          <a:effectLst/>
        </p:spPr>
      </p:pic>
      <p:sp>
        <p:nvSpPr>
          <p:cNvPr id="8" name="TextBox 7">
            <a:extLst>
              <a:ext uri="{FF2B5EF4-FFF2-40B4-BE49-F238E27FC236}">
                <a16:creationId xmlns:a16="http://schemas.microsoft.com/office/drawing/2014/main" id="{2390036F-B745-4EA3-8A2D-FFFD182A74F5}"/>
              </a:ext>
            </a:extLst>
          </p:cNvPr>
          <p:cNvSpPr txBox="1"/>
          <p:nvPr/>
        </p:nvSpPr>
        <p:spPr>
          <a:xfrm>
            <a:off x="866779" y="4359492"/>
            <a:ext cx="3886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Social determinants, age, sex, comorbidities, advanced atherosclerosis, non-invasive testing, biomarkers</a:t>
            </a:r>
          </a:p>
        </p:txBody>
      </p:sp>
      <p:sp>
        <p:nvSpPr>
          <p:cNvPr id="2" name="Title 1">
            <a:extLst>
              <a:ext uri="{FF2B5EF4-FFF2-40B4-BE49-F238E27FC236}">
                <a16:creationId xmlns:a16="http://schemas.microsoft.com/office/drawing/2014/main" id="{550D11FF-2A78-F891-A23A-3CF6E692FC95}"/>
              </a:ext>
            </a:extLst>
          </p:cNvPr>
          <p:cNvSpPr>
            <a:spLocks noGrp="1"/>
          </p:cNvSpPr>
          <p:nvPr>
            <p:ph type="title"/>
          </p:nvPr>
        </p:nvSpPr>
        <p:spPr/>
        <p:txBody>
          <a:bodyPr/>
          <a:lstStyle/>
          <a:p>
            <a:r>
              <a:rPr lang="en-US" altLang="en-US" dirty="0"/>
              <a:t>Guidelines</a:t>
            </a:r>
            <a:endParaRPr lang="en-US" dirty="0"/>
          </a:p>
        </p:txBody>
      </p:sp>
      <p:sp>
        <p:nvSpPr>
          <p:cNvPr id="6" name="Text Placeholder 5">
            <a:extLst>
              <a:ext uri="{FF2B5EF4-FFF2-40B4-BE49-F238E27FC236}">
                <a16:creationId xmlns:a16="http://schemas.microsoft.com/office/drawing/2014/main" id="{726A2F64-BF62-7B5C-00F5-FAC84758FED6}"/>
              </a:ext>
            </a:extLst>
          </p:cNvPr>
          <p:cNvSpPr>
            <a:spLocks noGrp="1"/>
          </p:cNvSpPr>
          <p:nvPr>
            <p:ph type="body" sz="quarter" idx="14"/>
          </p:nvPr>
        </p:nvSpPr>
        <p:spPr/>
        <p:txBody>
          <a:bodyPr/>
          <a:lstStyle/>
          <a:p>
            <a:r>
              <a:rPr lang="en-US" dirty="0"/>
              <a:t>CCD, chronic coronary disease; GDMT, guideline-directed medical therapy; </a:t>
            </a:r>
          </a:p>
          <a:p>
            <a:r>
              <a:rPr lang="en-US" dirty="0"/>
              <a:t>ICA, Invasive coronary angiography.</a:t>
            </a:r>
          </a:p>
          <a:p>
            <a:r>
              <a:rPr lang="en-US" dirty="0"/>
              <a:t>Virani SS, et al. Circulation. 2023;148:e9-e119.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2922B-2B32-5B50-4A20-C3CEA93CFD3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6376" t="12724" r="44888" b="25033"/>
          <a:stretch/>
        </p:blipFill>
        <p:spPr>
          <a:xfrm>
            <a:off x="7672838" y="122104"/>
            <a:ext cx="3996648" cy="4652963"/>
          </a:xfrm>
          <a:prstGeom prst="rect">
            <a:avLst/>
          </a:prstGeom>
        </p:spPr>
      </p:pic>
      <p:pic>
        <p:nvPicPr>
          <p:cNvPr id="10" name="Picture 9">
            <a:extLst>
              <a:ext uri="{FF2B5EF4-FFF2-40B4-BE49-F238E27FC236}">
                <a16:creationId xmlns:a16="http://schemas.microsoft.com/office/drawing/2014/main" id="{94F42147-8629-6AC9-F159-FD2FC627CACE}"/>
              </a:ext>
            </a:extLst>
          </p:cNvPr>
          <p:cNvPicPr>
            <a:picLocks noChangeAspect="1"/>
          </p:cNvPicPr>
          <p:nvPr/>
        </p:nvPicPr>
        <p:blipFill>
          <a:blip r:embed="rId5"/>
          <a:stretch>
            <a:fillRect/>
          </a:stretch>
        </p:blipFill>
        <p:spPr>
          <a:xfrm>
            <a:off x="6096000" y="4955792"/>
            <a:ext cx="5807646" cy="1600825"/>
          </a:xfrm>
          <a:prstGeom prst="rect">
            <a:avLst/>
          </a:prstGeom>
        </p:spPr>
      </p:pic>
      <p:pic>
        <p:nvPicPr>
          <p:cNvPr id="12" name="Picture 11">
            <a:extLst>
              <a:ext uri="{FF2B5EF4-FFF2-40B4-BE49-F238E27FC236}">
                <a16:creationId xmlns:a16="http://schemas.microsoft.com/office/drawing/2014/main" id="{4FC8AE1C-2316-C07E-8F04-48DF4C2BD7D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49239" t="14813" r="12445" b="43175"/>
          <a:stretch/>
        </p:blipFill>
        <p:spPr>
          <a:xfrm>
            <a:off x="119742" y="1134610"/>
            <a:ext cx="3996649" cy="2355472"/>
          </a:xfrm>
          <a:prstGeom prst="rect">
            <a:avLst/>
          </a:prstGeom>
        </p:spPr>
      </p:pic>
      <p:pic>
        <p:nvPicPr>
          <p:cNvPr id="14" name="Picture 13">
            <a:extLst>
              <a:ext uri="{FF2B5EF4-FFF2-40B4-BE49-F238E27FC236}">
                <a16:creationId xmlns:a16="http://schemas.microsoft.com/office/drawing/2014/main" id="{83F872F2-D02B-16BB-98EE-67407E87D82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l="50000" t="25126" r="12772" b="26036"/>
          <a:stretch/>
        </p:blipFill>
        <p:spPr>
          <a:xfrm>
            <a:off x="1695016" y="3416207"/>
            <a:ext cx="4292922" cy="3026981"/>
          </a:xfrm>
          <a:prstGeom prst="rect">
            <a:avLst/>
          </a:prstGeom>
        </p:spPr>
      </p:pic>
      <p:sp>
        <p:nvSpPr>
          <p:cNvPr id="2" name="Title 1">
            <a:extLst>
              <a:ext uri="{FF2B5EF4-FFF2-40B4-BE49-F238E27FC236}">
                <a16:creationId xmlns:a16="http://schemas.microsoft.com/office/drawing/2014/main" id="{F2C7D765-5035-BC1A-D773-B9F3666B870C}"/>
              </a:ext>
            </a:extLst>
          </p:cNvPr>
          <p:cNvSpPr>
            <a:spLocks noGrp="1"/>
          </p:cNvSpPr>
          <p:nvPr>
            <p:ph type="title"/>
          </p:nvPr>
        </p:nvSpPr>
        <p:spPr/>
        <p:txBody>
          <a:bodyPr/>
          <a:lstStyle/>
          <a:p>
            <a:r>
              <a:rPr lang="en-US" altLang="en-US" noProof="0" dirty="0"/>
              <a:t>Nutrition and Exercise</a:t>
            </a:r>
            <a:endParaRPr lang="en-US" dirty="0"/>
          </a:p>
        </p:txBody>
      </p:sp>
      <p:sp>
        <p:nvSpPr>
          <p:cNvPr id="6" name="Text Placeholder 5">
            <a:extLst>
              <a:ext uri="{FF2B5EF4-FFF2-40B4-BE49-F238E27FC236}">
                <a16:creationId xmlns:a16="http://schemas.microsoft.com/office/drawing/2014/main" id="{10A0D85E-4548-26B8-B60C-457EF69E69BD}"/>
              </a:ext>
            </a:extLst>
          </p:cNvPr>
          <p:cNvSpPr>
            <a:spLocks noGrp="1"/>
          </p:cNvSpPr>
          <p:nvPr>
            <p:ph type="body" sz="quarter" idx="14"/>
          </p:nvPr>
        </p:nvSpPr>
        <p:spPr>
          <a:xfrm>
            <a:off x="0" y="6443188"/>
            <a:ext cx="12191999" cy="278332"/>
          </a:xfrm>
        </p:spPr>
        <p:txBody>
          <a:bodyPr/>
          <a:lstStyle/>
          <a:p>
            <a:r>
              <a:rPr lang="en-US" dirty="0"/>
              <a:t>ASCVD, atherosclerotic cardiovascular disease. Virani SS, et al. Circulation. 2023;148:e9-e119.</a:t>
            </a:r>
          </a:p>
        </p:txBody>
      </p:sp>
    </p:spTree>
    <p:extLst>
      <p:ext uri="{BB962C8B-B14F-4D97-AF65-F5344CB8AC3E}">
        <p14:creationId xmlns:p14="http://schemas.microsoft.com/office/powerpoint/2010/main" val="3146346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DB23D-99EC-CB6E-6F41-60943F4E0078}"/>
              </a:ext>
            </a:extLst>
          </p:cNvPr>
          <p:cNvPicPr>
            <a:picLocks noChangeAspect="1"/>
          </p:cNvPicPr>
          <p:nvPr/>
        </p:nvPicPr>
        <p:blipFill rotWithShape="1">
          <a:blip r:embed="rId3"/>
          <a:srcRect l="18763" t="19867" r="52135" b="10608"/>
          <a:stretch/>
        </p:blipFill>
        <p:spPr>
          <a:xfrm>
            <a:off x="7003404" y="132515"/>
            <a:ext cx="4997064" cy="6416626"/>
          </a:xfrm>
          <a:prstGeom prst="rect">
            <a:avLst/>
          </a:prstGeom>
        </p:spPr>
      </p:pic>
      <p:pic>
        <p:nvPicPr>
          <p:cNvPr id="8" name="Picture 7">
            <a:extLst>
              <a:ext uri="{FF2B5EF4-FFF2-40B4-BE49-F238E27FC236}">
                <a16:creationId xmlns:a16="http://schemas.microsoft.com/office/drawing/2014/main" id="{7C9A0340-7D2C-46C6-7FBB-659222FD777D}"/>
              </a:ext>
            </a:extLst>
          </p:cNvPr>
          <p:cNvPicPr>
            <a:picLocks noChangeAspect="1"/>
          </p:cNvPicPr>
          <p:nvPr/>
        </p:nvPicPr>
        <p:blipFill>
          <a:blip r:embed="rId4"/>
          <a:stretch>
            <a:fillRect/>
          </a:stretch>
        </p:blipFill>
        <p:spPr>
          <a:xfrm>
            <a:off x="344317" y="1202634"/>
            <a:ext cx="6488959" cy="5240554"/>
          </a:xfrm>
          <a:prstGeom prst="rect">
            <a:avLst/>
          </a:prstGeom>
        </p:spPr>
      </p:pic>
      <p:sp>
        <p:nvSpPr>
          <p:cNvPr id="2" name="Title 1">
            <a:extLst>
              <a:ext uri="{FF2B5EF4-FFF2-40B4-BE49-F238E27FC236}">
                <a16:creationId xmlns:a16="http://schemas.microsoft.com/office/drawing/2014/main" id="{080FB663-5C27-0B58-B8C2-A3022B6C8CEE}"/>
              </a:ext>
            </a:extLst>
          </p:cNvPr>
          <p:cNvSpPr>
            <a:spLocks noGrp="1"/>
          </p:cNvSpPr>
          <p:nvPr>
            <p:ph type="title"/>
          </p:nvPr>
        </p:nvSpPr>
        <p:spPr/>
        <p:txBody>
          <a:bodyPr/>
          <a:lstStyle/>
          <a:p>
            <a:r>
              <a:rPr lang="en-US" altLang="en-US" noProof="0" dirty="0"/>
              <a:t>Cholesterol Management</a:t>
            </a:r>
            <a:endParaRPr lang="en-US" dirty="0"/>
          </a:p>
        </p:txBody>
      </p:sp>
      <p:sp>
        <p:nvSpPr>
          <p:cNvPr id="6" name="Text Placeholder 5">
            <a:extLst>
              <a:ext uri="{FF2B5EF4-FFF2-40B4-BE49-F238E27FC236}">
                <a16:creationId xmlns:a16="http://schemas.microsoft.com/office/drawing/2014/main" id="{0FF21282-DE11-1012-1F61-18A48F60F335}"/>
              </a:ext>
            </a:extLst>
          </p:cNvPr>
          <p:cNvSpPr>
            <a:spLocks noGrp="1"/>
          </p:cNvSpPr>
          <p:nvPr>
            <p:ph type="body" sz="quarter" idx="14"/>
          </p:nvPr>
        </p:nvSpPr>
        <p:spPr>
          <a:xfrm>
            <a:off x="0" y="6443188"/>
            <a:ext cx="12191999" cy="278332"/>
          </a:xfrm>
        </p:spPr>
        <p:txBody>
          <a:bodyPr/>
          <a:lstStyle/>
          <a:p>
            <a:r>
              <a:rPr lang="en-US" dirty="0"/>
              <a:t>ABI, ankle-brachial index; eGFR, estimated glomerular filtration rate. </a:t>
            </a:r>
          </a:p>
          <a:p>
            <a:r>
              <a:rPr lang="en-US" dirty="0"/>
              <a:t>Virani SS, et al. Circulation. 2023;148:e9-e119.</a:t>
            </a:r>
          </a:p>
        </p:txBody>
      </p:sp>
    </p:spTree>
    <p:extLst>
      <p:ext uri="{BB962C8B-B14F-4D97-AF65-F5344CB8AC3E}">
        <p14:creationId xmlns:p14="http://schemas.microsoft.com/office/powerpoint/2010/main" val="4239573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739D05-03C0-5EAC-DBAB-16B64EE0A1D9}"/>
              </a:ext>
            </a:extLst>
          </p:cNvPr>
          <p:cNvPicPr>
            <a:picLocks noChangeAspect="1"/>
          </p:cNvPicPr>
          <p:nvPr/>
        </p:nvPicPr>
        <p:blipFill rotWithShape="1">
          <a:blip r:embed="rId2"/>
          <a:srcRect l="9212" t="36654" r="52554" b="27098"/>
          <a:stretch/>
        </p:blipFill>
        <p:spPr>
          <a:xfrm>
            <a:off x="899491" y="1163732"/>
            <a:ext cx="4661453" cy="2375452"/>
          </a:xfrm>
          <a:prstGeom prst="rect">
            <a:avLst/>
          </a:prstGeom>
        </p:spPr>
      </p:pic>
      <p:pic>
        <p:nvPicPr>
          <p:cNvPr id="12" name="Picture 11">
            <a:extLst>
              <a:ext uri="{FF2B5EF4-FFF2-40B4-BE49-F238E27FC236}">
                <a16:creationId xmlns:a16="http://schemas.microsoft.com/office/drawing/2014/main" id="{AF87489F-5879-CFA6-9685-817C561097AD}"/>
              </a:ext>
            </a:extLst>
          </p:cNvPr>
          <p:cNvPicPr>
            <a:picLocks noChangeAspect="1"/>
          </p:cNvPicPr>
          <p:nvPr/>
        </p:nvPicPr>
        <p:blipFill rotWithShape="1">
          <a:blip r:embed="rId3"/>
          <a:srcRect l="49158" t="25102" r="12609" b="6168"/>
          <a:stretch/>
        </p:blipFill>
        <p:spPr>
          <a:xfrm>
            <a:off x="6631056" y="1450178"/>
            <a:ext cx="4661453" cy="4504022"/>
          </a:xfrm>
          <a:prstGeom prst="rect">
            <a:avLst/>
          </a:prstGeom>
        </p:spPr>
      </p:pic>
      <p:pic>
        <p:nvPicPr>
          <p:cNvPr id="16" name="Picture 15">
            <a:extLst>
              <a:ext uri="{FF2B5EF4-FFF2-40B4-BE49-F238E27FC236}">
                <a16:creationId xmlns:a16="http://schemas.microsoft.com/office/drawing/2014/main" id="{C6722744-BEE7-AA31-8916-20E8C0FF71C4}"/>
              </a:ext>
            </a:extLst>
          </p:cNvPr>
          <p:cNvPicPr>
            <a:picLocks noChangeAspect="1"/>
          </p:cNvPicPr>
          <p:nvPr/>
        </p:nvPicPr>
        <p:blipFill rotWithShape="1">
          <a:blip r:embed="rId4"/>
          <a:srcRect l="49402" t="32710" r="12364" b="23762"/>
          <a:stretch/>
        </p:blipFill>
        <p:spPr>
          <a:xfrm>
            <a:off x="899491" y="3590657"/>
            <a:ext cx="4661453" cy="2852531"/>
          </a:xfrm>
          <a:prstGeom prst="rect">
            <a:avLst/>
          </a:prstGeom>
        </p:spPr>
      </p:pic>
      <p:sp>
        <p:nvSpPr>
          <p:cNvPr id="2" name="Title 1">
            <a:extLst>
              <a:ext uri="{FF2B5EF4-FFF2-40B4-BE49-F238E27FC236}">
                <a16:creationId xmlns:a16="http://schemas.microsoft.com/office/drawing/2014/main" id="{B2454DF4-9BBF-703C-EDDF-3D1D0D4B80F5}"/>
              </a:ext>
            </a:extLst>
          </p:cNvPr>
          <p:cNvSpPr>
            <a:spLocks noGrp="1"/>
          </p:cNvSpPr>
          <p:nvPr>
            <p:ph type="title"/>
          </p:nvPr>
        </p:nvSpPr>
        <p:spPr/>
        <p:txBody>
          <a:bodyPr/>
          <a:lstStyle/>
          <a:p>
            <a:r>
              <a:rPr lang="en-US" dirty="0"/>
              <a:t>Blood Pressure Management</a:t>
            </a:r>
          </a:p>
        </p:txBody>
      </p:sp>
      <p:sp>
        <p:nvSpPr>
          <p:cNvPr id="5" name="Text Placeholder 4">
            <a:extLst>
              <a:ext uri="{FF2B5EF4-FFF2-40B4-BE49-F238E27FC236}">
                <a16:creationId xmlns:a16="http://schemas.microsoft.com/office/drawing/2014/main" id="{C20B6B1D-846A-D44C-1BDA-4F5F8C9C729A}"/>
              </a:ext>
            </a:extLst>
          </p:cNvPr>
          <p:cNvSpPr>
            <a:spLocks noGrp="1"/>
          </p:cNvSpPr>
          <p:nvPr>
            <p:ph type="body" sz="quarter" idx="14"/>
          </p:nvPr>
        </p:nvSpPr>
        <p:spPr>
          <a:xfrm>
            <a:off x="0" y="6443188"/>
            <a:ext cx="12191999" cy="278332"/>
          </a:xfrm>
        </p:spPr>
        <p:txBody>
          <a:bodyPr/>
          <a:lstStyle/>
          <a:p>
            <a:r>
              <a:rPr lang="en-US" dirty="0"/>
              <a:t>Virani SS, et al. Circulation. 2023;148:e9-e119.</a:t>
            </a:r>
          </a:p>
        </p:txBody>
      </p:sp>
    </p:spTree>
    <p:extLst>
      <p:ext uri="{BB962C8B-B14F-4D97-AF65-F5344CB8AC3E}">
        <p14:creationId xmlns:p14="http://schemas.microsoft.com/office/powerpoint/2010/main" val="839729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06BF9-E3F9-BA06-7E91-3370F71900EC}"/>
              </a:ext>
            </a:extLst>
          </p:cNvPr>
          <p:cNvPicPr>
            <a:picLocks noChangeAspect="1"/>
          </p:cNvPicPr>
          <p:nvPr/>
        </p:nvPicPr>
        <p:blipFill rotWithShape="1">
          <a:blip r:embed="rId3"/>
          <a:srcRect l="49214" t="30598" r="24663" b="33499"/>
          <a:stretch/>
        </p:blipFill>
        <p:spPr>
          <a:xfrm>
            <a:off x="16094" y="1242117"/>
            <a:ext cx="4160987" cy="3073761"/>
          </a:xfrm>
          <a:prstGeom prst="rect">
            <a:avLst/>
          </a:prstGeom>
        </p:spPr>
      </p:pic>
      <p:pic>
        <p:nvPicPr>
          <p:cNvPr id="6" name="Picture 5">
            <a:extLst>
              <a:ext uri="{FF2B5EF4-FFF2-40B4-BE49-F238E27FC236}">
                <a16:creationId xmlns:a16="http://schemas.microsoft.com/office/drawing/2014/main" id="{AB416D11-E6D2-7642-3D77-B80B89CBFB7D}"/>
              </a:ext>
            </a:extLst>
          </p:cNvPr>
          <p:cNvPicPr>
            <a:picLocks noChangeAspect="1"/>
          </p:cNvPicPr>
          <p:nvPr/>
        </p:nvPicPr>
        <p:blipFill rotWithShape="1">
          <a:blip r:embed="rId4"/>
          <a:srcRect l="21684" t="37715" r="51577"/>
          <a:stretch/>
        </p:blipFill>
        <p:spPr>
          <a:xfrm>
            <a:off x="4124079" y="1110892"/>
            <a:ext cx="4034534" cy="5051369"/>
          </a:xfrm>
          <a:prstGeom prst="rect">
            <a:avLst/>
          </a:prstGeom>
        </p:spPr>
      </p:pic>
      <p:pic>
        <p:nvPicPr>
          <p:cNvPr id="10" name="Picture 9">
            <a:extLst>
              <a:ext uri="{FF2B5EF4-FFF2-40B4-BE49-F238E27FC236}">
                <a16:creationId xmlns:a16="http://schemas.microsoft.com/office/drawing/2014/main" id="{D72AAD48-5C75-E5EC-343E-8734FA295BF9}"/>
              </a:ext>
            </a:extLst>
          </p:cNvPr>
          <p:cNvPicPr>
            <a:picLocks noChangeAspect="1"/>
          </p:cNvPicPr>
          <p:nvPr/>
        </p:nvPicPr>
        <p:blipFill rotWithShape="1">
          <a:blip r:embed="rId5"/>
          <a:srcRect l="48995" t="18453" r="24837" b="42872"/>
          <a:stretch/>
        </p:blipFill>
        <p:spPr>
          <a:xfrm>
            <a:off x="8075893" y="1148394"/>
            <a:ext cx="4105282" cy="3261205"/>
          </a:xfrm>
          <a:prstGeom prst="rect">
            <a:avLst/>
          </a:prstGeom>
        </p:spPr>
      </p:pic>
      <p:pic>
        <p:nvPicPr>
          <p:cNvPr id="12" name="Picture 11">
            <a:extLst>
              <a:ext uri="{FF2B5EF4-FFF2-40B4-BE49-F238E27FC236}">
                <a16:creationId xmlns:a16="http://schemas.microsoft.com/office/drawing/2014/main" id="{6FF2FAF5-D049-6164-1A01-EDE785C1D3A4}"/>
              </a:ext>
            </a:extLst>
          </p:cNvPr>
          <p:cNvPicPr>
            <a:picLocks noChangeAspect="1"/>
          </p:cNvPicPr>
          <p:nvPr/>
        </p:nvPicPr>
        <p:blipFill rotWithShape="1">
          <a:blip r:embed="rId6"/>
          <a:srcRect l="21766" t="41506" r="52228" b="35137"/>
          <a:stretch/>
        </p:blipFill>
        <p:spPr>
          <a:xfrm>
            <a:off x="8090301" y="4442419"/>
            <a:ext cx="4076465" cy="1967949"/>
          </a:xfrm>
          <a:prstGeom prst="rect">
            <a:avLst/>
          </a:prstGeom>
        </p:spPr>
      </p:pic>
      <p:sp>
        <p:nvSpPr>
          <p:cNvPr id="2" name="Title 1">
            <a:extLst>
              <a:ext uri="{FF2B5EF4-FFF2-40B4-BE49-F238E27FC236}">
                <a16:creationId xmlns:a16="http://schemas.microsoft.com/office/drawing/2014/main" id="{6319CF10-D398-51AC-8123-434BA516D0D0}"/>
              </a:ext>
            </a:extLst>
          </p:cNvPr>
          <p:cNvSpPr>
            <a:spLocks noGrp="1"/>
          </p:cNvSpPr>
          <p:nvPr>
            <p:ph type="title"/>
          </p:nvPr>
        </p:nvSpPr>
        <p:spPr/>
        <p:txBody>
          <a:bodyPr/>
          <a:lstStyle/>
          <a:p>
            <a:r>
              <a:rPr lang="en-US" altLang="en-US" noProof="0" dirty="0"/>
              <a:t>Role of SGLT2i and GLP-</a:t>
            </a:r>
            <a:r>
              <a:rPr lang="en-US" altLang="en-US" dirty="0"/>
              <a:t>1RA in CCD</a:t>
            </a:r>
            <a:endParaRPr lang="en-US" dirty="0"/>
          </a:p>
        </p:txBody>
      </p:sp>
      <p:sp>
        <p:nvSpPr>
          <p:cNvPr id="7" name="Text Placeholder 6">
            <a:extLst>
              <a:ext uri="{FF2B5EF4-FFF2-40B4-BE49-F238E27FC236}">
                <a16:creationId xmlns:a16="http://schemas.microsoft.com/office/drawing/2014/main" id="{A12CB7AE-029C-5D3A-D0E1-3ECA1F8801C4}"/>
              </a:ext>
            </a:extLst>
          </p:cNvPr>
          <p:cNvSpPr>
            <a:spLocks noGrp="1"/>
          </p:cNvSpPr>
          <p:nvPr>
            <p:ph type="body" sz="quarter" idx="14"/>
          </p:nvPr>
        </p:nvSpPr>
        <p:spPr>
          <a:xfrm>
            <a:off x="0" y="6443188"/>
            <a:ext cx="12191999" cy="278332"/>
          </a:xfrm>
        </p:spPr>
        <p:txBody>
          <a:bodyPr/>
          <a:lstStyle/>
          <a:p>
            <a:r>
              <a:rPr lang="en-US" dirty="0"/>
              <a:t>Virani SS, et al. Circulation. 2023;148:e9-e119.</a:t>
            </a:r>
          </a:p>
        </p:txBody>
      </p:sp>
    </p:spTree>
    <p:extLst>
      <p:ext uri="{BB962C8B-B14F-4D97-AF65-F5344CB8AC3E}">
        <p14:creationId xmlns:p14="http://schemas.microsoft.com/office/powerpoint/2010/main" val="1179362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239C5308-031E-EDF1-382C-7C836C698D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ADE5B0-A92B-6A4F-D8BD-2C82537C08C2}"/>
              </a:ext>
            </a:extLst>
          </p:cNvPr>
          <p:cNvSpPr>
            <a:spLocks noGrp="1"/>
          </p:cNvSpPr>
          <p:nvPr>
            <p:ph type="title"/>
          </p:nvPr>
        </p:nvSpPr>
        <p:spPr/>
        <p:txBody>
          <a:bodyPr/>
          <a:lstStyle/>
          <a:p>
            <a:r>
              <a:rPr lang="en-US" dirty="0">
                <a:ea typeface="Roboto Condensed"/>
                <a:cs typeface="Roboto Condensed"/>
              </a:rPr>
              <a:t>Role of Colchicine in CCD</a:t>
            </a:r>
            <a:endParaRPr lang="en-US" dirty="0"/>
          </a:p>
        </p:txBody>
      </p:sp>
      <p:sp>
        <p:nvSpPr>
          <p:cNvPr id="4" name="Text Placeholder 3">
            <a:extLst>
              <a:ext uri="{FF2B5EF4-FFF2-40B4-BE49-F238E27FC236}">
                <a16:creationId xmlns:a16="http://schemas.microsoft.com/office/drawing/2014/main" id="{93FADE31-092A-91B1-89C2-11DFBD4002A3}"/>
              </a:ext>
            </a:extLst>
          </p:cNvPr>
          <p:cNvSpPr>
            <a:spLocks noGrp="1"/>
          </p:cNvSpPr>
          <p:nvPr>
            <p:ph type="body" sz="quarter" idx="14"/>
          </p:nvPr>
        </p:nvSpPr>
        <p:spPr/>
        <p:txBody>
          <a:bodyPr/>
          <a:lstStyle/>
          <a:p>
            <a:r>
              <a:rPr lang="en-US" dirty="0"/>
              <a:t>1. </a:t>
            </a:r>
            <a:r>
              <a:rPr lang="en-US" dirty="0" err="1"/>
              <a:t>Nidorf</a:t>
            </a:r>
            <a:r>
              <a:rPr lang="en-US" dirty="0"/>
              <a:t> SM, et al. N Engl J Med. 2020; 383:1838-1847; 2. Virani SS, et al. Circulation. 2023;148:e9-e119.</a:t>
            </a:r>
          </a:p>
        </p:txBody>
      </p:sp>
      <p:grpSp>
        <p:nvGrpSpPr>
          <p:cNvPr id="62" name="Group 61">
            <a:extLst>
              <a:ext uri="{FF2B5EF4-FFF2-40B4-BE49-F238E27FC236}">
                <a16:creationId xmlns:a16="http://schemas.microsoft.com/office/drawing/2014/main" id="{4F7AF6BD-52CD-A566-BCA4-56488E1DD041}"/>
              </a:ext>
            </a:extLst>
          </p:cNvPr>
          <p:cNvGrpSpPr/>
          <p:nvPr/>
        </p:nvGrpSpPr>
        <p:grpSpPr>
          <a:xfrm>
            <a:off x="173022" y="1322421"/>
            <a:ext cx="11845952" cy="5370817"/>
            <a:chOff x="173022" y="1363986"/>
            <a:chExt cx="11845952" cy="5370817"/>
          </a:xfrm>
        </p:grpSpPr>
        <p:sp>
          <p:nvSpPr>
            <p:cNvPr id="178" name="Google Shape;178;p30">
              <a:extLst>
                <a:ext uri="{FF2B5EF4-FFF2-40B4-BE49-F238E27FC236}">
                  <a16:creationId xmlns:a16="http://schemas.microsoft.com/office/drawing/2014/main" id="{A107DC6A-0D7B-C7B5-B8C5-8E80BA422A91}"/>
                </a:ext>
              </a:extLst>
            </p:cNvPr>
            <p:cNvSpPr txBox="1"/>
            <p:nvPr/>
          </p:nvSpPr>
          <p:spPr>
            <a:xfrm>
              <a:off x="1869467" y="6242401"/>
              <a:ext cx="85712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Poppins Light"/>
                  <a:cs typeface="Arial" panose="020B0604020202020204" pitchFamily="34" charset="0"/>
                  <a:sym typeface="Poppins Light"/>
                </a:rPr>
                <a:t>2023 AHA/ACC/ACCP/ASPC/NLA/PCNA Guideline for the Management of Patients With Chronic Coronary Disease: A Report of the American Heart Association/American College of Cardiology Joint Committee on Clinical Practice Guidelines</a:t>
              </a:r>
            </a:p>
          </p:txBody>
        </p:sp>
        <p:sp>
          <p:nvSpPr>
            <p:cNvPr id="30" name="TextBox 29">
              <a:extLst>
                <a:ext uri="{FF2B5EF4-FFF2-40B4-BE49-F238E27FC236}">
                  <a16:creationId xmlns:a16="http://schemas.microsoft.com/office/drawing/2014/main" id="{C2FCB418-9421-DB8C-CB5D-86F2A9D9B958}"/>
                </a:ext>
              </a:extLst>
            </p:cNvPr>
            <p:cNvSpPr txBox="1"/>
            <p:nvPr/>
          </p:nvSpPr>
          <p:spPr>
            <a:xfrm>
              <a:off x="223936" y="5928883"/>
              <a:ext cx="7451544" cy="307777"/>
            </a:xfrm>
            <a:prstGeom prst="rect">
              <a:avLst/>
            </a:prstGeom>
            <a:solidFill>
              <a:srgbClr val="FDDDD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C5149"/>
                  </a:solidFill>
                  <a:effectLst/>
                  <a:uLnTx/>
                  <a:uFillTx/>
                  <a:latin typeface="Arial"/>
                  <a:ea typeface="+mn-ea"/>
                  <a:cs typeface="+mn-cs"/>
                </a:rPr>
                <a:t>Lower risk of cardiovascular events for patients receiving colchicine</a:t>
              </a:r>
            </a:p>
          </p:txBody>
        </p:sp>
        <p:sp>
          <p:nvSpPr>
            <p:cNvPr id="20" name="TextBox 19">
              <a:extLst>
                <a:ext uri="{FF2B5EF4-FFF2-40B4-BE49-F238E27FC236}">
                  <a16:creationId xmlns:a16="http://schemas.microsoft.com/office/drawing/2014/main" id="{0102C615-D819-21A0-B75F-B564D6288A18}"/>
                </a:ext>
              </a:extLst>
            </p:cNvPr>
            <p:cNvSpPr txBox="1"/>
            <p:nvPr/>
          </p:nvSpPr>
          <p:spPr>
            <a:xfrm>
              <a:off x="173022" y="1363986"/>
              <a:ext cx="7502458" cy="655444"/>
            </a:xfrm>
            <a:prstGeom prst="rect">
              <a:avLst/>
            </a:prstGeom>
            <a:solidFill>
              <a:srgbClr val="EC5149"/>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Colchicine in patients with chronic coronary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Multicenter, double-blind, randomized, controlled trial</a:t>
              </a:r>
            </a:p>
          </p:txBody>
        </p:sp>
        <p:sp>
          <p:nvSpPr>
            <p:cNvPr id="31" name="Rectangle 30">
              <a:extLst>
                <a:ext uri="{FF2B5EF4-FFF2-40B4-BE49-F238E27FC236}">
                  <a16:creationId xmlns:a16="http://schemas.microsoft.com/office/drawing/2014/main" id="{2380A90D-CB61-8673-3A11-AE496EC3ACB0}"/>
                </a:ext>
              </a:extLst>
            </p:cNvPr>
            <p:cNvSpPr/>
            <p:nvPr/>
          </p:nvSpPr>
          <p:spPr>
            <a:xfrm>
              <a:off x="173025" y="4155348"/>
              <a:ext cx="7502459" cy="969632"/>
            </a:xfrm>
            <a:prstGeom prst="rect">
              <a:avLst/>
            </a:prstGeom>
            <a:solidFill>
              <a:srgbClr val="FDD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660C367D-9F18-A158-2BD5-72EE8CCF13E9}"/>
                </a:ext>
              </a:extLst>
            </p:cNvPr>
            <p:cNvSpPr txBox="1"/>
            <p:nvPr/>
          </p:nvSpPr>
          <p:spPr>
            <a:xfrm>
              <a:off x="6047126" y="3556329"/>
              <a:ext cx="83227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Placebo</a:t>
              </a:r>
            </a:p>
          </p:txBody>
        </p:sp>
        <p:sp>
          <p:nvSpPr>
            <p:cNvPr id="17" name="TextBox 16">
              <a:extLst>
                <a:ext uri="{FF2B5EF4-FFF2-40B4-BE49-F238E27FC236}">
                  <a16:creationId xmlns:a16="http://schemas.microsoft.com/office/drawing/2014/main" id="{ECF99CA5-23DE-7524-2C44-A4712097EDC1}"/>
                </a:ext>
              </a:extLst>
            </p:cNvPr>
            <p:cNvSpPr txBox="1"/>
            <p:nvPr/>
          </p:nvSpPr>
          <p:spPr>
            <a:xfrm>
              <a:off x="2700170" y="3561836"/>
              <a:ext cx="24729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Colchicine (0.5 mg/day)</a:t>
              </a:r>
            </a:p>
          </p:txBody>
        </p:sp>
        <p:sp>
          <p:nvSpPr>
            <p:cNvPr id="19" name="TextBox 18">
              <a:extLst>
                <a:ext uri="{FF2B5EF4-FFF2-40B4-BE49-F238E27FC236}">
                  <a16:creationId xmlns:a16="http://schemas.microsoft.com/office/drawing/2014/main" id="{FC7DBD1E-C767-2657-A5AC-EA10009AF124}"/>
                </a:ext>
              </a:extLst>
            </p:cNvPr>
            <p:cNvSpPr txBox="1"/>
            <p:nvPr/>
          </p:nvSpPr>
          <p:spPr>
            <a:xfrm>
              <a:off x="223935" y="3346391"/>
              <a:ext cx="217399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5522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Patients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chronic coronary disease</a:t>
              </a:r>
            </a:p>
          </p:txBody>
        </p:sp>
        <p:sp>
          <p:nvSpPr>
            <p:cNvPr id="21" name="TextBox 20">
              <a:extLst>
                <a:ext uri="{FF2B5EF4-FFF2-40B4-BE49-F238E27FC236}">
                  <a16:creationId xmlns:a16="http://schemas.microsoft.com/office/drawing/2014/main" id="{F28D1BE7-6761-F69F-4325-C810D0514E41}"/>
                </a:ext>
              </a:extLst>
            </p:cNvPr>
            <p:cNvSpPr txBox="1"/>
            <p:nvPr/>
          </p:nvSpPr>
          <p:spPr>
            <a:xfrm>
              <a:off x="3571239" y="3866351"/>
              <a:ext cx="8162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N=2762</a:t>
              </a:r>
            </a:p>
          </p:txBody>
        </p:sp>
        <p:sp>
          <p:nvSpPr>
            <p:cNvPr id="22" name="TextBox 21">
              <a:extLst>
                <a:ext uri="{FF2B5EF4-FFF2-40B4-BE49-F238E27FC236}">
                  <a16:creationId xmlns:a16="http://schemas.microsoft.com/office/drawing/2014/main" id="{89C3C3A5-17A7-EA7E-8F2E-D6FA80BCD5A7}"/>
                </a:ext>
              </a:extLst>
            </p:cNvPr>
            <p:cNvSpPr txBox="1"/>
            <p:nvPr/>
          </p:nvSpPr>
          <p:spPr>
            <a:xfrm>
              <a:off x="6059492" y="3845580"/>
              <a:ext cx="8162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N=2760</a:t>
              </a:r>
            </a:p>
          </p:txBody>
        </p:sp>
        <p:sp>
          <p:nvSpPr>
            <p:cNvPr id="23" name="TextBox 22">
              <a:extLst>
                <a:ext uri="{FF2B5EF4-FFF2-40B4-BE49-F238E27FC236}">
                  <a16:creationId xmlns:a16="http://schemas.microsoft.com/office/drawing/2014/main" id="{2F12A6A8-35A1-9FED-7824-891690513D26}"/>
                </a:ext>
              </a:extLst>
            </p:cNvPr>
            <p:cNvSpPr txBox="1"/>
            <p:nvPr/>
          </p:nvSpPr>
          <p:spPr>
            <a:xfrm>
              <a:off x="223935" y="4149123"/>
              <a:ext cx="227337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Cardiovascular death,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Spontaneous 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Ischemic stroke,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coronary revascularization</a:t>
              </a:r>
            </a:p>
          </p:txBody>
        </p:sp>
        <p:sp>
          <p:nvSpPr>
            <p:cNvPr id="24" name="TextBox 23">
              <a:extLst>
                <a:ext uri="{FF2B5EF4-FFF2-40B4-BE49-F238E27FC236}">
                  <a16:creationId xmlns:a16="http://schemas.microsoft.com/office/drawing/2014/main" id="{AF240897-0619-B230-2734-04C3DB62C419}"/>
                </a:ext>
              </a:extLst>
            </p:cNvPr>
            <p:cNvSpPr txBox="1"/>
            <p:nvPr/>
          </p:nvSpPr>
          <p:spPr>
            <a:xfrm>
              <a:off x="223935" y="5277179"/>
              <a:ext cx="22541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Death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7484F"/>
                  </a:solidFill>
                  <a:effectLst/>
                  <a:uLnTx/>
                  <a:uFillTx/>
                  <a:latin typeface="Arial"/>
                  <a:ea typeface="+mn-ea"/>
                  <a:cs typeface="+mn-cs"/>
                </a:rPr>
                <a:t>noncardiovascular</a:t>
              </a:r>
              <a:r>
                <a:rPr kumimoji="0" lang="en-US" sz="1400" b="0" i="0" u="none" strike="noStrike" kern="1200" cap="none" spc="0" normalizeH="0" baseline="0" noProof="0" dirty="0">
                  <a:ln>
                    <a:noFill/>
                  </a:ln>
                  <a:solidFill>
                    <a:srgbClr val="47484F"/>
                  </a:solidFill>
                  <a:effectLst/>
                  <a:uLnTx/>
                  <a:uFillTx/>
                  <a:latin typeface="Arial"/>
                  <a:ea typeface="+mn-ea"/>
                  <a:cs typeface="+mn-cs"/>
                </a:rPr>
                <a:t> causes</a:t>
              </a:r>
            </a:p>
          </p:txBody>
        </p:sp>
        <p:sp>
          <p:nvSpPr>
            <p:cNvPr id="25" name="TextBox 24">
              <a:extLst>
                <a:ext uri="{FF2B5EF4-FFF2-40B4-BE49-F238E27FC236}">
                  <a16:creationId xmlns:a16="http://schemas.microsoft.com/office/drawing/2014/main" id="{D79DABF0-DC6B-923E-90A5-3DE9F7B933B4}"/>
                </a:ext>
              </a:extLst>
            </p:cNvPr>
            <p:cNvSpPr txBox="1"/>
            <p:nvPr/>
          </p:nvSpPr>
          <p:spPr>
            <a:xfrm>
              <a:off x="3550035" y="4263095"/>
              <a:ext cx="7681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84F"/>
                  </a:solidFill>
                  <a:effectLst/>
                  <a:uLnTx/>
                  <a:uFillTx/>
                  <a:latin typeface="Arial"/>
                  <a:ea typeface="+mn-ea"/>
                  <a:cs typeface="+mn-cs"/>
                </a:rPr>
                <a:t>6.8%</a:t>
              </a:r>
            </a:p>
          </p:txBody>
        </p:sp>
        <p:sp>
          <p:nvSpPr>
            <p:cNvPr id="26" name="TextBox 25">
              <a:extLst>
                <a:ext uri="{FF2B5EF4-FFF2-40B4-BE49-F238E27FC236}">
                  <a16:creationId xmlns:a16="http://schemas.microsoft.com/office/drawing/2014/main" id="{A211E9DF-60B1-C4A8-062F-7C0F3C7E9B35}"/>
                </a:ext>
              </a:extLst>
            </p:cNvPr>
            <p:cNvSpPr txBox="1"/>
            <p:nvPr/>
          </p:nvSpPr>
          <p:spPr>
            <a:xfrm>
              <a:off x="6111246" y="4263095"/>
              <a:ext cx="7681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7484F"/>
                  </a:solidFill>
                  <a:effectLst/>
                  <a:uLnTx/>
                  <a:uFillTx/>
                  <a:latin typeface="Arial"/>
                  <a:ea typeface="+mn-ea"/>
                  <a:cs typeface="+mn-cs"/>
                </a:rPr>
                <a:t>9.6%</a:t>
              </a:r>
            </a:p>
          </p:txBody>
        </p:sp>
        <p:sp>
          <p:nvSpPr>
            <p:cNvPr id="27" name="TextBox 26">
              <a:extLst>
                <a:ext uri="{FF2B5EF4-FFF2-40B4-BE49-F238E27FC236}">
                  <a16:creationId xmlns:a16="http://schemas.microsoft.com/office/drawing/2014/main" id="{489471F0-C653-6783-9343-077C80E59D08}"/>
                </a:ext>
              </a:extLst>
            </p:cNvPr>
            <p:cNvSpPr txBox="1"/>
            <p:nvPr/>
          </p:nvSpPr>
          <p:spPr>
            <a:xfrm>
              <a:off x="3126040" y="5277179"/>
              <a:ext cx="161614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0.7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Per 100 person-</a:t>
              </a:r>
              <a:r>
                <a:rPr kumimoji="0" lang="en-US" sz="1400" b="0" i="0" u="none" strike="noStrike" kern="1200" cap="none" spc="0" normalizeH="0" baseline="0" noProof="0" dirty="0" err="1">
                  <a:ln>
                    <a:noFill/>
                  </a:ln>
                  <a:solidFill>
                    <a:srgbClr val="47484F"/>
                  </a:solidFill>
                  <a:effectLst/>
                  <a:uLnTx/>
                  <a:uFillTx/>
                  <a:latin typeface="Arial"/>
                  <a:ea typeface="+mn-ea"/>
                  <a:cs typeface="+mn-cs"/>
                </a:rPr>
                <a:t>yr</a:t>
              </a:r>
              <a:endParaRPr kumimoji="0" lang="en-US" sz="1400" b="0" i="0" u="none" strike="noStrike" kern="1200" cap="none" spc="0" normalizeH="0" baseline="0" noProof="0" dirty="0">
                <a:ln>
                  <a:noFill/>
                </a:ln>
                <a:solidFill>
                  <a:srgbClr val="47484F"/>
                </a:solidFill>
                <a:effectLst/>
                <a:uLnTx/>
                <a:uFillTx/>
                <a:latin typeface="Arial"/>
                <a:ea typeface="+mn-ea"/>
                <a:cs typeface="+mn-cs"/>
              </a:endParaRPr>
            </a:p>
          </p:txBody>
        </p:sp>
        <p:sp>
          <p:nvSpPr>
            <p:cNvPr id="28" name="TextBox 27">
              <a:extLst>
                <a:ext uri="{FF2B5EF4-FFF2-40B4-BE49-F238E27FC236}">
                  <a16:creationId xmlns:a16="http://schemas.microsoft.com/office/drawing/2014/main" id="{56EA265B-BA18-4CDA-F7E3-4797C82A5F4C}"/>
                </a:ext>
              </a:extLst>
            </p:cNvPr>
            <p:cNvSpPr txBox="1"/>
            <p:nvPr/>
          </p:nvSpPr>
          <p:spPr>
            <a:xfrm>
              <a:off x="5687251" y="5277179"/>
              <a:ext cx="161614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0.5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Per 100 person-</a:t>
              </a:r>
              <a:r>
                <a:rPr kumimoji="0" lang="en-US" sz="1400" b="0" i="0" u="none" strike="noStrike" kern="1200" cap="none" spc="0" normalizeH="0" baseline="0" noProof="0" dirty="0" err="1">
                  <a:ln>
                    <a:noFill/>
                  </a:ln>
                  <a:solidFill>
                    <a:srgbClr val="47484F"/>
                  </a:solidFill>
                  <a:effectLst/>
                  <a:uLnTx/>
                  <a:uFillTx/>
                  <a:latin typeface="Arial"/>
                  <a:ea typeface="+mn-ea"/>
                  <a:cs typeface="+mn-cs"/>
                </a:rPr>
                <a:t>yr</a:t>
              </a:r>
              <a:endParaRPr kumimoji="0" lang="en-US" sz="1400" b="0" i="0" u="none" strike="noStrike" kern="1200" cap="none" spc="0" normalizeH="0" baseline="0" noProof="0" dirty="0">
                <a:ln>
                  <a:noFill/>
                </a:ln>
                <a:solidFill>
                  <a:srgbClr val="47484F"/>
                </a:solidFill>
                <a:effectLst/>
                <a:uLnTx/>
                <a:uFillTx/>
                <a:latin typeface="Arial"/>
                <a:ea typeface="+mn-ea"/>
                <a:cs typeface="+mn-cs"/>
              </a:endParaRPr>
            </a:p>
          </p:txBody>
        </p:sp>
        <p:cxnSp>
          <p:nvCxnSpPr>
            <p:cNvPr id="34" name="Straight Connector 33">
              <a:extLst>
                <a:ext uri="{FF2B5EF4-FFF2-40B4-BE49-F238E27FC236}">
                  <a16:creationId xmlns:a16="http://schemas.microsoft.com/office/drawing/2014/main" id="{CCD79BC3-E0D3-1BA7-79A4-30EA33F9AC39}"/>
                </a:ext>
              </a:extLst>
            </p:cNvPr>
            <p:cNvCxnSpPr>
              <a:cxnSpLocks/>
            </p:cNvCxnSpPr>
            <p:nvPr/>
          </p:nvCxnSpPr>
          <p:spPr>
            <a:xfrm>
              <a:off x="5223470" y="2019430"/>
              <a:ext cx="0" cy="3913632"/>
            </a:xfrm>
            <a:prstGeom prst="line">
              <a:avLst/>
            </a:prstGeom>
            <a:ln w="12700">
              <a:solidFill>
                <a:schemeClr val="accent4"/>
              </a:solidFill>
              <a:prstDash val="dash"/>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0C87FE1F-C4F1-25FE-39F3-71A4BC9B060C}"/>
                </a:ext>
              </a:extLst>
            </p:cNvPr>
            <p:cNvCxnSpPr>
              <a:cxnSpLocks/>
            </p:cNvCxnSpPr>
            <p:nvPr/>
          </p:nvCxnSpPr>
          <p:spPr>
            <a:xfrm>
              <a:off x="2625039" y="2019430"/>
              <a:ext cx="0" cy="3913632"/>
            </a:xfrm>
            <a:prstGeom prst="line">
              <a:avLst/>
            </a:prstGeom>
            <a:ln w="12700">
              <a:solidFill>
                <a:schemeClr val="accent4"/>
              </a:solidFill>
              <a:prstDash val="dash"/>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63AB959C-57AB-DDE4-8996-4B774C5E1EC4}"/>
                </a:ext>
              </a:extLst>
            </p:cNvPr>
            <p:cNvSpPr txBox="1"/>
            <p:nvPr/>
          </p:nvSpPr>
          <p:spPr>
            <a:xfrm>
              <a:off x="2675431" y="4752172"/>
              <a:ext cx="4932378"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HR, 0.69; 95% CI, 0.57 to 0.83; P &lt; 0.001</a:t>
              </a:r>
            </a:p>
          </p:txBody>
        </p:sp>
        <p:grpSp>
          <p:nvGrpSpPr>
            <p:cNvPr id="46" name="Group 45">
              <a:extLst>
                <a:ext uri="{FF2B5EF4-FFF2-40B4-BE49-F238E27FC236}">
                  <a16:creationId xmlns:a16="http://schemas.microsoft.com/office/drawing/2014/main" id="{202F3C88-56DE-AB38-D048-8597CAA5227C}"/>
                </a:ext>
              </a:extLst>
            </p:cNvPr>
            <p:cNvGrpSpPr/>
            <p:nvPr/>
          </p:nvGrpSpPr>
          <p:grpSpPr>
            <a:xfrm>
              <a:off x="7902595" y="1369176"/>
              <a:ext cx="4116378" cy="2735791"/>
              <a:chOff x="7902595" y="1801368"/>
              <a:chExt cx="4116378" cy="2735791"/>
            </a:xfrm>
          </p:grpSpPr>
          <p:sp>
            <p:nvSpPr>
              <p:cNvPr id="9" name="TextBox 8">
                <a:extLst>
                  <a:ext uri="{FF2B5EF4-FFF2-40B4-BE49-F238E27FC236}">
                    <a16:creationId xmlns:a16="http://schemas.microsoft.com/office/drawing/2014/main" id="{A8AFBD53-BCEB-9151-0FE9-7BB6073354AD}"/>
                  </a:ext>
                </a:extLst>
              </p:cNvPr>
              <p:cNvSpPr txBox="1"/>
              <p:nvPr/>
            </p:nvSpPr>
            <p:spPr>
              <a:xfrm>
                <a:off x="7902595" y="2321974"/>
                <a:ext cx="4116378" cy="2215185"/>
              </a:xfrm>
              <a:prstGeom prst="rect">
                <a:avLst/>
              </a:prstGeom>
              <a:solidFill>
                <a:srgbClr val="FDDDDC"/>
              </a:solidFill>
            </p:spPr>
            <p:txBody>
              <a:bodyPr wrap="square" lIns="180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a:ea typeface="+mn-ea"/>
                    <a:cs typeface="+mn-cs"/>
                  </a:rPr>
                  <a:t>Patients were not eligible if they had moderate-to-severe renal impairment, severe heart failure, severe valvular heart disease, or known side effects from colchicine.</a:t>
                </a:r>
              </a:p>
            </p:txBody>
          </p:sp>
          <p:sp>
            <p:nvSpPr>
              <p:cNvPr id="45" name="Rectangle 44">
                <a:extLst>
                  <a:ext uri="{FF2B5EF4-FFF2-40B4-BE49-F238E27FC236}">
                    <a16:creationId xmlns:a16="http://schemas.microsoft.com/office/drawing/2014/main" id="{727D252D-8717-8E3A-49C0-6A4B73835E6D}"/>
                  </a:ext>
                </a:extLst>
              </p:cNvPr>
              <p:cNvSpPr/>
              <p:nvPr/>
            </p:nvSpPr>
            <p:spPr>
              <a:xfrm>
                <a:off x="7902595" y="1801368"/>
                <a:ext cx="4116378" cy="650254"/>
              </a:xfrm>
              <a:prstGeom prst="rect">
                <a:avLst/>
              </a:prstGeom>
              <a:solidFill>
                <a:srgbClr val="EC5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0.5 mg daily</a:t>
                </a:r>
              </a:p>
            </p:txBody>
          </p:sp>
        </p:grpSp>
        <p:sp>
          <p:nvSpPr>
            <p:cNvPr id="5" name="TextBox 4">
              <a:extLst>
                <a:ext uri="{FF2B5EF4-FFF2-40B4-BE49-F238E27FC236}">
                  <a16:creationId xmlns:a16="http://schemas.microsoft.com/office/drawing/2014/main" id="{ED086214-34E1-A42F-7E7E-FD9CA82B87EE}"/>
                </a:ext>
              </a:extLst>
            </p:cNvPr>
            <p:cNvSpPr txBox="1"/>
            <p:nvPr/>
          </p:nvSpPr>
          <p:spPr>
            <a:xfrm>
              <a:off x="6271591" y="1616462"/>
              <a:ext cx="3401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[1]</a:t>
              </a:r>
            </a:p>
          </p:txBody>
        </p:sp>
        <p:pic>
          <p:nvPicPr>
            <p:cNvPr id="10" name="Picture 9" descr="A cartoon of a human heart&#10;&#10;Description automatically generated">
              <a:extLst>
                <a:ext uri="{FF2B5EF4-FFF2-40B4-BE49-F238E27FC236}">
                  <a16:creationId xmlns:a16="http://schemas.microsoft.com/office/drawing/2014/main" id="{D858DFAC-3C7D-787E-99CE-EC379F4BE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31" y="2067871"/>
              <a:ext cx="1015430" cy="1556358"/>
            </a:xfrm>
            <a:prstGeom prst="rect">
              <a:avLst/>
            </a:prstGeom>
          </p:spPr>
        </p:pic>
        <p:grpSp>
          <p:nvGrpSpPr>
            <p:cNvPr id="14" name="Group 13">
              <a:extLst>
                <a:ext uri="{FF2B5EF4-FFF2-40B4-BE49-F238E27FC236}">
                  <a16:creationId xmlns:a16="http://schemas.microsoft.com/office/drawing/2014/main" id="{A11EAB68-2C08-D772-8F55-357AE2FBB418}"/>
                </a:ext>
              </a:extLst>
            </p:cNvPr>
            <p:cNvGrpSpPr/>
            <p:nvPr/>
          </p:nvGrpSpPr>
          <p:grpSpPr>
            <a:xfrm>
              <a:off x="984431" y="2761543"/>
              <a:ext cx="276400" cy="276400"/>
              <a:chOff x="10598727" y="-2610197"/>
              <a:chExt cx="2094808" cy="2094808"/>
            </a:xfrm>
          </p:grpSpPr>
          <p:sp>
            <p:nvSpPr>
              <p:cNvPr id="18" name="Oval 17">
                <a:extLst>
                  <a:ext uri="{FF2B5EF4-FFF2-40B4-BE49-F238E27FC236}">
                    <a16:creationId xmlns:a16="http://schemas.microsoft.com/office/drawing/2014/main" id="{C940A433-9154-1152-C100-45DE678473C1}"/>
                  </a:ext>
                </a:extLst>
              </p:cNvPr>
              <p:cNvSpPr/>
              <p:nvPr/>
            </p:nvSpPr>
            <p:spPr>
              <a:xfrm>
                <a:off x="10598727" y="-2610197"/>
                <a:ext cx="2094808" cy="2094808"/>
              </a:xfrm>
              <a:prstGeom prst="ellipse">
                <a:avLst/>
              </a:prstGeom>
              <a:solidFill>
                <a:srgbClr val="E84E4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Oval 32">
                <a:extLst>
                  <a:ext uri="{FF2B5EF4-FFF2-40B4-BE49-F238E27FC236}">
                    <a16:creationId xmlns:a16="http://schemas.microsoft.com/office/drawing/2014/main" id="{60E45016-41A8-9ED7-F685-8445B53AA182}"/>
                  </a:ext>
                </a:extLst>
              </p:cNvPr>
              <p:cNvSpPr/>
              <p:nvPr/>
            </p:nvSpPr>
            <p:spPr>
              <a:xfrm>
                <a:off x="10909395" y="-2299527"/>
                <a:ext cx="1473475" cy="1473470"/>
              </a:xfrm>
              <a:prstGeom prst="ellipse">
                <a:avLst/>
              </a:prstGeom>
              <a:solidFill>
                <a:srgbClr val="E84E4B">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Oval 34">
                <a:extLst>
                  <a:ext uri="{FF2B5EF4-FFF2-40B4-BE49-F238E27FC236}">
                    <a16:creationId xmlns:a16="http://schemas.microsoft.com/office/drawing/2014/main" id="{EC2D82BC-C574-350A-CE52-683B14CD09DD}"/>
                  </a:ext>
                </a:extLst>
              </p:cNvPr>
              <p:cNvSpPr/>
              <p:nvPr/>
            </p:nvSpPr>
            <p:spPr>
              <a:xfrm>
                <a:off x="11250807" y="-1958117"/>
                <a:ext cx="790646" cy="790646"/>
              </a:xfrm>
              <a:prstGeom prst="ellipse">
                <a:avLst/>
              </a:prstGeom>
              <a:solidFill>
                <a:srgbClr val="EC514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6" name="Group 35">
              <a:extLst>
                <a:ext uri="{FF2B5EF4-FFF2-40B4-BE49-F238E27FC236}">
                  <a16:creationId xmlns:a16="http://schemas.microsoft.com/office/drawing/2014/main" id="{1FBCAFD2-1973-2683-DDCA-C939D593788D}"/>
                </a:ext>
              </a:extLst>
            </p:cNvPr>
            <p:cNvGrpSpPr/>
            <p:nvPr/>
          </p:nvGrpSpPr>
          <p:grpSpPr>
            <a:xfrm>
              <a:off x="1472946" y="2916031"/>
              <a:ext cx="276400" cy="276400"/>
              <a:chOff x="10598727" y="-2610197"/>
              <a:chExt cx="2094808" cy="2094808"/>
            </a:xfrm>
          </p:grpSpPr>
          <p:sp>
            <p:nvSpPr>
              <p:cNvPr id="38" name="Oval 37">
                <a:extLst>
                  <a:ext uri="{FF2B5EF4-FFF2-40B4-BE49-F238E27FC236}">
                    <a16:creationId xmlns:a16="http://schemas.microsoft.com/office/drawing/2014/main" id="{A74D0592-E5C1-5FD8-2131-6E5F20A17D4C}"/>
                  </a:ext>
                </a:extLst>
              </p:cNvPr>
              <p:cNvSpPr/>
              <p:nvPr/>
            </p:nvSpPr>
            <p:spPr>
              <a:xfrm>
                <a:off x="10598727" y="-2610197"/>
                <a:ext cx="2094808" cy="2094808"/>
              </a:xfrm>
              <a:prstGeom prst="ellipse">
                <a:avLst/>
              </a:prstGeom>
              <a:solidFill>
                <a:srgbClr val="E84E4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66CD9492-39E0-F1D2-E534-5DF2B7F9C892}"/>
                  </a:ext>
                </a:extLst>
              </p:cNvPr>
              <p:cNvSpPr/>
              <p:nvPr/>
            </p:nvSpPr>
            <p:spPr>
              <a:xfrm>
                <a:off x="10909395" y="-2299527"/>
                <a:ext cx="1473475" cy="1473470"/>
              </a:xfrm>
              <a:prstGeom prst="ellipse">
                <a:avLst/>
              </a:prstGeom>
              <a:solidFill>
                <a:srgbClr val="E84E4B">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39">
                <a:extLst>
                  <a:ext uri="{FF2B5EF4-FFF2-40B4-BE49-F238E27FC236}">
                    <a16:creationId xmlns:a16="http://schemas.microsoft.com/office/drawing/2014/main" id="{70230AD9-AE7D-3833-414D-9538D3E606DE}"/>
                  </a:ext>
                </a:extLst>
              </p:cNvPr>
              <p:cNvSpPr/>
              <p:nvPr/>
            </p:nvSpPr>
            <p:spPr>
              <a:xfrm>
                <a:off x="11250807" y="-1958117"/>
                <a:ext cx="790646" cy="790646"/>
              </a:xfrm>
              <a:prstGeom prst="ellipse">
                <a:avLst/>
              </a:prstGeom>
              <a:solidFill>
                <a:srgbClr val="EC514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48" name="Picture 47" descr="A blue and white bottle with a blue lid&#10;&#10;Description automatically generated">
              <a:extLst>
                <a:ext uri="{FF2B5EF4-FFF2-40B4-BE49-F238E27FC236}">
                  <a16:creationId xmlns:a16="http://schemas.microsoft.com/office/drawing/2014/main" id="{6CFBA0E1-DFDE-D053-2E58-B75D417C6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011" y="2150406"/>
              <a:ext cx="916506" cy="1388858"/>
            </a:xfrm>
            <a:prstGeom prst="rect">
              <a:avLst/>
            </a:prstGeom>
          </p:spPr>
        </p:pic>
        <p:pic>
          <p:nvPicPr>
            <p:cNvPr id="49" name="Picture 48" descr="A blue and white bottle with a blue lid&#10;&#10;Description automatically generated">
              <a:extLst>
                <a:ext uri="{FF2B5EF4-FFF2-40B4-BE49-F238E27FC236}">
                  <a16:creationId xmlns:a16="http://schemas.microsoft.com/office/drawing/2014/main" id="{7B66E7ED-7F92-2E9F-2092-23BB32720D30}"/>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104780" y="2150406"/>
              <a:ext cx="916506" cy="1388858"/>
            </a:xfrm>
            <a:prstGeom prst="rect">
              <a:avLst/>
            </a:prstGeom>
          </p:spPr>
        </p:pic>
        <p:grpSp>
          <p:nvGrpSpPr>
            <p:cNvPr id="61" name="Group 60">
              <a:extLst>
                <a:ext uri="{FF2B5EF4-FFF2-40B4-BE49-F238E27FC236}">
                  <a16:creationId xmlns:a16="http://schemas.microsoft.com/office/drawing/2014/main" id="{8C6DC97D-A983-1C08-F51A-77BCA2894250}"/>
                </a:ext>
              </a:extLst>
            </p:cNvPr>
            <p:cNvGrpSpPr/>
            <p:nvPr/>
          </p:nvGrpSpPr>
          <p:grpSpPr>
            <a:xfrm>
              <a:off x="7902595" y="4482300"/>
              <a:ext cx="4116379" cy="1932012"/>
              <a:chOff x="7902595" y="4482300"/>
              <a:chExt cx="4116379" cy="1932012"/>
            </a:xfrm>
          </p:grpSpPr>
          <p:sp>
            <p:nvSpPr>
              <p:cNvPr id="57" name="Rectangle 56">
                <a:extLst>
                  <a:ext uri="{FF2B5EF4-FFF2-40B4-BE49-F238E27FC236}">
                    <a16:creationId xmlns:a16="http://schemas.microsoft.com/office/drawing/2014/main" id="{F2AA27FE-67EF-CCDF-C6BB-B7E399DF5E0D}"/>
                  </a:ext>
                </a:extLst>
              </p:cNvPr>
              <p:cNvSpPr/>
              <p:nvPr/>
            </p:nvSpPr>
            <p:spPr>
              <a:xfrm>
                <a:off x="7902595" y="5328580"/>
                <a:ext cx="674990" cy="1085732"/>
              </a:xfrm>
              <a:prstGeom prst="rect">
                <a:avLst/>
              </a:prstGeom>
              <a:solidFill>
                <a:srgbClr val="EEA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2b</a:t>
                </a:r>
              </a:p>
            </p:txBody>
          </p:sp>
          <p:sp>
            <p:nvSpPr>
              <p:cNvPr id="58" name="Rectangle 57">
                <a:extLst>
                  <a:ext uri="{FF2B5EF4-FFF2-40B4-BE49-F238E27FC236}">
                    <a16:creationId xmlns:a16="http://schemas.microsoft.com/office/drawing/2014/main" id="{1237688E-9B45-C983-7FD8-B284D42FDEA1}"/>
                  </a:ext>
                </a:extLst>
              </p:cNvPr>
              <p:cNvSpPr/>
              <p:nvPr/>
            </p:nvSpPr>
            <p:spPr>
              <a:xfrm>
                <a:off x="8578351" y="5318955"/>
                <a:ext cx="674990" cy="1085732"/>
              </a:xfrm>
              <a:prstGeom prst="rect">
                <a:avLst/>
              </a:prstGeom>
              <a:solidFill>
                <a:srgbClr val="729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B-R</a:t>
                </a:r>
              </a:p>
            </p:txBody>
          </p:sp>
          <p:sp>
            <p:nvSpPr>
              <p:cNvPr id="59" name="Rectangle 58">
                <a:extLst>
                  <a:ext uri="{FF2B5EF4-FFF2-40B4-BE49-F238E27FC236}">
                    <a16:creationId xmlns:a16="http://schemas.microsoft.com/office/drawing/2014/main" id="{85B10506-FE1E-15DA-94C4-2E6053C7A70C}"/>
                  </a:ext>
                </a:extLst>
              </p:cNvPr>
              <p:cNvSpPr/>
              <p:nvPr/>
            </p:nvSpPr>
            <p:spPr>
              <a:xfrm>
                <a:off x="9252575" y="5335460"/>
                <a:ext cx="2715489" cy="10730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7484F"/>
                    </a:solidFill>
                    <a:effectLst/>
                    <a:uLnTx/>
                    <a:uFillTx/>
                    <a:latin typeface="Arial"/>
                    <a:ea typeface="+mn-ea"/>
                    <a:cs typeface="+mn-cs"/>
                  </a:rPr>
                  <a:t>In patients with CCD, the addition of colchicine for secondary prevention may be considered to reduce recurrent ASCVD events</a:t>
                </a:r>
                <a:endParaRPr kumimoji="0" lang="en-US" sz="1300" b="0" i="0" u="none" strike="noStrike" kern="1200" cap="none" spc="0" normalizeH="0" baseline="30000" noProof="0" dirty="0">
                  <a:ln>
                    <a:noFill/>
                  </a:ln>
                  <a:solidFill>
                    <a:srgbClr val="47484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A6C4A0F2-DFAF-B2CB-C195-C5EBF4B7BFE9}"/>
                  </a:ext>
                </a:extLst>
              </p:cNvPr>
              <p:cNvSpPr/>
              <p:nvPr/>
            </p:nvSpPr>
            <p:spPr>
              <a:xfrm>
                <a:off x="7902595" y="4482300"/>
                <a:ext cx="4116378" cy="507611"/>
              </a:xfrm>
              <a:prstGeom prst="rect">
                <a:avLst/>
              </a:prstGeom>
              <a:solidFill>
                <a:srgbClr val="EC5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Recommendation for Colchicine</a:t>
                </a:r>
              </a:p>
            </p:txBody>
          </p:sp>
          <p:sp>
            <p:nvSpPr>
              <p:cNvPr id="56" name="Rectangle 55">
                <a:extLst>
                  <a:ext uri="{FF2B5EF4-FFF2-40B4-BE49-F238E27FC236}">
                    <a16:creationId xmlns:a16="http://schemas.microsoft.com/office/drawing/2014/main" id="{26431470-94C6-2BB8-2C60-243D57972D44}"/>
                  </a:ext>
                </a:extLst>
              </p:cNvPr>
              <p:cNvSpPr/>
              <p:nvPr/>
            </p:nvSpPr>
            <p:spPr>
              <a:xfrm>
                <a:off x="9253341" y="4989913"/>
                <a:ext cx="2765633" cy="348362"/>
              </a:xfrm>
              <a:prstGeom prst="rect">
                <a:avLst/>
              </a:prstGeom>
              <a:solidFill>
                <a:srgbClr val="ADAF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Recommendation</a:t>
                </a:r>
              </a:p>
            </p:txBody>
          </p:sp>
          <p:sp>
            <p:nvSpPr>
              <p:cNvPr id="54" name="Rectangle 53">
                <a:extLst>
                  <a:ext uri="{FF2B5EF4-FFF2-40B4-BE49-F238E27FC236}">
                    <a16:creationId xmlns:a16="http://schemas.microsoft.com/office/drawing/2014/main" id="{A48D8FE4-C7B1-E7C2-0D14-B4C9818C804C}"/>
                  </a:ext>
                </a:extLst>
              </p:cNvPr>
              <p:cNvSpPr/>
              <p:nvPr/>
            </p:nvSpPr>
            <p:spPr>
              <a:xfrm>
                <a:off x="7902595" y="4989913"/>
                <a:ext cx="674990" cy="348362"/>
              </a:xfrm>
              <a:prstGeom prst="rect">
                <a:avLst/>
              </a:prstGeom>
              <a:solidFill>
                <a:srgbClr val="ADAF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COR</a:t>
                </a:r>
              </a:p>
            </p:txBody>
          </p:sp>
          <p:sp>
            <p:nvSpPr>
              <p:cNvPr id="55" name="Rectangle 54">
                <a:extLst>
                  <a:ext uri="{FF2B5EF4-FFF2-40B4-BE49-F238E27FC236}">
                    <a16:creationId xmlns:a16="http://schemas.microsoft.com/office/drawing/2014/main" id="{9377C7BE-B157-8897-61A3-FD0538E21173}"/>
                  </a:ext>
                </a:extLst>
              </p:cNvPr>
              <p:cNvSpPr/>
              <p:nvPr/>
            </p:nvSpPr>
            <p:spPr>
              <a:xfrm>
                <a:off x="8578351" y="4989913"/>
                <a:ext cx="674990" cy="348362"/>
              </a:xfrm>
              <a:prstGeom prst="rect">
                <a:avLst/>
              </a:prstGeom>
              <a:solidFill>
                <a:srgbClr val="ADAFB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LOE</a:t>
                </a:r>
              </a:p>
            </p:txBody>
          </p:sp>
        </p:grpSp>
      </p:grpSp>
      <p:sp>
        <p:nvSpPr>
          <p:cNvPr id="63" name="TextBox 62">
            <a:extLst>
              <a:ext uri="{FF2B5EF4-FFF2-40B4-BE49-F238E27FC236}">
                <a16:creationId xmlns:a16="http://schemas.microsoft.com/office/drawing/2014/main" id="{67734830-E08F-5B75-961F-D87F10F0E37D}"/>
              </a:ext>
            </a:extLst>
          </p:cNvPr>
          <p:cNvSpPr txBox="1"/>
          <p:nvPr/>
        </p:nvSpPr>
        <p:spPr>
          <a:xfrm rot="20097022">
            <a:off x="1250290" y="2501461"/>
            <a:ext cx="617390" cy="994124"/>
          </a:xfrm>
          <a:prstGeom prst="rect">
            <a:avLst/>
          </a:prstGeom>
          <a:noFill/>
        </p:spPr>
        <p:txBody>
          <a:bodyPr wrap="none" rtlCol="0">
            <a:prstTxWarp prst="textArchDown">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a:ea typeface="+mn-ea"/>
                <a:cs typeface="+mn-cs"/>
              </a:rPr>
              <a:t>© Medscape, LLC</a:t>
            </a:r>
          </a:p>
        </p:txBody>
      </p:sp>
    </p:spTree>
    <p:extLst>
      <p:ext uri="{BB962C8B-B14F-4D97-AF65-F5344CB8AC3E}">
        <p14:creationId xmlns:p14="http://schemas.microsoft.com/office/powerpoint/2010/main" val="3516186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370D-EFFA-25DF-933C-74193B5DA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E3096-8250-94E7-A8FC-9E03DD6C7F48}"/>
              </a:ext>
            </a:extLst>
          </p:cNvPr>
          <p:cNvSpPr>
            <a:spLocks noGrp="1"/>
          </p:cNvSpPr>
          <p:nvPr>
            <p:ph type="title"/>
          </p:nvPr>
        </p:nvSpPr>
        <p:spPr/>
        <p:txBody>
          <a:bodyPr/>
          <a:lstStyle/>
          <a:p>
            <a:r>
              <a:rPr lang="en-US" noProof="0" dirty="0"/>
              <a:t>Anti-Anginal Therapy</a:t>
            </a:r>
            <a:endParaRPr lang="en-US" dirty="0"/>
          </a:p>
        </p:txBody>
      </p:sp>
      <p:sp>
        <p:nvSpPr>
          <p:cNvPr id="5" name="Text Placeholder 4">
            <a:extLst>
              <a:ext uri="{FF2B5EF4-FFF2-40B4-BE49-F238E27FC236}">
                <a16:creationId xmlns:a16="http://schemas.microsoft.com/office/drawing/2014/main" id="{20321D73-B729-277C-D59D-6D037A75A95C}"/>
              </a:ext>
            </a:extLst>
          </p:cNvPr>
          <p:cNvSpPr>
            <a:spLocks noGrp="1"/>
          </p:cNvSpPr>
          <p:nvPr>
            <p:ph type="body" sz="quarter" idx="14"/>
          </p:nvPr>
        </p:nvSpPr>
        <p:spPr/>
        <p:txBody>
          <a:bodyPr/>
          <a:lstStyle/>
          <a:p>
            <a:r>
              <a:rPr lang="en-US" dirty="0"/>
              <a:t>Virani SS, et al. Circulation. 2023;148:e9-e119.</a:t>
            </a:r>
          </a:p>
        </p:txBody>
      </p:sp>
      <p:pic>
        <p:nvPicPr>
          <p:cNvPr id="18" name="Picture 17">
            <a:extLst>
              <a:ext uri="{FF2B5EF4-FFF2-40B4-BE49-F238E27FC236}">
                <a16:creationId xmlns:a16="http://schemas.microsoft.com/office/drawing/2014/main" id="{73B0DE07-8C51-48E0-B5F6-874C8D4FCDFE}"/>
              </a:ext>
            </a:extLst>
          </p:cNvPr>
          <p:cNvPicPr>
            <a:picLocks noChangeAspect="1"/>
          </p:cNvPicPr>
          <p:nvPr/>
        </p:nvPicPr>
        <p:blipFill rotWithShape="1">
          <a:blip r:embed="rId3"/>
          <a:srcRect l="21440" t="37563" r="51494" b="1627"/>
          <a:stretch/>
        </p:blipFill>
        <p:spPr>
          <a:xfrm>
            <a:off x="188842" y="1187580"/>
            <a:ext cx="4351961" cy="5255608"/>
          </a:xfrm>
          <a:prstGeom prst="rect">
            <a:avLst/>
          </a:prstGeom>
        </p:spPr>
      </p:pic>
      <p:grpSp>
        <p:nvGrpSpPr>
          <p:cNvPr id="61" name="Group 60">
            <a:extLst>
              <a:ext uri="{FF2B5EF4-FFF2-40B4-BE49-F238E27FC236}">
                <a16:creationId xmlns:a16="http://schemas.microsoft.com/office/drawing/2014/main" id="{3A64469D-EE84-C957-AE30-885DA4ED97F8}"/>
              </a:ext>
            </a:extLst>
          </p:cNvPr>
          <p:cNvGrpSpPr/>
          <p:nvPr/>
        </p:nvGrpSpPr>
        <p:grpSpPr>
          <a:xfrm>
            <a:off x="4659992" y="1490271"/>
            <a:ext cx="7320039" cy="4817560"/>
            <a:chOff x="4659992" y="1490271"/>
            <a:chExt cx="7320039" cy="4817560"/>
          </a:xfrm>
        </p:grpSpPr>
        <p:grpSp>
          <p:nvGrpSpPr>
            <p:cNvPr id="52" name="Group 51">
              <a:extLst>
                <a:ext uri="{FF2B5EF4-FFF2-40B4-BE49-F238E27FC236}">
                  <a16:creationId xmlns:a16="http://schemas.microsoft.com/office/drawing/2014/main" id="{53893D88-CAE1-75A5-E19B-5F1075A19791}"/>
                </a:ext>
              </a:extLst>
            </p:cNvPr>
            <p:cNvGrpSpPr/>
            <p:nvPr/>
          </p:nvGrpSpPr>
          <p:grpSpPr>
            <a:xfrm>
              <a:off x="4659992" y="1490271"/>
              <a:ext cx="7320039" cy="4817560"/>
              <a:chOff x="4659992" y="1490271"/>
              <a:chExt cx="7320039" cy="4817560"/>
            </a:xfrm>
          </p:grpSpPr>
          <p:sp>
            <p:nvSpPr>
              <p:cNvPr id="51" name="Rectangle 50">
                <a:extLst>
                  <a:ext uri="{FF2B5EF4-FFF2-40B4-BE49-F238E27FC236}">
                    <a16:creationId xmlns:a16="http://schemas.microsoft.com/office/drawing/2014/main" id="{7BAD6E95-203F-1FE6-D775-04BF714C4B4E}"/>
                  </a:ext>
                </a:extLst>
              </p:cNvPr>
              <p:cNvSpPr/>
              <p:nvPr/>
            </p:nvSpPr>
            <p:spPr>
              <a:xfrm>
                <a:off x="4659992" y="1859603"/>
                <a:ext cx="7320039" cy="44482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04BA6C26-E870-A41E-DF2B-8A00A48F7435}"/>
                  </a:ext>
                </a:extLst>
              </p:cNvPr>
              <p:cNvCxnSpPr>
                <a:cxnSpLocks/>
              </p:cNvCxnSpPr>
              <p:nvPr/>
            </p:nvCxnSpPr>
            <p:spPr>
              <a:xfrm flipH="1">
                <a:off x="9317050" y="4427346"/>
                <a:ext cx="610721"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F05019-9825-93CA-0A04-F83C5747B24C}"/>
                  </a:ext>
                </a:extLst>
              </p:cNvPr>
              <p:cNvSpPr txBox="1"/>
              <p:nvPr/>
            </p:nvSpPr>
            <p:spPr>
              <a:xfrm>
                <a:off x="4659992" y="1490271"/>
                <a:ext cx="7320039" cy="369332"/>
              </a:xfrm>
              <a:prstGeom prst="rect">
                <a:avLst/>
              </a:prstGeom>
              <a:solidFill>
                <a:srgbClr val="EC5149"/>
              </a:solid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Summary/Conclusions</a:t>
                </a:r>
              </a:p>
            </p:txBody>
          </p:sp>
          <p:sp>
            <p:nvSpPr>
              <p:cNvPr id="9" name="TextBox 8">
                <a:extLst>
                  <a:ext uri="{FF2B5EF4-FFF2-40B4-BE49-F238E27FC236}">
                    <a16:creationId xmlns:a16="http://schemas.microsoft.com/office/drawing/2014/main" id="{8BFE7533-1CBC-A580-BA33-C1D92DE51D7D}"/>
                  </a:ext>
                </a:extLst>
              </p:cNvPr>
              <p:cNvSpPr txBox="1"/>
              <p:nvPr/>
            </p:nvSpPr>
            <p:spPr>
              <a:xfrm>
                <a:off x="4659992" y="1966814"/>
                <a:ext cx="7320039" cy="1077218"/>
              </a:xfrm>
              <a:prstGeom prst="rect">
                <a:avLst/>
              </a:prstGeom>
              <a:noFill/>
            </p:spPr>
            <p:txBody>
              <a:bodyPr wrap="square" lIns="182880" rtlCol="0">
                <a:spAutoFit/>
              </a:bodyPr>
              <a:lstStyle/>
              <a:p>
                <a:pPr marL="285750" marR="0" lvl="0" indent="-285750" algn="l" defTabSz="914400" rtl="0" eaLnBrk="1" fontAlgn="auto" latinLnBrk="0" hangingPunct="1">
                  <a:lnSpc>
                    <a:spcPct val="100000"/>
                  </a:lnSpc>
                  <a:spcBef>
                    <a:spcPts val="0"/>
                  </a:spcBef>
                  <a:spcAft>
                    <a:spcPts val="0"/>
                  </a:spcAft>
                  <a:buClr>
                    <a:srgbClr val="EC5149"/>
                  </a:buClr>
                  <a:buSzTx/>
                  <a:buFont typeface="Wingdings" pitchFamily="2" charset="2"/>
                  <a:buChar char="§"/>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ORBITA-2 proves that PCI relieves angina in symptomatic patients with chronic coronary disease and is safe</a:t>
                </a:r>
              </a:p>
              <a:p>
                <a:pPr marL="285750" marR="0" lvl="0" indent="-285750" algn="l" defTabSz="914400" rtl="0" eaLnBrk="1" fontAlgn="auto" latinLnBrk="0" hangingPunct="1">
                  <a:lnSpc>
                    <a:spcPct val="100000"/>
                  </a:lnSpc>
                  <a:spcBef>
                    <a:spcPts val="0"/>
                  </a:spcBef>
                  <a:spcAft>
                    <a:spcPts val="0"/>
                  </a:spcAft>
                  <a:buClr>
                    <a:srgbClr val="EC5149"/>
                  </a:buClr>
                  <a:buSzTx/>
                  <a:buFont typeface="Wingdings" pitchFamily="2" charset="2"/>
                  <a:buChar char="§"/>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Results align with with our understanding of the  biology and pathophysiology of angina</a:t>
                </a:r>
              </a:p>
            </p:txBody>
          </p:sp>
          <p:pic>
            <p:nvPicPr>
              <p:cNvPr id="16" name="Picture 15" descr="A group of people standing together&#10;&#10;Description automatically generated">
                <a:extLst>
                  <a:ext uri="{FF2B5EF4-FFF2-40B4-BE49-F238E27FC236}">
                    <a16:creationId xmlns:a16="http://schemas.microsoft.com/office/drawing/2014/main" id="{93441168-9D84-43C3-29BE-D2868C11B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391" y="3294265"/>
                <a:ext cx="2933377" cy="2949176"/>
              </a:xfrm>
              <a:prstGeom prst="rect">
                <a:avLst/>
              </a:prstGeom>
            </p:spPr>
          </p:pic>
          <p:sp>
            <p:nvSpPr>
              <p:cNvPr id="12" name="TextBox 11">
                <a:extLst>
                  <a:ext uri="{FF2B5EF4-FFF2-40B4-BE49-F238E27FC236}">
                    <a16:creationId xmlns:a16="http://schemas.microsoft.com/office/drawing/2014/main" id="{8B1DFD24-03F4-1282-DB03-63D07A7B4410}"/>
                  </a:ext>
                </a:extLst>
              </p:cNvPr>
              <p:cNvSpPr txBox="1"/>
              <p:nvPr/>
            </p:nvSpPr>
            <p:spPr>
              <a:xfrm>
                <a:off x="6543049" y="3121223"/>
                <a:ext cx="35539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Patient/Provider Shared Decision-making</a:t>
                </a:r>
              </a:p>
            </p:txBody>
          </p:sp>
          <p:sp>
            <p:nvSpPr>
              <p:cNvPr id="13" name="TextBox 12">
                <a:extLst>
                  <a:ext uri="{FF2B5EF4-FFF2-40B4-BE49-F238E27FC236}">
                    <a16:creationId xmlns:a16="http://schemas.microsoft.com/office/drawing/2014/main" id="{88441549-057A-2D32-EF51-2D2742DFE615}"/>
                  </a:ext>
                </a:extLst>
              </p:cNvPr>
              <p:cNvSpPr txBox="1"/>
              <p:nvPr/>
            </p:nvSpPr>
            <p:spPr>
              <a:xfrm>
                <a:off x="9780787" y="4068049"/>
                <a:ext cx="2066222" cy="738664"/>
              </a:xfrm>
              <a:prstGeom prst="rect">
                <a:avLst/>
              </a:prstGeom>
              <a:solidFill>
                <a:srgbClr val="FDDDD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Symptomatic, unable/unwilling to take antianginal therapies</a:t>
                </a:r>
              </a:p>
            </p:txBody>
          </p:sp>
          <p:sp>
            <p:nvSpPr>
              <p:cNvPr id="14" name="TextBox 13">
                <a:extLst>
                  <a:ext uri="{FF2B5EF4-FFF2-40B4-BE49-F238E27FC236}">
                    <a16:creationId xmlns:a16="http://schemas.microsoft.com/office/drawing/2014/main" id="{9EFA668A-C029-7770-EAC8-6CD12EDA0BDE}"/>
                  </a:ext>
                </a:extLst>
              </p:cNvPr>
              <p:cNvSpPr txBox="1"/>
              <p:nvPr/>
            </p:nvSpPr>
            <p:spPr>
              <a:xfrm>
                <a:off x="9862516" y="5531885"/>
                <a:ext cx="1902764" cy="523220"/>
              </a:xfrm>
              <a:prstGeom prst="rect">
                <a:avLst/>
              </a:prstGeom>
              <a:no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PCI can improve health status</a:t>
                </a:r>
              </a:p>
            </p:txBody>
          </p:sp>
          <p:cxnSp>
            <p:nvCxnSpPr>
              <p:cNvPr id="21" name="Straight Arrow Connector 20">
                <a:extLst>
                  <a:ext uri="{FF2B5EF4-FFF2-40B4-BE49-F238E27FC236}">
                    <a16:creationId xmlns:a16="http://schemas.microsoft.com/office/drawing/2014/main" id="{0F11493D-464C-1909-A199-3785C0E14A0B}"/>
                  </a:ext>
                </a:extLst>
              </p:cNvPr>
              <p:cNvCxnSpPr>
                <a:cxnSpLocks/>
              </p:cNvCxnSpPr>
              <p:nvPr/>
            </p:nvCxnSpPr>
            <p:spPr>
              <a:xfrm flipH="1">
                <a:off x="8632556" y="4427346"/>
                <a:ext cx="250187"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96157F-C211-5FF5-8CCA-35774E49FDAF}"/>
                  </a:ext>
                </a:extLst>
              </p:cNvPr>
              <p:cNvSpPr txBox="1"/>
              <p:nvPr/>
            </p:nvSpPr>
            <p:spPr>
              <a:xfrm>
                <a:off x="4806976" y="5553221"/>
                <a:ext cx="2066222" cy="523220"/>
              </a:xfrm>
              <a:prstGeom prst="rect">
                <a:avLst/>
              </a:prstGeom>
              <a:noFill/>
            </p:spPr>
            <p:txBody>
              <a:bodyPr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PCI unlikely to make patients feel better</a:t>
                </a:r>
              </a:p>
            </p:txBody>
          </p:sp>
          <p:cxnSp>
            <p:nvCxnSpPr>
              <p:cNvPr id="24" name="Straight Arrow Connector 23">
                <a:extLst>
                  <a:ext uri="{FF2B5EF4-FFF2-40B4-BE49-F238E27FC236}">
                    <a16:creationId xmlns:a16="http://schemas.microsoft.com/office/drawing/2014/main" id="{668C7B72-04C2-F052-3B5A-9383A719BA7E}"/>
                  </a:ext>
                </a:extLst>
              </p:cNvPr>
              <p:cNvCxnSpPr>
                <a:cxnSpLocks/>
              </p:cNvCxnSpPr>
              <p:nvPr/>
            </p:nvCxnSpPr>
            <p:spPr>
              <a:xfrm>
                <a:off x="6726214" y="4427346"/>
                <a:ext cx="449501" cy="0"/>
              </a:xfrm>
              <a:prstGeom prst="straightConnector1">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12A80E3-15F1-778B-3275-3F2902025CBD}"/>
                  </a:ext>
                </a:extLst>
              </p:cNvPr>
              <p:cNvSpPr txBox="1"/>
              <p:nvPr/>
            </p:nvSpPr>
            <p:spPr>
              <a:xfrm rot="5062895">
                <a:off x="9014055" y="5453193"/>
                <a:ext cx="904415"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lumMod val="75000"/>
                      </a:prstClr>
                    </a:solidFill>
                    <a:effectLst/>
                    <a:uLnTx/>
                    <a:uFillTx/>
                    <a:latin typeface="Arial"/>
                    <a:ea typeface="+mn-ea"/>
                    <a:cs typeface="+mn-cs"/>
                  </a:rPr>
                  <a:t>© Medscape, LLC</a:t>
                </a:r>
              </a:p>
            </p:txBody>
          </p:sp>
          <p:cxnSp>
            <p:nvCxnSpPr>
              <p:cNvPr id="47" name="Straight Arrow Connector 46">
                <a:extLst>
                  <a:ext uri="{FF2B5EF4-FFF2-40B4-BE49-F238E27FC236}">
                    <a16:creationId xmlns:a16="http://schemas.microsoft.com/office/drawing/2014/main" id="{437C531C-88DB-BDCF-75C1-AE9219009677}"/>
                  </a:ext>
                </a:extLst>
              </p:cNvPr>
              <p:cNvCxnSpPr>
                <a:cxnSpLocks/>
              </p:cNvCxnSpPr>
              <p:nvPr/>
            </p:nvCxnSpPr>
            <p:spPr>
              <a:xfrm>
                <a:off x="5840087" y="4851827"/>
                <a:ext cx="0" cy="69755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BF3601C-BF63-08D7-1D12-83D6AA10D616}"/>
                  </a:ext>
                </a:extLst>
              </p:cNvPr>
              <p:cNvCxnSpPr>
                <a:cxnSpLocks/>
              </p:cNvCxnSpPr>
              <p:nvPr/>
            </p:nvCxnSpPr>
            <p:spPr>
              <a:xfrm>
                <a:off x="10813898" y="4851827"/>
                <a:ext cx="0" cy="69755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8F3368-757F-71B7-B141-D1D07C5BFEE5}"/>
                  </a:ext>
                </a:extLst>
              </p:cNvPr>
              <p:cNvSpPr txBox="1"/>
              <p:nvPr/>
            </p:nvSpPr>
            <p:spPr>
              <a:xfrm>
                <a:off x="4806976" y="4068049"/>
                <a:ext cx="2066222" cy="738664"/>
              </a:xfrm>
              <a:prstGeom prst="rect">
                <a:avLst/>
              </a:prstGeom>
              <a:solidFill>
                <a:srgbClr val="FDDDD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Minimal symptoms,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Tolerating antianginal therapies</a:t>
                </a:r>
              </a:p>
            </p:txBody>
          </p:sp>
        </p:grpSp>
        <p:grpSp>
          <p:nvGrpSpPr>
            <p:cNvPr id="53" name="Group 52">
              <a:extLst>
                <a:ext uri="{FF2B5EF4-FFF2-40B4-BE49-F238E27FC236}">
                  <a16:creationId xmlns:a16="http://schemas.microsoft.com/office/drawing/2014/main" id="{E09EB7A8-40D9-D818-F310-EE5298509C99}"/>
                </a:ext>
              </a:extLst>
            </p:cNvPr>
            <p:cNvGrpSpPr/>
            <p:nvPr/>
          </p:nvGrpSpPr>
          <p:grpSpPr>
            <a:xfrm>
              <a:off x="10697867" y="5027972"/>
              <a:ext cx="239280" cy="239279"/>
              <a:chOff x="12339002" y="1450398"/>
              <a:chExt cx="611576" cy="611574"/>
            </a:xfrm>
          </p:grpSpPr>
          <p:sp>
            <p:nvSpPr>
              <p:cNvPr id="54" name="Oval 53">
                <a:extLst>
                  <a:ext uri="{FF2B5EF4-FFF2-40B4-BE49-F238E27FC236}">
                    <a16:creationId xmlns:a16="http://schemas.microsoft.com/office/drawing/2014/main" id="{857150EB-35C8-0E8F-11B3-5F34241FB6D9}"/>
                  </a:ext>
                </a:extLst>
              </p:cNvPr>
              <p:cNvSpPr/>
              <p:nvPr/>
            </p:nvSpPr>
            <p:spPr>
              <a:xfrm>
                <a:off x="12339002" y="1450398"/>
                <a:ext cx="611576" cy="6115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55" name="Group 54">
                <a:extLst>
                  <a:ext uri="{FF2B5EF4-FFF2-40B4-BE49-F238E27FC236}">
                    <a16:creationId xmlns:a16="http://schemas.microsoft.com/office/drawing/2014/main" id="{40CCFC40-19D6-A9DC-BE4F-54D6E8276D76}"/>
                  </a:ext>
                </a:extLst>
              </p:cNvPr>
              <p:cNvGrpSpPr/>
              <p:nvPr/>
            </p:nvGrpSpPr>
            <p:grpSpPr>
              <a:xfrm rot="20921286">
                <a:off x="12485532" y="1688266"/>
                <a:ext cx="425968" cy="220137"/>
                <a:chOff x="12400179" y="-136146"/>
                <a:chExt cx="1262886" cy="652651"/>
              </a:xfrm>
              <a:solidFill>
                <a:schemeClr val="bg1"/>
              </a:solidFill>
            </p:grpSpPr>
            <p:sp>
              <p:nvSpPr>
                <p:cNvPr id="56" name="Rectangle 55">
                  <a:extLst>
                    <a:ext uri="{FF2B5EF4-FFF2-40B4-BE49-F238E27FC236}">
                      <a16:creationId xmlns:a16="http://schemas.microsoft.com/office/drawing/2014/main" id="{B1CA5AD8-B910-1991-3172-6E444B04DC04}"/>
                    </a:ext>
                  </a:extLst>
                </p:cNvPr>
                <p:cNvSpPr/>
                <p:nvPr/>
              </p:nvSpPr>
              <p:spPr>
                <a:xfrm rot="19351438">
                  <a:off x="12400179" y="-136146"/>
                  <a:ext cx="274319" cy="6526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AF8B6DEA-EFFA-C647-9275-9A0F38D849EA}"/>
                    </a:ext>
                  </a:extLst>
                </p:cNvPr>
                <p:cNvSpPr/>
                <p:nvPr/>
              </p:nvSpPr>
              <p:spPr>
                <a:xfrm rot="14165567">
                  <a:off x="12919857" y="-525369"/>
                  <a:ext cx="274319" cy="12120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58" name="Group 57">
              <a:extLst>
                <a:ext uri="{FF2B5EF4-FFF2-40B4-BE49-F238E27FC236}">
                  <a16:creationId xmlns:a16="http://schemas.microsoft.com/office/drawing/2014/main" id="{29AF8E8A-780F-B4B8-6008-F86873C5E2CA}"/>
                </a:ext>
              </a:extLst>
            </p:cNvPr>
            <p:cNvGrpSpPr/>
            <p:nvPr/>
          </p:nvGrpSpPr>
          <p:grpSpPr>
            <a:xfrm>
              <a:off x="5719124" y="5016834"/>
              <a:ext cx="241925" cy="241925"/>
              <a:chOff x="13013635" y="2743200"/>
              <a:chExt cx="1007165" cy="1007165"/>
            </a:xfrm>
          </p:grpSpPr>
          <p:sp>
            <p:nvSpPr>
              <p:cNvPr id="59" name="Oval 58">
                <a:extLst>
                  <a:ext uri="{FF2B5EF4-FFF2-40B4-BE49-F238E27FC236}">
                    <a16:creationId xmlns:a16="http://schemas.microsoft.com/office/drawing/2014/main" id="{CB5DEF41-6993-1D4C-7542-C7A4315D6B8E}"/>
                  </a:ext>
                </a:extLst>
              </p:cNvPr>
              <p:cNvSpPr/>
              <p:nvPr/>
            </p:nvSpPr>
            <p:spPr>
              <a:xfrm>
                <a:off x="13013635" y="2743200"/>
                <a:ext cx="1007165" cy="10071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Cross 59">
                <a:extLst>
                  <a:ext uri="{FF2B5EF4-FFF2-40B4-BE49-F238E27FC236}">
                    <a16:creationId xmlns:a16="http://schemas.microsoft.com/office/drawing/2014/main" id="{6B1B903B-1165-DF81-68A3-CF3740694E0D}"/>
                  </a:ext>
                </a:extLst>
              </p:cNvPr>
              <p:cNvSpPr/>
              <p:nvPr/>
            </p:nvSpPr>
            <p:spPr>
              <a:xfrm rot="2700000">
                <a:off x="13209102" y="2938667"/>
                <a:ext cx="616226" cy="616226"/>
              </a:xfrm>
              <a:prstGeom prst="plus">
                <a:avLst>
                  <a:gd name="adj" fmla="val 346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1980334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Recent Data and Controversies</a:t>
            </a:r>
          </a:p>
        </p:txBody>
      </p:sp>
      <p:sp>
        <p:nvSpPr>
          <p:cNvPr id="4" name="Text Placeholder 3">
            <a:extLst>
              <a:ext uri="{FF2B5EF4-FFF2-40B4-BE49-F238E27FC236}">
                <a16:creationId xmlns:a16="http://schemas.microsoft.com/office/drawing/2014/main" id="{026D52AD-457C-440F-9600-FC4BBAF013CD}"/>
              </a:ext>
            </a:extLst>
          </p:cNvPr>
          <p:cNvSpPr>
            <a:spLocks noGrp="1"/>
          </p:cNvSpPr>
          <p:nvPr>
            <p:ph type="body" sz="quarter" idx="14"/>
          </p:nvPr>
        </p:nvSpPr>
        <p:spPr/>
        <p:txBody>
          <a:bodyPr/>
          <a:lstStyle/>
          <a:p>
            <a:endParaRPr lang="en-US"/>
          </a:p>
        </p:txBody>
      </p:sp>
      <p:sp>
        <p:nvSpPr>
          <p:cNvPr id="5" name="TextBox 4">
            <a:extLst>
              <a:ext uri="{FF2B5EF4-FFF2-40B4-BE49-F238E27FC236}">
                <a16:creationId xmlns:a16="http://schemas.microsoft.com/office/drawing/2014/main" id="{3FB646B8-7659-4D71-A0B3-D74F6DFC8DC5}"/>
              </a:ext>
            </a:extLst>
          </p:cNvPr>
          <p:cNvSpPr txBox="1"/>
          <p:nvPr/>
        </p:nvSpPr>
        <p:spPr>
          <a:xfrm>
            <a:off x="327804" y="1242204"/>
            <a:ext cx="10616241"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LDL – How low should you go?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Does colchicine work after 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MRA after 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Beta-blockers after 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Cardiometabolic disease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SGLT2i after MI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GLP1ra in ASCVD without T2DM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7484F"/>
                </a:solidFill>
                <a:effectLst/>
                <a:uLnTx/>
                <a:uFillTx/>
                <a:latin typeface="Arial"/>
                <a:ea typeface="+mn-ea"/>
                <a:cs typeface="+mn-cs"/>
              </a:rPr>
              <a:t>Antithrombotic therapy – DAPT, DPI, or AP monotherapy</a:t>
            </a:r>
          </a:p>
        </p:txBody>
      </p:sp>
    </p:spTree>
    <p:extLst>
      <p:ext uri="{BB962C8B-B14F-4D97-AF65-F5344CB8AC3E}">
        <p14:creationId xmlns:p14="http://schemas.microsoft.com/office/powerpoint/2010/main" val="41652903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01231-7C51-964E-A7B2-26289DA0F06C}"/>
              </a:ext>
            </a:extLst>
          </p:cNvPr>
          <p:cNvPicPr>
            <a:picLocks noChangeAspect="1"/>
          </p:cNvPicPr>
          <p:nvPr>
            <p:custDataLst>
              <p:tags r:id="rId1"/>
            </p:custDataLst>
          </p:nvPr>
        </p:nvPicPr>
        <p:blipFill rotWithShape="1">
          <a:blip r:embed="rId8"/>
          <a:srcRect l="7127" t="1952" r="9006" b="2748"/>
          <a:stretch/>
        </p:blipFill>
        <p:spPr>
          <a:xfrm>
            <a:off x="1654629" y="1096542"/>
            <a:ext cx="8882743" cy="5318826"/>
          </a:xfrm>
          <a:prstGeom prst="rect">
            <a:avLst/>
          </a:prstGeom>
        </p:spPr>
      </p:pic>
      <p:sp>
        <p:nvSpPr>
          <p:cNvPr id="15" name="Title 14">
            <a:extLst>
              <a:ext uri="{FF2B5EF4-FFF2-40B4-BE49-F238E27FC236}">
                <a16:creationId xmlns:a16="http://schemas.microsoft.com/office/drawing/2014/main" id="{D52B03BC-BD0E-E1BC-5CD3-460F15F51E10}"/>
              </a:ext>
            </a:extLst>
          </p:cNvPr>
          <p:cNvSpPr>
            <a:spLocks noGrp="1"/>
          </p:cNvSpPr>
          <p:nvPr>
            <p:ph type="title"/>
            <p:custDataLst>
              <p:tags r:id="rId2"/>
            </p:custDataLst>
          </p:nvPr>
        </p:nvSpPr>
        <p:spPr>
          <a:xfrm>
            <a:off x="719668" y="132515"/>
            <a:ext cx="10752667" cy="828675"/>
          </a:xfrm>
        </p:spPr>
        <p:txBody>
          <a:bodyPr>
            <a:normAutofit fontScale="90000"/>
          </a:bodyPr>
          <a:lstStyle/>
          <a:p>
            <a:r>
              <a:rPr lang="en-US" dirty="0"/>
              <a:t>Treatment Goals for LDL-C Across Categories of Total CVD Risk</a:t>
            </a:r>
          </a:p>
        </p:txBody>
      </p:sp>
      <p:sp>
        <p:nvSpPr>
          <p:cNvPr id="13" name="Text Placeholder 12">
            <a:extLst>
              <a:ext uri="{FF2B5EF4-FFF2-40B4-BE49-F238E27FC236}">
                <a16:creationId xmlns:a16="http://schemas.microsoft.com/office/drawing/2014/main" id="{1EF9ED33-4DA5-2472-D12F-822B1F3C00EA}"/>
              </a:ext>
            </a:extLst>
          </p:cNvPr>
          <p:cNvSpPr>
            <a:spLocks noGrp="1"/>
          </p:cNvSpPr>
          <p:nvPr>
            <p:ph type="body" sz="quarter" idx="14"/>
            <p:custDataLst>
              <p:tags r:id="rId3"/>
            </p:custDataLst>
          </p:nvPr>
        </p:nvSpPr>
        <p:spPr>
          <a:xfrm>
            <a:off x="0" y="6443188"/>
            <a:ext cx="12191999" cy="278332"/>
          </a:xfrm>
        </p:spPr>
        <p:txBody>
          <a:bodyPr/>
          <a:lstStyle/>
          <a:p>
            <a:r>
              <a:rPr lang="en-US" dirty="0"/>
              <a:t>CKD, chronic kidney disease; FH, familial hypercholesterolemia T1DM, type 1 diabetes mellitus; TC, total cholesterol. </a:t>
            </a:r>
          </a:p>
          <a:p>
            <a:r>
              <a:rPr lang="en-US" dirty="0"/>
              <a:t>Mach F, et al. </a:t>
            </a:r>
            <a:r>
              <a:rPr lang="en-US" dirty="0" err="1"/>
              <a:t>Eur</a:t>
            </a:r>
            <a:r>
              <a:rPr lang="en-US" dirty="0"/>
              <a:t> Heart J. 2020;41:111-188. </a:t>
            </a:r>
          </a:p>
        </p:txBody>
      </p:sp>
      <p:sp>
        <p:nvSpPr>
          <p:cNvPr id="7" name="Titre 1">
            <a:extLst>
              <a:ext uri="{FF2B5EF4-FFF2-40B4-BE49-F238E27FC236}">
                <a16:creationId xmlns:a16="http://schemas.microsoft.com/office/drawing/2014/main" id="{EE722D23-7EAB-A24B-961B-C722B7E2DFA6}"/>
              </a:ext>
            </a:extLst>
          </p:cNvPr>
          <p:cNvSpPr txBox="1">
            <a:spLocks/>
          </p:cNvSpPr>
          <p:nvPr>
            <p:custDataLst>
              <p:tags r:id="rId4"/>
            </p:custDataLst>
          </p:nvPr>
        </p:nvSpPr>
        <p:spPr>
          <a:xfrm>
            <a:off x="41633" y="2209937"/>
            <a:ext cx="1841596" cy="1255104"/>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b="0" i="0" kern="1200">
                <a:solidFill>
                  <a:schemeClr val="tx1"/>
                </a:solidFill>
                <a:latin typeface="Gill Sans MT"/>
                <a:ea typeface="+mj-ea"/>
                <a:cs typeface="Gill Sans MT"/>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fr-FR" sz="2133"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ESC </a:t>
            </a:r>
            <a:r>
              <a:rPr kumimoji="0" lang="fr-FR" sz="2133"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Prevention</a:t>
            </a:r>
            <a:r>
              <a:rPr kumimoji="0" lang="fr-FR" sz="2133"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Guidelines 2019</a:t>
            </a:r>
          </a:p>
        </p:txBody>
      </p:sp>
      <p:sp>
        <p:nvSpPr>
          <p:cNvPr id="11" name="Rectangle 10">
            <a:extLst>
              <a:ext uri="{FF2B5EF4-FFF2-40B4-BE49-F238E27FC236}">
                <a16:creationId xmlns:a16="http://schemas.microsoft.com/office/drawing/2014/main" id="{52E2429C-9D86-4B0C-B766-3DF77A7CC0B0}"/>
              </a:ext>
            </a:extLst>
          </p:cNvPr>
          <p:cNvSpPr/>
          <p:nvPr>
            <p:custDataLst>
              <p:tags r:id="rId5"/>
            </p:custDataLst>
          </p:nvPr>
        </p:nvSpPr>
        <p:spPr bwMode="auto">
          <a:xfrm>
            <a:off x="6172200" y="4617384"/>
            <a:ext cx="914400" cy="381000"/>
          </a:xfrm>
          <a:prstGeom prst="rect">
            <a:avLst/>
          </a:prstGeom>
          <a:solidFill>
            <a:srgbClr val="FFC000"/>
          </a:solidFill>
          <a:ln w="38100">
            <a:noFill/>
            <a:round/>
            <a:headEnd/>
            <a:tailEnd/>
          </a:ln>
          <a:effectLst/>
        </p:spPr>
        <p:txBody>
          <a:bodyPr rtlCol="0" anchor="ctr">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Stage 2</a:t>
            </a:r>
          </a:p>
        </p:txBody>
      </p:sp>
    </p:spTree>
    <p:extLst>
      <p:ext uri="{BB962C8B-B14F-4D97-AF65-F5344CB8AC3E}">
        <p14:creationId xmlns:p14="http://schemas.microsoft.com/office/powerpoint/2010/main" val="2649335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924C-B399-0FE9-8213-D98E3C7D2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C2594-93B9-90C9-4C67-B02D3476E32C}"/>
              </a:ext>
            </a:extLst>
          </p:cNvPr>
          <p:cNvSpPr>
            <a:spLocks noGrp="1"/>
          </p:cNvSpPr>
          <p:nvPr>
            <p:ph type="title"/>
          </p:nvPr>
        </p:nvSpPr>
        <p:spPr>
          <a:xfrm>
            <a:off x="719668" y="132515"/>
            <a:ext cx="10752667" cy="828675"/>
          </a:xfrm>
        </p:spPr>
        <p:txBody>
          <a:bodyPr/>
          <a:lstStyle/>
          <a:p>
            <a:r>
              <a:rPr lang="en-US" dirty="0"/>
              <a:t>2-Compartment Troponin Biology</a:t>
            </a:r>
          </a:p>
        </p:txBody>
      </p:sp>
      <p:sp>
        <p:nvSpPr>
          <p:cNvPr id="3" name="Text Placeholder 2">
            <a:extLst>
              <a:ext uri="{FF2B5EF4-FFF2-40B4-BE49-F238E27FC236}">
                <a16:creationId xmlns:a16="http://schemas.microsoft.com/office/drawing/2014/main" id="{6CAAD806-91F8-A309-96EE-6EE7E806134A}"/>
              </a:ext>
            </a:extLst>
          </p:cNvPr>
          <p:cNvSpPr>
            <a:spLocks noGrp="1"/>
          </p:cNvSpPr>
          <p:nvPr>
            <p:ph type="body" sz="quarter" idx="14"/>
          </p:nvPr>
        </p:nvSpPr>
        <p:spPr>
          <a:xfrm>
            <a:off x="0" y="6443143"/>
            <a:ext cx="12192000" cy="278332"/>
          </a:xfrm>
        </p:spPr>
        <p:txBody>
          <a:bodyPr/>
          <a:lstStyle/>
          <a:p>
            <a:endParaRPr lang="en-GB"/>
          </a:p>
        </p:txBody>
      </p:sp>
      <p:grpSp>
        <p:nvGrpSpPr>
          <p:cNvPr id="13" name="Group 12">
            <a:extLst>
              <a:ext uri="{FF2B5EF4-FFF2-40B4-BE49-F238E27FC236}">
                <a16:creationId xmlns:a16="http://schemas.microsoft.com/office/drawing/2014/main" id="{3D6B995F-418E-8685-CD73-F5346E347497}"/>
              </a:ext>
            </a:extLst>
          </p:cNvPr>
          <p:cNvGrpSpPr/>
          <p:nvPr/>
        </p:nvGrpSpPr>
        <p:grpSpPr>
          <a:xfrm>
            <a:off x="2618252" y="1512227"/>
            <a:ext cx="6955497" cy="4680660"/>
            <a:chOff x="2618252" y="1512227"/>
            <a:chExt cx="6955497" cy="4680660"/>
          </a:xfrm>
        </p:grpSpPr>
        <p:grpSp>
          <p:nvGrpSpPr>
            <p:cNvPr id="2912404" name="Group 2912403">
              <a:extLst>
                <a:ext uri="{FF2B5EF4-FFF2-40B4-BE49-F238E27FC236}">
                  <a16:creationId xmlns:a16="http://schemas.microsoft.com/office/drawing/2014/main" id="{1DD9A2B0-4CA2-743D-1CB1-3E544152A5CE}"/>
                </a:ext>
              </a:extLst>
            </p:cNvPr>
            <p:cNvGrpSpPr/>
            <p:nvPr/>
          </p:nvGrpSpPr>
          <p:grpSpPr>
            <a:xfrm>
              <a:off x="2618252" y="1512227"/>
              <a:ext cx="6955497" cy="4680660"/>
              <a:chOff x="2715657" y="1512227"/>
              <a:chExt cx="6955497" cy="4680660"/>
            </a:xfrm>
          </p:grpSpPr>
          <p:grpSp>
            <p:nvGrpSpPr>
              <p:cNvPr id="2912370" name="Group 2912369">
                <a:extLst>
                  <a:ext uri="{FF2B5EF4-FFF2-40B4-BE49-F238E27FC236}">
                    <a16:creationId xmlns:a16="http://schemas.microsoft.com/office/drawing/2014/main" id="{806B5194-5A74-7DCE-DF9C-8E1C8B5FE44A}"/>
                  </a:ext>
                </a:extLst>
              </p:cNvPr>
              <p:cNvGrpSpPr/>
              <p:nvPr/>
            </p:nvGrpSpPr>
            <p:grpSpPr>
              <a:xfrm>
                <a:off x="2857232" y="2292766"/>
                <a:ext cx="6813922" cy="2229749"/>
                <a:chOff x="3375393" y="2529700"/>
                <a:chExt cx="5163514" cy="1689679"/>
              </a:xfrm>
            </p:grpSpPr>
            <p:grpSp>
              <p:nvGrpSpPr>
                <p:cNvPr id="2912344" name="Group 2912343">
                  <a:extLst>
                    <a:ext uri="{FF2B5EF4-FFF2-40B4-BE49-F238E27FC236}">
                      <a16:creationId xmlns:a16="http://schemas.microsoft.com/office/drawing/2014/main" id="{A80AC493-B605-698D-033D-2D5C86006E3B}"/>
                    </a:ext>
                  </a:extLst>
                </p:cNvPr>
                <p:cNvGrpSpPr/>
                <p:nvPr/>
              </p:nvGrpSpPr>
              <p:grpSpPr>
                <a:xfrm rot="1371543">
                  <a:off x="3892559" y="2969791"/>
                  <a:ext cx="4570815" cy="1249588"/>
                  <a:chOff x="843768" y="2994152"/>
                  <a:chExt cx="2371877" cy="648433"/>
                </a:xfrm>
              </p:grpSpPr>
              <p:sp>
                <p:nvSpPr>
                  <p:cNvPr id="2912345" name="Oval 231">
                    <a:extLst>
                      <a:ext uri="{FF2B5EF4-FFF2-40B4-BE49-F238E27FC236}">
                        <a16:creationId xmlns:a16="http://schemas.microsoft.com/office/drawing/2014/main" id="{421A6E10-7F37-F746-2815-8EC241F998E7}"/>
                      </a:ext>
                    </a:extLst>
                  </p:cNvPr>
                  <p:cNvSpPr/>
                  <p:nvPr/>
                </p:nvSpPr>
                <p:spPr>
                  <a:xfrm rot="10551519">
                    <a:off x="928861" y="3279748"/>
                    <a:ext cx="454311" cy="127017"/>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Arial" panose="020B0604020202020204"/>
                        <a:ea typeface=""/>
                        <a:cs typeface=""/>
                      </a:rPr>
                      <a:t> </a:t>
                    </a:r>
                  </a:p>
                </p:txBody>
              </p:sp>
              <p:sp>
                <p:nvSpPr>
                  <p:cNvPr id="2912346" name="Oval 231">
                    <a:extLst>
                      <a:ext uri="{FF2B5EF4-FFF2-40B4-BE49-F238E27FC236}">
                        <a16:creationId xmlns:a16="http://schemas.microsoft.com/office/drawing/2014/main" id="{F1B61425-517C-7AAB-B4C1-08BEC4E5D766}"/>
                      </a:ext>
                    </a:extLst>
                  </p:cNvPr>
                  <p:cNvSpPr/>
                  <p:nvPr/>
                </p:nvSpPr>
                <p:spPr>
                  <a:xfrm rot="21175500">
                    <a:off x="843768" y="3423409"/>
                    <a:ext cx="458854" cy="97988"/>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srgbClr val="47484F"/>
                        </a:solidFill>
                        <a:effectLst/>
                        <a:uLnTx/>
                        <a:uFillTx/>
                        <a:latin typeface="Arial" panose="020B0604020202020204"/>
                        <a:ea typeface=""/>
                        <a:cs typeface=""/>
                      </a:rPr>
                      <a:t> </a:t>
                    </a:r>
                  </a:p>
                </p:txBody>
              </p:sp>
              <p:grpSp>
                <p:nvGrpSpPr>
                  <p:cNvPr id="2912347" name="Group 2912346">
                    <a:extLst>
                      <a:ext uri="{FF2B5EF4-FFF2-40B4-BE49-F238E27FC236}">
                        <a16:creationId xmlns:a16="http://schemas.microsoft.com/office/drawing/2014/main" id="{79650215-F977-BCD2-91F3-8CCC239C1E1B}"/>
                      </a:ext>
                    </a:extLst>
                  </p:cNvPr>
                  <p:cNvGrpSpPr/>
                  <p:nvPr/>
                </p:nvGrpSpPr>
                <p:grpSpPr>
                  <a:xfrm>
                    <a:off x="1061623" y="2994152"/>
                    <a:ext cx="2154022" cy="648433"/>
                    <a:chOff x="1061623" y="3389718"/>
                    <a:chExt cx="2154022" cy="648433"/>
                  </a:xfrm>
                </p:grpSpPr>
                <p:grpSp>
                  <p:nvGrpSpPr>
                    <p:cNvPr id="2912348" name="Group 2912347">
                      <a:extLst>
                        <a:ext uri="{FF2B5EF4-FFF2-40B4-BE49-F238E27FC236}">
                          <a16:creationId xmlns:a16="http://schemas.microsoft.com/office/drawing/2014/main" id="{E255AA8D-52D9-3EAE-B94F-AA776BD42AE0}"/>
                        </a:ext>
                      </a:extLst>
                    </p:cNvPr>
                    <p:cNvGrpSpPr/>
                    <p:nvPr/>
                  </p:nvGrpSpPr>
                  <p:grpSpPr>
                    <a:xfrm>
                      <a:off x="1061623" y="3389718"/>
                      <a:ext cx="2154022" cy="648433"/>
                      <a:chOff x="1061623" y="3389718"/>
                      <a:chExt cx="2154022" cy="648433"/>
                    </a:xfrm>
                  </p:grpSpPr>
                  <p:sp>
                    <p:nvSpPr>
                      <p:cNvPr id="2912352" name="Oval 34">
                        <a:extLst>
                          <a:ext uri="{FF2B5EF4-FFF2-40B4-BE49-F238E27FC236}">
                            <a16:creationId xmlns:a16="http://schemas.microsoft.com/office/drawing/2014/main" id="{89CA3F8F-C033-C8F6-C48A-F15F086E4989}"/>
                          </a:ext>
                        </a:extLst>
                      </p:cNvPr>
                      <p:cNvSpPr/>
                      <p:nvPr/>
                    </p:nvSpPr>
                    <p:spPr>
                      <a:xfrm rot="586267">
                        <a:off x="1061623" y="3389718"/>
                        <a:ext cx="2154022" cy="648433"/>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49797 w 2791646"/>
                          <a:gd name="connsiteY0" fmla="*/ 737223 h 1492476"/>
                          <a:gd name="connsiteX1" fmla="*/ 1241424 w 2791646"/>
                          <a:gd name="connsiteY1" fmla="*/ 125434 h 1492476"/>
                          <a:gd name="connsiteX2" fmla="*/ 2686176 w 2791646"/>
                          <a:gd name="connsiteY2" fmla="*/ 20144 h 1492476"/>
                          <a:gd name="connsiteX3" fmla="*/ 2529219 w 2791646"/>
                          <a:gd name="connsiteY3" fmla="*/ 401285 h 1492476"/>
                          <a:gd name="connsiteX4" fmla="*/ 1318329 w 2791646"/>
                          <a:gd name="connsiteY4" fmla="*/ 1016696 h 1492476"/>
                          <a:gd name="connsiteX5" fmla="*/ 78165 w 2791646"/>
                          <a:gd name="connsiteY5" fmla="*/ 1489525 h 1492476"/>
                          <a:gd name="connsiteX6" fmla="*/ 249797 w 2791646"/>
                          <a:gd name="connsiteY6" fmla="*/ 737223 h 1492476"/>
                          <a:gd name="connsiteX0" fmla="*/ 136201 w 2882933"/>
                          <a:gd name="connsiteY0" fmla="*/ 746281 h 1492568"/>
                          <a:gd name="connsiteX1" fmla="*/ 1332711 w 2882933"/>
                          <a:gd name="connsiteY1" fmla="*/ 125697 h 1492568"/>
                          <a:gd name="connsiteX2" fmla="*/ 2777463 w 2882933"/>
                          <a:gd name="connsiteY2" fmla="*/ 20407 h 1492568"/>
                          <a:gd name="connsiteX3" fmla="*/ 2620506 w 2882933"/>
                          <a:gd name="connsiteY3" fmla="*/ 401548 h 1492568"/>
                          <a:gd name="connsiteX4" fmla="*/ 1409616 w 2882933"/>
                          <a:gd name="connsiteY4" fmla="*/ 1016959 h 1492568"/>
                          <a:gd name="connsiteX5" fmla="*/ 169452 w 2882933"/>
                          <a:gd name="connsiteY5" fmla="*/ 1489788 h 1492568"/>
                          <a:gd name="connsiteX6" fmla="*/ 136201 w 2882933"/>
                          <a:gd name="connsiteY6" fmla="*/ 746281 h 1492568"/>
                          <a:gd name="connsiteX0" fmla="*/ 155042 w 2901774"/>
                          <a:gd name="connsiteY0" fmla="*/ 746281 h 1492568"/>
                          <a:gd name="connsiteX1" fmla="*/ 1351552 w 2901774"/>
                          <a:gd name="connsiteY1" fmla="*/ 125697 h 1492568"/>
                          <a:gd name="connsiteX2" fmla="*/ 2796304 w 2901774"/>
                          <a:gd name="connsiteY2" fmla="*/ 20407 h 1492568"/>
                          <a:gd name="connsiteX3" fmla="*/ 2639347 w 2901774"/>
                          <a:gd name="connsiteY3" fmla="*/ 401548 h 1492568"/>
                          <a:gd name="connsiteX4" fmla="*/ 1428457 w 2901774"/>
                          <a:gd name="connsiteY4" fmla="*/ 1016959 h 1492568"/>
                          <a:gd name="connsiteX5" fmla="*/ 188293 w 2901774"/>
                          <a:gd name="connsiteY5" fmla="*/ 1489788 h 1492568"/>
                          <a:gd name="connsiteX6" fmla="*/ 155042 w 2901774"/>
                          <a:gd name="connsiteY6" fmla="*/ 746281 h 1492568"/>
                          <a:gd name="connsiteX0" fmla="*/ 155042 w 3027823"/>
                          <a:gd name="connsiteY0" fmla="*/ 759201 h 1505488"/>
                          <a:gd name="connsiteX1" fmla="*/ 1351552 w 3027823"/>
                          <a:gd name="connsiteY1" fmla="*/ 138617 h 1505488"/>
                          <a:gd name="connsiteX2" fmla="*/ 2796304 w 3027823"/>
                          <a:gd name="connsiteY2" fmla="*/ 33327 h 1505488"/>
                          <a:gd name="connsiteX3" fmla="*/ 2887300 w 3027823"/>
                          <a:gd name="connsiteY3" fmla="*/ 590316 h 1505488"/>
                          <a:gd name="connsiteX4" fmla="*/ 1428457 w 3027823"/>
                          <a:gd name="connsiteY4" fmla="*/ 1029879 h 1505488"/>
                          <a:gd name="connsiteX5" fmla="*/ 188293 w 3027823"/>
                          <a:gd name="connsiteY5" fmla="*/ 1502708 h 1505488"/>
                          <a:gd name="connsiteX6" fmla="*/ 155042 w 3027823"/>
                          <a:gd name="connsiteY6" fmla="*/ 759201 h 1505488"/>
                          <a:gd name="connsiteX0" fmla="*/ 155042 w 3032621"/>
                          <a:gd name="connsiteY0" fmla="*/ 826527 h 1572814"/>
                          <a:gd name="connsiteX1" fmla="*/ 1351552 w 3032621"/>
                          <a:gd name="connsiteY1" fmla="*/ 205943 h 1572814"/>
                          <a:gd name="connsiteX2" fmla="*/ 2806719 w 3032621"/>
                          <a:gd name="connsiteY2" fmla="*/ 22759 h 1572814"/>
                          <a:gd name="connsiteX3" fmla="*/ 2887300 w 3032621"/>
                          <a:gd name="connsiteY3" fmla="*/ 657642 h 1572814"/>
                          <a:gd name="connsiteX4" fmla="*/ 1428457 w 3032621"/>
                          <a:gd name="connsiteY4" fmla="*/ 1097205 h 1572814"/>
                          <a:gd name="connsiteX5" fmla="*/ 188293 w 3032621"/>
                          <a:gd name="connsiteY5" fmla="*/ 1570034 h 1572814"/>
                          <a:gd name="connsiteX6" fmla="*/ 155042 w 3032621"/>
                          <a:gd name="connsiteY6" fmla="*/ 826527 h 1572814"/>
                          <a:gd name="connsiteX0" fmla="*/ 155042 w 3039113"/>
                          <a:gd name="connsiteY0" fmla="*/ 824167 h 1570454"/>
                          <a:gd name="connsiteX1" fmla="*/ 1351552 w 3039113"/>
                          <a:gd name="connsiteY1" fmla="*/ 203583 h 1570454"/>
                          <a:gd name="connsiteX2" fmla="*/ 2806719 w 3039113"/>
                          <a:gd name="connsiteY2" fmla="*/ 20399 h 1570454"/>
                          <a:gd name="connsiteX3" fmla="*/ 2897123 w 3039113"/>
                          <a:gd name="connsiteY3" fmla="*/ 618969 h 1570454"/>
                          <a:gd name="connsiteX4" fmla="*/ 1428457 w 3039113"/>
                          <a:gd name="connsiteY4" fmla="*/ 1094845 h 1570454"/>
                          <a:gd name="connsiteX5" fmla="*/ 188293 w 3039113"/>
                          <a:gd name="connsiteY5" fmla="*/ 1567674 h 1570454"/>
                          <a:gd name="connsiteX6" fmla="*/ 155042 w 3039113"/>
                          <a:gd name="connsiteY6" fmla="*/ 824167 h 1570454"/>
                          <a:gd name="connsiteX0" fmla="*/ 155042 w 3103314"/>
                          <a:gd name="connsiteY0" fmla="*/ 824167 h 1570454"/>
                          <a:gd name="connsiteX1" fmla="*/ 1351552 w 3103314"/>
                          <a:gd name="connsiteY1" fmla="*/ 203583 h 1570454"/>
                          <a:gd name="connsiteX2" fmla="*/ 2806719 w 3103314"/>
                          <a:gd name="connsiteY2" fmla="*/ 20399 h 1570454"/>
                          <a:gd name="connsiteX3" fmla="*/ 2897123 w 3103314"/>
                          <a:gd name="connsiteY3" fmla="*/ 618969 h 1570454"/>
                          <a:gd name="connsiteX4" fmla="*/ 1428457 w 3103314"/>
                          <a:gd name="connsiteY4" fmla="*/ 1094845 h 1570454"/>
                          <a:gd name="connsiteX5" fmla="*/ 188293 w 3103314"/>
                          <a:gd name="connsiteY5" fmla="*/ 1567674 h 1570454"/>
                          <a:gd name="connsiteX6" fmla="*/ 155042 w 3103314"/>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1707"/>
                          <a:gd name="connsiteX1" fmla="*/ 1351552 w 3104269"/>
                          <a:gd name="connsiteY1" fmla="*/ 203583 h 1571707"/>
                          <a:gd name="connsiteX2" fmla="*/ 2806719 w 3104269"/>
                          <a:gd name="connsiteY2" fmla="*/ 20399 h 1571707"/>
                          <a:gd name="connsiteX3" fmla="*/ 2897123 w 3104269"/>
                          <a:gd name="connsiteY3" fmla="*/ 618969 h 1571707"/>
                          <a:gd name="connsiteX4" fmla="*/ 1428457 w 3104269"/>
                          <a:gd name="connsiteY4" fmla="*/ 1094845 h 1571707"/>
                          <a:gd name="connsiteX5" fmla="*/ 188293 w 3104269"/>
                          <a:gd name="connsiteY5" fmla="*/ 1567674 h 1571707"/>
                          <a:gd name="connsiteX6" fmla="*/ 155042 w 3104269"/>
                          <a:gd name="connsiteY6" fmla="*/ 824167 h 1571707"/>
                          <a:gd name="connsiteX0" fmla="*/ 155042 w 3055934"/>
                          <a:gd name="connsiteY0" fmla="*/ 912296 h 1659836"/>
                          <a:gd name="connsiteX1" fmla="*/ 1351552 w 3055934"/>
                          <a:gd name="connsiteY1" fmla="*/ 291712 h 1659836"/>
                          <a:gd name="connsiteX2" fmla="*/ 2841904 w 3055934"/>
                          <a:gd name="connsiteY2" fmla="*/ 14285 h 1659836"/>
                          <a:gd name="connsiteX3" fmla="*/ 2897123 w 3055934"/>
                          <a:gd name="connsiteY3" fmla="*/ 707098 h 1659836"/>
                          <a:gd name="connsiteX4" fmla="*/ 1428457 w 3055934"/>
                          <a:gd name="connsiteY4" fmla="*/ 1182974 h 1659836"/>
                          <a:gd name="connsiteX5" fmla="*/ 188293 w 3055934"/>
                          <a:gd name="connsiteY5" fmla="*/ 1655803 h 1659836"/>
                          <a:gd name="connsiteX6" fmla="*/ 155042 w 3055934"/>
                          <a:gd name="connsiteY6" fmla="*/ 912296 h 1659836"/>
                          <a:gd name="connsiteX0" fmla="*/ 155042 w 3043129"/>
                          <a:gd name="connsiteY0" fmla="*/ 913698 h 1661238"/>
                          <a:gd name="connsiteX1" fmla="*/ 1351552 w 3043129"/>
                          <a:gd name="connsiteY1" fmla="*/ 293114 h 1661238"/>
                          <a:gd name="connsiteX2" fmla="*/ 2841904 w 3043129"/>
                          <a:gd name="connsiteY2" fmla="*/ 15687 h 1661238"/>
                          <a:gd name="connsiteX3" fmla="*/ 2897123 w 3043129"/>
                          <a:gd name="connsiteY3" fmla="*/ 708500 h 1661238"/>
                          <a:gd name="connsiteX4" fmla="*/ 1428457 w 3043129"/>
                          <a:gd name="connsiteY4" fmla="*/ 1184376 h 1661238"/>
                          <a:gd name="connsiteX5" fmla="*/ 188293 w 3043129"/>
                          <a:gd name="connsiteY5" fmla="*/ 1657205 h 1661238"/>
                          <a:gd name="connsiteX6" fmla="*/ 155042 w 3043129"/>
                          <a:gd name="connsiteY6" fmla="*/ 913698 h 1661238"/>
                          <a:gd name="connsiteX0" fmla="*/ 155042 w 3044968"/>
                          <a:gd name="connsiteY0" fmla="*/ 913698 h 1661238"/>
                          <a:gd name="connsiteX1" fmla="*/ 1351552 w 3044968"/>
                          <a:gd name="connsiteY1" fmla="*/ 293114 h 1661238"/>
                          <a:gd name="connsiteX2" fmla="*/ 2841904 w 3044968"/>
                          <a:gd name="connsiteY2" fmla="*/ 15687 h 1661238"/>
                          <a:gd name="connsiteX3" fmla="*/ 2897123 w 3044968"/>
                          <a:gd name="connsiteY3" fmla="*/ 708500 h 1661238"/>
                          <a:gd name="connsiteX4" fmla="*/ 1428457 w 3044968"/>
                          <a:gd name="connsiteY4" fmla="*/ 1184376 h 1661238"/>
                          <a:gd name="connsiteX5" fmla="*/ 188293 w 3044968"/>
                          <a:gd name="connsiteY5" fmla="*/ 1657205 h 1661238"/>
                          <a:gd name="connsiteX6" fmla="*/ 155042 w 3044968"/>
                          <a:gd name="connsiteY6" fmla="*/ 913698 h 1661238"/>
                          <a:gd name="connsiteX0" fmla="*/ 132498 w 3022425"/>
                          <a:gd name="connsiteY0" fmla="*/ 913698 h 1691709"/>
                          <a:gd name="connsiteX1" fmla="*/ 1329008 w 3022425"/>
                          <a:gd name="connsiteY1" fmla="*/ 293114 h 1691709"/>
                          <a:gd name="connsiteX2" fmla="*/ 2819360 w 3022425"/>
                          <a:gd name="connsiteY2" fmla="*/ 15687 h 1691709"/>
                          <a:gd name="connsiteX3" fmla="*/ 2874579 w 3022425"/>
                          <a:gd name="connsiteY3" fmla="*/ 708500 h 1691709"/>
                          <a:gd name="connsiteX4" fmla="*/ 1405913 w 3022425"/>
                          <a:gd name="connsiteY4" fmla="*/ 1184376 h 1691709"/>
                          <a:gd name="connsiteX5" fmla="*/ 172927 w 3022425"/>
                          <a:gd name="connsiteY5" fmla="*/ 1687978 h 1691709"/>
                          <a:gd name="connsiteX6" fmla="*/ 132498 w 3022425"/>
                          <a:gd name="connsiteY6" fmla="*/ 913698 h 1691709"/>
                          <a:gd name="connsiteX0" fmla="*/ 98766 w 2988693"/>
                          <a:gd name="connsiteY0" fmla="*/ 913698 h 1690388"/>
                          <a:gd name="connsiteX1" fmla="*/ 1295276 w 2988693"/>
                          <a:gd name="connsiteY1" fmla="*/ 293114 h 1690388"/>
                          <a:gd name="connsiteX2" fmla="*/ 2785628 w 2988693"/>
                          <a:gd name="connsiteY2" fmla="*/ 15687 h 1690388"/>
                          <a:gd name="connsiteX3" fmla="*/ 2840847 w 2988693"/>
                          <a:gd name="connsiteY3" fmla="*/ 708500 h 1690388"/>
                          <a:gd name="connsiteX4" fmla="*/ 1372181 w 2988693"/>
                          <a:gd name="connsiteY4" fmla="*/ 1184376 h 1690388"/>
                          <a:gd name="connsiteX5" fmla="*/ 139195 w 2988693"/>
                          <a:gd name="connsiteY5" fmla="*/ 1687978 h 1690388"/>
                          <a:gd name="connsiteX6" fmla="*/ 98766 w 2988693"/>
                          <a:gd name="connsiteY6" fmla="*/ 913698 h 1690388"/>
                          <a:gd name="connsiteX0" fmla="*/ 120660 w 3043268"/>
                          <a:gd name="connsiteY0" fmla="*/ 891029 h 1692084"/>
                          <a:gd name="connsiteX1" fmla="*/ 1349851 w 3043268"/>
                          <a:gd name="connsiteY1" fmla="*/ 292911 h 1692084"/>
                          <a:gd name="connsiteX2" fmla="*/ 2840203 w 3043268"/>
                          <a:gd name="connsiteY2" fmla="*/ 15484 h 1692084"/>
                          <a:gd name="connsiteX3" fmla="*/ 2895422 w 3043268"/>
                          <a:gd name="connsiteY3" fmla="*/ 708297 h 1692084"/>
                          <a:gd name="connsiteX4" fmla="*/ 1426756 w 3043268"/>
                          <a:gd name="connsiteY4" fmla="*/ 1184173 h 1692084"/>
                          <a:gd name="connsiteX5" fmla="*/ 193770 w 3043268"/>
                          <a:gd name="connsiteY5" fmla="*/ 1687775 h 1692084"/>
                          <a:gd name="connsiteX6" fmla="*/ 120660 w 3043268"/>
                          <a:gd name="connsiteY6" fmla="*/ 891029 h 1692084"/>
                          <a:gd name="connsiteX0" fmla="*/ 84822 w 3007430"/>
                          <a:gd name="connsiteY0" fmla="*/ 891029 h 1692084"/>
                          <a:gd name="connsiteX1" fmla="*/ 1314013 w 3007430"/>
                          <a:gd name="connsiteY1" fmla="*/ 292911 h 1692084"/>
                          <a:gd name="connsiteX2" fmla="*/ 2804365 w 3007430"/>
                          <a:gd name="connsiteY2" fmla="*/ 15484 h 1692084"/>
                          <a:gd name="connsiteX3" fmla="*/ 2859584 w 3007430"/>
                          <a:gd name="connsiteY3" fmla="*/ 708297 h 1692084"/>
                          <a:gd name="connsiteX4" fmla="*/ 1390918 w 3007430"/>
                          <a:gd name="connsiteY4" fmla="*/ 1184173 h 1692084"/>
                          <a:gd name="connsiteX5" fmla="*/ 157932 w 3007430"/>
                          <a:gd name="connsiteY5" fmla="*/ 1687775 h 1692084"/>
                          <a:gd name="connsiteX6" fmla="*/ 84822 w 3007430"/>
                          <a:gd name="connsiteY6" fmla="*/ 891029 h 1692084"/>
                          <a:gd name="connsiteX0" fmla="*/ 847443 w 2853220"/>
                          <a:gd name="connsiteY0" fmla="*/ 582552 h 1700267"/>
                          <a:gd name="connsiteX1" fmla="*/ 1159803 w 2853220"/>
                          <a:gd name="connsiteY1" fmla="*/ 290549 h 1700267"/>
                          <a:gd name="connsiteX2" fmla="*/ 2650155 w 2853220"/>
                          <a:gd name="connsiteY2" fmla="*/ 13122 h 1700267"/>
                          <a:gd name="connsiteX3" fmla="*/ 2705374 w 2853220"/>
                          <a:gd name="connsiteY3" fmla="*/ 705935 h 1700267"/>
                          <a:gd name="connsiteX4" fmla="*/ 1236708 w 2853220"/>
                          <a:gd name="connsiteY4" fmla="*/ 1181811 h 1700267"/>
                          <a:gd name="connsiteX5" fmla="*/ 3722 w 2853220"/>
                          <a:gd name="connsiteY5" fmla="*/ 1685413 h 1700267"/>
                          <a:gd name="connsiteX6" fmla="*/ 847443 w 2853220"/>
                          <a:gd name="connsiteY6" fmla="*/ 582552 h 1700267"/>
                          <a:gd name="connsiteX0" fmla="*/ 447165 w 2452942"/>
                          <a:gd name="connsiteY0" fmla="*/ 582552 h 1421680"/>
                          <a:gd name="connsiteX1" fmla="*/ 759525 w 2452942"/>
                          <a:gd name="connsiteY1" fmla="*/ 290549 h 1421680"/>
                          <a:gd name="connsiteX2" fmla="*/ 2249877 w 2452942"/>
                          <a:gd name="connsiteY2" fmla="*/ 13122 h 1421680"/>
                          <a:gd name="connsiteX3" fmla="*/ 2305096 w 2452942"/>
                          <a:gd name="connsiteY3" fmla="*/ 705935 h 1421680"/>
                          <a:gd name="connsiteX4" fmla="*/ 836430 w 2452942"/>
                          <a:gd name="connsiteY4" fmla="*/ 1181811 h 1421680"/>
                          <a:gd name="connsiteX5" fmla="*/ 7406 w 2452942"/>
                          <a:gd name="connsiteY5" fmla="*/ 1387184 h 1421680"/>
                          <a:gd name="connsiteX6" fmla="*/ 447165 w 2452942"/>
                          <a:gd name="connsiteY6" fmla="*/ 582552 h 1421680"/>
                          <a:gd name="connsiteX0" fmla="*/ 447165 w 2438288"/>
                          <a:gd name="connsiteY0" fmla="*/ 549290 h 1388418"/>
                          <a:gd name="connsiteX1" fmla="*/ 759525 w 2438288"/>
                          <a:gd name="connsiteY1" fmla="*/ 257287 h 1388418"/>
                          <a:gd name="connsiteX2" fmla="*/ 2221312 w 2438288"/>
                          <a:gd name="connsiteY2" fmla="*/ 14454 h 1388418"/>
                          <a:gd name="connsiteX3" fmla="*/ 2305096 w 2438288"/>
                          <a:gd name="connsiteY3" fmla="*/ 672673 h 1388418"/>
                          <a:gd name="connsiteX4" fmla="*/ 836430 w 2438288"/>
                          <a:gd name="connsiteY4" fmla="*/ 1148549 h 1388418"/>
                          <a:gd name="connsiteX5" fmla="*/ 7406 w 2438288"/>
                          <a:gd name="connsiteY5" fmla="*/ 1353922 h 1388418"/>
                          <a:gd name="connsiteX6" fmla="*/ 447165 w 2438288"/>
                          <a:gd name="connsiteY6" fmla="*/ 549290 h 13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288" h="1388418">
                            <a:moveTo>
                              <a:pt x="447165" y="549290"/>
                            </a:moveTo>
                            <a:cubicBezTo>
                              <a:pt x="572518" y="366518"/>
                              <a:pt x="463834" y="346426"/>
                              <a:pt x="759525" y="257287"/>
                            </a:cubicBezTo>
                            <a:cubicBezTo>
                              <a:pt x="1055216" y="168148"/>
                              <a:pt x="2002701" y="-59198"/>
                              <a:pt x="2221312" y="14454"/>
                            </a:cubicBezTo>
                            <a:cubicBezTo>
                              <a:pt x="2439923" y="88106"/>
                              <a:pt x="2535910" y="483657"/>
                              <a:pt x="2305096" y="672673"/>
                            </a:cubicBezTo>
                            <a:cubicBezTo>
                              <a:pt x="2074282" y="861689"/>
                              <a:pt x="1432695" y="986818"/>
                              <a:pt x="836430" y="1148549"/>
                            </a:cubicBezTo>
                            <a:cubicBezTo>
                              <a:pt x="280613" y="1321939"/>
                              <a:pt x="72283" y="1453798"/>
                              <a:pt x="7406" y="1353922"/>
                            </a:cubicBezTo>
                            <a:cubicBezTo>
                              <a:pt x="-57471" y="1254046"/>
                              <a:pt x="321812" y="732062"/>
                              <a:pt x="447165" y="549290"/>
                            </a:cubicBezTo>
                            <a:close/>
                          </a:path>
                        </a:pathLst>
                      </a:custGeom>
                      <a:solidFill>
                        <a:srgbClr val="F4A9A7"/>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rgbClr val="47484F"/>
                          </a:solidFill>
                          <a:effectLst/>
                          <a:uLnTx/>
                          <a:uFillTx/>
                          <a:latin typeface="Arial" panose="020B0604020202020204"/>
                          <a:ea typeface=""/>
                          <a:cs typeface=""/>
                        </a:endParaRPr>
                      </a:p>
                    </p:txBody>
                  </p:sp>
                  <p:sp>
                    <p:nvSpPr>
                      <p:cNvPr id="2912358" name="Flowchart: Stored Data 63">
                        <a:extLst>
                          <a:ext uri="{FF2B5EF4-FFF2-40B4-BE49-F238E27FC236}">
                            <a16:creationId xmlns:a16="http://schemas.microsoft.com/office/drawing/2014/main" id="{063008D6-9C83-15AB-A373-990A208EE4CA}"/>
                          </a:ext>
                        </a:extLst>
                      </p:cNvPr>
                      <p:cNvSpPr/>
                      <p:nvPr/>
                    </p:nvSpPr>
                    <p:spPr>
                      <a:xfrm flipH="1">
                        <a:off x="1548694" y="3458577"/>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59" name="Flowchart: Stored Data 63">
                        <a:extLst>
                          <a:ext uri="{FF2B5EF4-FFF2-40B4-BE49-F238E27FC236}">
                            <a16:creationId xmlns:a16="http://schemas.microsoft.com/office/drawing/2014/main" id="{069D10B2-3858-7894-E23A-28C66CDB4803}"/>
                          </a:ext>
                        </a:extLst>
                      </p:cNvPr>
                      <p:cNvSpPr/>
                      <p:nvPr/>
                    </p:nvSpPr>
                    <p:spPr>
                      <a:xfrm flipH="1">
                        <a:off x="1672913" y="3461570"/>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0" name="Flowchart: Stored Data 63">
                        <a:extLst>
                          <a:ext uri="{FF2B5EF4-FFF2-40B4-BE49-F238E27FC236}">
                            <a16:creationId xmlns:a16="http://schemas.microsoft.com/office/drawing/2014/main" id="{4CE5C36F-5E32-ECC7-1EFA-0A1F92C535DF}"/>
                          </a:ext>
                        </a:extLst>
                      </p:cNvPr>
                      <p:cNvSpPr/>
                      <p:nvPr/>
                    </p:nvSpPr>
                    <p:spPr>
                      <a:xfrm rot="10641218">
                        <a:off x="1813476" y="3460367"/>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1" name="Flowchart: Stored Data 63">
                        <a:extLst>
                          <a:ext uri="{FF2B5EF4-FFF2-40B4-BE49-F238E27FC236}">
                            <a16:creationId xmlns:a16="http://schemas.microsoft.com/office/drawing/2014/main" id="{1559BE39-0011-4489-D100-D357A8C4850B}"/>
                          </a:ext>
                        </a:extLst>
                      </p:cNvPr>
                      <p:cNvSpPr/>
                      <p:nvPr/>
                    </p:nvSpPr>
                    <p:spPr>
                      <a:xfrm rot="10800000">
                        <a:off x="1948028" y="3464755"/>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2" name="Flowchart: Stored Data 63">
                        <a:extLst>
                          <a:ext uri="{FF2B5EF4-FFF2-40B4-BE49-F238E27FC236}">
                            <a16:creationId xmlns:a16="http://schemas.microsoft.com/office/drawing/2014/main" id="{C070020A-8B0C-B4B7-5B0C-38DFE2F1A887}"/>
                          </a:ext>
                        </a:extLst>
                      </p:cNvPr>
                      <p:cNvSpPr/>
                      <p:nvPr/>
                    </p:nvSpPr>
                    <p:spPr>
                      <a:xfrm rot="10447608">
                        <a:off x="2077379" y="3466426"/>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3" name="Flowchart: Stored Data 63">
                        <a:extLst>
                          <a:ext uri="{FF2B5EF4-FFF2-40B4-BE49-F238E27FC236}">
                            <a16:creationId xmlns:a16="http://schemas.microsoft.com/office/drawing/2014/main" id="{1EF05E23-52C4-E564-FFAA-CF6D4D726FEB}"/>
                          </a:ext>
                        </a:extLst>
                      </p:cNvPr>
                      <p:cNvSpPr/>
                      <p:nvPr/>
                    </p:nvSpPr>
                    <p:spPr>
                      <a:xfrm rot="10447608">
                        <a:off x="2218377" y="3461569"/>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4" name="Flowchart: Stored Data 63">
                        <a:extLst>
                          <a:ext uri="{FF2B5EF4-FFF2-40B4-BE49-F238E27FC236}">
                            <a16:creationId xmlns:a16="http://schemas.microsoft.com/office/drawing/2014/main" id="{EAC9CDEC-1FBD-2BE2-632D-1413A65EC6D4}"/>
                          </a:ext>
                        </a:extLst>
                      </p:cNvPr>
                      <p:cNvSpPr/>
                      <p:nvPr/>
                    </p:nvSpPr>
                    <p:spPr>
                      <a:xfrm rot="10800000">
                        <a:off x="2372296" y="3470578"/>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5" name="Flowchart: Stored Data 63">
                        <a:extLst>
                          <a:ext uri="{FF2B5EF4-FFF2-40B4-BE49-F238E27FC236}">
                            <a16:creationId xmlns:a16="http://schemas.microsoft.com/office/drawing/2014/main" id="{3C6FDB00-FC0C-B08F-C4CD-57C471DB240D}"/>
                          </a:ext>
                        </a:extLst>
                      </p:cNvPr>
                      <p:cNvSpPr/>
                      <p:nvPr/>
                    </p:nvSpPr>
                    <p:spPr>
                      <a:xfrm rot="11226330">
                        <a:off x="2495689" y="3481345"/>
                        <a:ext cx="118387" cy="40457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 name="connsiteX0" fmla="*/ 2438 w 10019"/>
                          <a:gd name="connsiteY0" fmla="*/ 350 h 10651"/>
                          <a:gd name="connsiteX1" fmla="*/ 10019 w 10019"/>
                          <a:gd name="connsiteY1" fmla="*/ 1 h 10651"/>
                          <a:gd name="connsiteX2" fmla="*/ 5649 w 10019"/>
                          <a:gd name="connsiteY2" fmla="*/ 4676 h 10651"/>
                          <a:gd name="connsiteX3" fmla="*/ 10019 w 10019"/>
                          <a:gd name="connsiteY3" fmla="*/ 10000 h 10651"/>
                          <a:gd name="connsiteX4" fmla="*/ 5973 w 10019"/>
                          <a:gd name="connsiteY4" fmla="*/ 10651 h 10651"/>
                          <a:gd name="connsiteX5" fmla="*/ 106 w 10019"/>
                          <a:gd name="connsiteY5" fmla="*/ 4929 h 10651"/>
                          <a:gd name="connsiteX6" fmla="*/ 2438 w 10019"/>
                          <a:gd name="connsiteY6" fmla="*/ 350 h 10651"/>
                          <a:gd name="connsiteX0" fmla="*/ 2438 w 12669"/>
                          <a:gd name="connsiteY0" fmla="*/ 350 h 10651"/>
                          <a:gd name="connsiteX1" fmla="*/ 10019 w 12669"/>
                          <a:gd name="connsiteY1" fmla="*/ 1 h 10651"/>
                          <a:gd name="connsiteX2" fmla="*/ 5649 w 12669"/>
                          <a:gd name="connsiteY2" fmla="*/ 4676 h 10651"/>
                          <a:gd name="connsiteX3" fmla="*/ 12669 w 12669"/>
                          <a:gd name="connsiteY3" fmla="*/ 10451 h 10651"/>
                          <a:gd name="connsiteX4" fmla="*/ 5973 w 12669"/>
                          <a:gd name="connsiteY4" fmla="*/ 10651 h 10651"/>
                          <a:gd name="connsiteX5" fmla="*/ 106 w 12669"/>
                          <a:gd name="connsiteY5" fmla="*/ 4929 h 10651"/>
                          <a:gd name="connsiteX6" fmla="*/ 2438 w 12669"/>
                          <a:gd name="connsiteY6" fmla="*/ 350 h 10651"/>
                          <a:gd name="connsiteX0" fmla="*/ 2438 w 12669"/>
                          <a:gd name="connsiteY0" fmla="*/ 349 h 10650"/>
                          <a:gd name="connsiteX1" fmla="*/ 10019 w 12669"/>
                          <a:gd name="connsiteY1" fmla="*/ 0 h 10650"/>
                          <a:gd name="connsiteX2" fmla="*/ 5649 w 12669"/>
                          <a:gd name="connsiteY2" fmla="*/ 4675 h 10650"/>
                          <a:gd name="connsiteX3" fmla="*/ 12669 w 12669"/>
                          <a:gd name="connsiteY3" fmla="*/ 10450 h 10650"/>
                          <a:gd name="connsiteX4" fmla="*/ 5973 w 12669"/>
                          <a:gd name="connsiteY4" fmla="*/ 10650 h 10650"/>
                          <a:gd name="connsiteX5" fmla="*/ 106 w 12669"/>
                          <a:gd name="connsiteY5" fmla="*/ 4928 h 10650"/>
                          <a:gd name="connsiteX6" fmla="*/ 2438 w 12669"/>
                          <a:gd name="connsiteY6" fmla="*/ 34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9" h="10650">
                            <a:moveTo>
                              <a:pt x="2438" y="349"/>
                            </a:moveTo>
                            <a:cubicBezTo>
                              <a:pt x="5192" y="235"/>
                              <a:pt x="7266" y="0"/>
                              <a:pt x="10019" y="0"/>
                            </a:cubicBezTo>
                            <a:cubicBezTo>
                              <a:pt x="9106" y="0"/>
                              <a:pt x="5207" y="2933"/>
                              <a:pt x="5649" y="4675"/>
                            </a:cubicBezTo>
                            <a:cubicBezTo>
                              <a:pt x="6091" y="6417"/>
                              <a:pt x="11756" y="10450"/>
                              <a:pt x="12669" y="10450"/>
                            </a:cubicBezTo>
                            <a:lnTo>
                              <a:pt x="5973" y="10650"/>
                            </a:lnTo>
                            <a:cubicBezTo>
                              <a:pt x="2884" y="10207"/>
                              <a:pt x="695" y="6645"/>
                              <a:pt x="106" y="4928"/>
                            </a:cubicBezTo>
                            <a:cubicBezTo>
                              <a:pt x="-483" y="3211"/>
                              <a:pt x="1525" y="349"/>
                              <a:pt x="2438" y="349"/>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6" name="Flowchart: Stored Data 63">
                        <a:extLst>
                          <a:ext uri="{FF2B5EF4-FFF2-40B4-BE49-F238E27FC236}">
                            <a16:creationId xmlns:a16="http://schemas.microsoft.com/office/drawing/2014/main" id="{15DB434C-D06C-0934-B10F-F7D8D8E876D0}"/>
                          </a:ext>
                        </a:extLst>
                      </p:cNvPr>
                      <p:cNvSpPr/>
                      <p:nvPr/>
                    </p:nvSpPr>
                    <p:spPr>
                      <a:xfrm rot="11212471">
                        <a:off x="2644809" y="3478035"/>
                        <a:ext cx="118387" cy="40457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 name="connsiteX0" fmla="*/ 2438 w 10019"/>
                          <a:gd name="connsiteY0" fmla="*/ 350 h 10651"/>
                          <a:gd name="connsiteX1" fmla="*/ 10019 w 10019"/>
                          <a:gd name="connsiteY1" fmla="*/ 1 h 10651"/>
                          <a:gd name="connsiteX2" fmla="*/ 5649 w 10019"/>
                          <a:gd name="connsiteY2" fmla="*/ 4676 h 10651"/>
                          <a:gd name="connsiteX3" fmla="*/ 10019 w 10019"/>
                          <a:gd name="connsiteY3" fmla="*/ 10000 h 10651"/>
                          <a:gd name="connsiteX4" fmla="*/ 5973 w 10019"/>
                          <a:gd name="connsiteY4" fmla="*/ 10651 h 10651"/>
                          <a:gd name="connsiteX5" fmla="*/ 106 w 10019"/>
                          <a:gd name="connsiteY5" fmla="*/ 4929 h 10651"/>
                          <a:gd name="connsiteX6" fmla="*/ 2438 w 10019"/>
                          <a:gd name="connsiteY6" fmla="*/ 350 h 10651"/>
                          <a:gd name="connsiteX0" fmla="*/ 2438 w 12669"/>
                          <a:gd name="connsiteY0" fmla="*/ 350 h 10651"/>
                          <a:gd name="connsiteX1" fmla="*/ 10019 w 12669"/>
                          <a:gd name="connsiteY1" fmla="*/ 1 h 10651"/>
                          <a:gd name="connsiteX2" fmla="*/ 5649 w 12669"/>
                          <a:gd name="connsiteY2" fmla="*/ 4676 h 10651"/>
                          <a:gd name="connsiteX3" fmla="*/ 12669 w 12669"/>
                          <a:gd name="connsiteY3" fmla="*/ 10451 h 10651"/>
                          <a:gd name="connsiteX4" fmla="*/ 5973 w 12669"/>
                          <a:gd name="connsiteY4" fmla="*/ 10651 h 10651"/>
                          <a:gd name="connsiteX5" fmla="*/ 106 w 12669"/>
                          <a:gd name="connsiteY5" fmla="*/ 4929 h 10651"/>
                          <a:gd name="connsiteX6" fmla="*/ 2438 w 12669"/>
                          <a:gd name="connsiteY6" fmla="*/ 350 h 10651"/>
                          <a:gd name="connsiteX0" fmla="*/ 2438 w 12669"/>
                          <a:gd name="connsiteY0" fmla="*/ 349 h 10650"/>
                          <a:gd name="connsiteX1" fmla="*/ 10019 w 12669"/>
                          <a:gd name="connsiteY1" fmla="*/ 0 h 10650"/>
                          <a:gd name="connsiteX2" fmla="*/ 5649 w 12669"/>
                          <a:gd name="connsiteY2" fmla="*/ 4675 h 10650"/>
                          <a:gd name="connsiteX3" fmla="*/ 12669 w 12669"/>
                          <a:gd name="connsiteY3" fmla="*/ 10450 h 10650"/>
                          <a:gd name="connsiteX4" fmla="*/ 5973 w 12669"/>
                          <a:gd name="connsiteY4" fmla="*/ 10650 h 10650"/>
                          <a:gd name="connsiteX5" fmla="*/ 106 w 12669"/>
                          <a:gd name="connsiteY5" fmla="*/ 4928 h 10650"/>
                          <a:gd name="connsiteX6" fmla="*/ 2438 w 12669"/>
                          <a:gd name="connsiteY6" fmla="*/ 34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9" h="10650">
                            <a:moveTo>
                              <a:pt x="2438" y="349"/>
                            </a:moveTo>
                            <a:cubicBezTo>
                              <a:pt x="5192" y="235"/>
                              <a:pt x="7266" y="0"/>
                              <a:pt x="10019" y="0"/>
                            </a:cubicBezTo>
                            <a:cubicBezTo>
                              <a:pt x="9106" y="0"/>
                              <a:pt x="5207" y="2933"/>
                              <a:pt x="5649" y="4675"/>
                            </a:cubicBezTo>
                            <a:cubicBezTo>
                              <a:pt x="6091" y="6417"/>
                              <a:pt x="11756" y="10450"/>
                              <a:pt x="12669" y="10450"/>
                            </a:cubicBezTo>
                            <a:lnTo>
                              <a:pt x="5973" y="10650"/>
                            </a:lnTo>
                            <a:cubicBezTo>
                              <a:pt x="2884" y="10207"/>
                              <a:pt x="695" y="6645"/>
                              <a:pt x="106" y="4928"/>
                            </a:cubicBezTo>
                            <a:cubicBezTo>
                              <a:pt x="-483" y="3211"/>
                              <a:pt x="1525" y="349"/>
                              <a:pt x="2438" y="349"/>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7" name="Flowchart: Stored Data 63">
                        <a:extLst>
                          <a:ext uri="{FF2B5EF4-FFF2-40B4-BE49-F238E27FC236}">
                            <a16:creationId xmlns:a16="http://schemas.microsoft.com/office/drawing/2014/main" id="{CFA8CB0F-88A9-A9FA-6FCF-28285D0D711D}"/>
                          </a:ext>
                        </a:extLst>
                      </p:cNvPr>
                      <p:cNvSpPr/>
                      <p:nvPr/>
                    </p:nvSpPr>
                    <p:spPr>
                      <a:xfrm rot="10800000">
                        <a:off x="2808868" y="3507207"/>
                        <a:ext cx="93447" cy="37641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8" name="Flowchart: Stored Data 63">
                        <a:extLst>
                          <a:ext uri="{FF2B5EF4-FFF2-40B4-BE49-F238E27FC236}">
                            <a16:creationId xmlns:a16="http://schemas.microsoft.com/office/drawing/2014/main" id="{64C4E2CD-6084-DC04-4028-465CFDEDF584}"/>
                          </a:ext>
                        </a:extLst>
                      </p:cNvPr>
                      <p:cNvSpPr/>
                      <p:nvPr/>
                    </p:nvSpPr>
                    <p:spPr>
                      <a:xfrm rot="10800000">
                        <a:off x="2962306" y="3522018"/>
                        <a:ext cx="91085" cy="35532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69" name="Flowchart: Stored Data 63">
                        <a:extLst>
                          <a:ext uri="{FF2B5EF4-FFF2-40B4-BE49-F238E27FC236}">
                            <a16:creationId xmlns:a16="http://schemas.microsoft.com/office/drawing/2014/main" id="{A958E3E8-0DDA-BE6B-52C9-5CEF6336AD21}"/>
                          </a:ext>
                        </a:extLst>
                      </p:cNvPr>
                      <p:cNvSpPr/>
                      <p:nvPr/>
                    </p:nvSpPr>
                    <p:spPr>
                      <a:xfrm rot="10800000">
                        <a:off x="3082292" y="3565508"/>
                        <a:ext cx="93446" cy="2841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C66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2912349" name="Oval 231">
                      <a:extLst>
                        <a:ext uri="{FF2B5EF4-FFF2-40B4-BE49-F238E27FC236}">
                          <a16:creationId xmlns:a16="http://schemas.microsoft.com/office/drawing/2014/main" id="{471C3418-91D5-8485-9B5F-68498FF8F9E2}"/>
                        </a:ext>
                      </a:extLst>
                    </p:cNvPr>
                    <p:cNvSpPr/>
                    <p:nvPr/>
                  </p:nvSpPr>
                  <p:spPr>
                    <a:xfrm rot="21324111">
                      <a:off x="1155713" y="3568436"/>
                      <a:ext cx="458854" cy="16975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Arial" panose="020B0604020202020204"/>
                          <a:ea typeface=""/>
                          <a:cs typeface=""/>
                        </a:rPr>
                        <a:t> </a:t>
                      </a:r>
                    </a:p>
                  </p:txBody>
                </p:sp>
                <p:sp>
                  <p:nvSpPr>
                    <p:cNvPr id="2912351" name="Oval 34">
                      <a:extLst>
                        <a:ext uri="{FF2B5EF4-FFF2-40B4-BE49-F238E27FC236}">
                          <a16:creationId xmlns:a16="http://schemas.microsoft.com/office/drawing/2014/main" id="{CB4100ED-7C13-1FBD-775A-FE20697DF04A}"/>
                        </a:ext>
                      </a:extLst>
                    </p:cNvPr>
                    <p:cNvSpPr/>
                    <p:nvPr/>
                  </p:nvSpPr>
                  <p:spPr>
                    <a:xfrm rot="586267">
                      <a:off x="1172650" y="3395763"/>
                      <a:ext cx="2042714" cy="622318"/>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49797 w 2791646"/>
                        <a:gd name="connsiteY0" fmla="*/ 737223 h 1492476"/>
                        <a:gd name="connsiteX1" fmla="*/ 1241424 w 2791646"/>
                        <a:gd name="connsiteY1" fmla="*/ 125434 h 1492476"/>
                        <a:gd name="connsiteX2" fmla="*/ 2686176 w 2791646"/>
                        <a:gd name="connsiteY2" fmla="*/ 20144 h 1492476"/>
                        <a:gd name="connsiteX3" fmla="*/ 2529219 w 2791646"/>
                        <a:gd name="connsiteY3" fmla="*/ 401285 h 1492476"/>
                        <a:gd name="connsiteX4" fmla="*/ 1318329 w 2791646"/>
                        <a:gd name="connsiteY4" fmla="*/ 1016696 h 1492476"/>
                        <a:gd name="connsiteX5" fmla="*/ 78165 w 2791646"/>
                        <a:gd name="connsiteY5" fmla="*/ 1489525 h 1492476"/>
                        <a:gd name="connsiteX6" fmla="*/ 249797 w 2791646"/>
                        <a:gd name="connsiteY6" fmla="*/ 737223 h 1492476"/>
                        <a:gd name="connsiteX0" fmla="*/ 136201 w 2882933"/>
                        <a:gd name="connsiteY0" fmla="*/ 746281 h 1492568"/>
                        <a:gd name="connsiteX1" fmla="*/ 1332711 w 2882933"/>
                        <a:gd name="connsiteY1" fmla="*/ 125697 h 1492568"/>
                        <a:gd name="connsiteX2" fmla="*/ 2777463 w 2882933"/>
                        <a:gd name="connsiteY2" fmla="*/ 20407 h 1492568"/>
                        <a:gd name="connsiteX3" fmla="*/ 2620506 w 2882933"/>
                        <a:gd name="connsiteY3" fmla="*/ 401548 h 1492568"/>
                        <a:gd name="connsiteX4" fmla="*/ 1409616 w 2882933"/>
                        <a:gd name="connsiteY4" fmla="*/ 1016959 h 1492568"/>
                        <a:gd name="connsiteX5" fmla="*/ 169452 w 2882933"/>
                        <a:gd name="connsiteY5" fmla="*/ 1489788 h 1492568"/>
                        <a:gd name="connsiteX6" fmla="*/ 136201 w 2882933"/>
                        <a:gd name="connsiteY6" fmla="*/ 746281 h 1492568"/>
                        <a:gd name="connsiteX0" fmla="*/ 155042 w 2901774"/>
                        <a:gd name="connsiteY0" fmla="*/ 746281 h 1492568"/>
                        <a:gd name="connsiteX1" fmla="*/ 1351552 w 2901774"/>
                        <a:gd name="connsiteY1" fmla="*/ 125697 h 1492568"/>
                        <a:gd name="connsiteX2" fmla="*/ 2796304 w 2901774"/>
                        <a:gd name="connsiteY2" fmla="*/ 20407 h 1492568"/>
                        <a:gd name="connsiteX3" fmla="*/ 2639347 w 2901774"/>
                        <a:gd name="connsiteY3" fmla="*/ 401548 h 1492568"/>
                        <a:gd name="connsiteX4" fmla="*/ 1428457 w 2901774"/>
                        <a:gd name="connsiteY4" fmla="*/ 1016959 h 1492568"/>
                        <a:gd name="connsiteX5" fmla="*/ 188293 w 2901774"/>
                        <a:gd name="connsiteY5" fmla="*/ 1489788 h 1492568"/>
                        <a:gd name="connsiteX6" fmla="*/ 155042 w 2901774"/>
                        <a:gd name="connsiteY6" fmla="*/ 746281 h 1492568"/>
                        <a:gd name="connsiteX0" fmla="*/ 155042 w 3027823"/>
                        <a:gd name="connsiteY0" fmla="*/ 759201 h 1505488"/>
                        <a:gd name="connsiteX1" fmla="*/ 1351552 w 3027823"/>
                        <a:gd name="connsiteY1" fmla="*/ 138617 h 1505488"/>
                        <a:gd name="connsiteX2" fmla="*/ 2796304 w 3027823"/>
                        <a:gd name="connsiteY2" fmla="*/ 33327 h 1505488"/>
                        <a:gd name="connsiteX3" fmla="*/ 2887300 w 3027823"/>
                        <a:gd name="connsiteY3" fmla="*/ 590316 h 1505488"/>
                        <a:gd name="connsiteX4" fmla="*/ 1428457 w 3027823"/>
                        <a:gd name="connsiteY4" fmla="*/ 1029879 h 1505488"/>
                        <a:gd name="connsiteX5" fmla="*/ 188293 w 3027823"/>
                        <a:gd name="connsiteY5" fmla="*/ 1502708 h 1505488"/>
                        <a:gd name="connsiteX6" fmla="*/ 155042 w 3027823"/>
                        <a:gd name="connsiteY6" fmla="*/ 759201 h 1505488"/>
                        <a:gd name="connsiteX0" fmla="*/ 155042 w 3032621"/>
                        <a:gd name="connsiteY0" fmla="*/ 826527 h 1572814"/>
                        <a:gd name="connsiteX1" fmla="*/ 1351552 w 3032621"/>
                        <a:gd name="connsiteY1" fmla="*/ 205943 h 1572814"/>
                        <a:gd name="connsiteX2" fmla="*/ 2806719 w 3032621"/>
                        <a:gd name="connsiteY2" fmla="*/ 22759 h 1572814"/>
                        <a:gd name="connsiteX3" fmla="*/ 2887300 w 3032621"/>
                        <a:gd name="connsiteY3" fmla="*/ 657642 h 1572814"/>
                        <a:gd name="connsiteX4" fmla="*/ 1428457 w 3032621"/>
                        <a:gd name="connsiteY4" fmla="*/ 1097205 h 1572814"/>
                        <a:gd name="connsiteX5" fmla="*/ 188293 w 3032621"/>
                        <a:gd name="connsiteY5" fmla="*/ 1570034 h 1572814"/>
                        <a:gd name="connsiteX6" fmla="*/ 155042 w 3032621"/>
                        <a:gd name="connsiteY6" fmla="*/ 826527 h 1572814"/>
                        <a:gd name="connsiteX0" fmla="*/ 155042 w 3039113"/>
                        <a:gd name="connsiteY0" fmla="*/ 824167 h 1570454"/>
                        <a:gd name="connsiteX1" fmla="*/ 1351552 w 3039113"/>
                        <a:gd name="connsiteY1" fmla="*/ 203583 h 1570454"/>
                        <a:gd name="connsiteX2" fmla="*/ 2806719 w 3039113"/>
                        <a:gd name="connsiteY2" fmla="*/ 20399 h 1570454"/>
                        <a:gd name="connsiteX3" fmla="*/ 2897123 w 3039113"/>
                        <a:gd name="connsiteY3" fmla="*/ 618969 h 1570454"/>
                        <a:gd name="connsiteX4" fmla="*/ 1428457 w 3039113"/>
                        <a:gd name="connsiteY4" fmla="*/ 1094845 h 1570454"/>
                        <a:gd name="connsiteX5" fmla="*/ 188293 w 3039113"/>
                        <a:gd name="connsiteY5" fmla="*/ 1567674 h 1570454"/>
                        <a:gd name="connsiteX6" fmla="*/ 155042 w 3039113"/>
                        <a:gd name="connsiteY6" fmla="*/ 824167 h 1570454"/>
                        <a:gd name="connsiteX0" fmla="*/ 155042 w 3103314"/>
                        <a:gd name="connsiteY0" fmla="*/ 824167 h 1570454"/>
                        <a:gd name="connsiteX1" fmla="*/ 1351552 w 3103314"/>
                        <a:gd name="connsiteY1" fmla="*/ 203583 h 1570454"/>
                        <a:gd name="connsiteX2" fmla="*/ 2806719 w 3103314"/>
                        <a:gd name="connsiteY2" fmla="*/ 20399 h 1570454"/>
                        <a:gd name="connsiteX3" fmla="*/ 2897123 w 3103314"/>
                        <a:gd name="connsiteY3" fmla="*/ 618969 h 1570454"/>
                        <a:gd name="connsiteX4" fmla="*/ 1428457 w 3103314"/>
                        <a:gd name="connsiteY4" fmla="*/ 1094845 h 1570454"/>
                        <a:gd name="connsiteX5" fmla="*/ 188293 w 3103314"/>
                        <a:gd name="connsiteY5" fmla="*/ 1567674 h 1570454"/>
                        <a:gd name="connsiteX6" fmla="*/ 155042 w 3103314"/>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1707"/>
                        <a:gd name="connsiteX1" fmla="*/ 1351552 w 3104269"/>
                        <a:gd name="connsiteY1" fmla="*/ 203583 h 1571707"/>
                        <a:gd name="connsiteX2" fmla="*/ 2806719 w 3104269"/>
                        <a:gd name="connsiteY2" fmla="*/ 20399 h 1571707"/>
                        <a:gd name="connsiteX3" fmla="*/ 2897123 w 3104269"/>
                        <a:gd name="connsiteY3" fmla="*/ 618969 h 1571707"/>
                        <a:gd name="connsiteX4" fmla="*/ 1428457 w 3104269"/>
                        <a:gd name="connsiteY4" fmla="*/ 1094845 h 1571707"/>
                        <a:gd name="connsiteX5" fmla="*/ 188293 w 3104269"/>
                        <a:gd name="connsiteY5" fmla="*/ 1567674 h 1571707"/>
                        <a:gd name="connsiteX6" fmla="*/ 155042 w 3104269"/>
                        <a:gd name="connsiteY6" fmla="*/ 824167 h 1571707"/>
                        <a:gd name="connsiteX0" fmla="*/ 155042 w 3055934"/>
                        <a:gd name="connsiteY0" fmla="*/ 912296 h 1659836"/>
                        <a:gd name="connsiteX1" fmla="*/ 1351552 w 3055934"/>
                        <a:gd name="connsiteY1" fmla="*/ 291712 h 1659836"/>
                        <a:gd name="connsiteX2" fmla="*/ 2841904 w 3055934"/>
                        <a:gd name="connsiteY2" fmla="*/ 14285 h 1659836"/>
                        <a:gd name="connsiteX3" fmla="*/ 2897123 w 3055934"/>
                        <a:gd name="connsiteY3" fmla="*/ 707098 h 1659836"/>
                        <a:gd name="connsiteX4" fmla="*/ 1428457 w 3055934"/>
                        <a:gd name="connsiteY4" fmla="*/ 1182974 h 1659836"/>
                        <a:gd name="connsiteX5" fmla="*/ 188293 w 3055934"/>
                        <a:gd name="connsiteY5" fmla="*/ 1655803 h 1659836"/>
                        <a:gd name="connsiteX6" fmla="*/ 155042 w 3055934"/>
                        <a:gd name="connsiteY6" fmla="*/ 912296 h 1659836"/>
                        <a:gd name="connsiteX0" fmla="*/ 155042 w 3043129"/>
                        <a:gd name="connsiteY0" fmla="*/ 913698 h 1661238"/>
                        <a:gd name="connsiteX1" fmla="*/ 1351552 w 3043129"/>
                        <a:gd name="connsiteY1" fmla="*/ 293114 h 1661238"/>
                        <a:gd name="connsiteX2" fmla="*/ 2841904 w 3043129"/>
                        <a:gd name="connsiteY2" fmla="*/ 15687 h 1661238"/>
                        <a:gd name="connsiteX3" fmla="*/ 2897123 w 3043129"/>
                        <a:gd name="connsiteY3" fmla="*/ 708500 h 1661238"/>
                        <a:gd name="connsiteX4" fmla="*/ 1428457 w 3043129"/>
                        <a:gd name="connsiteY4" fmla="*/ 1184376 h 1661238"/>
                        <a:gd name="connsiteX5" fmla="*/ 188293 w 3043129"/>
                        <a:gd name="connsiteY5" fmla="*/ 1657205 h 1661238"/>
                        <a:gd name="connsiteX6" fmla="*/ 155042 w 3043129"/>
                        <a:gd name="connsiteY6" fmla="*/ 913698 h 1661238"/>
                        <a:gd name="connsiteX0" fmla="*/ 155042 w 3044968"/>
                        <a:gd name="connsiteY0" fmla="*/ 913698 h 1661238"/>
                        <a:gd name="connsiteX1" fmla="*/ 1351552 w 3044968"/>
                        <a:gd name="connsiteY1" fmla="*/ 293114 h 1661238"/>
                        <a:gd name="connsiteX2" fmla="*/ 2841904 w 3044968"/>
                        <a:gd name="connsiteY2" fmla="*/ 15687 h 1661238"/>
                        <a:gd name="connsiteX3" fmla="*/ 2897123 w 3044968"/>
                        <a:gd name="connsiteY3" fmla="*/ 708500 h 1661238"/>
                        <a:gd name="connsiteX4" fmla="*/ 1428457 w 3044968"/>
                        <a:gd name="connsiteY4" fmla="*/ 1184376 h 1661238"/>
                        <a:gd name="connsiteX5" fmla="*/ 188293 w 3044968"/>
                        <a:gd name="connsiteY5" fmla="*/ 1657205 h 1661238"/>
                        <a:gd name="connsiteX6" fmla="*/ 155042 w 3044968"/>
                        <a:gd name="connsiteY6" fmla="*/ 913698 h 1661238"/>
                        <a:gd name="connsiteX0" fmla="*/ 132498 w 3022425"/>
                        <a:gd name="connsiteY0" fmla="*/ 913698 h 1691709"/>
                        <a:gd name="connsiteX1" fmla="*/ 1329008 w 3022425"/>
                        <a:gd name="connsiteY1" fmla="*/ 293114 h 1691709"/>
                        <a:gd name="connsiteX2" fmla="*/ 2819360 w 3022425"/>
                        <a:gd name="connsiteY2" fmla="*/ 15687 h 1691709"/>
                        <a:gd name="connsiteX3" fmla="*/ 2874579 w 3022425"/>
                        <a:gd name="connsiteY3" fmla="*/ 708500 h 1691709"/>
                        <a:gd name="connsiteX4" fmla="*/ 1405913 w 3022425"/>
                        <a:gd name="connsiteY4" fmla="*/ 1184376 h 1691709"/>
                        <a:gd name="connsiteX5" fmla="*/ 172927 w 3022425"/>
                        <a:gd name="connsiteY5" fmla="*/ 1687978 h 1691709"/>
                        <a:gd name="connsiteX6" fmla="*/ 132498 w 3022425"/>
                        <a:gd name="connsiteY6" fmla="*/ 913698 h 1691709"/>
                        <a:gd name="connsiteX0" fmla="*/ 98766 w 2988693"/>
                        <a:gd name="connsiteY0" fmla="*/ 913698 h 1690388"/>
                        <a:gd name="connsiteX1" fmla="*/ 1295276 w 2988693"/>
                        <a:gd name="connsiteY1" fmla="*/ 293114 h 1690388"/>
                        <a:gd name="connsiteX2" fmla="*/ 2785628 w 2988693"/>
                        <a:gd name="connsiteY2" fmla="*/ 15687 h 1690388"/>
                        <a:gd name="connsiteX3" fmla="*/ 2840847 w 2988693"/>
                        <a:gd name="connsiteY3" fmla="*/ 708500 h 1690388"/>
                        <a:gd name="connsiteX4" fmla="*/ 1372181 w 2988693"/>
                        <a:gd name="connsiteY4" fmla="*/ 1184376 h 1690388"/>
                        <a:gd name="connsiteX5" fmla="*/ 139195 w 2988693"/>
                        <a:gd name="connsiteY5" fmla="*/ 1687978 h 1690388"/>
                        <a:gd name="connsiteX6" fmla="*/ 98766 w 2988693"/>
                        <a:gd name="connsiteY6" fmla="*/ 913698 h 1690388"/>
                        <a:gd name="connsiteX0" fmla="*/ 120660 w 3043268"/>
                        <a:gd name="connsiteY0" fmla="*/ 891029 h 1692084"/>
                        <a:gd name="connsiteX1" fmla="*/ 1349851 w 3043268"/>
                        <a:gd name="connsiteY1" fmla="*/ 292911 h 1692084"/>
                        <a:gd name="connsiteX2" fmla="*/ 2840203 w 3043268"/>
                        <a:gd name="connsiteY2" fmla="*/ 15484 h 1692084"/>
                        <a:gd name="connsiteX3" fmla="*/ 2895422 w 3043268"/>
                        <a:gd name="connsiteY3" fmla="*/ 708297 h 1692084"/>
                        <a:gd name="connsiteX4" fmla="*/ 1426756 w 3043268"/>
                        <a:gd name="connsiteY4" fmla="*/ 1184173 h 1692084"/>
                        <a:gd name="connsiteX5" fmla="*/ 193770 w 3043268"/>
                        <a:gd name="connsiteY5" fmla="*/ 1687775 h 1692084"/>
                        <a:gd name="connsiteX6" fmla="*/ 120660 w 3043268"/>
                        <a:gd name="connsiteY6" fmla="*/ 891029 h 1692084"/>
                        <a:gd name="connsiteX0" fmla="*/ 84822 w 3007430"/>
                        <a:gd name="connsiteY0" fmla="*/ 891029 h 1692084"/>
                        <a:gd name="connsiteX1" fmla="*/ 1314013 w 3007430"/>
                        <a:gd name="connsiteY1" fmla="*/ 292911 h 1692084"/>
                        <a:gd name="connsiteX2" fmla="*/ 2804365 w 3007430"/>
                        <a:gd name="connsiteY2" fmla="*/ 15484 h 1692084"/>
                        <a:gd name="connsiteX3" fmla="*/ 2859584 w 3007430"/>
                        <a:gd name="connsiteY3" fmla="*/ 708297 h 1692084"/>
                        <a:gd name="connsiteX4" fmla="*/ 1390918 w 3007430"/>
                        <a:gd name="connsiteY4" fmla="*/ 1184173 h 1692084"/>
                        <a:gd name="connsiteX5" fmla="*/ 157932 w 3007430"/>
                        <a:gd name="connsiteY5" fmla="*/ 1687775 h 1692084"/>
                        <a:gd name="connsiteX6" fmla="*/ 84822 w 3007430"/>
                        <a:gd name="connsiteY6" fmla="*/ 891029 h 1692084"/>
                        <a:gd name="connsiteX0" fmla="*/ 702164 w 2857664"/>
                        <a:gd name="connsiteY0" fmla="*/ 782056 h 1694365"/>
                        <a:gd name="connsiteX1" fmla="*/ 1164247 w 2857664"/>
                        <a:gd name="connsiteY1" fmla="*/ 291993 h 1694365"/>
                        <a:gd name="connsiteX2" fmla="*/ 2654599 w 2857664"/>
                        <a:gd name="connsiteY2" fmla="*/ 14566 h 1694365"/>
                        <a:gd name="connsiteX3" fmla="*/ 2709818 w 2857664"/>
                        <a:gd name="connsiteY3" fmla="*/ 707379 h 1694365"/>
                        <a:gd name="connsiteX4" fmla="*/ 1241152 w 2857664"/>
                        <a:gd name="connsiteY4" fmla="*/ 1183255 h 1694365"/>
                        <a:gd name="connsiteX5" fmla="*/ 8166 w 2857664"/>
                        <a:gd name="connsiteY5" fmla="*/ 1686857 h 1694365"/>
                        <a:gd name="connsiteX6" fmla="*/ 702164 w 2857664"/>
                        <a:gd name="connsiteY6" fmla="*/ 782056 h 1694365"/>
                        <a:gd name="connsiteX0" fmla="*/ 156791 w 2312291"/>
                        <a:gd name="connsiteY0" fmla="*/ 782056 h 1375503"/>
                        <a:gd name="connsiteX1" fmla="*/ 618874 w 2312291"/>
                        <a:gd name="connsiteY1" fmla="*/ 291993 h 1375503"/>
                        <a:gd name="connsiteX2" fmla="*/ 2109226 w 2312291"/>
                        <a:gd name="connsiteY2" fmla="*/ 14566 h 1375503"/>
                        <a:gd name="connsiteX3" fmla="*/ 2164445 w 2312291"/>
                        <a:gd name="connsiteY3" fmla="*/ 707379 h 1375503"/>
                        <a:gd name="connsiteX4" fmla="*/ 695779 w 2312291"/>
                        <a:gd name="connsiteY4" fmla="*/ 1183255 h 1375503"/>
                        <a:gd name="connsiteX5" fmla="*/ 32180 w 2312291"/>
                        <a:gd name="connsiteY5" fmla="*/ 1348614 h 1375503"/>
                        <a:gd name="connsiteX6" fmla="*/ 156791 w 2312291"/>
                        <a:gd name="connsiteY6" fmla="*/ 782056 h 137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91" h="1375503">
                          <a:moveTo>
                            <a:pt x="156791" y="782056"/>
                          </a:moveTo>
                          <a:cubicBezTo>
                            <a:pt x="254573" y="605953"/>
                            <a:pt x="293468" y="419908"/>
                            <a:pt x="618874" y="291993"/>
                          </a:cubicBezTo>
                          <a:cubicBezTo>
                            <a:pt x="944280" y="164078"/>
                            <a:pt x="1890615" y="-59086"/>
                            <a:pt x="2109226" y="14566"/>
                          </a:cubicBezTo>
                          <a:cubicBezTo>
                            <a:pt x="2327837" y="88218"/>
                            <a:pt x="2404412" y="560835"/>
                            <a:pt x="2164445" y="707379"/>
                          </a:cubicBezTo>
                          <a:cubicBezTo>
                            <a:pt x="1924478" y="853923"/>
                            <a:pt x="1292044" y="1021524"/>
                            <a:pt x="695779" y="1183255"/>
                          </a:cubicBezTo>
                          <a:cubicBezTo>
                            <a:pt x="139962" y="1356645"/>
                            <a:pt x="122011" y="1415480"/>
                            <a:pt x="32180" y="1348614"/>
                          </a:cubicBezTo>
                          <a:cubicBezTo>
                            <a:pt x="-57651" y="1281748"/>
                            <a:pt x="59009" y="958159"/>
                            <a:pt x="156791" y="782056"/>
                          </a:cubicBezTo>
                          <a:close/>
                        </a:path>
                      </a:pathLst>
                    </a:custGeom>
                    <a:noFill/>
                    <a:ln w="28575" cap="flat" cmpd="sng" algn="ctr">
                      <a:solidFill>
                        <a:srgbClr val="9C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rgbClr val="47484F"/>
                        </a:solidFill>
                        <a:effectLst/>
                        <a:uLnTx/>
                        <a:uFillTx/>
                        <a:latin typeface="Arial" panose="020B0604020202020204"/>
                        <a:ea typeface=""/>
                        <a:cs typeface=""/>
                      </a:endParaRPr>
                    </a:p>
                  </p:txBody>
                </p:sp>
              </p:grpSp>
            </p:grpSp>
            <p:grpSp>
              <p:nvGrpSpPr>
                <p:cNvPr id="2912315" name="Group 2912314">
                  <a:extLst>
                    <a:ext uri="{FF2B5EF4-FFF2-40B4-BE49-F238E27FC236}">
                      <a16:creationId xmlns:a16="http://schemas.microsoft.com/office/drawing/2014/main" id="{75C53DCE-FD6E-A95F-231B-4AEB9DC232A3}"/>
                    </a:ext>
                  </a:extLst>
                </p:cNvPr>
                <p:cNvGrpSpPr/>
                <p:nvPr/>
              </p:nvGrpSpPr>
              <p:grpSpPr>
                <a:xfrm>
                  <a:off x="3375393" y="2529700"/>
                  <a:ext cx="5163514" cy="1499646"/>
                  <a:chOff x="538049" y="2947472"/>
                  <a:chExt cx="2679439" cy="778193"/>
                </a:xfrm>
              </p:grpSpPr>
              <p:sp>
                <p:nvSpPr>
                  <p:cNvPr id="2912316" name="Oval 231">
                    <a:extLst>
                      <a:ext uri="{FF2B5EF4-FFF2-40B4-BE49-F238E27FC236}">
                        <a16:creationId xmlns:a16="http://schemas.microsoft.com/office/drawing/2014/main" id="{F23D2C26-3AC5-45C5-193A-08E67C81A218}"/>
                      </a:ext>
                    </a:extLst>
                  </p:cNvPr>
                  <p:cNvSpPr/>
                  <p:nvPr/>
                </p:nvSpPr>
                <p:spPr>
                  <a:xfrm rot="10551519">
                    <a:off x="928861" y="3279748"/>
                    <a:ext cx="454311" cy="127017"/>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Arial" panose="020B0604020202020204"/>
                        <a:ea typeface=""/>
                        <a:cs typeface=""/>
                      </a:rPr>
                      <a:t> </a:t>
                    </a:r>
                  </a:p>
                </p:txBody>
              </p:sp>
              <p:sp>
                <p:nvSpPr>
                  <p:cNvPr id="2912317" name="Oval 231">
                    <a:extLst>
                      <a:ext uri="{FF2B5EF4-FFF2-40B4-BE49-F238E27FC236}">
                        <a16:creationId xmlns:a16="http://schemas.microsoft.com/office/drawing/2014/main" id="{E87C2939-FB03-15CF-09DD-F09BE15DFF87}"/>
                      </a:ext>
                    </a:extLst>
                  </p:cNvPr>
                  <p:cNvSpPr/>
                  <p:nvPr/>
                </p:nvSpPr>
                <p:spPr>
                  <a:xfrm rot="21175500">
                    <a:off x="843768" y="3423409"/>
                    <a:ext cx="458854" cy="97988"/>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srgbClr val="47484F"/>
                        </a:solidFill>
                        <a:effectLst/>
                        <a:uLnTx/>
                        <a:uFillTx/>
                        <a:latin typeface="Arial" panose="020B0604020202020204"/>
                        <a:ea typeface=""/>
                        <a:cs typeface=""/>
                      </a:rPr>
                      <a:t> </a:t>
                    </a:r>
                  </a:p>
                </p:txBody>
              </p:sp>
              <p:grpSp>
                <p:nvGrpSpPr>
                  <p:cNvPr id="2912320" name="Group 2912319">
                    <a:extLst>
                      <a:ext uri="{FF2B5EF4-FFF2-40B4-BE49-F238E27FC236}">
                        <a16:creationId xmlns:a16="http://schemas.microsoft.com/office/drawing/2014/main" id="{CC79BBC3-8767-77C4-B5E9-A7F1E89093EE}"/>
                      </a:ext>
                    </a:extLst>
                  </p:cNvPr>
                  <p:cNvGrpSpPr/>
                  <p:nvPr/>
                </p:nvGrpSpPr>
                <p:grpSpPr>
                  <a:xfrm>
                    <a:off x="538049" y="2947472"/>
                    <a:ext cx="2679439" cy="778193"/>
                    <a:chOff x="538049" y="3343038"/>
                    <a:chExt cx="2679439" cy="778193"/>
                  </a:xfrm>
                </p:grpSpPr>
                <p:grpSp>
                  <p:nvGrpSpPr>
                    <p:cNvPr id="2912321" name="Group 2912320">
                      <a:extLst>
                        <a:ext uri="{FF2B5EF4-FFF2-40B4-BE49-F238E27FC236}">
                          <a16:creationId xmlns:a16="http://schemas.microsoft.com/office/drawing/2014/main" id="{C9923838-97F9-6FD0-F482-572622D954CC}"/>
                        </a:ext>
                      </a:extLst>
                    </p:cNvPr>
                    <p:cNvGrpSpPr/>
                    <p:nvPr/>
                  </p:nvGrpSpPr>
                  <p:grpSpPr>
                    <a:xfrm>
                      <a:off x="564897" y="3345056"/>
                      <a:ext cx="2648038" cy="776175"/>
                      <a:chOff x="564897" y="3345056"/>
                      <a:chExt cx="2648038" cy="776175"/>
                    </a:xfrm>
                  </p:grpSpPr>
                  <p:sp>
                    <p:nvSpPr>
                      <p:cNvPr id="2912326" name="Oval 34">
                        <a:extLst>
                          <a:ext uri="{FF2B5EF4-FFF2-40B4-BE49-F238E27FC236}">
                            <a16:creationId xmlns:a16="http://schemas.microsoft.com/office/drawing/2014/main" id="{DF4B3077-4D29-B4DC-1D1D-A16F1593D2DB}"/>
                          </a:ext>
                        </a:extLst>
                      </p:cNvPr>
                      <p:cNvSpPr/>
                      <p:nvPr/>
                    </p:nvSpPr>
                    <p:spPr>
                      <a:xfrm rot="586267">
                        <a:off x="564897" y="3345056"/>
                        <a:ext cx="2648038" cy="776175"/>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49797 w 2791646"/>
                          <a:gd name="connsiteY0" fmla="*/ 737223 h 1492476"/>
                          <a:gd name="connsiteX1" fmla="*/ 1241424 w 2791646"/>
                          <a:gd name="connsiteY1" fmla="*/ 125434 h 1492476"/>
                          <a:gd name="connsiteX2" fmla="*/ 2686176 w 2791646"/>
                          <a:gd name="connsiteY2" fmla="*/ 20144 h 1492476"/>
                          <a:gd name="connsiteX3" fmla="*/ 2529219 w 2791646"/>
                          <a:gd name="connsiteY3" fmla="*/ 401285 h 1492476"/>
                          <a:gd name="connsiteX4" fmla="*/ 1318329 w 2791646"/>
                          <a:gd name="connsiteY4" fmla="*/ 1016696 h 1492476"/>
                          <a:gd name="connsiteX5" fmla="*/ 78165 w 2791646"/>
                          <a:gd name="connsiteY5" fmla="*/ 1489525 h 1492476"/>
                          <a:gd name="connsiteX6" fmla="*/ 249797 w 2791646"/>
                          <a:gd name="connsiteY6" fmla="*/ 737223 h 1492476"/>
                          <a:gd name="connsiteX0" fmla="*/ 136201 w 2882933"/>
                          <a:gd name="connsiteY0" fmla="*/ 746281 h 1492568"/>
                          <a:gd name="connsiteX1" fmla="*/ 1332711 w 2882933"/>
                          <a:gd name="connsiteY1" fmla="*/ 125697 h 1492568"/>
                          <a:gd name="connsiteX2" fmla="*/ 2777463 w 2882933"/>
                          <a:gd name="connsiteY2" fmla="*/ 20407 h 1492568"/>
                          <a:gd name="connsiteX3" fmla="*/ 2620506 w 2882933"/>
                          <a:gd name="connsiteY3" fmla="*/ 401548 h 1492568"/>
                          <a:gd name="connsiteX4" fmla="*/ 1409616 w 2882933"/>
                          <a:gd name="connsiteY4" fmla="*/ 1016959 h 1492568"/>
                          <a:gd name="connsiteX5" fmla="*/ 169452 w 2882933"/>
                          <a:gd name="connsiteY5" fmla="*/ 1489788 h 1492568"/>
                          <a:gd name="connsiteX6" fmla="*/ 136201 w 2882933"/>
                          <a:gd name="connsiteY6" fmla="*/ 746281 h 1492568"/>
                          <a:gd name="connsiteX0" fmla="*/ 155042 w 2901774"/>
                          <a:gd name="connsiteY0" fmla="*/ 746281 h 1492568"/>
                          <a:gd name="connsiteX1" fmla="*/ 1351552 w 2901774"/>
                          <a:gd name="connsiteY1" fmla="*/ 125697 h 1492568"/>
                          <a:gd name="connsiteX2" fmla="*/ 2796304 w 2901774"/>
                          <a:gd name="connsiteY2" fmla="*/ 20407 h 1492568"/>
                          <a:gd name="connsiteX3" fmla="*/ 2639347 w 2901774"/>
                          <a:gd name="connsiteY3" fmla="*/ 401548 h 1492568"/>
                          <a:gd name="connsiteX4" fmla="*/ 1428457 w 2901774"/>
                          <a:gd name="connsiteY4" fmla="*/ 1016959 h 1492568"/>
                          <a:gd name="connsiteX5" fmla="*/ 188293 w 2901774"/>
                          <a:gd name="connsiteY5" fmla="*/ 1489788 h 1492568"/>
                          <a:gd name="connsiteX6" fmla="*/ 155042 w 2901774"/>
                          <a:gd name="connsiteY6" fmla="*/ 746281 h 1492568"/>
                          <a:gd name="connsiteX0" fmla="*/ 155042 w 3027823"/>
                          <a:gd name="connsiteY0" fmla="*/ 759201 h 1505488"/>
                          <a:gd name="connsiteX1" fmla="*/ 1351552 w 3027823"/>
                          <a:gd name="connsiteY1" fmla="*/ 138617 h 1505488"/>
                          <a:gd name="connsiteX2" fmla="*/ 2796304 w 3027823"/>
                          <a:gd name="connsiteY2" fmla="*/ 33327 h 1505488"/>
                          <a:gd name="connsiteX3" fmla="*/ 2887300 w 3027823"/>
                          <a:gd name="connsiteY3" fmla="*/ 590316 h 1505488"/>
                          <a:gd name="connsiteX4" fmla="*/ 1428457 w 3027823"/>
                          <a:gd name="connsiteY4" fmla="*/ 1029879 h 1505488"/>
                          <a:gd name="connsiteX5" fmla="*/ 188293 w 3027823"/>
                          <a:gd name="connsiteY5" fmla="*/ 1502708 h 1505488"/>
                          <a:gd name="connsiteX6" fmla="*/ 155042 w 3027823"/>
                          <a:gd name="connsiteY6" fmla="*/ 759201 h 1505488"/>
                          <a:gd name="connsiteX0" fmla="*/ 155042 w 3032621"/>
                          <a:gd name="connsiteY0" fmla="*/ 826527 h 1572814"/>
                          <a:gd name="connsiteX1" fmla="*/ 1351552 w 3032621"/>
                          <a:gd name="connsiteY1" fmla="*/ 205943 h 1572814"/>
                          <a:gd name="connsiteX2" fmla="*/ 2806719 w 3032621"/>
                          <a:gd name="connsiteY2" fmla="*/ 22759 h 1572814"/>
                          <a:gd name="connsiteX3" fmla="*/ 2887300 w 3032621"/>
                          <a:gd name="connsiteY3" fmla="*/ 657642 h 1572814"/>
                          <a:gd name="connsiteX4" fmla="*/ 1428457 w 3032621"/>
                          <a:gd name="connsiteY4" fmla="*/ 1097205 h 1572814"/>
                          <a:gd name="connsiteX5" fmla="*/ 188293 w 3032621"/>
                          <a:gd name="connsiteY5" fmla="*/ 1570034 h 1572814"/>
                          <a:gd name="connsiteX6" fmla="*/ 155042 w 3032621"/>
                          <a:gd name="connsiteY6" fmla="*/ 826527 h 1572814"/>
                          <a:gd name="connsiteX0" fmla="*/ 155042 w 3039113"/>
                          <a:gd name="connsiteY0" fmla="*/ 824167 h 1570454"/>
                          <a:gd name="connsiteX1" fmla="*/ 1351552 w 3039113"/>
                          <a:gd name="connsiteY1" fmla="*/ 203583 h 1570454"/>
                          <a:gd name="connsiteX2" fmla="*/ 2806719 w 3039113"/>
                          <a:gd name="connsiteY2" fmla="*/ 20399 h 1570454"/>
                          <a:gd name="connsiteX3" fmla="*/ 2897123 w 3039113"/>
                          <a:gd name="connsiteY3" fmla="*/ 618969 h 1570454"/>
                          <a:gd name="connsiteX4" fmla="*/ 1428457 w 3039113"/>
                          <a:gd name="connsiteY4" fmla="*/ 1094845 h 1570454"/>
                          <a:gd name="connsiteX5" fmla="*/ 188293 w 3039113"/>
                          <a:gd name="connsiteY5" fmla="*/ 1567674 h 1570454"/>
                          <a:gd name="connsiteX6" fmla="*/ 155042 w 3039113"/>
                          <a:gd name="connsiteY6" fmla="*/ 824167 h 1570454"/>
                          <a:gd name="connsiteX0" fmla="*/ 155042 w 3103314"/>
                          <a:gd name="connsiteY0" fmla="*/ 824167 h 1570454"/>
                          <a:gd name="connsiteX1" fmla="*/ 1351552 w 3103314"/>
                          <a:gd name="connsiteY1" fmla="*/ 203583 h 1570454"/>
                          <a:gd name="connsiteX2" fmla="*/ 2806719 w 3103314"/>
                          <a:gd name="connsiteY2" fmla="*/ 20399 h 1570454"/>
                          <a:gd name="connsiteX3" fmla="*/ 2897123 w 3103314"/>
                          <a:gd name="connsiteY3" fmla="*/ 618969 h 1570454"/>
                          <a:gd name="connsiteX4" fmla="*/ 1428457 w 3103314"/>
                          <a:gd name="connsiteY4" fmla="*/ 1094845 h 1570454"/>
                          <a:gd name="connsiteX5" fmla="*/ 188293 w 3103314"/>
                          <a:gd name="connsiteY5" fmla="*/ 1567674 h 1570454"/>
                          <a:gd name="connsiteX6" fmla="*/ 155042 w 3103314"/>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1707"/>
                          <a:gd name="connsiteX1" fmla="*/ 1351552 w 3104269"/>
                          <a:gd name="connsiteY1" fmla="*/ 203583 h 1571707"/>
                          <a:gd name="connsiteX2" fmla="*/ 2806719 w 3104269"/>
                          <a:gd name="connsiteY2" fmla="*/ 20399 h 1571707"/>
                          <a:gd name="connsiteX3" fmla="*/ 2897123 w 3104269"/>
                          <a:gd name="connsiteY3" fmla="*/ 618969 h 1571707"/>
                          <a:gd name="connsiteX4" fmla="*/ 1428457 w 3104269"/>
                          <a:gd name="connsiteY4" fmla="*/ 1094845 h 1571707"/>
                          <a:gd name="connsiteX5" fmla="*/ 188293 w 3104269"/>
                          <a:gd name="connsiteY5" fmla="*/ 1567674 h 1571707"/>
                          <a:gd name="connsiteX6" fmla="*/ 155042 w 3104269"/>
                          <a:gd name="connsiteY6" fmla="*/ 824167 h 1571707"/>
                          <a:gd name="connsiteX0" fmla="*/ 155042 w 3055934"/>
                          <a:gd name="connsiteY0" fmla="*/ 912296 h 1659836"/>
                          <a:gd name="connsiteX1" fmla="*/ 1351552 w 3055934"/>
                          <a:gd name="connsiteY1" fmla="*/ 291712 h 1659836"/>
                          <a:gd name="connsiteX2" fmla="*/ 2841904 w 3055934"/>
                          <a:gd name="connsiteY2" fmla="*/ 14285 h 1659836"/>
                          <a:gd name="connsiteX3" fmla="*/ 2897123 w 3055934"/>
                          <a:gd name="connsiteY3" fmla="*/ 707098 h 1659836"/>
                          <a:gd name="connsiteX4" fmla="*/ 1428457 w 3055934"/>
                          <a:gd name="connsiteY4" fmla="*/ 1182974 h 1659836"/>
                          <a:gd name="connsiteX5" fmla="*/ 188293 w 3055934"/>
                          <a:gd name="connsiteY5" fmla="*/ 1655803 h 1659836"/>
                          <a:gd name="connsiteX6" fmla="*/ 155042 w 3055934"/>
                          <a:gd name="connsiteY6" fmla="*/ 912296 h 1659836"/>
                          <a:gd name="connsiteX0" fmla="*/ 155042 w 3043129"/>
                          <a:gd name="connsiteY0" fmla="*/ 913698 h 1661238"/>
                          <a:gd name="connsiteX1" fmla="*/ 1351552 w 3043129"/>
                          <a:gd name="connsiteY1" fmla="*/ 293114 h 1661238"/>
                          <a:gd name="connsiteX2" fmla="*/ 2841904 w 3043129"/>
                          <a:gd name="connsiteY2" fmla="*/ 15687 h 1661238"/>
                          <a:gd name="connsiteX3" fmla="*/ 2897123 w 3043129"/>
                          <a:gd name="connsiteY3" fmla="*/ 708500 h 1661238"/>
                          <a:gd name="connsiteX4" fmla="*/ 1428457 w 3043129"/>
                          <a:gd name="connsiteY4" fmla="*/ 1184376 h 1661238"/>
                          <a:gd name="connsiteX5" fmla="*/ 188293 w 3043129"/>
                          <a:gd name="connsiteY5" fmla="*/ 1657205 h 1661238"/>
                          <a:gd name="connsiteX6" fmla="*/ 155042 w 3043129"/>
                          <a:gd name="connsiteY6" fmla="*/ 913698 h 1661238"/>
                          <a:gd name="connsiteX0" fmla="*/ 155042 w 3044968"/>
                          <a:gd name="connsiteY0" fmla="*/ 913698 h 1661238"/>
                          <a:gd name="connsiteX1" fmla="*/ 1351552 w 3044968"/>
                          <a:gd name="connsiteY1" fmla="*/ 293114 h 1661238"/>
                          <a:gd name="connsiteX2" fmla="*/ 2841904 w 3044968"/>
                          <a:gd name="connsiteY2" fmla="*/ 15687 h 1661238"/>
                          <a:gd name="connsiteX3" fmla="*/ 2897123 w 3044968"/>
                          <a:gd name="connsiteY3" fmla="*/ 708500 h 1661238"/>
                          <a:gd name="connsiteX4" fmla="*/ 1428457 w 3044968"/>
                          <a:gd name="connsiteY4" fmla="*/ 1184376 h 1661238"/>
                          <a:gd name="connsiteX5" fmla="*/ 188293 w 3044968"/>
                          <a:gd name="connsiteY5" fmla="*/ 1657205 h 1661238"/>
                          <a:gd name="connsiteX6" fmla="*/ 155042 w 3044968"/>
                          <a:gd name="connsiteY6" fmla="*/ 913698 h 1661238"/>
                          <a:gd name="connsiteX0" fmla="*/ 132498 w 3022425"/>
                          <a:gd name="connsiteY0" fmla="*/ 913698 h 1691709"/>
                          <a:gd name="connsiteX1" fmla="*/ 1329008 w 3022425"/>
                          <a:gd name="connsiteY1" fmla="*/ 293114 h 1691709"/>
                          <a:gd name="connsiteX2" fmla="*/ 2819360 w 3022425"/>
                          <a:gd name="connsiteY2" fmla="*/ 15687 h 1691709"/>
                          <a:gd name="connsiteX3" fmla="*/ 2874579 w 3022425"/>
                          <a:gd name="connsiteY3" fmla="*/ 708500 h 1691709"/>
                          <a:gd name="connsiteX4" fmla="*/ 1405913 w 3022425"/>
                          <a:gd name="connsiteY4" fmla="*/ 1184376 h 1691709"/>
                          <a:gd name="connsiteX5" fmla="*/ 172927 w 3022425"/>
                          <a:gd name="connsiteY5" fmla="*/ 1687978 h 1691709"/>
                          <a:gd name="connsiteX6" fmla="*/ 132498 w 3022425"/>
                          <a:gd name="connsiteY6" fmla="*/ 913698 h 1691709"/>
                          <a:gd name="connsiteX0" fmla="*/ 98766 w 2988693"/>
                          <a:gd name="connsiteY0" fmla="*/ 913698 h 1690388"/>
                          <a:gd name="connsiteX1" fmla="*/ 1295276 w 2988693"/>
                          <a:gd name="connsiteY1" fmla="*/ 293114 h 1690388"/>
                          <a:gd name="connsiteX2" fmla="*/ 2785628 w 2988693"/>
                          <a:gd name="connsiteY2" fmla="*/ 15687 h 1690388"/>
                          <a:gd name="connsiteX3" fmla="*/ 2840847 w 2988693"/>
                          <a:gd name="connsiteY3" fmla="*/ 708500 h 1690388"/>
                          <a:gd name="connsiteX4" fmla="*/ 1372181 w 2988693"/>
                          <a:gd name="connsiteY4" fmla="*/ 1184376 h 1690388"/>
                          <a:gd name="connsiteX5" fmla="*/ 139195 w 2988693"/>
                          <a:gd name="connsiteY5" fmla="*/ 1687978 h 1690388"/>
                          <a:gd name="connsiteX6" fmla="*/ 98766 w 2988693"/>
                          <a:gd name="connsiteY6" fmla="*/ 913698 h 1690388"/>
                          <a:gd name="connsiteX0" fmla="*/ 120660 w 3043268"/>
                          <a:gd name="connsiteY0" fmla="*/ 891029 h 1692084"/>
                          <a:gd name="connsiteX1" fmla="*/ 1349851 w 3043268"/>
                          <a:gd name="connsiteY1" fmla="*/ 292911 h 1692084"/>
                          <a:gd name="connsiteX2" fmla="*/ 2840203 w 3043268"/>
                          <a:gd name="connsiteY2" fmla="*/ 15484 h 1692084"/>
                          <a:gd name="connsiteX3" fmla="*/ 2895422 w 3043268"/>
                          <a:gd name="connsiteY3" fmla="*/ 708297 h 1692084"/>
                          <a:gd name="connsiteX4" fmla="*/ 1426756 w 3043268"/>
                          <a:gd name="connsiteY4" fmla="*/ 1184173 h 1692084"/>
                          <a:gd name="connsiteX5" fmla="*/ 193770 w 3043268"/>
                          <a:gd name="connsiteY5" fmla="*/ 1687775 h 1692084"/>
                          <a:gd name="connsiteX6" fmla="*/ 120660 w 3043268"/>
                          <a:gd name="connsiteY6" fmla="*/ 891029 h 1692084"/>
                          <a:gd name="connsiteX0" fmla="*/ 84822 w 3007430"/>
                          <a:gd name="connsiteY0" fmla="*/ 891029 h 1692084"/>
                          <a:gd name="connsiteX1" fmla="*/ 1314013 w 3007430"/>
                          <a:gd name="connsiteY1" fmla="*/ 292911 h 1692084"/>
                          <a:gd name="connsiteX2" fmla="*/ 2804365 w 3007430"/>
                          <a:gd name="connsiteY2" fmla="*/ 15484 h 1692084"/>
                          <a:gd name="connsiteX3" fmla="*/ 2859584 w 3007430"/>
                          <a:gd name="connsiteY3" fmla="*/ 708297 h 1692084"/>
                          <a:gd name="connsiteX4" fmla="*/ 1390918 w 3007430"/>
                          <a:gd name="connsiteY4" fmla="*/ 1184173 h 1692084"/>
                          <a:gd name="connsiteX5" fmla="*/ 157932 w 3007430"/>
                          <a:gd name="connsiteY5" fmla="*/ 1687775 h 1692084"/>
                          <a:gd name="connsiteX6" fmla="*/ 84822 w 3007430"/>
                          <a:gd name="connsiteY6" fmla="*/ 891029 h 1692084"/>
                          <a:gd name="connsiteX0" fmla="*/ 84822 w 2997499"/>
                          <a:gd name="connsiteY0" fmla="*/ 860886 h 1661941"/>
                          <a:gd name="connsiteX1" fmla="*/ 1314013 w 2997499"/>
                          <a:gd name="connsiteY1" fmla="*/ 262768 h 1661941"/>
                          <a:gd name="connsiteX2" fmla="*/ 2786612 w 2997499"/>
                          <a:gd name="connsiteY2" fmla="*/ 17168 h 1661941"/>
                          <a:gd name="connsiteX3" fmla="*/ 2859584 w 2997499"/>
                          <a:gd name="connsiteY3" fmla="*/ 678154 h 1661941"/>
                          <a:gd name="connsiteX4" fmla="*/ 1390918 w 2997499"/>
                          <a:gd name="connsiteY4" fmla="*/ 1154030 h 1661941"/>
                          <a:gd name="connsiteX5" fmla="*/ 157932 w 2997499"/>
                          <a:gd name="connsiteY5" fmla="*/ 1657632 h 1661941"/>
                          <a:gd name="connsiteX6" fmla="*/ 84822 w 2997499"/>
                          <a:gd name="connsiteY6" fmla="*/ 860886 h 16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499" h="1661941">
                            <a:moveTo>
                              <a:pt x="84822" y="860886"/>
                            </a:moveTo>
                            <a:cubicBezTo>
                              <a:pt x="189923" y="747996"/>
                              <a:pt x="863715" y="403388"/>
                              <a:pt x="1314013" y="262768"/>
                            </a:cubicBezTo>
                            <a:cubicBezTo>
                              <a:pt x="1764311" y="122148"/>
                              <a:pt x="2568001" y="-56484"/>
                              <a:pt x="2786612" y="17168"/>
                            </a:cubicBezTo>
                            <a:cubicBezTo>
                              <a:pt x="3005223" y="90820"/>
                              <a:pt x="3092200" y="488677"/>
                              <a:pt x="2859584" y="678154"/>
                            </a:cubicBezTo>
                            <a:cubicBezTo>
                              <a:pt x="2626968" y="867631"/>
                              <a:pt x="1987183" y="992299"/>
                              <a:pt x="1390918" y="1154030"/>
                            </a:cubicBezTo>
                            <a:cubicBezTo>
                              <a:pt x="835101" y="1327420"/>
                              <a:pt x="375615" y="1706489"/>
                              <a:pt x="157932" y="1657632"/>
                            </a:cubicBezTo>
                            <a:cubicBezTo>
                              <a:pt x="-59751" y="1608775"/>
                              <a:pt x="-20279" y="973776"/>
                              <a:pt x="84822" y="860886"/>
                            </a:cubicBezTo>
                            <a:close/>
                          </a:path>
                        </a:pathLst>
                      </a:custGeom>
                      <a:solidFill>
                        <a:srgbClr val="F4A9A7"/>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rgbClr val="47484F"/>
                          </a:solidFill>
                          <a:effectLst/>
                          <a:uLnTx/>
                          <a:uFillTx/>
                          <a:latin typeface="Arial" panose="020B0604020202020204"/>
                          <a:ea typeface=""/>
                          <a:cs typeface=""/>
                        </a:endParaRPr>
                      </a:p>
                    </p:txBody>
                  </p:sp>
                  <p:sp>
                    <p:nvSpPr>
                      <p:cNvPr id="2912327" name="Flowchart: Stored Data 63">
                        <a:extLst>
                          <a:ext uri="{FF2B5EF4-FFF2-40B4-BE49-F238E27FC236}">
                            <a16:creationId xmlns:a16="http://schemas.microsoft.com/office/drawing/2014/main" id="{E9CAC8C6-E047-7592-7982-BD7800B00D5B}"/>
                          </a:ext>
                        </a:extLst>
                      </p:cNvPr>
                      <p:cNvSpPr/>
                      <p:nvPr/>
                    </p:nvSpPr>
                    <p:spPr>
                      <a:xfrm rot="10800000">
                        <a:off x="855006" y="3499187"/>
                        <a:ext cx="96653" cy="41577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28" name="Flowchart: Stored Data 63">
                        <a:extLst>
                          <a:ext uri="{FF2B5EF4-FFF2-40B4-BE49-F238E27FC236}">
                            <a16:creationId xmlns:a16="http://schemas.microsoft.com/office/drawing/2014/main" id="{23261F2A-4EBE-F39C-9939-0B16E2EB524E}"/>
                          </a:ext>
                        </a:extLst>
                      </p:cNvPr>
                      <p:cNvSpPr/>
                      <p:nvPr/>
                    </p:nvSpPr>
                    <p:spPr>
                      <a:xfrm rot="10800000">
                        <a:off x="987512" y="3484205"/>
                        <a:ext cx="92993" cy="42373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29" name="Flowchart: Stored Data 63">
                        <a:extLst>
                          <a:ext uri="{FF2B5EF4-FFF2-40B4-BE49-F238E27FC236}">
                            <a16:creationId xmlns:a16="http://schemas.microsoft.com/office/drawing/2014/main" id="{16C6D081-4323-3C7E-A36D-B8217801DF09}"/>
                          </a:ext>
                        </a:extLst>
                      </p:cNvPr>
                      <p:cNvSpPr/>
                      <p:nvPr/>
                    </p:nvSpPr>
                    <p:spPr>
                      <a:xfrm rot="10394131">
                        <a:off x="1122498" y="3474710"/>
                        <a:ext cx="117497" cy="41164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0" name="Flowchart: Stored Data 63">
                        <a:extLst>
                          <a:ext uri="{FF2B5EF4-FFF2-40B4-BE49-F238E27FC236}">
                            <a16:creationId xmlns:a16="http://schemas.microsoft.com/office/drawing/2014/main" id="{17A5CD41-5F87-EDBA-73AC-2D1C86C8901C}"/>
                          </a:ext>
                        </a:extLst>
                      </p:cNvPr>
                      <p:cNvSpPr/>
                      <p:nvPr/>
                    </p:nvSpPr>
                    <p:spPr>
                      <a:xfrm rot="10641218">
                        <a:off x="1273722" y="3472403"/>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1" name="Flowchart: Stored Data 63">
                        <a:extLst>
                          <a:ext uri="{FF2B5EF4-FFF2-40B4-BE49-F238E27FC236}">
                            <a16:creationId xmlns:a16="http://schemas.microsoft.com/office/drawing/2014/main" id="{AF1F33F8-25BC-1DD4-F8C4-88883BC6352A}"/>
                          </a:ext>
                        </a:extLst>
                      </p:cNvPr>
                      <p:cNvSpPr/>
                      <p:nvPr/>
                    </p:nvSpPr>
                    <p:spPr>
                      <a:xfrm rot="10800000">
                        <a:off x="1387814" y="3464291"/>
                        <a:ext cx="118387" cy="40457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 name="connsiteX0" fmla="*/ 2438 w 10019"/>
                          <a:gd name="connsiteY0" fmla="*/ 350 h 10651"/>
                          <a:gd name="connsiteX1" fmla="*/ 10019 w 10019"/>
                          <a:gd name="connsiteY1" fmla="*/ 1 h 10651"/>
                          <a:gd name="connsiteX2" fmla="*/ 5649 w 10019"/>
                          <a:gd name="connsiteY2" fmla="*/ 4676 h 10651"/>
                          <a:gd name="connsiteX3" fmla="*/ 10019 w 10019"/>
                          <a:gd name="connsiteY3" fmla="*/ 10000 h 10651"/>
                          <a:gd name="connsiteX4" fmla="*/ 5973 w 10019"/>
                          <a:gd name="connsiteY4" fmla="*/ 10651 h 10651"/>
                          <a:gd name="connsiteX5" fmla="*/ 106 w 10019"/>
                          <a:gd name="connsiteY5" fmla="*/ 4929 h 10651"/>
                          <a:gd name="connsiteX6" fmla="*/ 2438 w 10019"/>
                          <a:gd name="connsiteY6" fmla="*/ 350 h 10651"/>
                          <a:gd name="connsiteX0" fmla="*/ 2438 w 12669"/>
                          <a:gd name="connsiteY0" fmla="*/ 350 h 10651"/>
                          <a:gd name="connsiteX1" fmla="*/ 10019 w 12669"/>
                          <a:gd name="connsiteY1" fmla="*/ 1 h 10651"/>
                          <a:gd name="connsiteX2" fmla="*/ 5649 w 12669"/>
                          <a:gd name="connsiteY2" fmla="*/ 4676 h 10651"/>
                          <a:gd name="connsiteX3" fmla="*/ 12669 w 12669"/>
                          <a:gd name="connsiteY3" fmla="*/ 10451 h 10651"/>
                          <a:gd name="connsiteX4" fmla="*/ 5973 w 12669"/>
                          <a:gd name="connsiteY4" fmla="*/ 10651 h 10651"/>
                          <a:gd name="connsiteX5" fmla="*/ 106 w 12669"/>
                          <a:gd name="connsiteY5" fmla="*/ 4929 h 10651"/>
                          <a:gd name="connsiteX6" fmla="*/ 2438 w 12669"/>
                          <a:gd name="connsiteY6" fmla="*/ 350 h 10651"/>
                          <a:gd name="connsiteX0" fmla="*/ 2438 w 12669"/>
                          <a:gd name="connsiteY0" fmla="*/ 349 h 10650"/>
                          <a:gd name="connsiteX1" fmla="*/ 10019 w 12669"/>
                          <a:gd name="connsiteY1" fmla="*/ 0 h 10650"/>
                          <a:gd name="connsiteX2" fmla="*/ 5649 w 12669"/>
                          <a:gd name="connsiteY2" fmla="*/ 4675 h 10650"/>
                          <a:gd name="connsiteX3" fmla="*/ 12669 w 12669"/>
                          <a:gd name="connsiteY3" fmla="*/ 10450 h 10650"/>
                          <a:gd name="connsiteX4" fmla="*/ 5973 w 12669"/>
                          <a:gd name="connsiteY4" fmla="*/ 10650 h 10650"/>
                          <a:gd name="connsiteX5" fmla="*/ 106 w 12669"/>
                          <a:gd name="connsiteY5" fmla="*/ 4928 h 10650"/>
                          <a:gd name="connsiteX6" fmla="*/ 2438 w 12669"/>
                          <a:gd name="connsiteY6" fmla="*/ 34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9" h="10650">
                            <a:moveTo>
                              <a:pt x="2438" y="349"/>
                            </a:moveTo>
                            <a:cubicBezTo>
                              <a:pt x="5192" y="235"/>
                              <a:pt x="7266" y="0"/>
                              <a:pt x="10019" y="0"/>
                            </a:cubicBezTo>
                            <a:cubicBezTo>
                              <a:pt x="9106" y="0"/>
                              <a:pt x="5207" y="2933"/>
                              <a:pt x="5649" y="4675"/>
                            </a:cubicBezTo>
                            <a:cubicBezTo>
                              <a:pt x="6091" y="6417"/>
                              <a:pt x="11756" y="10450"/>
                              <a:pt x="12669" y="10450"/>
                            </a:cubicBezTo>
                            <a:lnTo>
                              <a:pt x="5973" y="10650"/>
                            </a:lnTo>
                            <a:cubicBezTo>
                              <a:pt x="2884" y="10207"/>
                              <a:pt x="695" y="6645"/>
                              <a:pt x="106" y="4928"/>
                            </a:cubicBezTo>
                            <a:cubicBezTo>
                              <a:pt x="-483" y="3211"/>
                              <a:pt x="1525" y="349"/>
                              <a:pt x="2438" y="349"/>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2" name="Flowchart: Stored Data 63">
                        <a:extLst>
                          <a:ext uri="{FF2B5EF4-FFF2-40B4-BE49-F238E27FC236}">
                            <a16:creationId xmlns:a16="http://schemas.microsoft.com/office/drawing/2014/main" id="{76C30F94-F0AC-1141-64A0-96F6CA07A164}"/>
                          </a:ext>
                        </a:extLst>
                      </p:cNvPr>
                      <p:cNvSpPr/>
                      <p:nvPr/>
                    </p:nvSpPr>
                    <p:spPr>
                      <a:xfrm flipH="1">
                        <a:off x="1548694" y="3458577"/>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3" name="Flowchart: Stored Data 63">
                        <a:extLst>
                          <a:ext uri="{FF2B5EF4-FFF2-40B4-BE49-F238E27FC236}">
                            <a16:creationId xmlns:a16="http://schemas.microsoft.com/office/drawing/2014/main" id="{8AEA9EF5-A08C-3E7C-8B0F-AAE82804B11A}"/>
                          </a:ext>
                        </a:extLst>
                      </p:cNvPr>
                      <p:cNvSpPr/>
                      <p:nvPr/>
                    </p:nvSpPr>
                    <p:spPr>
                      <a:xfrm flipH="1">
                        <a:off x="1672913" y="3461570"/>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4" name="Flowchart: Stored Data 63">
                        <a:extLst>
                          <a:ext uri="{FF2B5EF4-FFF2-40B4-BE49-F238E27FC236}">
                            <a16:creationId xmlns:a16="http://schemas.microsoft.com/office/drawing/2014/main" id="{6EBBC9A4-D1A7-99B8-8124-E2BCA8C8AB49}"/>
                          </a:ext>
                        </a:extLst>
                      </p:cNvPr>
                      <p:cNvSpPr/>
                      <p:nvPr/>
                    </p:nvSpPr>
                    <p:spPr>
                      <a:xfrm rot="10641218">
                        <a:off x="1813476" y="3460367"/>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5" name="Flowchart: Stored Data 63">
                        <a:extLst>
                          <a:ext uri="{FF2B5EF4-FFF2-40B4-BE49-F238E27FC236}">
                            <a16:creationId xmlns:a16="http://schemas.microsoft.com/office/drawing/2014/main" id="{21E45DDB-825A-06B0-BEC8-41D0DB089C37}"/>
                          </a:ext>
                        </a:extLst>
                      </p:cNvPr>
                      <p:cNvSpPr/>
                      <p:nvPr/>
                    </p:nvSpPr>
                    <p:spPr>
                      <a:xfrm rot="10800000">
                        <a:off x="1948028" y="3464755"/>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6" name="Flowchart: Stored Data 63">
                        <a:extLst>
                          <a:ext uri="{FF2B5EF4-FFF2-40B4-BE49-F238E27FC236}">
                            <a16:creationId xmlns:a16="http://schemas.microsoft.com/office/drawing/2014/main" id="{A3BAD04C-7EFD-3675-B5BA-0B087094659B}"/>
                          </a:ext>
                        </a:extLst>
                      </p:cNvPr>
                      <p:cNvSpPr/>
                      <p:nvPr/>
                    </p:nvSpPr>
                    <p:spPr>
                      <a:xfrm rot="10447608">
                        <a:off x="2077379" y="3466426"/>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7" name="Flowchart: Stored Data 63">
                        <a:extLst>
                          <a:ext uri="{FF2B5EF4-FFF2-40B4-BE49-F238E27FC236}">
                            <a16:creationId xmlns:a16="http://schemas.microsoft.com/office/drawing/2014/main" id="{DF2BAE51-C407-3268-BEFF-C18162090921}"/>
                          </a:ext>
                        </a:extLst>
                      </p:cNvPr>
                      <p:cNvSpPr/>
                      <p:nvPr/>
                    </p:nvSpPr>
                    <p:spPr>
                      <a:xfrm rot="10447608">
                        <a:off x="2218377" y="3461569"/>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8" name="Flowchart: Stored Data 63">
                        <a:extLst>
                          <a:ext uri="{FF2B5EF4-FFF2-40B4-BE49-F238E27FC236}">
                            <a16:creationId xmlns:a16="http://schemas.microsoft.com/office/drawing/2014/main" id="{6D76975D-AF91-C6D6-7203-4B1FE26F1541}"/>
                          </a:ext>
                        </a:extLst>
                      </p:cNvPr>
                      <p:cNvSpPr/>
                      <p:nvPr/>
                    </p:nvSpPr>
                    <p:spPr>
                      <a:xfrm rot="10800000">
                        <a:off x="2372296" y="3470578"/>
                        <a:ext cx="93446" cy="40072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39" name="Flowchart: Stored Data 63">
                        <a:extLst>
                          <a:ext uri="{FF2B5EF4-FFF2-40B4-BE49-F238E27FC236}">
                            <a16:creationId xmlns:a16="http://schemas.microsoft.com/office/drawing/2014/main" id="{92C5352E-487D-9BB5-105A-F7CC8A05FD69}"/>
                          </a:ext>
                        </a:extLst>
                      </p:cNvPr>
                      <p:cNvSpPr/>
                      <p:nvPr/>
                    </p:nvSpPr>
                    <p:spPr>
                      <a:xfrm rot="11226330">
                        <a:off x="2495689" y="3481345"/>
                        <a:ext cx="118387" cy="40457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 name="connsiteX0" fmla="*/ 2438 w 10019"/>
                          <a:gd name="connsiteY0" fmla="*/ 350 h 10651"/>
                          <a:gd name="connsiteX1" fmla="*/ 10019 w 10019"/>
                          <a:gd name="connsiteY1" fmla="*/ 1 h 10651"/>
                          <a:gd name="connsiteX2" fmla="*/ 5649 w 10019"/>
                          <a:gd name="connsiteY2" fmla="*/ 4676 h 10651"/>
                          <a:gd name="connsiteX3" fmla="*/ 10019 w 10019"/>
                          <a:gd name="connsiteY3" fmla="*/ 10000 h 10651"/>
                          <a:gd name="connsiteX4" fmla="*/ 5973 w 10019"/>
                          <a:gd name="connsiteY4" fmla="*/ 10651 h 10651"/>
                          <a:gd name="connsiteX5" fmla="*/ 106 w 10019"/>
                          <a:gd name="connsiteY5" fmla="*/ 4929 h 10651"/>
                          <a:gd name="connsiteX6" fmla="*/ 2438 w 10019"/>
                          <a:gd name="connsiteY6" fmla="*/ 350 h 10651"/>
                          <a:gd name="connsiteX0" fmla="*/ 2438 w 12669"/>
                          <a:gd name="connsiteY0" fmla="*/ 350 h 10651"/>
                          <a:gd name="connsiteX1" fmla="*/ 10019 w 12669"/>
                          <a:gd name="connsiteY1" fmla="*/ 1 h 10651"/>
                          <a:gd name="connsiteX2" fmla="*/ 5649 w 12669"/>
                          <a:gd name="connsiteY2" fmla="*/ 4676 h 10651"/>
                          <a:gd name="connsiteX3" fmla="*/ 12669 w 12669"/>
                          <a:gd name="connsiteY3" fmla="*/ 10451 h 10651"/>
                          <a:gd name="connsiteX4" fmla="*/ 5973 w 12669"/>
                          <a:gd name="connsiteY4" fmla="*/ 10651 h 10651"/>
                          <a:gd name="connsiteX5" fmla="*/ 106 w 12669"/>
                          <a:gd name="connsiteY5" fmla="*/ 4929 h 10651"/>
                          <a:gd name="connsiteX6" fmla="*/ 2438 w 12669"/>
                          <a:gd name="connsiteY6" fmla="*/ 350 h 10651"/>
                          <a:gd name="connsiteX0" fmla="*/ 2438 w 12669"/>
                          <a:gd name="connsiteY0" fmla="*/ 349 h 10650"/>
                          <a:gd name="connsiteX1" fmla="*/ 10019 w 12669"/>
                          <a:gd name="connsiteY1" fmla="*/ 0 h 10650"/>
                          <a:gd name="connsiteX2" fmla="*/ 5649 w 12669"/>
                          <a:gd name="connsiteY2" fmla="*/ 4675 h 10650"/>
                          <a:gd name="connsiteX3" fmla="*/ 12669 w 12669"/>
                          <a:gd name="connsiteY3" fmla="*/ 10450 h 10650"/>
                          <a:gd name="connsiteX4" fmla="*/ 5973 w 12669"/>
                          <a:gd name="connsiteY4" fmla="*/ 10650 h 10650"/>
                          <a:gd name="connsiteX5" fmla="*/ 106 w 12669"/>
                          <a:gd name="connsiteY5" fmla="*/ 4928 h 10650"/>
                          <a:gd name="connsiteX6" fmla="*/ 2438 w 12669"/>
                          <a:gd name="connsiteY6" fmla="*/ 34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9" h="10650">
                            <a:moveTo>
                              <a:pt x="2438" y="349"/>
                            </a:moveTo>
                            <a:cubicBezTo>
                              <a:pt x="5192" y="235"/>
                              <a:pt x="7266" y="0"/>
                              <a:pt x="10019" y="0"/>
                            </a:cubicBezTo>
                            <a:cubicBezTo>
                              <a:pt x="9106" y="0"/>
                              <a:pt x="5207" y="2933"/>
                              <a:pt x="5649" y="4675"/>
                            </a:cubicBezTo>
                            <a:cubicBezTo>
                              <a:pt x="6091" y="6417"/>
                              <a:pt x="11756" y="10450"/>
                              <a:pt x="12669" y="10450"/>
                            </a:cubicBezTo>
                            <a:lnTo>
                              <a:pt x="5973" y="10650"/>
                            </a:lnTo>
                            <a:cubicBezTo>
                              <a:pt x="2884" y="10207"/>
                              <a:pt x="695" y="6645"/>
                              <a:pt x="106" y="4928"/>
                            </a:cubicBezTo>
                            <a:cubicBezTo>
                              <a:pt x="-483" y="3211"/>
                              <a:pt x="1525" y="349"/>
                              <a:pt x="2438" y="349"/>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40" name="Flowchart: Stored Data 63">
                        <a:extLst>
                          <a:ext uri="{FF2B5EF4-FFF2-40B4-BE49-F238E27FC236}">
                            <a16:creationId xmlns:a16="http://schemas.microsoft.com/office/drawing/2014/main" id="{F790108A-0FBA-C7BC-A79C-1894CD70FF1F}"/>
                          </a:ext>
                        </a:extLst>
                      </p:cNvPr>
                      <p:cNvSpPr/>
                      <p:nvPr/>
                    </p:nvSpPr>
                    <p:spPr>
                      <a:xfrm rot="11212471">
                        <a:off x="2643722" y="3496124"/>
                        <a:ext cx="118387" cy="38642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 name="connsiteX0" fmla="*/ 2438 w 10019"/>
                          <a:gd name="connsiteY0" fmla="*/ 350 h 10651"/>
                          <a:gd name="connsiteX1" fmla="*/ 10019 w 10019"/>
                          <a:gd name="connsiteY1" fmla="*/ 1 h 10651"/>
                          <a:gd name="connsiteX2" fmla="*/ 5649 w 10019"/>
                          <a:gd name="connsiteY2" fmla="*/ 4676 h 10651"/>
                          <a:gd name="connsiteX3" fmla="*/ 10019 w 10019"/>
                          <a:gd name="connsiteY3" fmla="*/ 10000 h 10651"/>
                          <a:gd name="connsiteX4" fmla="*/ 5973 w 10019"/>
                          <a:gd name="connsiteY4" fmla="*/ 10651 h 10651"/>
                          <a:gd name="connsiteX5" fmla="*/ 106 w 10019"/>
                          <a:gd name="connsiteY5" fmla="*/ 4929 h 10651"/>
                          <a:gd name="connsiteX6" fmla="*/ 2438 w 10019"/>
                          <a:gd name="connsiteY6" fmla="*/ 350 h 10651"/>
                          <a:gd name="connsiteX0" fmla="*/ 2438 w 12669"/>
                          <a:gd name="connsiteY0" fmla="*/ 350 h 10651"/>
                          <a:gd name="connsiteX1" fmla="*/ 10019 w 12669"/>
                          <a:gd name="connsiteY1" fmla="*/ 1 h 10651"/>
                          <a:gd name="connsiteX2" fmla="*/ 5649 w 12669"/>
                          <a:gd name="connsiteY2" fmla="*/ 4676 h 10651"/>
                          <a:gd name="connsiteX3" fmla="*/ 12669 w 12669"/>
                          <a:gd name="connsiteY3" fmla="*/ 10451 h 10651"/>
                          <a:gd name="connsiteX4" fmla="*/ 5973 w 12669"/>
                          <a:gd name="connsiteY4" fmla="*/ 10651 h 10651"/>
                          <a:gd name="connsiteX5" fmla="*/ 106 w 12669"/>
                          <a:gd name="connsiteY5" fmla="*/ 4929 h 10651"/>
                          <a:gd name="connsiteX6" fmla="*/ 2438 w 12669"/>
                          <a:gd name="connsiteY6" fmla="*/ 350 h 10651"/>
                          <a:gd name="connsiteX0" fmla="*/ 2438 w 12669"/>
                          <a:gd name="connsiteY0" fmla="*/ 349 h 10650"/>
                          <a:gd name="connsiteX1" fmla="*/ 10019 w 12669"/>
                          <a:gd name="connsiteY1" fmla="*/ 0 h 10650"/>
                          <a:gd name="connsiteX2" fmla="*/ 5649 w 12669"/>
                          <a:gd name="connsiteY2" fmla="*/ 4675 h 10650"/>
                          <a:gd name="connsiteX3" fmla="*/ 12669 w 12669"/>
                          <a:gd name="connsiteY3" fmla="*/ 10450 h 10650"/>
                          <a:gd name="connsiteX4" fmla="*/ 5973 w 12669"/>
                          <a:gd name="connsiteY4" fmla="*/ 10650 h 10650"/>
                          <a:gd name="connsiteX5" fmla="*/ 106 w 12669"/>
                          <a:gd name="connsiteY5" fmla="*/ 4928 h 10650"/>
                          <a:gd name="connsiteX6" fmla="*/ 2438 w 12669"/>
                          <a:gd name="connsiteY6" fmla="*/ 34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9" h="10650">
                            <a:moveTo>
                              <a:pt x="2438" y="349"/>
                            </a:moveTo>
                            <a:cubicBezTo>
                              <a:pt x="5192" y="235"/>
                              <a:pt x="7266" y="0"/>
                              <a:pt x="10019" y="0"/>
                            </a:cubicBezTo>
                            <a:cubicBezTo>
                              <a:pt x="9106" y="0"/>
                              <a:pt x="5207" y="2933"/>
                              <a:pt x="5649" y="4675"/>
                            </a:cubicBezTo>
                            <a:cubicBezTo>
                              <a:pt x="6091" y="6417"/>
                              <a:pt x="11756" y="10450"/>
                              <a:pt x="12669" y="10450"/>
                            </a:cubicBezTo>
                            <a:lnTo>
                              <a:pt x="5973" y="10650"/>
                            </a:lnTo>
                            <a:cubicBezTo>
                              <a:pt x="2884" y="10207"/>
                              <a:pt x="695" y="6645"/>
                              <a:pt x="106" y="4928"/>
                            </a:cubicBezTo>
                            <a:cubicBezTo>
                              <a:pt x="-483" y="3211"/>
                              <a:pt x="1525" y="349"/>
                              <a:pt x="2438" y="349"/>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41" name="Flowchart: Stored Data 63">
                        <a:extLst>
                          <a:ext uri="{FF2B5EF4-FFF2-40B4-BE49-F238E27FC236}">
                            <a16:creationId xmlns:a16="http://schemas.microsoft.com/office/drawing/2014/main" id="{90211AB1-793F-ECB1-04D9-6F76A6A9FE80}"/>
                          </a:ext>
                        </a:extLst>
                      </p:cNvPr>
                      <p:cNvSpPr/>
                      <p:nvPr/>
                    </p:nvSpPr>
                    <p:spPr>
                      <a:xfrm rot="10800000">
                        <a:off x="2808868" y="3507207"/>
                        <a:ext cx="93447" cy="37641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42" name="Flowchart: Stored Data 63">
                        <a:extLst>
                          <a:ext uri="{FF2B5EF4-FFF2-40B4-BE49-F238E27FC236}">
                            <a16:creationId xmlns:a16="http://schemas.microsoft.com/office/drawing/2014/main" id="{B9523551-4F38-F556-30F2-B739D06B0E0D}"/>
                          </a:ext>
                        </a:extLst>
                      </p:cNvPr>
                      <p:cNvSpPr/>
                      <p:nvPr/>
                    </p:nvSpPr>
                    <p:spPr>
                      <a:xfrm rot="10800000">
                        <a:off x="2962306" y="3531644"/>
                        <a:ext cx="93446" cy="34569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43" name="Flowchart: Stored Data 63">
                        <a:extLst>
                          <a:ext uri="{FF2B5EF4-FFF2-40B4-BE49-F238E27FC236}">
                            <a16:creationId xmlns:a16="http://schemas.microsoft.com/office/drawing/2014/main" id="{76C61320-CB03-90B8-6EE9-7313B9802216}"/>
                          </a:ext>
                        </a:extLst>
                      </p:cNvPr>
                      <p:cNvSpPr/>
                      <p:nvPr/>
                    </p:nvSpPr>
                    <p:spPr>
                      <a:xfrm rot="10800000">
                        <a:off x="3082292" y="3565508"/>
                        <a:ext cx="93446" cy="284127"/>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3644 w 10058"/>
                          <a:gd name="connsiteY0" fmla="*/ 875 h 10000"/>
                          <a:gd name="connsiteX1" fmla="*/ 10058 w 10058"/>
                          <a:gd name="connsiteY1" fmla="*/ 0 h 10000"/>
                          <a:gd name="connsiteX2" fmla="*/ 8391 w 10058"/>
                          <a:gd name="connsiteY2" fmla="*/ 5000 h 10000"/>
                          <a:gd name="connsiteX3" fmla="*/ 10058 w 10058"/>
                          <a:gd name="connsiteY3" fmla="*/ 10000 h 10000"/>
                          <a:gd name="connsiteX4" fmla="*/ 1725 w 10058"/>
                          <a:gd name="connsiteY4" fmla="*/ 10000 h 10000"/>
                          <a:gd name="connsiteX5" fmla="*/ 58 w 10058"/>
                          <a:gd name="connsiteY5" fmla="*/ 5000 h 10000"/>
                          <a:gd name="connsiteX6" fmla="*/ 3644 w 10058"/>
                          <a:gd name="connsiteY6" fmla="*/ 875 h 10000"/>
                          <a:gd name="connsiteX0" fmla="*/ 3610 w 10024"/>
                          <a:gd name="connsiteY0" fmla="*/ 875 h 10000"/>
                          <a:gd name="connsiteX1" fmla="*/ 10024 w 10024"/>
                          <a:gd name="connsiteY1" fmla="*/ 0 h 10000"/>
                          <a:gd name="connsiteX2" fmla="*/ 8357 w 10024"/>
                          <a:gd name="connsiteY2" fmla="*/ 500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87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875 h 10000"/>
                          <a:gd name="connsiteX0" fmla="*/ 3610 w 10024"/>
                          <a:gd name="connsiteY0" fmla="*/ 625 h 10000"/>
                          <a:gd name="connsiteX1" fmla="*/ 10024 w 10024"/>
                          <a:gd name="connsiteY1" fmla="*/ 0 h 10000"/>
                          <a:gd name="connsiteX2" fmla="*/ 5615 w 10024"/>
                          <a:gd name="connsiteY2" fmla="*/ 4750 h 10000"/>
                          <a:gd name="connsiteX3" fmla="*/ 10024 w 10024"/>
                          <a:gd name="connsiteY3" fmla="*/ 10000 h 10000"/>
                          <a:gd name="connsiteX4" fmla="*/ 5530 w 10024"/>
                          <a:gd name="connsiteY4" fmla="*/ 10000 h 10000"/>
                          <a:gd name="connsiteX5" fmla="*/ 24 w 10024"/>
                          <a:gd name="connsiteY5" fmla="*/ 5000 h 10000"/>
                          <a:gd name="connsiteX6" fmla="*/ 3610 w 10024"/>
                          <a:gd name="connsiteY6" fmla="*/ 625 h 10000"/>
                          <a:gd name="connsiteX0" fmla="*/ 3610 w 10024"/>
                          <a:gd name="connsiteY0" fmla="*/ 658 h 10033"/>
                          <a:gd name="connsiteX1" fmla="*/ 10024 w 10024"/>
                          <a:gd name="connsiteY1" fmla="*/ 33 h 10033"/>
                          <a:gd name="connsiteX2" fmla="*/ 5615 w 10024"/>
                          <a:gd name="connsiteY2" fmla="*/ 4783 h 10033"/>
                          <a:gd name="connsiteX3" fmla="*/ 10024 w 10024"/>
                          <a:gd name="connsiteY3" fmla="*/ 10033 h 10033"/>
                          <a:gd name="connsiteX4" fmla="*/ 5530 w 10024"/>
                          <a:gd name="connsiteY4" fmla="*/ 10033 h 10033"/>
                          <a:gd name="connsiteX5" fmla="*/ 24 w 10024"/>
                          <a:gd name="connsiteY5" fmla="*/ 5033 h 10033"/>
                          <a:gd name="connsiteX6" fmla="*/ 3610 w 10024"/>
                          <a:gd name="connsiteY6" fmla="*/ 658 h 10033"/>
                          <a:gd name="connsiteX0" fmla="*/ 3610 w 10024"/>
                          <a:gd name="connsiteY0" fmla="*/ 572 h 9947"/>
                          <a:gd name="connsiteX1" fmla="*/ 10024 w 10024"/>
                          <a:gd name="connsiteY1" fmla="*/ 88 h 9947"/>
                          <a:gd name="connsiteX2" fmla="*/ 5615 w 10024"/>
                          <a:gd name="connsiteY2" fmla="*/ 4697 h 9947"/>
                          <a:gd name="connsiteX3" fmla="*/ 10024 w 10024"/>
                          <a:gd name="connsiteY3" fmla="*/ 9947 h 9947"/>
                          <a:gd name="connsiteX4" fmla="*/ 5530 w 10024"/>
                          <a:gd name="connsiteY4" fmla="*/ 9947 h 9947"/>
                          <a:gd name="connsiteX5" fmla="*/ 24 w 10024"/>
                          <a:gd name="connsiteY5" fmla="*/ 4947 h 9947"/>
                          <a:gd name="connsiteX6" fmla="*/ 3610 w 10024"/>
                          <a:gd name="connsiteY6" fmla="*/ 572 h 9947"/>
                          <a:gd name="connsiteX0" fmla="*/ 2434 w 10064"/>
                          <a:gd name="connsiteY0" fmla="*/ 506 h 10072"/>
                          <a:gd name="connsiteX1" fmla="*/ 10064 w 10064"/>
                          <a:gd name="connsiteY1" fmla="*/ 160 h 10072"/>
                          <a:gd name="connsiteX2" fmla="*/ 5666 w 10064"/>
                          <a:gd name="connsiteY2" fmla="*/ 4794 h 10072"/>
                          <a:gd name="connsiteX3" fmla="*/ 10064 w 10064"/>
                          <a:gd name="connsiteY3" fmla="*/ 10072 h 10072"/>
                          <a:gd name="connsiteX4" fmla="*/ 5581 w 10064"/>
                          <a:gd name="connsiteY4" fmla="*/ 10072 h 10072"/>
                          <a:gd name="connsiteX5" fmla="*/ 88 w 10064"/>
                          <a:gd name="connsiteY5" fmla="*/ 5045 h 10072"/>
                          <a:gd name="connsiteX6" fmla="*/ 2434 w 10064"/>
                          <a:gd name="connsiteY6" fmla="*/ 506 h 10072"/>
                          <a:gd name="connsiteX0" fmla="*/ 2434 w 10064"/>
                          <a:gd name="connsiteY0" fmla="*/ 347 h 9913"/>
                          <a:gd name="connsiteX1" fmla="*/ 10064 w 10064"/>
                          <a:gd name="connsiteY1" fmla="*/ 1 h 9913"/>
                          <a:gd name="connsiteX2" fmla="*/ 5666 w 10064"/>
                          <a:gd name="connsiteY2" fmla="*/ 4635 h 9913"/>
                          <a:gd name="connsiteX3" fmla="*/ 10064 w 10064"/>
                          <a:gd name="connsiteY3" fmla="*/ 9913 h 9913"/>
                          <a:gd name="connsiteX4" fmla="*/ 5581 w 10064"/>
                          <a:gd name="connsiteY4" fmla="*/ 9913 h 9913"/>
                          <a:gd name="connsiteX5" fmla="*/ 88 w 10064"/>
                          <a:gd name="connsiteY5" fmla="*/ 4886 h 9913"/>
                          <a:gd name="connsiteX6" fmla="*/ 2434 w 10064"/>
                          <a:gd name="connsiteY6" fmla="*/ 347 h 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4" h="9913">
                            <a:moveTo>
                              <a:pt x="2434" y="347"/>
                            </a:moveTo>
                            <a:cubicBezTo>
                              <a:pt x="3154" y="-15"/>
                              <a:pt x="7293" y="1"/>
                              <a:pt x="10064" y="1"/>
                            </a:cubicBezTo>
                            <a:cubicBezTo>
                              <a:pt x="9145" y="1"/>
                              <a:pt x="5666" y="2983"/>
                              <a:pt x="5666" y="4635"/>
                            </a:cubicBezTo>
                            <a:cubicBezTo>
                              <a:pt x="5666" y="6287"/>
                              <a:pt x="9145" y="9913"/>
                              <a:pt x="10064" y="9913"/>
                            </a:cubicBezTo>
                            <a:lnTo>
                              <a:pt x="5581" y="9913"/>
                            </a:lnTo>
                            <a:cubicBezTo>
                              <a:pt x="2473" y="9474"/>
                              <a:pt x="613" y="6480"/>
                              <a:pt x="88" y="4886"/>
                            </a:cubicBezTo>
                            <a:cubicBezTo>
                              <a:pt x="-437" y="3292"/>
                              <a:pt x="1516" y="347"/>
                              <a:pt x="2434" y="347"/>
                            </a:cubicBezTo>
                            <a:close/>
                          </a:path>
                        </a:pathLst>
                      </a:custGeom>
                      <a:solidFill>
                        <a:srgbClr val="D26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2912323" name="Oval 231">
                      <a:extLst>
                        <a:ext uri="{FF2B5EF4-FFF2-40B4-BE49-F238E27FC236}">
                          <a16:creationId xmlns:a16="http://schemas.microsoft.com/office/drawing/2014/main" id="{CDA29A5B-81FD-F7E1-D286-0ECAA69B8FAA}"/>
                        </a:ext>
                      </a:extLst>
                    </p:cNvPr>
                    <p:cNvSpPr/>
                    <p:nvPr/>
                  </p:nvSpPr>
                  <p:spPr>
                    <a:xfrm rot="21324111">
                      <a:off x="1414339" y="3579227"/>
                      <a:ext cx="458854" cy="169750"/>
                    </a:xfrm>
                    <a:custGeom>
                      <a:avLst/>
                      <a:gdLst>
                        <a:gd name="connsiteX0" fmla="*/ 0 w 530578"/>
                        <a:gd name="connsiteY0" fmla="*/ 167043 h 334085"/>
                        <a:gd name="connsiteX1" fmla="*/ 265289 w 530578"/>
                        <a:gd name="connsiteY1" fmla="*/ 0 h 334085"/>
                        <a:gd name="connsiteX2" fmla="*/ 530578 w 530578"/>
                        <a:gd name="connsiteY2" fmla="*/ 167043 h 334085"/>
                        <a:gd name="connsiteX3" fmla="*/ 265289 w 530578"/>
                        <a:gd name="connsiteY3" fmla="*/ 334086 h 334085"/>
                        <a:gd name="connsiteX4" fmla="*/ 0 w 530578"/>
                        <a:gd name="connsiteY4" fmla="*/ 167043 h 334085"/>
                        <a:gd name="connsiteX0" fmla="*/ 0 w 576087"/>
                        <a:gd name="connsiteY0" fmla="*/ 167043 h 334086"/>
                        <a:gd name="connsiteX1" fmla="*/ 265289 w 576087"/>
                        <a:gd name="connsiteY1" fmla="*/ 0 h 334086"/>
                        <a:gd name="connsiteX2" fmla="*/ 576087 w 576087"/>
                        <a:gd name="connsiteY2" fmla="*/ 168549 h 334086"/>
                        <a:gd name="connsiteX3" fmla="*/ 265289 w 576087"/>
                        <a:gd name="connsiteY3" fmla="*/ 334086 h 334086"/>
                        <a:gd name="connsiteX4" fmla="*/ 0 w 576087"/>
                        <a:gd name="connsiteY4" fmla="*/ 167043 h 334086"/>
                        <a:gd name="connsiteX0" fmla="*/ 26 w 576113"/>
                        <a:gd name="connsiteY0" fmla="*/ 123778 h 290821"/>
                        <a:gd name="connsiteX1" fmla="*/ 251126 w 576113"/>
                        <a:gd name="connsiteY1" fmla="*/ 1 h 290821"/>
                        <a:gd name="connsiteX2" fmla="*/ 576113 w 576113"/>
                        <a:gd name="connsiteY2" fmla="*/ 125284 h 290821"/>
                        <a:gd name="connsiteX3" fmla="*/ 265315 w 576113"/>
                        <a:gd name="connsiteY3" fmla="*/ 290821 h 290821"/>
                        <a:gd name="connsiteX4" fmla="*/ 26 w 576113"/>
                        <a:gd name="connsiteY4" fmla="*/ 123778 h 290821"/>
                        <a:gd name="connsiteX0" fmla="*/ 20 w 576107"/>
                        <a:gd name="connsiteY0" fmla="*/ 123778 h 290821"/>
                        <a:gd name="connsiteX1" fmla="*/ 251120 w 576107"/>
                        <a:gd name="connsiteY1" fmla="*/ 1 h 290821"/>
                        <a:gd name="connsiteX2" fmla="*/ 576107 w 576107"/>
                        <a:gd name="connsiteY2" fmla="*/ 125284 h 290821"/>
                        <a:gd name="connsiteX3" fmla="*/ 265309 w 576107"/>
                        <a:gd name="connsiteY3" fmla="*/ 290821 h 290821"/>
                        <a:gd name="connsiteX4" fmla="*/ 20 w 576107"/>
                        <a:gd name="connsiteY4" fmla="*/ 123778 h 290821"/>
                        <a:gd name="connsiteX0" fmla="*/ 119 w 576206"/>
                        <a:gd name="connsiteY0" fmla="*/ 123778 h 234874"/>
                        <a:gd name="connsiteX1" fmla="*/ 251219 w 576206"/>
                        <a:gd name="connsiteY1" fmla="*/ 1 h 234874"/>
                        <a:gd name="connsiteX2" fmla="*/ 576206 w 576206"/>
                        <a:gd name="connsiteY2" fmla="*/ 125284 h 234874"/>
                        <a:gd name="connsiteX3" fmla="*/ 281839 w 576206"/>
                        <a:gd name="connsiteY3" fmla="*/ 234872 h 234874"/>
                        <a:gd name="connsiteX4" fmla="*/ 119 w 576206"/>
                        <a:gd name="connsiteY4" fmla="*/ 123778 h 234874"/>
                        <a:gd name="connsiteX0" fmla="*/ 103 w 576190"/>
                        <a:gd name="connsiteY0" fmla="*/ 123778 h 234874"/>
                        <a:gd name="connsiteX1" fmla="*/ 251203 w 576190"/>
                        <a:gd name="connsiteY1" fmla="*/ 1 h 234874"/>
                        <a:gd name="connsiteX2" fmla="*/ 576190 w 576190"/>
                        <a:gd name="connsiteY2" fmla="*/ 125284 h 234874"/>
                        <a:gd name="connsiteX3" fmla="*/ 281823 w 576190"/>
                        <a:gd name="connsiteY3" fmla="*/ 234872 h 234874"/>
                        <a:gd name="connsiteX4" fmla="*/ 103 w 576190"/>
                        <a:gd name="connsiteY4" fmla="*/ 123778 h 23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90" h="234874">
                          <a:moveTo>
                            <a:pt x="103" y="123778"/>
                          </a:moveTo>
                          <a:cubicBezTo>
                            <a:pt x="-4615" y="45466"/>
                            <a:pt x="155189" y="-250"/>
                            <a:pt x="251203" y="1"/>
                          </a:cubicBezTo>
                          <a:cubicBezTo>
                            <a:pt x="347217" y="252"/>
                            <a:pt x="576190" y="33029"/>
                            <a:pt x="576190" y="125284"/>
                          </a:cubicBezTo>
                          <a:cubicBezTo>
                            <a:pt x="576190" y="217539"/>
                            <a:pt x="377837" y="235123"/>
                            <a:pt x="281823" y="234872"/>
                          </a:cubicBezTo>
                          <a:cubicBezTo>
                            <a:pt x="185809" y="234621"/>
                            <a:pt x="4821" y="202090"/>
                            <a:pt x="103" y="123778"/>
                          </a:cubicBezTo>
                          <a:close/>
                        </a:path>
                      </a:pathLst>
                    </a:custGeom>
                    <a:solidFill>
                      <a:srgbClr val="9C0000"/>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7484F"/>
                          </a:solidFill>
                          <a:effectLst/>
                          <a:uLnTx/>
                          <a:uFillTx/>
                          <a:latin typeface="Arial" panose="020B0604020202020204"/>
                          <a:ea typeface=""/>
                          <a:cs typeface=""/>
                        </a:rPr>
                        <a:t> </a:t>
                      </a:r>
                    </a:p>
                  </p:txBody>
                </p:sp>
                <p:sp>
                  <p:nvSpPr>
                    <p:cNvPr id="2912324" name="Oval 2912323">
                      <a:extLst>
                        <a:ext uri="{FF2B5EF4-FFF2-40B4-BE49-F238E27FC236}">
                          <a16:creationId xmlns:a16="http://schemas.microsoft.com/office/drawing/2014/main" id="{10140911-B38F-ED5F-4C4C-774A3FF331E1}"/>
                        </a:ext>
                      </a:extLst>
                    </p:cNvPr>
                    <p:cNvSpPr/>
                    <p:nvPr/>
                  </p:nvSpPr>
                  <p:spPr>
                    <a:xfrm rot="152305">
                      <a:off x="538049" y="3536434"/>
                      <a:ext cx="224191" cy="356334"/>
                    </a:xfrm>
                    <a:prstGeom prst="ellipse">
                      <a:avLst/>
                    </a:prstGeom>
                    <a:solidFill>
                      <a:srgbClr val="D26F6E"/>
                    </a:solidFill>
                    <a:ln w="28575">
                      <a:solidFill>
                        <a:srgbClr val="9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12325" name="Oval 34">
                      <a:extLst>
                        <a:ext uri="{FF2B5EF4-FFF2-40B4-BE49-F238E27FC236}">
                          <a16:creationId xmlns:a16="http://schemas.microsoft.com/office/drawing/2014/main" id="{844C85A2-AD5B-7AEB-C0FF-3D230E1E6292}"/>
                        </a:ext>
                      </a:extLst>
                    </p:cNvPr>
                    <p:cNvSpPr/>
                    <p:nvPr/>
                  </p:nvSpPr>
                  <p:spPr>
                    <a:xfrm rot="586267">
                      <a:off x="550775" y="3343038"/>
                      <a:ext cx="2666713" cy="766470"/>
                    </a:xfrm>
                    <a:custGeom>
                      <a:avLst/>
                      <a:gdLst>
                        <a:gd name="connsiteX0" fmla="*/ 0 w 1532570"/>
                        <a:gd name="connsiteY0" fmla="*/ 766285 h 1532570"/>
                        <a:gd name="connsiteX1" fmla="*/ 766285 w 1532570"/>
                        <a:gd name="connsiteY1" fmla="*/ 0 h 1532570"/>
                        <a:gd name="connsiteX2" fmla="*/ 1532570 w 1532570"/>
                        <a:gd name="connsiteY2" fmla="*/ 766285 h 1532570"/>
                        <a:gd name="connsiteX3" fmla="*/ 766285 w 1532570"/>
                        <a:gd name="connsiteY3" fmla="*/ 1532570 h 1532570"/>
                        <a:gd name="connsiteX4" fmla="*/ 0 w 1532570"/>
                        <a:gd name="connsiteY4" fmla="*/ 766285 h 1532570"/>
                        <a:gd name="connsiteX0" fmla="*/ 0 w 1532570"/>
                        <a:gd name="connsiteY0" fmla="*/ 769742 h 1536027"/>
                        <a:gd name="connsiteX1" fmla="*/ 766285 w 1532570"/>
                        <a:gd name="connsiteY1" fmla="*/ 3457 h 1536027"/>
                        <a:gd name="connsiteX2" fmla="*/ 1532570 w 1532570"/>
                        <a:gd name="connsiteY2" fmla="*/ 769742 h 1536027"/>
                        <a:gd name="connsiteX3" fmla="*/ 766285 w 1532570"/>
                        <a:gd name="connsiteY3" fmla="*/ 1536027 h 1536027"/>
                        <a:gd name="connsiteX4" fmla="*/ 0 w 1532570"/>
                        <a:gd name="connsiteY4" fmla="*/ 769742 h 1536027"/>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3229 w 1535799"/>
                        <a:gd name="connsiteY0" fmla="*/ 784377 h 1550662"/>
                        <a:gd name="connsiteX1" fmla="*/ 651527 w 1535799"/>
                        <a:gd name="connsiteY1" fmla="*/ 3343 h 1550662"/>
                        <a:gd name="connsiteX2" fmla="*/ 1535799 w 1535799"/>
                        <a:gd name="connsiteY2" fmla="*/ 784377 h 1550662"/>
                        <a:gd name="connsiteX3" fmla="*/ 769514 w 1535799"/>
                        <a:gd name="connsiteY3" fmla="*/ 1550662 h 1550662"/>
                        <a:gd name="connsiteX4" fmla="*/ 3229 w 1535799"/>
                        <a:gd name="connsiteY4" fmla="*/ 784377 h 1550662"/>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40570"/>
                        <a:gd name="connsiteY0" fmla="*/ 784273 h 1624300"/>
                        <a:gd name="connsiteX1" fmla="*/ 656298 w 1540570"/>
                        <a:gd name="connsiteY1" fmla="*/ 3239 h 1624300"/>
                        <a:gd name="connsiteX2" fmla="*/ 1540570 w 1540570"/>
                        <a:gd name="connsiteY2" fmla="*/ 784273 h 1624300"/>
                        <a:gd name="connsiteX3" fmla="*/ 877524 w 1540570"/>
                        <a:gd name="connsiteY3" fmla="*/ 1624300 h 1624300"/>
                        <a:gd name="connsiteX4" fmla="*/ 8000 w 1540570"/>
                        <a:gd name="connsiteY4" fmla="*/ 784273 h 1624300"/>
                        <a:gd name="connsiteX0" fmla="*/ 8000 w 1540570"/>
                        <a:gd name="connsiteY0" fmla="*/ 784377 h 1624404"/>
                        <a:gd name="connsiteX1" fmla="*/ 656298 w 1540570"/>
                        <a:gd name="connsiteY1" fmla="*/ 3343 h 1624404"/>
                        <a:gd name="connsiteX2" fmla="*/ 1540570 w 1540570"/>
                        <a:gd name="connsiteY2" fmla="*/ 784377 h 1624404"/>
                        <a:gd name="connsiteX3" fmla="*/ 877524 w 1540570"/>
                        <a:gd name="connsiteY3" fmla="*/ 1624404 h 1624404"/>
                        <a:gd name="connsiteX4" fmla="*/ 8000 w 1540570"/>
                        <a:gd name="connsiteY4" fmla="*/ 784377 h 1624404"/>
                        <a:gd name="connsiteX0" fmla="*/ 8000 w 1567492"/>
                        <a:gd name="connsiteY0" fmla="*/ 784608 h 1624635"/>
                        <a:gd name="connsiteX1" fmla="*/ 656298 w 1567492"/>
                        <a:gd name="connsiteY1" fmla="*/ 3574 h 1624635"/>
                        <a:gd name="connsiteX2" fmla="*/ 1540570 w 1567492"/>
                        <a:gd name="connsiteY2" fmla="*/ 784608 h 1624635"/>
                        <a:gd name="connsiteX3" fmla="*/ 877524 w 1567492"/>
                        <a:gd name="connsiteY3" fmla="*/ 1624635 h 1624635"/>
                        <a:gd name="connsiteX4" fmla="*/ 8000 w 1567492"/>
                        <a:gd name="connsiteY4" fmla="*/ 784608 h 1624635"/>
                        <a:gd name="connsiteX0" fmla="*/ 6068 w 1565560"/>
                        <a:gd name="connsiteY0" fmla="*/ 784608 h 1624635"/>
                        <a:gd name="connsiteX1" fmla="*/ 654366 w 1565560"/>
                        <a:gd name="connsiteY1" fmla="*/ 3574 h 1624635"/>
                        <a:gd name="connsiteX2" fmla="*/ 1538638 w 1565560"/>
                        <a:gd name="connsiteY2" fmla="*/ 784608 h 1624635"/>
                        <a:gd name="connsiteX3" fmla="*/ 875592 w 1565560"/>
                        <a:gd name="connsiteY3" fmla="*/ 1624635 h 1624635"/>
                        <a:gd name="connsiteX4" fmla="*/ 6068 w 1565560"/>
                        <a:gd name="connsiteY4" fmla="*/ 784608 h 1624635"/>
                        <a:gd name="connsiteX0" fmla="*/ 6991 w 1571363"/>
                        <a:gd name="connsiteY0" fmla="*/ 784608 h 1625095"/>
                        <a:gd name="connsiteX1" fmla="*/ 655289 w 1571363"/>
                        <a:gd name="connsiteY1" fmla="*/ 3574 h 1625095"/>
                        <a:gd name="connsiteX2" fmla="*/ 1539561 w 1571363"/>
                        <a:gd name="connsiteY2" fmla="*/ 784608 h 1625095"/>
                        <a:gd name="connsiteX3" fmla="*/ 876515 w 1571363"/>
                        <a:gd name="connsiteY3" fmla="*/ 1624635 h 1625095"/>
                        <a:gd name="connsiteX4" fmla="*/ 6991 w 1571363"/>
                        <a:gd name="connsiteY4" fmla="*/ 784608 h 1625095"/>
                        <a:gd name="connsiteX0" fmla="*/ 3091 w 1557492"/>
                        <a:gd name="connsiteY0" fmla="*/ 784608 h 1635752"/>
                        <a:gd name="connsiteX1" fmla="*/ 651389 w 1557492"/>
                        <a:gd name="connsiteY1" fmla="*/ 3574 h 1635752"/>
                        <a:gd name="connsiteX2" fmla="*/ 1535661 w 1557492"/>
                        <a:gd name="connsiteY2" fmla="*/ 784608 h 1635752"/>
                        <a:gd name="connsiteX3" fmla="*/ 765939 w 1557492"/>
                        <a:gd name="connsiteY3" fmla="*/ 1635303 h 1635752"/>
                        <a:gd name="connsiteX4" fmla="*/ 3091 w 1557492"/>
                        <a:gd name="connsiteY4" fmla="*/ 784608 h 1635752"/>
                        <a:gd name="connsiteX0" fmla="*/ 3091 w 1560129"/>
                        <a:gd name="connsiteY0" fmla="*/ 784608 h 1636083"/>
                        <a:gd name="connsiteX1" fmla="*/ 651389 w 1560129"/>
                        <a:gd name="connsiteY1" fmla="*/ 3574 h 1636083"/>
                        <a:gd name="connsiteX2" fmla="*/ 1535661 w 1560129"/>
                        <a:gd name="connsiteY2" fmla="*/ 784608 h 1636083"/>
                        <a:gd name="connsiteX3" fmla="*/ 765939 w 1560129"/>
                        <a:gd name="connsiteY3" fmla="*/ 1635303 h 1636083"/>
                        <a:gd name="connsiteX4" fmla="*/ 3091 w 1560129"/>
                        <a:gd name="connsiteY4" fmla="*/ 784608 h 1636083"/>
                        <a:gd name="connsiteX0" fmla="*/ 1650 w 1558688"/>
                        <a:gd name="connsiteY0" fmla="*/ 784608 h 1636083"/>
                        <a:gd name="connsiteX1" fmla="*/ 649948 w 1558688"/>
                        <a:gd name="connsiteY1" fmla="*/ 3574 h 1636083"/>
                        <a:gd name="connsiteX2" fmla="*/ 1534220 w 1558688"/>
                        <a:gd name="connsiteY2" fmla="*/ 784608 h 1636083"/>
                        <a:gd name="connsiteX3" fmla="*/ 764498 w 1558688"/>
                        <a:gd name="connsiteY3" fmla="*/ 1635303 h 1636083"/>
                        <a:gd name="connsiteX4" fmla="*/ 1650 w 1558688"/>
                        <a:gd name="connsiteY4" fmla="*/ 784608 h 1636083"/>
                        <a:gd name="connsiteX0" fmla="*/ 10185 w 1567223"/>
                        <a:gd name="connsiteY0" fmla="*/ 784608 h 1636083"/>
                        <a:gd name="connsiteX1" fmla="*/ 658483 w 1567223"/>
                        <a:gd name="connsiteY1" fmla="*/ 3574 h 1636083"/>
                        <a:gd name="connsiteX2" fmla="*/ 1542755 w 1567223"/>
                        <a:gd name="connsiteY2" fmla="*/ 784608 h 1636083"/>
                        <a:gd name="connsiteX3" fmla="*/ 773033 w 1567223"/>
                        <a:gd name="connsiteY3" fmla="*/ 1635303 h 1636083"/>
                        <a:gd name="connsiteX4" fmla="*/ 10185 w 1567223"/>
                        <a:gd name="connsiteY4" fmla="*/ 784608 h 1636083"/>
                        <a:gd name="connsiteX0" fmla="*/ 11870 w 1568908"/>
                        <a:gd name="connsiteY0" fmla="*/ 784608 h 1636083"/>
                        <a:gd name="connsiteX1" fmla="*/ 660168 w 1568908"/>
                        <a:gd name="connsiteY1" fmla="*/ 3574 h 1636083"/>
                        <a:gd name="connsiteX2" fmla="*/ 1544440 w 1568908"/>
                        <a:gd name="connsiteY2" fmla="*/ 784608 h 1636083"/>
                        <a:gd name="connsiteX3" fmla="*/ 774718 w 1568908"/>
                        <a:gd name="connsiteY3" fmla="*/ 1635303 h 1636083"/>
                        <a:gd name="connsiteX4" fmla="*/ 11870 w 1568908"/>
                        <a:gd name="connsiteY4" fmla="*/ 784608 h 1636083"/>
                        <a:gd name="connsiteX0" fmla="*/ 24716 w 1581754"/>
                        <a:gd name="connsiteY0" fmla="*/ 784608 h 1636083"/>
                        <a:gd name="connsiteX1" fmla="*/ 673014 w 1581754"/>
                        <a:gd name="connsiteY1" fmla="*/ 3574 h 1636083"/>
                        <a:gd name="connsiteX2" fmla="*/ 1557286 w 1581754"/>
                        <a:gd name="connsiteY2" fmla="*/ 784608 h 1636083"/>
                        <a:gd name="connsiteX3" fmla="*/ 787564 w 1581754"/>
                        <a:gd name="connsiteY3" fmla="*/ 1635303 h 1636083"/>
                        <a:gd name="connsiteX4" fmla="*/ 24716 w 1581754"/>
                        <a:gd name="connsiteY4" fmla="*/ 784608 h 1636083"/>
                        <a:gd name="connsiteX0" fmla="*/ 30604 w 1587642"/>
                        <a:gd name="connsiteY0" fmla="*/ 784608 h 1636083"/>
                        <a:gd name="connsiteX1" fmla="*/ 678902 w 1587642"/>
                        <a:gd name="connsiteY1" fmla="*/ 3574 h 1636083"/>
                        <a:gd name="connsiteX2" fmla="*/ 1563174 w 1587642"/>
                        <a:gd name="connsiteY2" fmla="*/ 784608 h 1636083"/>
                        <a:gd name="connsiteX3" fmla="*/ 793452 w 1587642"/>
                        <a:gd name="connsiteY3" fmla="*/ 1635303 h 1636083"/>
                        <a:gd name="connsiteX4" fmla="*/ 30604 w 1587642"/>
                        <a:gd name="connsiteY4" fmla="*/ 784608 h 1636083"/>
                        <a:gd name="connsiteX0" fmla="*/ 30604 w 1587642"/>
                        <a:gd name="connsiteY0" fmla="*/ 786290 h 1637765"/>
                        <a:gd name="connsiteX1" fmla="*/ 678902 w 1587642"/>
                        <a:gd name="connsiteY1" fmla="*/ 5256 h 1637765"/>
                        <a:gd name="connsiteX2" fmla="*/ 1563174 w 1587642"/>
                        <a:gd name="connsiteY2" fmla="*/ 786290 h 1637765"/>
                        <a:gd name="connsiteX3" fmla="*/ 793452 w 1587642"/>
                        <a:gd name="connsiteY3" fmla="*/ 1636985 h 1637765"/>
                        <a:gd name="connsiteX4" fmla="*/ 30604 w 1587642"/>
                        <a:gd name="connsiteY4" fmla="*/ 786290 h 1637765"/>
                        <a:gd name="connsiteX0" fmla="*/ 1684 w 1558722"/>
                        <a:gd name="connsiteY0" fmla="*/ 802108 h 1653583"/>
                        <a:gd name="connsiteX1" fmla="*/ 676651 w 1558722"/>
                        <a:gd name="connsiteY1" fmla="*/ 5072 h 1653583"/>
                        <a:gd name="connsiteX2" fmla="*/ 1534254 w 1558722"/>
                        <a:gd name="connsiteY2" fmla="*/ 802108 h 1653583"/>
                        <a:gd name="connsiteX3" fmla="*/ 764532 w 1558722"/>
                        <a:gd name="connsiteY3" fmla="*/ 1652803 h 1653583"/>
                        <a:gd name="connsiteX4" fmla="*/ 1684 w 1558722"/>
                        <a:gd name="connsiteY4" fmla="*/ 802108 h 1653583"/>
                        <a:gd name="connsiteX0" fmla="*/ 1684 w 1560446"/>
                        <a:gd name="connsiteY0" fmla="*/ 802108 h 1657108"/>
                        <a:gd name="connsiteX1" fmla="*/ 676651 w 1560446"/>
                        <a:gd name="connsiteY1" fmla="*/ 5072 h 1657108"/>
                        <a:gd name="connsiteX2" fmla="*/ 1534254 w 1560446"/>
                        <a:gd name="connsiteY2" fmla="*/ 802108 h 1657108"/>
                        <a:gd name="connsiteX3" fmla="*/ 764532 w 1560446"/>
                        <a:gd name="connsiteY3" fmla="*/ 1652803 h 1657108"/>
                        <a:gd name="connsiteX4" fmla="*/ 1684 w 1560446"/>
                        <a:gd name="connsiteY4" fmla="*/ 802108 h 1657108"/>
                        <a:gd name="connsiteX0" fmla="*/ 3328 w 1555222"/>
                        <a:gd name="connsiteY0" fmla="*/ 802108 h 1667687"/>
                        <a:gd name="connsiteX1" fmla="*/ 678295 w 1555222"/>
                        <a:gd name="connsiteY1" fmla="*/ 5072 h 1667687"/>
                        <a:gd name="connsiteX2" fmla="*/ 1535898 w 1555222"/>
                        <a:gd name="connsiteY2" fmla="*/ 802108 h 1667687"/>
                        <a:gd name="connsiteX3" fmla="*/ 670168 w 1555222"/>
                        <a:gd name="connsiteY3" fmla="*/ 1663471 h 1667687"/>
                        <a:gd name="connsiteX4" fmla="*/ 3328 w 1555222"/>
                        <a:gd name="connsiteY4" fmla="*/ 802108 h 1667687"/>
                        <a:gd name="connsiteX0" fmla="*/ 26811 w 1578704"/>
                        <a:gd name="connsiteY0" fmla="*/ 802108 h 1667687"/>
                        <a:gd name="connsiteX1" fmla="*/ 701778 w 1578704"/>
                        <a:gd name="connsiteY1" fmla="*/ 5072 h 1667687"/>
                        <a:gd name="connsiteX2" fmla="*/ 1559381 w 1578704"/>
                        <a:gd name="connsiteY2" fmla="*/ 802108 h 1667687"/>
                        <a:gd name="connsiteX3" fmla="*/ 693651 w 1578704"/>
                        <a:gd name="connsiteY3" fmla="*/ 1663471 h 1667687"/>
                        <a:gd name="connsiteX4" fmla="*/ 26811 w 1578704"/>
                        <a:gd name="connsiteY4" fmla="*/ 802108 h 1667687"/>
                        <a:gd name="connsiteX0" fmla="*/ 17397 w 1565354"/>
                        <a:gd name="connsiteY0" fmla="*/ 802108 h 1664233"/>
                        <a:gd name="connsiteX1" fmla="*/ 692364 w 1565354"/>
                        <a:gd name="connsiteY1" fmla="*/ 5072 h 1664233"/>
                        <a:gd name="connsiteX2" fmla="*/ 1549967 w 1565354"/>
                        <a:gd name="connsiteY2" fmla="*/ 802108 h 1664233"/>
                        <a:gd name="connsiteX3" fmla="*/ 684237 w 1565354"/>
                        <a:gd name="connsiteY3" fmla="*/ 1663471 h 1664233"/>
                        <a:gd name="connsiteX4" fmla="*/ 17397 w 1565354"/>
                        <a:gd name="connsiteY4" fmla="*/ 802108 h 1664233"/>
                        <a:gd name="connsiteX0" fmla="*/ 17397 w 1565354"/>
                        <a:gd name="connsiteY0" fmla="*/ 799762 h 1661887"/>
                        <a:gd name="connsiteX1" fmla="*/ 692364 w 1565354"/>
                        <a:gd name="connsiteY1" fmla="*/ 2726 h 1661887"/>
                        <a:gd name="connsiteX2" fmla="*/ 1549967 w 1565354"/>
                        <a:gd name="connsiteY2" fmla="*/ 799762 h 1661887"/>
                        <a:gd name="connsiteX3" fmla="*/ 684237 w 1565354"/>
                        <a:gd name="connsiteY3" fmla="*/ 1661125 h 1661887"/>
                        <a:gd name="connsiteX4" fmla="*/ 17397 w 1565354"/>
                        <a:gd name="connsiteY4" fmla="*/ 799762 h 1661887"/>
                        <a:gd name="connsiteX0" fmla="*/ 2 w 1547959"/>
                        <a:gd name="connsiteY0" fmla="*/ 799762 h 1661887"/>
                        <a:gd name="connsiteX1" fmla="*/ 664301 w 1547959"/>
                        <a:gd name="connsiteY1" fmla="*/ 2726 h 1661887"/>
                        <a:gd name="connsiteX2" fmla="*/ 1532572 w 1547959"/>
                        <a:gd name="connsiteY2" fmla="*/ 799762 h 1661887"/>
                        <a:gd name="connsiteX3" fmla="*/ 666842 w 1547959"/>
                        <a:gd name="connsiteY3" fmla="*/ 1661125 h 1661887"/>
                        <a:gd name="connsiteX4" fmla="*/ 2 w 1547959"/>
                        <a:gd name="connsiteY4" fmla="*/ 799762 h 1661887"/>
                        <a:gd name="connsiteX0" fmla="*/ 3128 w 1555304"/>
                        <a:gd name="connsiteY0" fmla="*/ 799762 h 1663929"/>
                        <a:gd name="connsiteX1" fmla="*/ 667427 w 1555304"/>
                        <a:gd name="connsiteY1" fmla="*/ 2726 h 1663929"/>
                        <a:gd name="connsiteX2" fmla="*/ 1535698 w 1555304"/>
                        <a:gd name="connsiteY2" fmla="*/ 799762 h 1663929"/>
                        <a:gd name="connsiteX3" fmla="*/ 669968 w 1555304"/>
                        <a:gd name="connsiteY3" fmla="*/ 1661125 h 1663929"/>
                        <a:gd name="connsiteX4" fmla="*/ 3128 w 1555304"/>
                        <a:gd name="connsiteY4" fmla="*/ 799762 h 1663929"/>
                        <a:gd name="connsiteX0" fmla="*/ 11445 w 1563621"/>
                        <a:gd name="connsiteY0" fmla="*/ 799762 h 1663929"/>
                        <a:gd name="connsiteX1" fmla="*/ 675744 w 1563621"/>
                        <a:gd name="connsiteY1" fmla="*/ 2726 h 1663929"/>
                        <a:gd name="connsiteX2" fmla="*/ 1544015 w 1563621"/>
                        <a:gd name="connsiteY2" fmla="*/ 799762 h 1663929"/>
                        <a:gd name="connsiteX3" fmla="*/ 678285 w 1563621"/>
                        <a:gd name="connsiteY3" fmla="*/ 1661125 h 1663929"/>
                        <a:gd name="connsiteX4" fmla="*/ 11445 w 1563621"/>
                        <a:gd name="connsiteY4" fmla="*/ 799762 h 1663929"/>
                        <a:gd name="connsiteX0" fmla="*/ 1036 w 2341094"/>
                        <a:gd name="connsiteY0" fmla="*/ 812159 h 1676754"/>
                        <a:gd name="connsiteX1" fmla="*/ 665335 w 2341094"/>
                        <a:gd name="connsiteY1" fmla="*/ 15123 h 1676754"/>
                        <a:gd name="connsiteX2" fmla="*/ 2336992 w 2341094"/>
                        <a:gd name="connsiteY2" fmla="*/ 488886 h 1676754"/>
                        <a:gd name="connsiteX3" fmla="*/ 667876 w 2341094"/>
                        <a:gd name="connsiteY3" fmla="*/ 1673522 h 1676754"/>
                        <a:gd name="connsiteX4" fmla="*/ 1036 w 2341094"/>
                        <a:gd name="connsiteY4" fmla="*/ 812159 h 1676754"/>
                        <a:gd name="connsiteX0" fmla="*/ 439 w 2859610"/>
                        <a:gd name="connsiteY0" fmla="*/ 1250244 h 1728951"/>
                        <a:gd name="connsiteX1" fmla="*/ 1183591 w 2859610"/>
                        <a:gd name="connsiteY1" fmla="*/ 41770 h 1728951"/>
                        <a:gd name="connsiteX2" fmla="*/ 2855248 w 2859610"/>
                        <a:gd name="connsiteY2" fmla="*/ 515533 h 1728951"/>
                        <a:gd name="connsiteX3" fmla="*/ 1186132 w 2859610"/>
                        <a:gd name="connsiteY3" fmla="*/ 1700169 h 1728951"/>
                        <a:gd name="connsiteX4" fmla="*/ 439 w 2859610"/>
                        <a:gd name="connsiteY4" fmla="*/ 1250244 h 1728951"/>
                        <a:gd name="connsiteX0" fmla="*/ 439 w 2859610"/>
                        <a:gd name="connsiteY0" fmla="*/ 1262310 h 1741017"/>
                        <a:gd name="connsiteX1" fmla="*/ 1183591 w 2859610"/>
                        <a:gd name="connsiteY1" fmla="*/ 53836 h 1741017"/>
                        <a:gd name="connsiteX2" fmla="*/ 2855248 w 2859610"/>
                        <a:gd name="connsiteY2" fmla="*/ 527599 h 1741017"/>
                        <a:gd name="connsiteX3" fmla="*/ 1186132 w 2859610"/>
                        <a:gd name="connsiteY3" fmla="*/ 1712235 h 1741017"/>
                        <a:gd name="connsiteX4" fmla="*/ 439 w 2859610"/>
                        <a:gd name="connsiteY4" fmla="*/ 1262310 h 1741017"/>
                        <a:gd name="connsiteX0" fmla="*/ 439 w 2859610"/>
                        <a:gd name="connsiteY0" fmla="*/ 1242961 h 1721668"/>
                        <a:gd name="connsiteX1" fmla="*/ 1183591 w 2859610"/>
                        <a:gd name="connsiteY1" fmla="*/ 34487 h 1721668"/>
                        <a:gd name="connsiteX2" fmla="*/ 2855248 w 2859610"/>
                        <a:gd name="connsiteY2" fmla="*/ 508250 h 1721668"/>
                        <a:gd name="connsiteX3" fmla="*/ 1186132 w 2859610"/>
                        <a:gd name="connsiteY3" fmla="*/ 1692886 h 1721668"/>
                        <a:gd name="connsiteX4" fmla="*/ 439 w 2859610"/>
                        <a:gd name="connsiteY4" fmla="*/ 1242961 h 1721668"/>
                        <a:gd name="connsiteX0" fmla="*/ 439 w 2902554"/>
                        <a:gd name="connsiteY0" fmla="*/ 1242961 h 1721668"/>
                        <a:gd name="connsiteX1" fmla="*/ 1183591 w 2902554"/>
                        <a:gd name="connsiteY1" fmla="*/ 34487 h 1721668"/>
                        <a:gd name="connsiteX2" fmla="*/ 2855248 w 2902554"/>
                        <a:gd name="connsiteY2" fmla="*/ 508250 h 1721668"/>
                        <a:gd name="connsiteX3" fmla="*/ 1186132 w 2902554"/>
                        <a:gd name="connsiteY3" fmla="*/ 1692886 h 1721668"/>
                        <a:gd name="connsiteX4" fmla="*/ 439 w 2902554"/>
                        <a:gd name="connsiteY4" fmla="*/ 1242961 h 1721668"/>
                        <a:gd name="connsiteX0" fmla="*/ 416 w 2646946"/>
                        <a:gd name="connsiteY0" fmla="*/ 1248156 h 1733336"/>
                        <a:gd name="connsiteX1" fmla="*/ 1183568 w 2646946"/>
                        <a:gd name="connsiteY1" fmla="*/ 39682 h 1733336"/>
                        <a:gd name="connsiteX2" fmla="*/ 2593009 w 2646946"/>
                        <a:gd name="connsiteY2" fmla="*/ 401768 h 1733336"/>
                        <a:gd name="connsiteX3" fmla="*/ 1186109 w 2646946"/>
                        <a:gd name="connsiteY3" fmla="*/ 1698081 h 1733336"/>
                        <a:gd name="connsiteX4" fmla="*/ 416 w 2646946"/>
                        <a:gd name="connsiteY4" fmla="*/ 1248156 h 1733336"/>
                        <a:gd name="connsiteX0" fmla="*/ 416 w 2646946"/>
                        <a:gd name="connsiteY0" fmla="*/ 1235714 h 1720893"/>
                        <a:gd name="connsiteX1" fmla="*/ 1183568 w 2646946"/>
                        <a:gd name="connsiteY1" fmla="*/ 27240 h 1720893"/>
                        <a:gd name="connsiteX2" fmla="*/ 2593009 w 2646946"/>
                        <a:gd name="connsiteY2" fmla="*/ 389326 h 1720893"/>
                        <a:gd name="connsiteX3" fmla="*/ 1186109 w 2646946"/>
                        <a:gd name="connsiteY3" fmla="*/ 1685639 h 1720893"/>
                        <a:gd name="connsiteX4" fmla="*/ 416 w 2646946"/>
                        <a:gd name="connsiteY4" fmla="*/ 1235714 h 1720893"/>
                        <a:gd name="connsiteX0" fmla="*/ 416 w 2724496"/>
                        <a:gd name="connsiteY0" fmla="*/ 1235714 h 1720893"/>
                        <a:gd name="connsiteX1" fmla="*/ 1183568 w 2724496"/>
                        <a:gd name="connsiteY1" fmla="*/ 27240 h 1720893"/>
                        <a:gd name="connsiteX2" fmla="*/ 2593009 w 2724496"/>
                        <a:gd name="connsiteY2" fmla="*/ 389326 h 1720893"/>
                        <a:gd name="connsiteX3" fmla="*/ 1186109 w 2724496"/>
                        <a:gd name="connsiteY3" fmla="*/ 1685639 h 1720893"/>
                        <a:gd name="connsiteX4" fmla="*/ 416 w 2724496"/>
                        <a:gd name="connsiteY4" fmla="*/ 1235714 h 1720893"/>
                        <a:gd name="connsiteX0" fmla="*/ 416 w 2695441"/>
                        <a:gd name="connsiteY0" fmla="*/ 1240479 h 1725658"/>
                        <a:gd name="connsiteX1" fmla="*/ 1183568 w 2695441"/>
                        <a:gd name="connsiteY1" fmla="*/ 32005 h 1725658"/>
                        <a:gd name="connsiteX2" fmla="*/ 2593009 w 2695441"/>
                        <a:gd name="connsiteY2" fmla="*/ 394091 h 1725658"/>
                        <a:gd name="connsiteX3" fmla="*/ 2430473 w 2695441"/>
                        <a:gd name="connsiteY3" fmla="*/ 875154 h 1725658"/>
                        <a:gd name="connsiteX4" fmla="*/ 1186109 w 2695441"/>
                        <a:gd name="connsiteY4" fmla="*/ 1690404 h 1725658"/>
                        <a:gd name="connsiteX5" fmla="*/ 416 w 2695441"/>
                        <a:gd name="connsiteY5" fmla="*/ 1240479 h 1725658"/>
                        <a:gd name="connsiteX0" fmla="*/ 402 w 2697390"/>
                        <a:gd name="connsiteY0" fmla="*/ 1239459 h 1703873"/>
                        <a:gd name="connsiteX1" fmla="*/ 1183554 w 2697390"/>
                        <a:gd name="connsiteY1" fmla="*/ 30985 h 1703873"/>
                        <a:gd name="connsiteX2" fmla="*/ 2592995 w 2697390"/>
                        <a:gd name="connsiteY2" fmla="*/ 393071 h 1703873"/>
                        <a:gd name="connsiteX3" fmla="*/ 2436038 w 2697390"/>
                        <a:gd name="connsiteY3" fmla="*/ 774212 h 1703873"/>
                        <a:gd name="connsiteX4" fmla="*/ 1186095 w 2697390"/>
                        <a:gd name="connsiteY4" fmla="*/ 1689384 h 1703873"/>
                        <a:gd name="connsiteX5" fmla="*/ 402 w 2697390"/>
                        <a:gd name="connsiteY5" fmla="*/ 1239459 h 1703873"/>
                        <a:gd name="connsiteX0" fmla="*/ 402 w 2697390"/>
                        <a:gd name="connsiteY0" fmla="*/ 1231954 h 1696368"/>
                        <a:gd name="connsiteX1" fmla="*/ 1183554 w 2697390"/>
                        <a:gd name="connsiteY1" fmla="*/ 23480 h 1696368"/>
                        <a:gd name="connsiteX2" fmla="*/ 2592995 w 2697390"/>
                        <a:gd name="connsiteY2" fmla="*/ 385566 h 1696368"/>
                        <a:gd name="connsiteX3" fmla="*/ 2436038 w 2697390"/>
                        <a:gd name="connsiteY3" fmla="*/ 766707 h 1696368"/>
                        <a:gd name="connsiteX4" fmla="*/ 1186095 w 2697390"/>
                        <a:gd name="connsiteY4" fmla="*/ 1681879 h 1696368"/>
                        <a:gd name="connsiteX5" fmla="*/ 402 w 2697390"/>
                        <a:gd name="connsiteY5" fmla="*/ 1231954 h 1696368"/>
                        <a:gd name="connsiteX0" fmla="*/ 506 w 2705745"/>
                        <a:gd name="connsiteY0" fmla="*/ 1051252 h 1514218"/>
                        <a:gd name="connsiteX1" fmla="*/ 1072076 w 2705745"/>
                        <a:gd name="connsiteY1" fmla="*/ 36741 h 1514218"/>
                        <a:gd name="connsiteX2" fmla="*/ 2593099 w 2705745"/>
                        <a:gd name="connsiteY2" fmla="*/ 204864 h 1514218"/>
                        <a:gd name="connsiteX3" fmla="*/ 2436142 w 2705745"/>
                        <a:gd name="connsiteY3" fmla="*/ 586005 h 1514218"/>
                        <a:gd name="connsiteX4" fmla="*/ 1186199 w 2705745"/>
                        <a:gd name="connsiteY4" fmla="*/ 1501177 h 1514218"/>
                        <a:gd name="connsiteX5" fmla="*/ 506 w 2705745"/>
                        <a:gd name="connsiteY5" fmla="*/ 1051252 h 1514218"/>
                        <a:gd name="connsiteX0" fmla="*/ 1951 w 2707190"/>
                        <a:gd name="connsiteY0" fmla="*/ 1051252 h 1435029"/>
                        <a:gd name="connsiteX1" fmla="*/ 1073521 w 2707190"/>
                        <a:gd name="connsiteY1" fmla="*/ 36741 h 1435029"/>
                        <a:gd name="connsiteX2" fmla="*/ 2594544 w 2707190"/>
                        <a:gd name="connsiteY2" fmla="*/ 204864 h 1435029"/>
                        <a:gd name="connsiteX3" fmla="*/ 2437587 w 2707190"/>
                        <a:gd name="connsiteY3" fmla="*/ 586005 h 1435029"/>
                        <a:gd name="connsiteX4" fmla="*/ 1304804 w 2707190"/>
                        <a:gd name="connsiteY4" fmla="*/ 1418890 h 1435029"/>
                        <a:gd name="connsiteX5" fmla="*/ 1951 w 2707190"/>
                        <a:gd name="connsiteY5" fmla="*/ 1051252 h 1435029"/>
                        <a:gd name="connsiteX0" fmla="*/ 1951 w 2707190"/>
                        <a:gd name="connsiteY0" fmla="*/ 1051252 h 1446839"/>
                        <a:gd name="connsiteX1" fmla="*/ 1073521 w 2707190"/>
                        <a:gd name="connsiteY1" fmla="*/ 36741 h 1446839"/>
                        <a:gd name="connsiteX2" fmla="*/ 2594544 w 2707190"/>
                        <a:gd name="connsiteY2" fmla="*/ 204864 h 1446839"/>
                        <a:gd name="connsiteX3" fmla="*/ 2437587 w 2707190"/>
                        <a:gd name="connsiteY3" fmla="*/ 586005 h 1446839"/>
                        <a:gd name="connsiteX4" fmla="*/ 1304804 w 2707190"/>
                        <a:gd name="connsiteY4" fmla="*/ 1418890 h 1446839"/>
                        <a:gd name="connsiteX5" fmla="*/ 1951 w 2707190"/>
                        <a:gd name="connsiteY5" fmla="*/ 1051252 h 1446839"/>
                        <a:gd name="connsiteX0" fmla="*/ 63972 w 2769211"/>
                        <a:gd name="connsiteY0" fmla="*/ 1051252 h 1452786"/>
                        <a:gd name="connsiteX1" fmla="*/ 1135542 w 2769211"/>
                        <a:gd name="connsiteY1" fmla="*/ 36741 h 1452786"/>
                        <a:gd name="connsiteX2" fmla="*/ 2656565 w 2769211"/>
                        <a:gd name="connsiteY2" fmla="*/ 204864 h 1452786"/>
                        <a:gd name="connsiteX3" fmla="*/ 2499608 w 2769211"/>
                        <a:gd name="connsiteY3" fmla="*/ 586005 h 1452786"/>
                        <a:gd name="connsiteX4" fmla="*/ 1366825 w 2769211"/>
                        <a:gd name="connsiteY4" fmla="*/ 1418890 h 1452786"/>
                        <a:gd name="connsiteX5" fmla="*/ 256823 w 2769211"/>
                        <a:gd name="connsiteY5" fmla="*/ 1267818 h 1452786"/>
                        <a:gd name="connsiteX6" fmla="*/ 63972 w 2769211"/>
                        <a:gd name="connsiteY6" fmla="*/ 1051252 h 1452786"/>
                        <a:gd name="connsiteX0" fmla="*/ 1952 w 2707191"/>
                        <a:gd name="connsiteY0" fmla="*/ 1051252 h 1452786"/>
                        <a:gd name="connsiteX1" fmla="*/ 1073522 w 2707191"/>
                        <a:gd name="connsiteY1" fmla="*/ 36741 h 1452786"/>
                        <a:gd name="connsiteX2" fmla="*/ 2594545 w 2707191"/>
                        <a:gd name="connsiteY2" fmla="*/ 204864 h 1452786"/>
                        <a:gd name="connsiteX3" fmla="*/ 2437588 w 2707191"/>
                        <a:gd name="connsiteY3" fmla="*/ 586005 h 1452786"/>
                        <a:gd name="connsiteX4" fmla="*/ 1304805 w 2707191"/>
                        <a:gd name="connsiteY4" fmla="*/ 1418890 h 1452786"/>
                        <a:gd name="connsiteX5" fmla="*/ 194803 w 2707191"/>
                        <a:gd name="connsiteY5" fmla="*/ 1267818 h 1452786"/>
                        <a:gd name="connsiteX6" fmla="*/ 1952 w 2707191"/>
                        <a:gd name="connsiteY6" fmla="*/ 1051252 h 1452786"/>
                        <a:gd name="connsiteX0" fmla="*/ 105535 w 2810774"/>
                        <a:gd name="connsiteY0" fmla="*/ 1051252 h 1452786"/>
                        <a:gd name="connsiteX1" fmla="*/ 1177105 w 2810774"/>
                        <a:gd name="connsiteY1" fmla="*/ 36741 h 1452786"/>
                        <a:gd name="connsiteX2" fmla="*/ 2698128 w 2810774"/>
                        <a:gd name="connsiteY2" fmla="*/ 204864 h 1452786"/>
                        <a:gd name="connsiteX3" fmla="*/ 2541171 w 2810774"/>
                        <a:gd name="connsiteY3" fmla="*/ 586005 h 1452786"/>
                        <a:gd name="connsiteX4" fmla="*/ 1408388 w 2810774"/>
                        <a:gd name="connsiteY4" fmla="*/ 1418890 h 1452786"/>
                        <a:gd name="connsiteX5" fmla="*/ 298386 w 2810774"/>
                        <a:gd name="connsiteY5" fmla="*/ 1267818 h 1452786"/>
                        <a:gd name="connsiteX6" fmla="*/ 105535 w 2810774"/>
                        <a:gd name="connsiteY6" fmla="*/ 1051252 h 1452786"/>
                        <a:gd name="connsiteX0" fmla="*/ 170179 w 2685730"/>
                        <a:gd name="connsiteY0" fmla="*/ 791113 h 1445388"/>
                        <a:gd name="connsiteX1" fmla="*/ 1052061 w 2685730"/>
                        <a:gd name="connsiteY1" fmla="*/ 29343 h 1445388"/>
                        <a:gd name="connsiteX2" fmla="*/ 2573084 w 2685730"/>
                        <a:gd name="connsiteY2" fmla="*/ 197466 h 1445388"/>
                        <a:gd name="connsiteX3" fmla="*/ 2416127 w 2685730"/>
                        <a:gd name="connsiteY3" fmla="*/ 578607 h 1445388"/>
                        <a:gd name="connsiteX4" fmla="*/ 1283344 w 2685730"/>
                        <a:gd name="connsiteY4" fmla="*/ 1411492 h 1445388"/>
                        <a:gd name="connsiteX5" fmla="*/ 173342 w 2685730"/>
                        <a:gd name="connsiteY5" fmla="*/ 1260420 h 1445388"/>
                        <a:gd name="connsiteX6" fmla="*/ 170179 w 2685730"/>
                        <a:gd name="connsiteY6" fmla="*/ 791113 h 1445388"/>
                        <a:gd name="connsiteX0" fmla="*/ 196745 w 2712296"/>
                        <a:gd name="connsiteY0" fmla="*/ 791113 h 1445388"/>
                        <a:gd name="connsiteX1" fmla="*/ 1078627 w 2712296"/>
                        <a:gd name="connsiteY1" fmla="*/ 29343 h 1445388"/>
                        <a:gd name="connsiteX2" fmla="*/ 2599650 w 2712296"/>
                        <a:gd name="connsiteY2" fmla="*/ 197466 h 1445388"/>
                        <a:gd name="connsiteX3" fmla="*/ 2442693 w 2712296"/>
                        <a:gd name="connsiteY3" fmla="*/ 578607 h 1445388"/>
                        <a:gd name="connsiteX4" fmla="*/ 1309910 w 2712296"/>
                        <a:gd name="connsiteY4" fmla="*/ 1411492 h 1445388"/>
                        <a:gd name="connsiteX5" fmla="*/ 199908 w 2712296"/>
                        <a:gd name="connsiteY5" fmla="*/ 1260420 h 1445388"/>
                        <a:gd name="connsiteX6" fmla="*/ 196745 w 2712296"/>
                        <a:gd name="connsiteY6" fmla="*/ 791113 h 1445388"/>
                        <a:gd name="connsiteX0" fmla="*/ 208322 w 2723873"/>
                        <a:gd name="connsiteY0" fmla="*/ 791113 h 1445388"/>
                        <a:gd name="connsiteX1" fmla="*/ 1090204 w 2723873"/>
                        <a:gd name="connsiteY1" fmla="*/ 29343 h 1445388"/>
                        <a:gd name="connsiteX2" fmla="*/ 2611227 w 2723873"/>
                        <a:gd name="connsiteY2" fmla="*/ 197466 h 1445388"/>
                        <a:gd name="connsiteX3" fmla="*/ 2454270 w 2723873"/>
                        <a:gd name="connsiteY3" fmla="*/ 578607 h 1445388"/>
                        <a:gd name="connsiteX4" fmla="*/ 1321487 w 2723873"/>
                        <a:gd name="connsiteY4" fmla="*/ 1411492 h 1445388"/>
                        <a:gd name="connsiteX5" fmla="*/ 211485 w 2723873"/>
                        <a:gd name="connsiteY5" fmla="*/ 1260420 h 1445388"/>
                        <a:gd name="connsiteX6" fmla="*/ 208322 w 2723873"/>
                        <a:gd name="connsiteY6" fmla="*/ 791113 h 1445388"/>
                        <a:gd name="connsiteX0" fmla="*/ 208322 w 2723873"/>
                        <a:gd name="connsiteY0" fmla="*/ 791113 h 1439580"/>
                        <a:gd name="connsiteX1" fmla="*/ 1090204 w 2723873"/>
                        <a:gd name="connsiteY1" fmla="*/ 29343 h 1439580"/>
                        <a:gd name="connsiteX2" fmla="*/ 2611227 w 2723873"/>
                        <a:gd name="connsiteY2" fmla="*/ 197466 h 1439580"/>
                        <a:gd name="connsiteX3" fmla="*/ 2454270 w 2723873"/>
                        <a:gd name="connsiteY3" fmla="*/ 578607 h 1439580"/>
                        <a:gd name="connsiteX4" fmla="*/ 1321487 w 2723873"/>
                        <a:gd name="connsiteY4" fmla="*/ 1411492 h 1439580"/>
                        <a:gd name="connsiteX5" fmla="*/ 211485 w 2723873"/>
                        <a:gd name="connsiteY5" fmla="*/ 1260420 h 1439580"/>
                        <a:gd name="connsiteX6" fmla="*/ 208322 w 2723873"/>
                        <a:gd name="connsiteY6" fmla="*/ 791113 h 1439580"/>
                        <a:gd name="connsiteX0" fmla="*/ 254504 w 2770055"/>
                        <a:gd name="connsiteY0" fmla="*/ 791113 h 1433021"/>
                        <a:gd name="connsiteX1" fmla="*/ 1136386 w 2770055"/>
                        <a:gd name="connsiteY1" fmla="*/ 29343 h 1433021"/>
                        <a:gd name="connsiteX2" fmla="*/ 2657409 w 2770055"/>
                        <a:gd name="connsiteY2" fmla="*/ 197466 h 1433021"/>
                        <a:gd name="connsiteX3" fmla="*/ 2500452 w 2770055"/>
                        <a:gd name="connsiteY3" fmla="*/ 578607 h 1433021"/>
                        <a:gd name="connsiteX4" fmla="*/ 1367669 w 2770055"/>
                        <a:gd name="connsiteY4" fmla="*/ 1411492 h 1433021"/>
                        <a:gd name="connsiteX5" fmla="*/ 112611 w 2770055"/>
                        <a:gd name="connsiteY5" fmla="*/ 1207521 h 1433021"/>
                        <a:gd name="connsiteX6" fmla="*/ 254504 w 2770055"/>
                        <a:gd name="connsiteY6" fmla="*/ 791113 h 1433021"/>
                        <a:gd name="connsiteX0" fmla="*/ 256096 w 2768347"/>
                        <a:gd name="connsiteY0" fmla="*/ 744250 h 1386158"/>
                        <a:gd name="connsiteX1" fmla="*/ 1182610 w 2768347"/>
                        <a:gd name="connsiteY1" fmla="*/ 35378 h 1386158"/>
                        <a:gd name="connsiteX2" fmla="*/ 2659001 w 2768347"/>
                        <a:gd name="connsiteY2" fmla="*/ 150603 h 1386158"/>
                        <a:gd name="connsiteX3" fmla="*/ 2502044 w 2768347"/>
                        <a:gd name="connsiteY3" fmla="*/ 531744 h 1386158"/>
                        <a:gd name="connsiteX4" fmla="*/ 1369261 w 2768347"/>
                        <a:gd name="connsiteY4" fmla="*/ 1364629 h 1386158"/>
                        <a:gd name="connsiteX5" fmla="*/ 114203 w 2768347"/>
                        <a:gd name="connsiteY5" fmla="*/ 1160658 h 1386158"/>
                        <a:gd name="connsiteX6" fmla="*/ 256096 w 2768347"/>
                        <a:gd name="connsiteY6" fmla="*/ 744250 h 1386158"/>
                        <a:gd name="connsiteX0" fmla="*/ 337111 w 2849362"/>
                        <a:gd name="connsiteY0" fmla="*/ 744250 h 1386158"/>
                        <a:gd name="connsiteX1" fmla="*/ 1263625 w 2849362"/>
                        <a:gd name="connsiteY1" fmla="*/ 35378 h 1386158"/>
                        <a:gd name="connsiteX2" fmla="*/ 2740016 w 2849362"/>
                        <a:gd name="connsiteY2" fmla="*/ 150603 h 1386158"/>
                        <a:gd name="connsiteX3" fmla="*/ 2583059 w 2849362"/>
                        <a:gd name="connsiteY3" fmla="*/ 531744 h 1386158"/>
                        <a:gd name="connsiteX4" fmla="*/ 1450276 w 2849362"/>
                        <a:gd name="connsiteY4" fmla="*/ 1364629 h 1386158"/>
                        <a:gd name="connsiteX5" fmla="*/ 195218 w 2849362"/>
                        <a:gd name="connsiteY5" fmla="*/ 1160658 h 1386158"/>
                        <a:gd name="connsiteX6" fmla="*/ 337111 w 2849362"/>
                        <a:gd name="connsiteY6" fmla="*/ 744250 h 1386158"/>
                        <a:gd name="connsiteX0" fmla="*/ 297602 w 2843327"/>
                        <a:gd name="connsiteY0" fmla="*/ 876456 h 1400621"/>
                        <a:gd name="connsiteX1" fmla="*/ 1257590 w 2843327"/>
                        <a:gd name="connsiteY1" fmla="*/ 44152 h 1400621"/>
                        <a:gd name="connsiteX2" fmla="*/ 2733981 w 2843327"/>
                        <a:gd name="connsiteY2" fmla="*/ 159377 h 1400621"/>
                        <a:gd name="connsiteX3" fmla="*/ 2577024 w 2843327"/>
                        <a:gd name="connsiteY3" fmla="*/ 540518 h 1400621"/>
                        <a:gd name="connsiteX4" fmla="*/ 1444241 w 2843327"/>
                        <a:gd name="connsiteY4" fmla="*/ 1373403 h 1400621"/>
                        <a:gd name="connsiteX5" fmla="*/ 189183 w 2843327"/>
                        <a:gd name="connsiteY5" fmla="*/ 1169432 h 1400621"/>
                        <a:gd name="connsiteX6" fmla="*/ 297602 w 2843327"/>
                        <a:gd name="connsiteY6" fmla="*/ 876456 h 1400621"/>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297602 w 2880475"/>
                        <a:gd name="connsiteY0" fmla="*/ 863078 h 1387242"/>
                        <a:gd name="connsiteX1" fmla="*/ 1257590 w 2880475"/>
                        <a:gd name="connsiteY1" fmla="*/ 30774 h 1387242"/>
                        <a:gd name="connsiteX2" fmla="*/ 2733981 w 2880475"/>
                        <a:gd name="connsiteY2" fmla="*/ 145999 h 1387242"/>
                        <a:gd name="connsiteX3" fmla="*/ 2577024 w 2880475"/>
                        <a:gd name="connsiteY3" fmla="*/ 527140 h 1387242"/>
                        <a:gd name="connsiteX4" fmla="*/ 1444241 w 2880475"/>
                        <a:gd name="connsiteY4" fmla="*/ 1360025 h 1387242"/>
                        <a:gd name="connsiteX5" fmla="*/ 189183 w 2880475"/>
                        <a:gd name="connsiteY5" fmla="*/ 1156054 h 1387242"/>
                        <a:gd name="connsiteX6" fmla="*/ 297602 w 2880475"/>
                        <a:gd name="connsiteY6" fmla="*/ 863078 h 1387242"/>
                        <a:gd name="connsiteX0" fmla="*/ 306067 w 2879356"/>
                        <a:gd name="connsiteY0" fmla="*/ 863078 h 1253354"/>
                        <a:gd name="connsiteX1" fmla="*/ 1266055 w 2879356"/>
                        <a:gd name="connsiteY1" fmla="*/ 30774 h 1253354"/>
                        <a:gd name="connsiteX2" fmla="*/ 2742446 w 2879356"/>
                        <a:gd name="connsiteY2" fmla="*/ 145999 h 1253354"/>
                        <a:gd name="connsiteX3" fmla="*/ 2585489 w 2879356"/>
                        <a:gd name="connsiteY3" fmla="*/ 527140 h 1253354"/>
                        <a:gd name="connsiteX4" fmla="*/ 1592182 w 2879356"/>
                        <a:gd name="connsiteY4" fmla="*/ 1207205 h 1253354"/>
                        <a:gd name="connsiteX5" fmla="*/ 197648 w 2879356"/>
                        <a:gd name="connsiteY5" fmla="*/ 1156054 h 1253354"/>
                        <a:gd name="connsiteX6" fmla="*/ 306067 w 2879356"/>
                        <a:gd name="connsiteY6" fmla="*/ 863078 h 1253354"/>
                        <a:gd name="connsiteX0" fmla="*/ 306067 w 2879357"/>
                        <a:gd name="connsiteY0" fmla="*/ 863078 h 1207206"/>
                        <a:gd name="connsiteX1" fmla="*/ 1266055 w 2879357"/>
                        <a:gd name="connsiteY1" fmla="*/ 30774 h 1207206"/>
                        <a:gd name="connsiteX2" fmla="*/ 2742446 w 2879357"/>
                        <a:gd name="connsiteY2" fmla="*/ 145999 h 1207206"/>
                        <a:gd name="connsiteX3" fmla="*/ 2585489 w 2879357"/>
                        <a:gd name="connsiteY3" fmla="*/ 527140 h 1207206"/>
                        <a:gd name="connsiteX4" fmla="*/ 1592182 w 2879357"/>
                        <a:gd name="connsiteY4" fmla="*/ 1207205 h 1207206"/>
                        <a:gd name="connsiteX5" fmla="*/ 197648 w 2879357"/>
                        <a:gd name="connsiteY5" fmla="*/ 1156054 h 1207206"/>
                        <a:gd name="connsiteX6" fmla="*/ 306067 w 2879357"/>
                        <a:gd name="connsiteY6" fmla="*/ 863078 h 1207206"/>
                        <a:gd name="connsiteX0" fmla="*/ 292937 w 2874296"/>
                        <a:gd name="connsiteY0" fmla="*/ 863078 h 1173590"/>
                        <a:gd name="connsiteX1" fmla="*/ 1252925 w 2874296"/>
                        <a:gd name="connsiteY1" fmla="*/ 30774 h 1173590"/>
                        <a:gd name="connsiteX2" fmla="*/ 2729316 w 2874296"/>
                        <a:gd name="connsiteY2" fmla="*/ 145999 h 1173590"/>
                        <a:gd name="connsiteX3" fmla="*/ 2572359 w 2874296"/>
                        <a:gd name="connsiteY3" fmla="*/ 527140 h 1173590"/>
                        <a:gd name="connsiteX4" fmla="*/ 1361469 w 2874296"/>
                        <a:gd name="connsiteY4" fmla="*/ 1142551 h 1173590"/>
                        <a:gd name="connsiteX5" fmla="*/ 184518 w 2874296"/>
                        <a:gd name="connsiteY5" fmla="*/ 1156054 h 1173590"/>
                        <a:gd name="connsiteX6" fmla="*/ 292937 w 2874296"/>
                        <a:gd name="connsiteY6" fmla="*/ 863078 h 1173590"/>
                        <a:gd name="connsiteX0" fmla="*/ 200795 w 2742644"/>
                        <a:gd name="connsiteY0" fmla="*/ 737223 h 1047735"/>
                        <a:gd name="connsiteX1" fmla="*/ 1192422 w 2742644"/>
                        <a:gd name="connsiteY1" fmla="*/ 125434 h 1047735"/>
                        <a:gd name="connsiteX2" fmla="*/ 2637174 w 2742644"/>
                        <a:gd name="connsiteY2" fmla="*/ 20144 h 1047735"/>
                        <a:gd name="connsiteX3" fmla="*/ 2480217 w 2742644"/>
                        <a:gd name="connsiteY3" fmla="*/ 401285 h 1047735"/>
                        <a:gd name="connsiteX4" fmla="*/ 1269327 w 2742644"/>
                        <a:gd name="connsiteY4" fmla="*/ 1016696 h 1047735"/>
                        <a:gd name="connsiteX5" fmla="*/ 92376 w 2742644"/>
                        <a:gd name="connsiteY5" fmla="*/ 1030199 h 1047735"/>
                        <a:gd name="connsiteX6" fmla="*/ 200795 w 2742644"/>
                        <a:gd name="connsiteY6" fmla="*/ 737223 h 1047735"/>
                        <a:gd name="connsiteX0" fmla="*/ 249797 w 2791646"/>
                        <a:gd name="connsiteY0" fmla="*/ 737223 h 1492476"/>
                        <a:gd name="connsiteX1" fmla="*/ 1241424 w 2791646"/>
                        <a:gd name="connsiteY1" fmla="*/ 125434 h 1492476"/>
                        <a:gd name="connsiteX2" fmla="*/ 2686176 w 2791646"/>
                        <a:gd name="connsiteY2" fmla="*/ 20144 h 1492476"/>
                        <a:gd name="connsiteX3" fmla="*/ 2529219 w 2791646"/>
                        <a:gd name="connsiteY3" fmla="*/ 401285 h 1492476"/>
                        <a:gd name="connsiteX4" fmla="*/ 1318329 w 2791646"/>
                        <a:gd name="connsiteY4" fmla="*/ 1016696 h 1492476"/>
                        <a:gd name="connsiteX5" fmla="*/ 78165 w 2791646"/>
                        <a:gd name="connsiteY5" fmla="*/ 1489525 h 1492476"/>
                        <a:gd name="connsiteX6" fmla="*/ 249797 w 2791646"/>
                        <a:gd name="connsiteY6" fmla="*/ 737223 h 1492476"/>
                        <a:gd name="connsiteX0" fmla="*/ 136201 w 2882933"/>
                        <a:gd name="connsiteY0" fmla="*/ 746281 h 1492568"/>
                        <a:gd name="connsiteX1" fmla="*/ 1332711 w 2882933"/>
                        <a:gd name="connsiteY1" fmla="*/ 125697 h 1492568"/>
                        <a:gd name="connsiteX2" fmla="*/ 2777463 w 2882933"/>
                        <a:gd name="connsiteY2" fmla="*/ 20407 h 1492568"/>
                        <a:gd name="connsiteX3" fmla="*/ 2620506 w 2882933"/>
                        <a:gd name="connsiteY3" fmla="*/ 401548 h 1492568"/>
                        <a:gd name="connsiteX4" fmla="*/ 1409616 w 2882933"/>
                        <a:gd name="connsiteY4" fmla="*/ 1016959 h 1492568"/>
                        <a:gd name="connsiteX5" fmla="*/ 169452 w 2882933"/>
                        <a:gd name="connsiteY5" fmla="*/ 1489788 h 1492568"/>
                        <a:gd name="connsiteX6" fmla="*/ 136201 w 2882933"/>
                        <a:gd name="connsiteY6" fmla="*/ 746281 h 1492568"/>
                        <a:gd name="connsiteX0" fmla="*/ 155042 w 2901774"/>
                        <a:gd name="connsiteY0" fmla="*/ 746281 h 1492568"/>
                        <a:gd name="connsiteX1" fmla="*/ 1351552 w 2901774"/>
                        <a:gd name="connsiteY1" fmla="*/ 125697 h 1492568"/>
                        <a:gd name="connsiteX2" fmla="*/ 2796304 w 2901774"/>
                        <a:gd name="connsiteY2" fmla="*/ 20407 h 1492568"/>
                        <a:gd name="connsiteX3" fmla="*/ 2639347 w 2901774"/>
                        <a:gd name="connsiteY3" fmla="*/ 401548 h 1492568"/>
                        <a:gd name="connsiteX4" fmla="*/ 1428457 w 2901774"/>
                        <a:gd name="connsiteY4" fmla="*/ 1016959 h 1492568"/>
                        <a:gd name="connsiteX5" fmla="*/ 188293 w 2901774"/>
                        <a:gd name="connsiteY5" fmla="*/ 1489788 h 1492568"/>
                        <a:gd name="connsiteX6" fmla="*/ 155042 w 2901774"/>
                        <a:gd name="connsiteY6" fmla="*/ 746281 h 1492568"/>
                        <a:gd name="connsiteX0" fmla="*/ 155042 w 3027823"/>
                        <a:gd name="connsiteY0" fmla="*/ 759201 h 1505488"/>
                        <a:gd name="connsiteX1" fmla="*/ 1351552 w 3027823"/>
                        <a:gd name="connsiteY1" fmla="*/ 138617 h 1505488"/>
                        <a:gd name="connsiteX2" fmla="*/ 2796304 w 3027823"/>
                        <a:gd name="connsiteY2" fmla="*/ 33327 h 1505488"/>
                        <a:gd name="connsiteX3" fmla="*/ 2887300 w 3027823"/>
                        <a:gd name="connsiteY3" fmla="*/ 590316 h 1505488"/>
                        <a:gd name="connsiteX4" fmla="*/ 1428457 w 3027823"/>
                        <a:gd name="connsiteY4" fmla="*/ 1029879 h 1505488"/>
                        <a:gd name="connsiteX5" fmla="*/ 188293 w 3027823"/>
                        <a:gd name="connsiteY5" fmla="*/ 1502708 h 1505488"/>
                        <a:gd name="connsiteX6" fmla="*/ 155042 w 3027823"/>
                        <a:gd name="connsiteY6" fmla="*/ 759201 h 1505488"/>
                        <a:gd name="connsiteX0" fmla="*/ 155042 w 3032621"/>
                        <a:gd name="connsiteY0" fmla="*/ 826527 h 1572814"/>
                        <a:gd name="connsiteX1" fmla="*/ 1351552 w 3032621"/>
                        <a:gd name="connsiteY1" fmla="*/ 205943 h 1572814"/>
                        <a:gd name="connsiteX2" fmla="*/ 2806719 w 3032621"/>
                        <a:gd name="connsiteY2" fmla="*/ 22759 h 1572814"/>
                        <a:gd name="connsiteX3" fmla="*/ 2887300 w 3032621"/>
                        <a:gd name="connsiteY3" fmla="*/ 657642 h 1572814"/>
                        <a:gd name="connsiteX4" fmla="*/ 1428457 w 3032621"/>
                        <a:gd name="connsiteY4" fmla="*/ 1097205 h 1572814"/>
                        <a:gd name="connsiteX5" fmla="*/ 188293 w 3032621"/>
                        <a:gd name="connsiteY5" fmla="*/ 1570034 h 1572814"/>
                        <a:gd name="connsiteX6" fmla="*/ 155042 w 3032621"/>
                        <a:gd name="connsiteY6" fmla="*/ 826527 h 1572814"/>
                        <a:gd name="connsiteX0" fmla="*/ 155042 w 3039113"/>
                        <a:gd name="connsiteY0" fmla="*/ 824167 h 1570454"/>
                        <a:gd name="connsiteX1" fmla="*/ 1351552 w 3039113"/>
                        <a:gd name="connsiteY1" fmla="*/ 203583 h 1570454"/>
                        <a:gd name="connsiteX2" fmla="*/ 2806719 w 3039113"/>
                        <a:gd name="connsiteY2" fmla="*/ 20399 h 1570454"/>
                        <a:gd name="connsiteX3" fmla="*/ 2897123 w 3039113"/>
                        <a:gd name="connsiteY3" fmla="*/ 618969 h 1570454"/>
                        <a:gd name="connsiteX4" fmla="*/ 1428457 w 3039113"/>
                        <a:gd name="connsiteY4" fmla="*/ 1094845 h 1570454"/>
                        <a:gd name="connsiteX5" fmla="*/ 188293 w 3039113"/>
                        <a:gd name="connsiteY5" fmla="*/ 1567674 h 1570454"/>
                        <a:gd name="connsiteX6" fmla="*/ 155042 w 3039113"/>
                        <a:gd name="connsiteY6" fmla="*/ 824167 h 1570454"/>
                        <a:gd name="connsiteX0" fmla="*/ 155042 w 3103314"/>
                        <a:gd name="connsiteY0" fmla="*/ 824167 h 1570454"/>
                        <a:gd name="connsiteX1" fmla="*/ 1351552 w 3103314"/>
                        <a:gd name="connsiteY1" fmla="*/ 203583 h 1570454"/>
                        <a:gd name="connsiteX2" fmla="*/ 2806719 w 3103314"/>
                        <a:gd name="connsiteY2" fmla="*/ 20399 h 1570454"/>
                        <a:gd name="connsiteX3" fmla="*/ 2897123 w 3103314"/>
                        <a:gd name="connsiteY3" fmla="*/ 618969 h 1570454"/>
                        <a:gd name="connsiteX4" fmla="*/ 1428457 w 3103314"/>
                        <a:gd name="connsiteY4" fmla="*/ 1094845 h 1570454"/>
                        <a:gd name="connsiteX5" fmla="*/ 188293 w 3103314"/>
                        <a:gd name="connsiteY5" fmla="*/ 1567674 h 1570454"/>
                        <a:gd name="connsiteX6" fmla="*/ 155042 w 3103314"/>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0454"/>
                        <a:gd name="connsiteX1" fmla="*/ 1351552 w 3104269"/>
                        <a:gd name="connsiteY1" fmla="*/ 203583 h 1570454"/>
                        <a:gd name="connsiteX2" fmla="*/ 2806719 w 3104269"/>
                        <a:gd name="connsiteY2" fmla="*/ 20399 h 1570454"/>
                        <a:gd name="connsiteX3" fmla="*/ 2897123 w 3104269"/>
                        <a:gd name="connsiteY3" fmla="*/ 618969 h 1570454"/>
                        <a:gd name="connsiteX4" fmla="*/ 1428457 w 3104269"/>
                        <a:gd name="connsiteY4" fmla="*/ 1094845 h 1570454"/>
                        <a:gd name="connsiteX5" fmla="*/ 188293 w 3104269"/>
                        <a:gd name="connsiteY5" fmla="*/ 1567674 h 1570454"/>
                        <a:gd name="connsiteX6" fmla="*/ 155042 w 3104269"/>
                        <a:gd name="connsiteY6" fmla="*/ 824167 h 1570454"/>
                        <a:gd name="connsiteX0" fmla="*/ 155042 w 3104269"/>
                        <a:gd name="connsiteY0" fmla="*/ 824167 h 1571707"/>
                        <a:gd name="connsiteX1" fmla="*/ 1351552 w 3104269"/>
                        <a:gd name="connsiteY1" fmla="*/ 203583 h 1571707"/>
                        <a:gd name="connsiteX2" fmla="*/ 2806719 w 3104269"/>
                        <a:gd name="connsiteY2" fmla="*/ 20399 h 1571707"/>
                        <a:gd name="connsiteX3" fmla="*/ 2897123 w 3104269"/>
                        <a:gd name="connsiteY3" fmla="*/ 618969 h 1571707"/>
                        <a:gd name="connsiteX4" fmla="*/ 1428457 w 3104269"/>
                        <a:gd name="connsiteY4" fmla="*/ 1094845 h 1571707"/>
                        <a:gd name="connsiteX5" fmla="*/ 188293 w 3104269"/>
                        <a:gd name="connsiteY5" fmla="*/ 1567674 h 1571707"/>
                        <a:gd name="connsiteX6" fmla="*/ 155042 w 3104269"/>
                        <a:gd name="connsiteY6" fmla="*/ 824167 h 1571707"/>
                        <a:gd name="connsiteX0" fmla="*/ 155042 w 3055934"/>
                        <a:gd name="connsiteY0" fmla="*/ 912296 h 1659836"/>
                        <a:gd name="connsiteX1" fmla="*/ 1351552 w 3055934"/>
                        <a:gd name="connsiteY1" fmla="*/ 291712 h 1659836"/>
                        <a:gd name="connsiteX2" fmla="*/ 2841904 w 3055934"/>
                        <a:gd name="connsiteY2" fmla="*/ 14285 h 1659836"/>
                        <a:gd name="connsiteX3" fmla="*/ 2897123 w 3055934"/>
                        <a:gd name="connsiteY3" fmla="*/ 707098 h 1659836"/>
                        <a:gd name="connsiteX4" fmla="*/ 1428457 w 3055934"/>
                        <a:gd name="connsiteY4" fmla="*/ 1182974 h 1659836"/>
                        <a:gd name="connsiteX5" fmla="*/ 188293 w 3055934"/>
                        <a:gd name="connsiteY5" fmla="*/ 1655803 h 1659836"/>
                        <a:gd name="connsiteX6" fmla="*/ 155042 w 3055934"/>
                        <a:gd name="connsiteY6" fmla="*/ 912296 h 1659836"/>
                        <a:gd name="connsiteX0" fmla="*/ 155042 w 3043129"/>
                        <a:gd name="connsiteY0" fmla="*/ 913698 h 1661238"/>
                        <a:gd name="connsiteX1" fmla="*/ 1351552 w 3043129"/>
                        <a:gd name="connsiteY1" fmla="*/ 293114 h 1661238"/>
                        <a:gd name="connsiteX2" fmla="*/ 2841904 w 3043129"/>
                        <a:gd name="connsiteY2" fmla="*/ 15687 h 1661238"/>
                        <a:gd name="connsiteX3" fmla="*/ 2897123 w 3043129"/>
                        <a:gd name="connsiteY3" fmla="*/ 708500 h 1661238"/>
                        <a:gd name="connsiteX4" fmla="*/ 1428457 w 3043129"/>
                        <a:gd name="connsiteY4" fmla="*/ 1184376 h 1661238"/>
                        <a:gd name="connsiteX5" fmla="*/ 188293 w 3043129"/>
                        <a:gd name="connsiteY5" fmla="*/ 1657205 h 1661238"/>
                        <a:gd name="connsiteX6" fmla="*/ 155042 w 3043129"/>
                        <a:gd name="connsiteY6" fmla="*/ 913698 h 1661238"/>
                        <a:gd name="connsiteX0" fmla="*/ 155042 w 3044968"/>
                        <a:gd name="connsiteY0" fmla="*/ 913698 h 1661238"/>
                        <a:gd name="connsiteX1" fmla="*/ 1351552 w 3044968"/>
                        <a:gd name="connsiteY1" fmla="*/ 293114 h 1661238"/>
                        <a:gd name="connsiteX2" fmla="*/ 2841904 w 3044968"/>
                        <a:gd name="connsiteY2" fmla="*/ 15687 h 1661238"/>
                        <a:gd name="connsiteX3" fmla="*/ 2897123 w 3044968"/>
                        <a:gd name="connsiteY3" fmla="*/ 708500 h 1661238"/>
                        <a:gd name="connsiteX4" fmla="*/ 1428457 w 3044968"/>
                        <a:gd name="connsiteY4" fmla="*/ 1184376 h 1661238"/>
                        <a:gd name="connsiteX5" fmla="*/ 188293 w 3044968"/>
                        <a:gd name="connsiteY5" fmla="*/ 1657205 h 1661238"/>
                        <a:gd name="connsiteX6" fmla="*/ 155042 w 3044968"/>
                        <a:gd name="connsiteY6" fmla="*/ 913698 h 1661238"/>
                        <a:gd name="connsiteX0" fmla="*/ 132498 w 3022425"/>
                        <a:gd name="connsiteY0" fmla="*/ 913698 h 1691709"/>
                        <a:gd name="connsiteX1" fmla="*/ 1329008 w 3022425"/>
                        <a:gd name="connsiteY1" fmla="*/ 293114 h 1691709"/>
                        <a:gd name="connsiteX2" fmla="*/ 2819360 w 3022425"/>
                        <a:gd name="connsiteY2" fmla="*/ 15687 h 1691709"/>
                        <a:gd name="connsiteX3" fmla="*/ 2874579 w 3022425"/>
                        <a:gd name="connsiteY3" fmla="*/ 708500 h 1691709"/>
                        <a:gd name="connsiteX4" fmla="*/ 1405913 w 3022425"/>
                        <a:gd name="connsiteY4" fmla="*/ 1184376 h 1691709"/>
                        <a:gd name="connsiteX5" fmla="*/ 172927 w 3022425"/>
                        <a:gd name="connsiteY5" fmla="*/ 1687978 h 1691709"/>
                        <a:gd name="connsiteX6" fmla="*/ 132498 w 3022425"/>
                        <a:gd name="connsiteY6" fmla="*/ 913698 h 1691709"/>
                        <a:gd name="connsiteX0" fmla="*/ 98766 w 2988693"/>
                        <a:gd name="connsiteY0" fmla="*/ 913698 h 1690388"/>
                        <a:gd name="connsiteX1" fmla="*/ 1295276 w 2988693"/>
                        <a:gd name="connsiteY1" fmla="*/ 293114 h 1690388"/>
                        <a:gd name="connsiteX2" fmla="*/ 2785628 w 2988693"/>
                        <a:gd name="connsiteY2" fmla="*/ 15687 h 1690388"/>
                        <a:gd name="connsiteX3" fmla="*/ 2840847 w 2988693"/>
                        <a:gd name="connsiteY3" fmla="*/ 708500 h 1690388"/>
                        <a:gd name="connsiteX4" fmla="*/ 1372181 w 2988693"/>
                        <a:gd name="connsiteY4" fmla="*/ 1184376 h 1690388"/>
                        <a:gd name="connsiteX5" fmla="*/ 139195 w 2988693"/>
                        <a:gd name="connsiteY5" fmla="*/ 1687978 h 1690388"/>
                        <a:gd name="connsiteX6" fmla="*/ 98766 w 2988693"/>
                        <a:gd name="connsiteY6" fmla="*/ 913698 h 1690388"/>
                        <a:gd name="connsiteX0" fmla="*/ 120660 w 3043268"/>
                        <a:gd name="connsiteY0" fmla="*/ 891029 h 1692084"/>
                        <a:gd name="connsiteX1" fmla="*/ 1349851 w 3043268"/>
                        <a:gd name="connsiteY1" fmla="*/ 292911 h 1692084"/>
                        <a:gd name="connsiteX2" fmla="*/ 2840203 w 3043268"/>
                        <a:gd name="connsiteY2" fmla="*/ 15484 h 1692084"/>
                        <a:gd name="connsiteX3" fmla="*/ 2895422 w 3043268"/>
                        <a:gd name="connsiteY3" fmla="*/ 708297 h 1692084"/>
                        <a:gd name="connsiteX4" fmla="*/ 1426756 w 3043268"/>
                        <a:gd name="connsiteY4" fmla="*/ 1184173 h 1692084"/>
                        <a:gd name="connsiteX5" fmla="*/ 193770 w 3043268"/>
                        <a:gd name="connsiteY5" fmla="*/ 1687775 h 1692084"/>
                        <a:gd name="connsiteX6" fmla="*/ 120660 w 3043268"/>
                        <a:gd name="connsiteY6" fmla="*/ 891029 h 1692084"/>
                        <a:gd name="connsiteX0" fmla="*/ 84822 w 3007430"/>
                        <a:gd name="connsiteY0" fmla="*/ 891029 h 1692084"/>
                        <a:gd name="connsiteX1" fmla="*/ 1314013 w 3007430"/>
                        <a:gd name="connsiteY1" fmla="*/ 292911 h 1692084"/>
                        <a:gd name="connsiteX2" fmla="*/ 2804365 w 3007430"/>
                        <a:gd name="connsiteY2" fmla="*/ 15484 h 1692084"/>
                        <a:gd name="connsiteX3" fmla="*/ 2859584 w 3007430"/>
                        <a:gd name="connsiteY3" fmla="*/ 708297 h 1692084"/>
                        <a:gd name="connsiteX4" fmla="*/ 1390918 w 3007430"/>
                        <a:gd name="connsiteY4" fmla="*/ 1184173 h 1692084"/>
                        <a:gd name="connsiteX5" fmla="*/ 157932 w 3007430"/>
                        <a:gd name="connsiteY5" fmla="*/ 1687775 h 1692084"/>
                        <a:gd name="connsiteX6" fmla="*/ 84822 w 3007430"/>
                        <a:gd name="connsiteY6" fmla="*/ 891029 h 1692084"/>
                        <a:gd name="connsiteX0" fmla="*/ 84822 w 3007430"/>
                        <a:gd name="connsiteY0" fmla="*/ 891029 h 1694122"/>
                        <a:gd name="connsiteX1" fmla="*/ 1314013 w 3007430"/>
                        <a:gd name="connsiteY1" fmla="*/ 292911 h 1694122"/>
                        <a:gd name="connsiteX2" fmla="*/ 2804365 w 3007430"/>
                        <a:gd name="connsiteY2" fmla="*/ 15484 h 1694122"/>
                        <a:gd name="connsiteX3" fmla="*/ 2859584 w 3007430"/>
                        <a:gd name="connsiteY3" fmla="*/ 708297 h 1694122"/>
                        <a:gd name="connsiteX4" fmla="*/ 1390918 w 3007430"/>
                        <a:gd name="connsiteY4" fmla="*/ 1184173 h 1694122"/>
                        <a:gd name="connsiteX5" fmla="*/ 1170084 w 3007430"/>
                        <a:gd name="connsiteY5" fmla="*/ 1260577 h 1694122"/>
                        <a:gd name="connsiteX6" fmla="*/ 157932 w 3007430"/>
                        <a:gd name="connsiteY6" fmla="*/ 1687775 h 1694122"/>
                        <a:gd name="connsiteX7" fmla="*/ 84822 w 3007430"/>
                        <a:gd name="connsiteY7" fmla="*/ 891029 h 1694122"/>
                        <a:gd name="connsiteX0" fmla="*/ 84822 w 2946750"/>
                        <a:gd name="connsiteY0" fmla="*/ 891029 h 1694122"/>
                        <a:gd name="connsiteX1" fmla="*/ 1314013 w 2946750"/>
                        <a:gd name="connsiteY1" fmla="*/ 292911 h 1694122"/>
                        <a:gd name="connsiteX2" fmla="*/ 2804365 w 2946750"/>
                        <a:gd name="connsiteY2" fmla="*/ 15484 h 1694122"/>
                        <a:gd name="connsiteX3" fmla="*/ 2859584 w 2946750"/>
                        <a:gd name="connsiteY3" fmla="*/ 708297 h 1694122"/>
                        <a:gd name="connsiteX4" fmla="*/ 2281766 w 2946750"/>
                        <a:gd name="connsiteY4" fmla="*/ 922237 h 1694122"/>
                        <a:gd name="connsiteX5" fmla="*/ 1390918 w 2946750"/>
                        <a:gd name="connsiteY5" fmla="*/ 1184173 h 1694122"/>
                        <a:gd name="connsiteX6" fmla="*/ 1170084 w 2946750"/>
                        <a:gd name="connsiteY6" fmla="*/ 1260577 h 1694122"/>
                        <a:gd name="connsiteX7" fmla="*/ 157932 w 2946750"/>
                        <a:gd name="connsiteY7" fmla="*/ 1687775 h 1694122"/>
                        <a:gd name="connsiteX8" fmla="*/ 84822 w 2946750"/>
                        <a:gd name="connsiteY8" fmla="*/ 891029 h 1694122"/>
                        <a:gd name="connsiteX0" fmla="*/ 84822 w 3018639"/>
                        <a:gd name="connsiteY0" fmla="*/ 891029 h 1694122"/>
                        <a:gd name="connsiteX1" fmla="*/ 1314013 w 3018639"/>
                        <a:gd name="connsiteY1" fmla="*/ 292911 h 1694122"/>
                        <a:gd name="connsiteX2" fmla="*/ 2804365 w 3018639"/>
                        <a:gd name="connsiteY2" fmla="*/ 15484 h 1694122"/>
                        <a:gd name="connsiteX3" fmla="*/ 2859584 w 3018639"/>
                        <a:gd name="connsiteY3" fmla="*/ 708297 h 1694122"/>
                        <a:gd name="connsiteX4" fmla="*/ 2281766 w 3018639"/>
                        <a:gd name="connsiteY4" fmla="*/ 922237 h 1694122"/>
                        <a:gd name="connsiteX5" fmla="*/ 1390918 w 3018639"/>
                        <a:gd name="connsiteY5" fmla="*/ 1184173 h 1694122"/>
                        <a:gd name="connsiteX6" fmla="*/ 1170084 w 3018639"/>
                        <a:gd name="connsiteY6" fmla="*/ 1260577 h 1694122"/>
                        <a:gd name="connsiteX7" fmla="*/ 157932 w 3018639"/>
                        <a:gd name="connsiteY7" fmla="*/ 1687775 h 1694122"/>
                        <a:gd name="connsiteX8" fmla="*/ 84822 w 3018639"/>
                        <a:gd name="connsiteY8" fmla="*/ 891029 h 1694122"/>
                        <a:gd name="connsiteX0" fmla="*/ 1390918 w 3018639"/>
                        <a:gd name="connsiteY0" fmla="*/ 1184173 h 1694122"/>
                        <a:gd name="connsiteX1" fmla="*/ 1170084 w 3018639"/>
                        <a:gd name="connsiteY1" fmla="*/ 1260577 h 1694122"/>
                        <a:gd name="connsiteX2" fmla="*/ 157932 w 3018639"/>
                        <a:gd name="connsiteY2" fmla="*/ 1687775 h 1694122"/>
                        <a:gd name="connsiteX3" fmla="*/ 84822 w 3018639"/>
                        <a:gd name="connsiteY3" fmla="*/ 891029 h 1694122"/>
                        <a:gd name="connsiteX4" fmla="*/ 1314013 w 3018639"/>
                        <a:gd name="connsiteY4" fmla="*/ 292911 h 1694122"/>
                        <a:gd name="connsiteX5" fmla="*/ 2804365 w 3018639"/>
                        <a:gd name="connsiteY5" fmla="*/ 15484 h 1694122"/>
                        <a:gd name="connsiteX6" fmla="*/ 2859584 w 3018639"/>
                        <a:gd name="connsiteY6" fmla="*/ 708297 h 1694122"/>
                        <a:gd name="connsiteX7" fmla="*/ 2281766 w 3018639"/>
                        <a:gd name="connsiteY7" fmla="*/ 922237 h 1694122"/>
                        <a:gd name="connsiteX8" fmla="*/ 1444630 w 3018639"/>
                        <a:gd name="connsiteY8" fmla="*/ 1289051 h 1694122"/>
                        <a:gd name="connsiteX0" fmla="*/ 1390918 w 3018639"/>
                        <a:gd name="connsiteY0" fmla="*/ 1184173 h 1694122"/>
                        <a:gd name="connsiteX1" fmla="*/ 1170084 w 3018639"/>
                        <a:gd name="connsiteY1" fmla="*/ 1260577 h 1694122"/>
                        <a:gd name="connsiteX2" fmla="*/ 157932 w 3018639"/>
                        <a:gd name="connsiteY2" fmla="*/ 1687775 h 1694122"/>
                        <a:gd name="connsiteX3" fmla="*/ 84822 w 3018639"/>
                        <a:gd name="connsiteY3" fmla="*/ 891029 h 1694122"/>
                        <a:gd name="connsiteX4" fmla="*/ 1314013 w 3018639"/>
                        <a:gd name="connsiteY4" fmla="*/ 292911 h 1694122"/>
                        <a:gd name="connsiteX5" fmla="*/ 2804365 w 3018639"/>
                        <a:gd name="connsiteY5" fmla="*/ 15484 h 1694122"/>
                        <a:gd name="connsiteX6" fmla="*/ 2859584 w 3018639"/>
                        <a:gd name="connsiteY6" fmla="*/ 708297 h 1694122"/>
                        <a:gd name="connsiteX7" fmla="*/ 2281766 w 3018639"/>
                        <a:gd name="connsiteY7" fmla="*/ 922237 h 1694122"/>
                        <a:gd name="connsiteX0" fmla="*/ 1170084 w 3018639"/>
                        <a:gd name="connsiteY0" fmla="*/ 1260577 h 1694122"/>
                        <a:gd name="connsiteX1" fmla="*/ 157932 w 3018639"/>
                        <a:gd name="connsiteY1" fmla="*/ 1687775 h 1694122"/>
                        <a:gd name="connsiteX2" fmla="*/ 84822 w 3018639"/>
                        <a:gd name="connsiteY2" fmla="*/ 891029 h 1694122"/>
                        <a:gd name="connsiteX3" fmla="*/ 1314013 w 3018639"/>
                        <a:gd name="connsiteY3" fmla="*/ 292911 h 1694122"/>
                        <a:gd name="connsiteX4" fmla="*/ 2804365 w 3018639"/>
                        <a:gd name="connsiteY4" fmla="*/ 15484 h 1694122"/>
                        <a:gd name="connsiteX5" fmla="*/ 2859584 w 3018639"/>
                        <a:gd name="connsiteY5" fmla="*/ 708297 h 1694122"/>
                        <a:gd name="connsiteX6" fmla="*/ 2281766 w 3018639"/>
                        <a:gd name="connsiteY6" fmla="*/ 922237 h 169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8639" h="1694122">
                          <a:moveTo>
                            <a:pt x="1170084" y="1260577"/>
                          </a:moveTo>
                          <a:cubicBezTo>
                            <a:pt x="964586" y="1344511"/>
                            <a:pt x="338809" y="1749366"/>
                            <a:pt x="157932" y="1687775"/>
                          </a:cubicBezTo>
                          <a:cubicBezTo>
                            <a:pt x="-59751" y="1638918"/>
                            <a:pt x="-20279" y="1003919"/>
                            <a:pt x="84822" y="891029"/>
                          </a:cubicBezTo>
                          <a:cubicBezTo>
                            <a:pt x="189923" y="778139"/>
                            <a:pt x="860756" y="438835"/>
                            <a:pt x="1314013" y="292911"/>
                          </a:cubicBezTo>
                          <a:cubicBezTo>
                            <a:pt x="1767270" y="146987"/>
                            <a:pt x="2585754" y="-58168"/>
                            <a:pt x="2804365" y="15484"/>
                          </a:cubicBezTo>
                          <a:cubicBezTo>
                            <a:pt x="3022976" y="89136"/>
                            <a:pt x="3126165" y="532294"/>
                            <a:pt x="2859584" y="708297"/>
                          </a:cubicBezTo>
                          <a:cubicBezTo>
                            <a:pt x="2593003" y="884300"/>
                            <a:pt x="2526544" y="842924"/>
                            <a:pt x="2281766" y="922237"/>
                          </a:cubicBezTo>
                        </a:path>
                      </a:pathLst>
                    </a:custGeom>
                    <a:noFill/>
                    <a:ln w="28575" cap="flat" cmpd="sng" algn="ctr">
                      <a:solidFill>
                        <a:srgbClr val="9C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25000" noProof="0" dirty="0">
                        <a:ln>
                          <a:noFill/>
                        </a:ln>
                        <a:solidFill>
                          <a:srgbClr val="47484F"/>
                        </a:solidFill>
                        <a:effectLst/>
                        <a:uLnTx/>
                        <a:uFillTx/>
                        <a:latin typeface="Arial" panose="020B0604020202020204"/>
                        <a:ea typeface=""/>
                        <a:cs typeface=""/>
                      </a:endParaRPr>
                    </a:p>
                  </p:txBody>
                </p:sp>
              </p:grpSp>
            </p:grpSp>
          </p:grpSp>
          <p:sp>
            <p:nvSpPr>
              <p:cNvPr id="2912371" name="Text Box 94">
                <a:extLst>
                  <a:ext uri="{FF2B5EF4-FFF2-40B4-BE49-F238E27FC236}">
                    <a16:creationId xmlns:a16="http://schemas.microsoft.com/office/drawing/2014/main" id="{1E9DEDA4-234B-D7FC-509D-0CC4D033150C}"/>
                  </a:ext>
                </a:extLst>
              </p:cNvPr>
              <p:cNvSpPr txBox="1">
                <a:spLocks noChangeArrowheads="1"/>
              </p:cNvSpPr>
              <p:nvPr/>
            </p:nvSpPr>
            <p:spPr bwMode="auto">
              <a:xfrm>
                <a:off x="4034149" y="3712644"/>
                <a:ext cx="17876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1"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Cardiomyocite</a:t>
                </a:r>
              </a:p>
            </p:txBody>
          </p:sp>
          <p:sp>
            <p:nvSpPr>
              <p:cNvPr id="2912373" name="Text Box 94">
                <a:extLst>
                  <a:ext uri="{FF2B5EF4-FFF2-40B4-BE49-F238E27FC236}">
                    <a16:creationId xmlns:a16="http://schemas.microsoft.com/office/drawing/2014/main" id="{1FBF524A-69F0-6896-BC69-1DCBCE95858B}"/>
                  </a:ext>
                </a:extLst>
              </p:cNvPr>
              <p:cNvSpPr txBox="1">
                <a:spLocks noChangeArrowheads="1"/>
              </p:cNvSpPr>
              <p:nvPr/>
            </p:nvSpPr>
            <p:spPr bwMode="auto">
              <a:xfrm>
                <a:off x="4623670" y="1512227"/>
                <a:ext cx="2082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1"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Myocardial Injury</a:t>
                </a:r>
              </a:p>
            </p:txBody>
          </p:sp>
          <p:sp>
            <p:nvSpPr>
              <p:cNvPr id="2912374" name="Text Box 94">
                <a:extLst>
                  <a:ext uri="{FF2B5EF4-FFF2-40B4-BE49-F238E27FC236}">
                    <a16:creationId xmlns:a16="http://schemas.microsoft.com/office/drawing/2014/main" id="{227761AB-B51B-A51F-4A69-5528D5659269}"/>
                  </a:ext>
                </a:extLst>
              </p:cNvPr>
              <p:cNvSpPr txBox="1">
                <a:spLocks noChangeArrowheads="1"/>
              </p:cNvSpPr>
              <p:nvPr/>
            </p:nvSpPr>
            <p:spPr bwMode="auto">
              <a:xfrm>
                <a:off x="2998069" y="2092802"/>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Cytosolic troponin</a:t>
                </a:r>
              </a:p>
            </p:txBody>
          </p:sp>
          <p:grpSp>
            <p:nvGrpSpPr>
              <p:cNvPr id="2912375" name="Group 2912374">
                <a:extLst>
                  <a:ext uri="{FF2B5EF4-FFF2-40B4-BE49-F238E27FC236}">
                    <a16:creationId xmlns:a16="http://schemas.microsoft.com/office/drawing/2014/main" id="{D5E83F1A-5CCF-54B5-5EC9-347589AA1AEA}"/>
                  </a:ext>
                </a:extLst>
              </p:cNvPr>
              <p:cNvGrpSpPr/>
              <p:nvPr/>
            </p:nvGrpSpPr>
            <p:grpSpPr>
              <a:xfrm>
                <a:off x="3707519" y="2958745"/>
                <a:ext cx="294903" cy="346055"/>
                <a:chOff x="4210034" y="3756023"/>
                <a:chExt cx="294903" cy="346055"/>
              </a:xfrm>
              <a:solidFill>
                <a:srgbClr val="17A384"/>
              </a:solidFill>
            </p:grpSpPr>
            <p:sp>
              <p:nvSpPr>
                <p:cNvPr id="2912376" name="Oval 2912375">
                  <a:extLst>
                    <a:ext uri="{FF2B5EF4-FFF2-40B4-BE49-F238E27FC236}">
                      <a16:creationId xmlns:a16="http://schemas.microsoft.com/office/drawing/2014/main" id="{760B9989-C0A1-A54C-32C8-F0FD7C850E6D}"/>
                    </a:ext>
                  </a:extLst>
                </p:cNvPr>
                <p:cNvSpPr/>
                <p:nvPr/>
              </p:nvSpPr>
              <p:spPr>
                <a:xfrm>
                  <a:off x="4307312" y="3756023"/>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77" name="Oval 2912376">
                  <a:extLst>
                    <a:ext uri="{FF2B5EF4-FFF2-40B4-BE49-F238E27FC236}">
                      <a16:creationId xmlns:a16="http://schemas.microsoft.com/office/drawing/2014/main" id="{7A432943-5A27-F821-DF75-0CA6AE217E1B}"/>
                    </a:ext>
                  </a:extLst>
                </p:cNvPr>
                <p:cNvSpPr/>
                <p:nvPr/>
              </p:nvSpPr>
              <p:spPr>
                <a:xfrm>
                  <a:off x="4210034" y="3838636"/>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78" name="Oval 2912377">
                  <a:extLst>
                    <a:ext uri="{FF2B5EF4-FFF2-40B4-BE49-F238E27FC236}">
                      <a16:creationId xmlns:a16="http://schemas.microsoft.com/office/drawing/2014/main" id="{D3824554-2A17-59B0-A72F-11021F5E565B}"/>
                    </a:ext>
                  </a:extLst>
                </p:cNvPr>
                <p:cNvSpPr/>
                <p:nvPr/>
              </p:nvSpPr>
              <p:spPr>
                <a:xfrm>
                  <a:off x="4335633" y="3907081"/>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79" name="Oval 2912378">
                  <a:extLst>
                    <a:ext uri="{FF2B5EF4-FFF2-40B4-BE49-F238E27FC236}">
                      <a16:creationId xmlns:a16="http://schemas.microsoft.com/office/drawing/2014/main" id="{7E214E5A-CA25-35BD-9E75-E7E590AC962C}"/>
                    </a:ext>
                  </a:extLst>
                </p:cNvPr>
                <p:cNvSpPr/>
                <p:nvPr/>
              </p:nvSpPr>
              <p:spPr>
                <a:xfrm>
                  <a:off x="4422602" y="3818252"/>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0" name="Oval 2912379">
                  <a:extLst>
                    <a:ext uri="{FF2B5EF4-FFF2-40B4-BE49-F238E27FC236}">
                      <a16:creationId xmlns:a16="http://schemas.microsoft.com/office/drawing/2014/main" id="{49E453FF-21D9-694F-C79A-33EBF1EA0BB3}"/>
                    </a:ext>
                  </a:extLst>
                </p:cNvPr>
                <p:cNvSpPr/>
                <p:nvPr/>
              </p:nvSpPr>
              <p:spPr>
                <a:xfrm>
                  <a:off x="4231213" y="3950579"/>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1" name="Oval 2912380">
                  <a:extLst>
                    <a:ext uri="{FF2B5EF4-FFF2-40B4-BE49-F238E27FC236}">
                      <a16:creationId xmlns:a16="http://schemas.microsoft.com/office/drawing/2014/main" id="{C277EA84-29C3-FE66-1149-B672B4C36BBF}"/>
                    </a:ext>
                  </a:extLst>
                </p:cNvPr>
                <p:cNvSpPr/>
                <p:nvPr/>
              </p:nvSpPr>
              <p:spPr>
                <a:xfrm>
                  <a:off x="4383991" y="4019742"/>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grpSp>
          <p:grpSp>
            <p:nvGrpSpPr>
              <p:cNvPr id="2912382" name="Group 2912381">
                <a:extLst>
                  <a:ext uri="{FF2B5EF4-FFF2-40B4-BE49-F238E27FC236}">
                    <a16:creationId xmlns:a16="http://schemas.microsoft.com/office/drawing/2014/main" id="{DC60C87D-DBDF-4282-1D53-E7C38DEF7A3C}"/>
                  </a:ext>
                </a:extLst>
              </p:cNvPr>
              <p:cNvGrpSpPr/>
              <p:nvPr/>
            </p:nvGrpSpPr>
            <p:grpSpPr>
              <a:xfrm rot="6261961">
                <a:off x="4058494" y="2967390"/>
                <a:ext cx="294903" cy="346055"/>
                <a:chOff x="4210034" y="3756023"/>
                <a:chExt cx="294903" cy="346055"/>
              </a:xfrm>
              <a:solidFill>
                <a:srgbClr val="17A384"/>
              </a:solidFill>
            </p:grpSpPr>
            <p:sp>
              <p:nvSpPr>
                <p:cNvPr id="2912383" name="Oval 2912382">
                  <a:extLst>
                    <a:ext uri="{FF2B5EF4-FFF2-40B4-BE49-F238E27FC236}">
                      <a16:creationId xmlns:a16="http://schemas.microsoft.com/office/drawing/2014/main" id="{781C1418-A3DB-141E-CF31-F72CD70D65E3}"/>
                    </a:ext>
                  </a:extLst>
                </p:cNvPr>
                <p:cNvSpPr/>
                <p:nvPr/>
              </p:nvSpPr>
              <p:spPr>
                <a:xfrm>
                  <a:off x="4307312" y="3756023"/>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4" name="Oval 2912383">
                  <a:extLst>
                    <a:ext uri="{FF2B5EF4-FFF2-40B4-BE49-F238E27FC236}">
                      <a16:creationId xmlns:a16="http://schemas.microsoft.com/office/drawing/2014/main" id="{EEBBD45D-B39D-CE75-8C7F-ADB3EA6F43E2}"/>
                    </a:ext>
                  </a:extLst>
                </p:cNvPr>
                <p:cNvSpPr/>
                <p:nvPr/>
              </p:nvSpPr>
              <p:spPr>
                <a:xfrm>
                  <a:off x="4210034" y="3838636"/>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5" name="Oval 2912384">
                  <a:extLst>
                    <a:ext uri="{FF2B5EF4-FFF2-40B4-BE49-F238E27FC236}">
                      <a16:creationId xmlns:a16="http://schemas.microsoft.com/office/drawing/2014/main" id="{D21FA345-7D72-0CA9-42E5-849311A48F0D}"/>
                    </a:ext>
                  </a:extLst>
                </p:cNvPr>
                <p:cNvSpPr/>
                <p:nvPr/>
              </p:nvSpPr>
              <p:spPr>
                <a:xfrm>
                  <a:off x="4335633" y="3907081"/>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6" name="Oval 2912385">
                  <a:extLst>
                    <a:ext uri="{FF2B5EF4-FFF2-40B4-BE49-F238E27FC236}">
                      <a16:creationId xmlns:a16="http://schemas.microsoft.com/office/drawing/2014/main" id="{46D557CE-1794-63D4-D45F-C31A0127C8DC}"/>
                    </a:ext>
                  </a:extLst>
                </p:cNvPr>
                <p:cNvSpPr/>
                <p:nvPr/>
              </p:nvSpPr>
              <p:spPr>
                <a:xfrm>
                  <a:off x="4422602" y="3818252"/>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7" name="Oval 2912386">
                  <a:extLst>
                    <a:ext uri="{FF2B5EF4-FFF2-40B4-BE49-F238E27FC236}">
                      <a16:creationId xmlns:a16="http://schemas.microsoft.com/office/drawing/2014/main" id="{1A0FEAC4-791F-4AE1-C648-83201C8768D3}"/>
                    </a:ext>
                  </a:extLst>
                </p:cNvPr>
                <p:cNvSpPr/>
                <p:nvPr/>
              </p:nvSpPr>
              <p:spPr>
                <a:xfrm>
                  <a:off x="4231213" y="3950579"/>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sp>
              <p:nvSpPr>
                <p:cNvPr id="2912388" name="Oval 2912387">
                  <a:extLst>
                    <a:ext uri="{FF2B5EF4-FFF2-40B4-BE49-F238E27FC236}">
                      <a16:creationId xmlns:a16="http://schemas.microsoft.com/office/drawing/2014/main" id="{4EEC4F7E-BA01-326D-C8B9-B6C55E9A84FC}"/>
                    </a:ext>
                  </a:extLst>
                </p:cNvPr>
                <p:cNvSpPr/>
                <p:nvPr/>
              </p:nvSpPr>
              <p:spPr>
                <a:xfrm>
                  <a:off x="4383991" y="4019742"/>
                  <a:ext cx="82335" cy="82336"/>
                </a:xfrm>
                <a:prstGeom prst="ellipse">
                  <a:avLst/>
                </a:prstGeom>
                <a:grpFill/>
                <a:ln w="9525" cap="flat" cmpd="sng" algn="ctr">
                  <a:solidFill>
                    <a:srgbClr val="2F615E"/>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7484F"/>
                    </a:solidFill>
                    <a:effectLst/>
                    <a:uLnTx/>
                    <a:uFillTx/>
                    <a:latin typeface="Arial" panose="020B0604020202020204"/>
                    <a:ea typeface="+mn-ea"/>
                    <a:cs typeface="+mn-cs"/>
                  </a:endParaRPr>
                </a:p>
              </p:txBody>
            </p:sp>
          </p:grpSp>
          <p:cxnSp>
            <p:nvCxnSpPr>
              <p:cNvPr id="2912389" name="Straight Arrow Connector 2912388">
                <a:extLst>
                  <a:ext uri="{FF2B5EF4-FFF2-40B4-BE49-F238E27FC236}">
                    <a16:creationId xmlns:a16="http://schemas.microsoft.com/office/drawing/2014/main" id="{3BAFCEA3-D779-2C2C-036C-09BA5BB09AA6}"/>
                  </a:ext>
                </a:extLst>
              </p:cNvPr>
              <p:cNvCxnSpPr>
                <a:cxnSpLocks/>
              </p:cNvCxnSpPr>
              <p:nvPr/>
            </p:nvCxnSpPr>
            <p:spPr>
              <a:xfrm>
                <a:off x="4011323" y="2415540"/>
                <a:ext cx="0" cy="731520"/>
              </a:xfrm>
              <a:prstGeom prst="straightConnector1">
                <a:avLst/>
              </a:prstGeom>
              <a:ln w="12700">
                <a:solidFill>
                  <a:srgbClr val="696C6D"/>
                </a:solidFill>
                <a:tailEnd type="oval"/>
              </a:ln>
            </p:spPr>
            <p:style>
              <a:lnRef idx="1">
                <a:schemeClr val="accent1"/>
              </a:lnRef>
              <a:fillRef idx="0">
                <a:schemeClr val="accent1"/>
              </a:fillRef>
              <a:effectRef idx="0">
                <a:schemeClr val="accent1"/>
              </a:effectRef>
              <a:fontRef idx="minor">
                <a:schemeClr val="tx1"/>
              </a:fontRef>
            </p:style>
          </p:cxnSp>
          <p:sp>
            <p:nvSpPr>
              <p:cNvPr id="2912392" name="Text Box 94">
                <a:extLst>
                  <a:ext uri="{FF2B5EF4-FFF2-40B4-BE49-F238E27FC236}">
                    <a16:creationId xmlns:a16="http://schemas.microsoft.com/office/drawing/2014/main" id="{35055257-2EA9-A94B-5BE1-F7AB23CBE6F9}"/>
                  </a:ext>
                </a:extLst>
              </p:cNvPr>
              <p:cNvSpPr txBox="1">
                <a:spLocks noChangeArrowheads="1"/>
              </p:cNvSpPr>
              <p:nvPr/>
            </p:nvSpPr>
            <p:spPr bwMode="auto">
              <a:xfrm>
                <a:off x="2715657" y="5269557"/>
                <a:ext cx="25691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Responsible for “early” troponin release</a:t>
                </a:r>
              </a:p>
            </p:txBody>
          </p:sp>
          <p:cxnSp>
            <p:nvCxnSpPr>
              <p:cNvPr id="2912393" name="Straight Arrow Connector 2912392">
                <a:extLst>
                  <a:ext uri="{FF2B5EF4-FFF2-40B4-BE49-F238E27FC236}">
                    <a16:creationId xmlns:a16="http://schemas.microsoft.com/office/drawing/2014/main" id="{447297CA-DDBE-40B4-FE60-CAF4BECB989F}"/>
                  </a:ext>
                </a:extLst>
              </p:cNvPr>
              <p:cNvCxnSpPr>
                <a:cxnSpLocks/>
              </p:cNvCxnSpPr>
              <p:nvPr/>
            </p:nvCxnSpPr>
            <p:spPr>
              <a:xfrm>
                <a:off x="4011323" y="3329940"/>
                <a:ext cx="0" cy="1935480"/>
              </a:xfrm>
              <a:prstGeom prst="straightConnector1">
                <a:avLst/>
              </a:prstGeom>
              <a:ln w="19050">
                <a:solidFill>
                  <a:srgbClr val="696C6D"/>
                </a:solidFill>
                <a:tailEnd type="triangle" w="lg" len="lg"/>
              </a:ln>
            </p:spPr>
            <p:style>
              <a:lnRef idx="1">
                <a:schemeClr val="accent1"/>
              </a:lnRef>
              <a:fillRef idx="0">
                <a:schemeClr val="accent1"/>
              </a:fillRef>
              <a:effectRef idx="0">
                <a:schemeClr val="accent1"/>
              </a:effectRef>
              <a:fontRef idx="minor">
                <a:schemeClr val="tx1"/>
              </a:fontRef>
            </p:style>
          </p:cxnSp>
          <p:pic>
            <p:nvPicPr>
              <p:cNvPr id="2912398" name="Picture 2912397" descr="actin and myosin">
                <a:extLst>
                  <a:ext uri="{FF2B5EF4-FFF2-40B4-BE49-F238E27FC236}">
                    <a16:creationId xmlns:a16="http://schemas.microsoft.com/office/drawing/2014/main" id="{CFB93EF6-E7A4-07F9-81FA-8A0FB86A7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033" y="2855177"/>
                <a:ext cx="1325052" cy="460272"/>
              </a:xfrm>
              <a:prstGeom prst="rect">
                <a:avLst/>
              </a:prstGeom>
            </p:spPr>
          </p:pic>
          <p:sp>
            <p:nvSpPr>
              <p:cNvPr id="2912399" name="Text Box 94">
                <a:extLst>
                  <a:ext uri="{FF2B5EF4-FFF2-40B4-BE49-F238E27FC236}">
                    <a16:creationId xmlns:a16="http://schemas.microsoft.com/office/drawing/2014/main" id="{9863CBD1-476D-8B28-675B-6338E2F2FD37}"/>
                  </a:ext>
                </a:extLst>
              </p:cNvPr>
              <p:cNvSpPr txBox="1">
                <a:spLocks noChangeArrowheads="1"/>
              </p:cNvSpPr>
              <p:nvPr/>
            </p:nvSpPr>
            <p:spPr bwMode="auto">
              <a:xfrm>
                <a:off x="6644641" y="2092802"/>
                <a:ext cx="2377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Contractile apparatus</a:t>
                </a:r>
              </a:p>
            </p:txBody>
          </p:sp>
          <p:cxnSp>
            <p:nvCxnSpPr>
              <p:cNvPr id="2912400" name="Straight Arrow Connector 2912399">
                <a:extLst>
                  <a:ext uri="{FF2B5EF4-FFF2-40B4-BE49-F238E27FC236}">
                    <a16:creationId xmlns:a16="http://schemas.microsoft.com/office/drawing/2014/main" id="{FDA32ECC-1200-B6C9-4888-A85AB853A1D8}"/>
                  </a:ext>
                </a:extLst>
              </p:cNvPr>
              <p:cNvCxnSpPr>
                <a:cxnSpLocks/>
              </p:cNvCxnSpPr>
              <p:nvPr/>
            </p:nvCxnSpPr>
            <p:spPr>
              <a:xfrm>
                <a:off x="7841782" y="2415540"/>
                <a:ext cx="0" cy="731520"/>
              </a:xfrm>
              <a:prstGeom prst="straightConnector1">
                <a:avLst/>
              </a:prstGeom>
              <a:ln w="12700">
                <a:solidFill>
                  <a:srgbClr val="696C6D"/>
                </a:solidFill>
                <a:tailEnd type="oval"/>
              </a:ln>
            </p:spPr>
            <p:style>
              <a:lnRef idx="1">
                <a:schemeClr val="accent1"/>
              </a:lnRef>
              <a:fillRef idx="0">
                <a:schemeClr val="accent1"/>
              </a:fillRef>
              <a:effectRef idx="0">
                <a:schemeClr val="accent1"/>
              </a:effectRef>
              <a:fontRef idx="minor">
                <a:schemeClr val="tx1"/>
              </a:fontRef>
            </p:style>
          </p:cxnSp>
          <p:sp>
            <p:nvSpPr>
              <p:cNvPr id="2912401" name="Text Box 94">
                <a:extLst>
                  <a:ext uri="{FF2B5EF4-FFF2-40B4-BE49-F238E27FC236}">
                    <a16:creationId xmlns:a16="http://schemas.microsoft.com/office/drawing/2014/main" id="{77F6D441-4B93-F9DD-ABC1-75A94ABB4412}"/>
                  </a:ext>
                </a:extLst>
              </p:cNvPr>
              <p:cNvSpPr txBox="1">
                <a:spLocks noChangeArrowheads="1"/>
              </p:cNvSpPr>
              <p:nvPr/>
            </p:nvSpPr>
            <p:spPr bwMode="auto">
              <a:xfrm>
                <a:off x="6537614" y="5269557"/>
                <a:ext cx="25691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696C6D"/>
                    </a:solidFill>
                    <a:effectLst/>
                    <a:uLnTx/>
                    <a:uFillTx/>
                    <a:latin typeface="Arial" panose="020B0604020202020204"/>
                    <a:ea typeface="MS PGothic" panose="020B0600070205080204" pitchFamily="34" charset="-128"/>
                    <a:cs typeface="Calibri" panose="020F0502020204030204" pitchFamily="34" charset="0"/>
                  </a:rPr>
                  <a:t>Responsible for “delayed/persistent” troponin release</a:t>
                </a:r>
              </a:p>
            </p:txBody>
          </p:sp>
          <p:cxnSp>
            <p:nvCxnSpPr>
              <p:cNvPr id="2912402" name="Straight Arrow Connector 2912401">
                <a:extLst>
                  <a:ext uri="{FF2B5EF4-FFF2-40B4-BE49-F238E27FC236}">
                    <a16:creationId xmlns:a16="http://schemas.microsoft.com/office/drawing/2014/main" id="{2CB0B1A3-67CD-364F-0C90-E8A080E0EB7D}"/>
                  </a:ext>
                </a:extLst>
              </p:cNvPr>
              <p:cNvCxnSpPr>
                <a:cxnSpLocks/>
              </p:cNvCxnSpPr>
              <p:nvPr/>
            </p:nvCxnSpPr>
            <p:spPr>
              <a:xfrm>
                <a:off x="7833280" y="3329940"/>
                <a:ext cx="0" cy="1935480"/>
              </a:xfrm>
              <a:prstGeom prst="straightConnector1">
                <a:avLst/>
              </a:prstGeom>
              <a:ln w="19050">
                <a:solidFill>
                  <a:srgbClr val="696C6D"/>
                </a:solidFill>
                <a:tailEnd type="triangle" w="lg" len="lg"/>
              </a:ln>
            </p:spPr>
            <p:style>
              <a:lnRef idx="1">
                <a:schemeClr val="accent1"/>
              </a:lnRef>
              <a:fillRef idx="0">
                <a:schemeClr val="accent1"/>
              </a:fillRef>
              <a:effectRef idx="0">
                <a:schemeClr val="accent1"/>
              </a:effectRef>
              <a:fontRef idx="minor">
                <a:schemeClr val="tx1"/>
              </a:fontRef>
            </p:style>
          </p:cxnSp>
          <p:sp>
            <p:nvSpPr>
              <p:cNvPr id="2912403" name="TextBox 2912402">
                <a:extLst>
                  <a:ext uri="{FF2B5EF4-FFF2-40B4-BE49-F238E27FC236}">
                    <a16:creationId xmlns:a16="http://schemas.microsoft.com/office/drawing/2014/main" id="{8711A1E2-7AC4-438D-AE1F-7EE23625066D}"/>
                  </a:ext>
                </a:extLst>
              </p:cNvPr>
              <p:cNvSpPr txBox="1"/>
              <p:nvPr/>
            </p:nvSpPr>
            <p:spPr>
              <a:xfrm rot="1667395">
                <a:off x="6261215" y="4300017"/>
                <a:ext cx="1097455" cy="87987"/>
              </a:xfrm>
              <a:prstGeom prst="rect">
                <a:avLst/>
              </a:prstGeom>
              <a:noFill/>
            </p:spPr>
            <p:txBody>
              <a:bodyPr wrap="square" lIns="0" rIns="0" rtlCol="0">
                <a:prstTxWarp prst="textArchDown">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Medscape, LLC</a:t>
                </a:r>
              </a:p>
            </p:txBody>
          </p:sp>
        </p:grpSp>
        <p:grpSp>
          <p:nvGrpSpPr>
            <p:cNvPr id="4" name="Group 3">
              <a:extLst>
                <a:ext uri="{FF2B5EF4-FFF2-40B4-BE49-F238E27FC236}">
                  <a16:creationId xmlns:a16="http://schemas.microsoft.com/office/drawing/2014/main" id="{67C1F858-BC37-AEAE-8227-5E3988B3CFFB}"/>
                </a:ext>
              </a:extLst>
            </p:cNvPr>
            <p:cNvGrpSpPr/>
            <p:nvPr/>
          </p:nvGrpSpPr>
          <p:grpSpPr>
            <a:xfrm>
              <a:off x="5117239" y="2332685"/>
              <a:ext cx="874321" cy="874321"/>
              <a:chOff x="10598727" y="-2610197"/>
              <a:chExt cx="2094808" cy="2094808"/>
            </a:xfrm>
          </p:grpSpPr>
          <p:sp>
            <p:nvSpPr>
              <p:cNvPr id="5" name="Oval 4">
                <a:extLst>
                  <a:ext uri="{FF2B5EF4-FFF2-40B4-BE49-F238E27FC236}">
                    <a16:creationId xmlns:a16="http://schemas.microsoft.com/office/drawing/2014/main" id="{4F3727C2-3A13-30F9-F026-E34C5F7594F8}"/>
                  </a:ext>
                </a:extLst>
              </p:cNvPr>
              <p:cNvSpPr/>
              <p:nvPr/>
            </p:nvSpPr>
            <p:spPr>
              <a:xfrm>
                <a:off x="10598727" y="-2610197"/>
                <a:ext cx="2094808" cy="2094808"/>
              </a:xfrm>
              <a:prstGeom prst="ellipse">
                <a:avLst/>
              </a:prstGeom>
              <a:solidFill>
                <a:srgbClr val="E84E4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63DD7553-8DD3-4733-7018-03B8079AA574}"/>
                  </a:ext>
                </a:extLst>
              </p:cNvPr>
              <p:cNvSpPr/>
              <p:nvPr/>
            </p:nvSpPr>
            <p:spPr>
              <a:xfrm>
                <a:off x="10909395" y="-2299527"/>
                <a:ext cx="1473475" cy="1473470"/>
              </a:xfrm>
              <a:prstGeom prst="ellipse">
                <a:avLst/>
              </a:prstGeom>
              <a:solidFill>
                <a:srgbClr val="E84E4B">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B3B97DB3-EFCC-F047-2CDE-CA5EF66CB97E}"/>
                  </a:ext>
                </a:extLst>
              </p:cNvPr>
              <p:cNvSpPr/>
              <p:nvPr/>
            </p:nvSpPr>
            <p:spPr>
              <a:xfrm>
                <a:off x="11250807" y="-1958117"/>
                <a:ext cx="790646" cy="790646"/>
              </a:xfrm>
              <a:prstGeom prst="ellipse">
                <a:avLst/>
              </a:prstGeom>
              <a:solidFill>
                <a:srgbClr val="E84E4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8" name="Lightning Bolt 7">
              <a:extLst>
                <a:ext uri="{FF2B5EF4-FFF2-40B4-BE49-F238E27FC236}">
                  <a16:creationId xmlns:a16="http://schemas.microsoft.com/office/drawing/2014/main" id="{47664025-80F6-310B-3DEF-293629BEB531}"/>
                </a:ext>
              </a:extLst>
            </p:cNvPr>
            <p:cNvSpPr/>
            <p:nvPr/>
          </p:nvSpPr>
          <p:spPr>
            <a:xfrm rot="20678980" flipH="1">
              <a:off x="5439611" y="2334265"/>
              <a:ext cx="473743" cy="473743"/>
            </a:xfrm>
            <a:prstGeom prst="lightningBolt">
              <a:avLst/>
            </a:prstGeom>
            <a:solidFill>
              <a:schemeClr val="bg1"/>
            </a:solidFill>
            <a:ln>
              <a:solidFill>
                <a:srgbClr val="EC5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11">
              <a:extLst>
                <a:ext uri="{FF2B5EF4-FFF2-40B4-BE49-F238E27FC236}">
                  <a16:creationId xmlns:a16="http://schemas.microsoft.com/office/drawing/2014/main" id="{9EBDB13E-F287-F8F4-23AD-B5D91756C2CD}"/>
                </a:ext>
              </a:extLst>
            </p:cNvPr>
            <p:cNvSpPr/>
            <p:nvPr/>
          </p:nvSpPr>
          <p:spPr>
            <a:xfrm>
              <a:off x="5329405" y="3606423"/>
              <a:ext cx="2587652" cy="46582"/>
            </a:xfrm>
            <a:custGeom>
              <a:avLst/>
              <a:gdLst>
                <a:gd name="connsiteX0" fmla="*/ 0 w 2573867"/>
                <a:gd name="connsiteY0" fmla="*/ 0 h 42333"/>
                <a:gd name="connsiteX1" fmla="*/ 84667 w 2573867"/>
                <a:gd name="connsiteY1" fmla="*/ 8466 h 42333"/>
                <a:gd name="connsiteX2" fmla="*/ 1608667 w 2573867"/>
                <a:gd name="connsiteY2" fmla="*/ 25400 h 42333"/>
                <a:gd name="connsiteX3" fmla="*/ 2573867 w 2573867"/>
                <a:gd name="connsiteY3" fmla="*/ 42333 h 42333"/>
                <a:gd name="connsiteX0" fmla="*/ 0 w 2583057"/>
                <a:gd name="connsiteY0" fmla="*/ 0 h 37738"/>
                <a:gd name="connsiteX1" fmla="*/ 84667 w 2583057"/>
                <a:gd name="connsiteY1" fmla="*/ 8466 h 37738"/>
                <a:gd name="connsiteX2" fmla="*/ 1608667 w 2583057"/>
                <a:gd name="connsiteY2" fmla="*/ 25400 h 37738"/>
                <a:gd name="connsiteX3" fmla="*/ 2583057 w 2583057"/>
                <a:gd name="connsiteY3" fmla="*/ 37738 h 37738"/>
                <a:gd name="connsiteX0" fmla="*/ 0 w 2583057"/>
                <a:gd name="connsiteY0" fmla="*/ 0 h 37738"/>
                <a:gd name="connsiteX1" fmla="*/ 84667 w 2583057"/>
                <a:gd name="connsiteY1" fmla="*/ 8466 h 37738"/>
                <a:gd name="connsiteX2" fmla="*/ 1622452 w 2583057"/>
                <a:gd name="connsiteY2" fmla="*/ 25400 h 37738"/>
                <a:gd name="connsiteX3" fmla="*/ 2583057 w 2583057"/>
                <a:gd name="connsiteY3" fmla="*/ 37738 h 37738"/>
                <a:gd name="connsiteX0" fmla="*/ 0 w 2583057"/>
                <a:gd name="connsiteY0" fmla="*/ 28294 h 66032"/>
                <a:gd name="connsiteX1" fmla="*/ 98452 w 2583057"/>
                <a:gd name="connsiteY1" fmla="*/ 0 h 66032"/>
                <a:gd name="connsiteX2" fmla="*/ 1622452 w 2583057"/>
                <a:gd name="connsiteY2" fmla="*/ 53694 h 66032"/>
                <a:gd name="connsiteX3" fmla="*/ 2583057 w 2583057"/>
                <a:gd name="connsiteY3" fmla="*/ 66032 h 66032"/>
                <a:gd name="connsiteX0" fmla="*/ 0 w 2583057"/>
                <a:gd name="connsiteY0" fmla="*/ 0 h 37738"/>
                <a:gd name="connsiteX1" fmla="*/ 1622452 w 2583057"/>
                <a:gd name="connsiteY1" fmla="*/ 25400 h 37738"/>
                <a:gd name="connsiteX2" fmla="*/ 2583057 w 2583057"/>
                <a:gd name="connsiteY2" fmla="*/ 37738 h 37738"/>
                <a:gd name="connsiteX0" fmla="*/ 0 w 2587652"/>
                <a:gd name="connsiteY0" fmla="*/ 0 h 37738"/>
                <a:gd name="connsiteX1" fmla="*/ 1627047 w 2587652"/>
                <a:gd name="connsiteY1" fmla="*/ 25400 h 37738"/>
                <a:gd name="connsiteX2" fmla="*/ 2587652 w 2587652"/>
                <a:gd name="connsiteY2" fmla="*/ 37738 h 37738"/>
                <a:gd name="connsiteX0" fmla="*/ 0 w 2587652"/>
                <a:gd name="connsiteY0" fmla="*/ 9197 h 46935"/>
                <a:gd name="connsiteX1" fmla="*/ 1627047 w 2587652"/>
                <a:gd name="connsiteY1" fmla="*/ 34597 h 46935"/>
                <a:gd name="connsiteX2" fmla="*/ 2587652 w 2587652"/>
                <a:gd name="connsiteY2" fmla="*/ 46935 h 46935"/>
                <a:gd name="connsiteX0" fmla="*/ 0 w 2587652"/>
                <a:gd name="connsiteY0" fmla="*/ 8844 h 46582"/>
                <a:gd name="connsiteX1" fmla="*/ 1627047 w 2587652"/>
                <a:gd name="connsiteY1" fmla="*/ 34244 h 46582"/>
                <a:gd name="connsiteX2" fmla="*/ 2587652 w 2587652"/>
                <a:gd name="connsiteY2" fmla="*/ 46582 h 46582"/>
              </a:gdLst>
              <a:ahLst/>
              <a:cxnLst>
                <a:cxn ang="0">
                  <a:pos x="connsiteX0" y="connsiteY0"/>
                </a:cxn>
                <a:cxn ang="0">
                  <a:pos x="connsiteX1" y="connsiteY1"/>
                </a:cxn>
                <a:cxn ang="0">
                  <a:pos x="connsiteX2" y="connsiteY2"/>
                </a:cxn>
              </a:cxnLst>
              <a:rect l="l" t="t" r="r" b="b"/>
              <a:pathLst>
                <a:path w="2587652" h="46582">
                  <a:moveTo>
                    <a:pt x="0" y="8844"/>
                  </a:moveTo>
                  <a:cubicBezTo>
                    <a:pt x="873187" y="-19449"/>
                    <a:pt x="1195762" y="28704"/>
                    <a:pt x="1627047" y="34244"/>
                  </a:cubicBezTo>
                  <a:lnTo>
                    <a:pt x="2587652" y="46582"/>
                  </a:lnTo>
                </a:path>
              </a:pathLst>
            </a:custGeom>
            <a:noFill/>
            <a:ln w="28575">
              <a:solidFill>
                <a:srgbClr val="9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39690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52E01C2-D738-1E46-A718-85C9FB83BA11}"/>
              </a:ext>
            </a:extLst>
          </p:cNvPr>
          <p:cNvSpPr>
            <a:spLocks noGrp="1"/>
          </p:cNvSpPr>
          <p:nvPr>
            <p:ph type="title"/>
          </p:nvPr>
        </p:nvSpPr>
        <p:spPr/>
        <p:txBody>
          <a:bodyPr>
            <a:normAutofit/>
          </a:bodyPr>
          <a:lstStyle/>
          <a:p>
            <a:r>
              <a:rPr lang="en-US" dirty="0"/>
              <a:t>Clear Outcomes -- Bempedoic Acid</a:t>
            </a:r>
          </a:p>
        </p:txBody>
      </p:sp>
      <p:sp>
        <p:nvSpPr>
          <p:cNvPr id="13" name="Headline">
            <a:extLst>
              <a:ext uri="{FF2B5EF4-FFF2-40B4-BE49-F238E27FC236}">
                <a16:creationId xmlns:a16="http://schemas.microsoft.com/office/drawing/2014/main" id="{DDE35A66-65B6-165A-BC0C-06E0AF631D22}"/>
              </a:ext>
            </a:extLst>
          </p:cNvPr>
          <p:cNvSpPr txBox="1">
            <a:spLocks/>
          </p:cNvSpPr>
          <p:nvPr/>
        </p:nvSpPr>
        <p:spPr>
          <a:xfrm>
            <a:off x="218361" y="236821"/>
            <a:ext cx="9169613" cy="616573"/>
          </a:xfrm>
          <a:prstGeom prst="rect">
            <a:avLst/>
          </a:prstGeom>
        </p:spPr>
        <p:txBody>
          <a:bodyPr lIns="0" tIns="0" rIns="0" bIns="0" anchor="ctr" anchorCtr="0">
            <a:normAutofit fontScale="97500"/>
          </a:bodyPr>
          <a:lstStyle>
            <a:lvl1pPr algn="l" defTabSz="914400" rtl="0" eaLnBrk="1" latinLnBrk="0" hangingPunct="1">
              <a:lnSpc>
                <a:spcPct val="90000"/>
              </a:lnSpc>
              <a:spcBef>
                <a:spcPct val="0"/>
              </a:spcBef>
              <a:buNone/>
              <a:defRPr sz="3600"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Roboto Condensed"/>
              <a:ea typeface="+mj-ea"/>
              <a:cs typeface="+mj-cs"/>
            </a:endParaRPr>
          </a:p>
        </p:txBody>
      </p:sp>
      <p:sp>
        <p:nvSpPr>
          <p:cNvPr id="14" name="Footer Text 1">
            <a:extLst>
              <a:ext uri="{FF2B5EF4-FFF2-40B4-BE49-F238E27FC236}">
                <a16:creationId xmlns:a16="http://schemas.microsoft.com/office/drawing/2014/main" id="{507BD83F-006A-0703-979D-EC06B5E80B51}"/>
              </a:ext>
            </a:extLst>
          </p:cNvPr>
          <p:cNvSpPr txBox="1">
            <a:spLocks/>
          </p:cNvSpPr>
          <p:nvPr/>
        </p:nvSpPr>
        <p:spPr>
          <a:xfrm>
            <a:off x="1" y="6275875"/>
            <a:ext cx="12191999" cy="7068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47484F"/>
                </a:solidFill>
                <a:effectLst/>
                <a:uLnTx/>
                <a:uFillTx/>
                <a:latin typeface="Arial"/>
                <a:ea typeface="+mn-ea"/>
                <a:cs typeface="+mn-cs"/>
              </a:rPr>
              <a:t>Pirillo</a:t>
            </a:r>
            <a:r>
              <a:rPr kumimoji="0" lang="en-US" sz="1100" b="0" i="0" u="none" strike="noStrike" kern="1200" cap="none" spc="0" normalizeH="0" baseline="0" noProof="0" dirty="0">
                <a:ln>
                  <a:noFill/>
                </a:ln>
                <a:solidFill>
                  <a:srgbClr val="47484F"/>
                </a:solidFill>
                <a:effectLst/>
                <a:uLnTx/>
                <a:uFillTx/>
                <a:latin typeface="Arial"/>
                <a:ea typeface="+mn-ea"/>
                <a:cs typeface="+mn-cs"/>
              </a:rPr>
              <a:t> A, et al. LDL-Cholesterol-Lowering Therapy. In: von </a:t>
            </a:r>
            <a:r>
              <a:rPr kumimoji="0" lang="en-US" sz="1100" b="0" i="0" u="none" strike="noStrike" kern="1200" cap="none" spc="0" normalizeH="0" baseline="0" noProof="0" dirty="0" err="1">
                <a:ln>
                  <a:noFill/>
                </a:ln>
                <a:solidFill>
                  <a:srgbClr val="47484F"/>
                </a:solidFill>
                <a:effectLst/>
                <a:uLnTx/>
                <a:uFillTx/>
                <a:latin typeface="Arial"/>
                <a:ea typeface="+mn-ea"/>
                <a:cs typeface="+mn-cs"/>
              </a:rPr>
              <a:t>Eckardstein</a:t>
            </a:r>
            <a:r>
              <a:rPr kumimoji="0" lang="en-US" sz="1100" b="0" i="0" u="none" strike="noStrike" kern="1200" cap="none" spc="0" normalizeH="0" baseline="0" noProof="0" dirty="0">
                <a:ln>
                  <a:noFill/>
                </a:ln>
                <a:solidFill>
                  <a:srgbClr val="47484F"/>
                </a:solidFill>
                <a:effectLst/>
                <a:uLnTx/>
                <a:uFillTx/>
                <a:latin typeface="Arial"/>
                <a:ea typeface="+mn-ea"/>
                <a:cs typeface="+mn-cs"/>
              </a:rPr>
              <a:t> A, et al. Springer; 2022. Accessed February 4, 2025. https://www.ncbi.nlm.nih.gov/books/NBK584301/</a:t>
            </a:r>
            <a:br>
              <a:rPr kumimoji="0" lang="en-US" sz="1100" b="0" i="0" u="none" strike="noStrike" kern="1200" cap="none" spc="0" normalizeH="0" baseline="0" noProof="0" dirty="0">
                <a:ln>
                  <a:noFill/>
                </a:ln>
                <a:solidFill>
                  <a:srgbClr val="47484F"/>
                </a:solidFill>
                <a:effectLst/>
                <a:uLnTx/>
                <a:uFillTx/>
                <a:latin typeface="Arial"/>
                <a:ea typeface="+mn-ea"/>
                <a:cs typeface="+mn-cs"/>
              </a:rPr>
            </a:br>
            <a:r>
              <a:rPr kumimoji="0" lang="da-DK" sz="1100" b="0" i="0" u="none" strike="noStrike" kern="1200" cap="none" spc="0" normalizeH="0" baseline="0" noProof="0" dirty="0">
                <a:ln>
                  <a:noFill/>
                </a:ln>
                <a:solidFill>
                  <a:srgbClr val="47484F"/>
                </a:solidFill>
                <a:effectLst/>
                <a:uLnTx/>
                <a:uFillTx/>
                <a:latin typeface="Arial"/>
                <a:ea typeface="+mn-ea"/>
                <a:cs typeface="+mn-cs"/>
              </a:rPr>
              <a:t>Nissen SE, et al. N Engl J Med. 2023;388:1353-1364.  </a:t>
            </a:r>
            <a:endParaRPr kumimoji="0" lang="en-US" sz="1100" b="0" i="0" u="none" strike="noStrike" kern="1200" cap="none" spc="0" normalizeH="0" baseline="0" noProof="0" dirty="0">
              <a:ln>
                <a:noFill/>
              </a:ln>
              <a:solidFill>
                <a:srgbClr val="47484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47484F"/>
              </a:solidFill>
              <a:effectLst/>
              <a:uLnTx/>
              <a:uFillTx/>
              <a:latin typeface="Arial"/>
              <a:ea typeface="+mn-ea"/>
              <a:cs typeface="+mn-cs"/>
            </a:endParaRPr>
          </a:p>
        </p:txBody>
      </p:sp>
      <p:sp>
        <p:nvSpPr>
          <p:cNvPr id="15" name="Slide Number ">
            <a:extLst>
              <a:ext uri="{FF2B5EF4-FFF2-40B4-BE49-F238E27FC236}">
                <a16:creationId xmlns:a16="http://schemas.microsoft.com/office/drawing/2014/main" id="{90E6E561-3E5F-6A69-207C-5E57EBED7208}"/>
              </a:ext>
            </a:extLst>
          </p:cNvPr>
          <p:cNvSpPr txBox="1">
            <a:spLocks/>
          </p:cNvSpPr>
          <p:nvPr/>
        </p:nvSpPr>
        <p:spPr>
          <a:xfrm>
            <a:off x="11420922" y="6356351"/>
            <a:ext cx="770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a:ea typeface="+mn-ea"/>
              <a:cs typeface="+mn-cs"/>
            </a:endParaRPr>
          </a:p>
        </p:txBody>
      </p:sp>
      <p:pic>
        <p:nvPicPr>
          <p:cNvPr id="16" name="Picture 2">
            <a:extLst>
              <a:ext uri="{FF2B5EF4-FFF2-40B4-BE49-F238E27FC236}">
                <a16:creationId xmlns:a16="http://schemas.microsoft.com/office/drawing/2014/main" id="{7758DAAF-2B42-2949-EEE2-2067F1EED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605" y="1286921"/>
            <a:ext cx="3452849" cy="47727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EB92A9B1-0AE9-1405-0AFB-4E37245BDF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5" t="403" r="51134" b="51648"/>
          <a:stretch/>
        </p:blipFill>
        <p:spPr bwMode="auto">
          <a:xfrm>
            <a:off x="7931099" y="1229248"/>
            <a:ext cx="3583904" cy="30163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8">
            <a:extLst>
              <a:ext uri="{FF2B5EF4-FFF2-40B4-BE49-F238E27FC236}">
                <a16:creationId xmlns:a16="http://schemas.microsoft.com/office/drawing/2014/main" id="{2782AEAF-0A05-F918-34EA-B07498178F3B}"/>
              </a:ext>
            </a:extLst>
          </p:cNvPr>
          <p:cNvGraphicFramePr>
            <a:graphicFrameLocks noGrp="1"/>
          </p:cNvGraphicFramePr>
          <p:nvPr/>
        </p:nvGraphicFramePr>
        <p:xfrm>
          <a:off x="7761724" y="4275457"/>
          <a:ext cx="4174584" cy="1905000"/>
        </p:xfrm>
        <a:graphic>
          <a:graphicData uri="http://schemas.openxmlformats.org/drawingml/2006/table">
            <a:tbl>
              <a:tblPr firstRow="1" bandRow="1">
                <a:tableStyleId>{5C22544A-7EE6-4342-B048-85BDC9FD1C3A}</a:tableStyleId>
              </a:tblPr>
              <a:tblGrid>
                <a:gridCol w="1391528">
                  <a:extLst>
                    <a:ext uri="{9D8B030D-6E8A-4147-A177-3AD203B41FA5}">
                      <a16:colId xmlns:a16="http://schemas.microsoft.com/office/drawing/2014/main" val="2447406314"/>
                    </a:ext>
                  </a:extLst>
                </a:gridCol>
                <a:gridCol w="1391528">
                  <a:extLst>
                    <a:ext uri="{9D8B030D-6E8A-4147-A177-3AD203B41FA5}">
                      <a16:colId xmlns:a16="http://schemas.microsoft.com/office/drawing/2014/main" val="1318463834"/>
                    </a:ext>
                  </a:extLst>
                </a:gridCol>
                <a:gridCol w="1391528">
                  <a:extLst>
                    <a:ext uri="{9D8B030D-6E8A-4147-A177-3AD203B41FA5}">
                      <a16:colId xmlns:a16="http://schemas.microsoft.com/office/drawing/2014/main" val="584738282"/>
                    </a:ext>
                  </a:extLst>
                </a:gridCol>
              </a:tblGrid>
              <a:tr h="284610">
                <a:tc>
                  <a:txBody>
                    <a:bodyPr/>
                    <a:lstStyle/>
                    <a:p>
                      <a:r>
                        <a:rPr lang="en-US" sz="1100"/>
                        <a:t>Event</a:t>
                      </a:r>
                    </a:p>
                  </a:txBody>
                  <a:tcPr marL="121920" marR="121920" marT="60960" marB="60960"/>
                </a:tc>
                <a:tc>
                  <a:txBody>
                    <a:bodyPr/>
                    <a:lstStyle/>
                    <a:p>
                      <a:pPr algn="ctr"/>
                      <a:r>
                        <a:rPr lang="en-US" sz="1100" dirty="0"/>
                        <a:t>Bempedoic Acid</a:t>
                      </a:r>
                    </a:p>
                  </a:txBody>
                  <a:tcPr marL="121920" marR="121920" marT="60960" marB="60960"/>
                </a:tc>
                <a:tc>
                  <a:txBody>
                    <a:bodyPr/>
                    <a:lstStyle/>
                    <a:p>
                      <a:pPr algn="ctr"/>
                      <a:r>
                        <a:rPr lang="en-US" sz="1100" dirty="0"/>
                        <a:t>Placebo</a:t>
                      </a:r>
                    </a:p>
                  </a:txBody>
                  <a:tcPr marL="121920" marR="121920" marT="60960" marB="60960"/>
                </a:tc>
                <a:extLst>
                  <a:ext uri="{0D108BD9-81ED-4DB2-BD59-A6C34878D82A}">
                    <a16:rowId xmlns:a16="http://schemas.microsoft.com/office/drawing/2014/main" val="3499367574"/>
                  </a:ext>
                </a:extLst>
              </a:tr>
              <a:tr h="284610">
                <a:tc>
                  <a:txBody>
                    <a:bodyPr/>
                    <a:lstStyle/>
                    <a:p>
                      <a:r>
                        <a:rPr lang="en-US" sz="1100" dirty="0"/>
                        <a:t>Serious Adverse Event</a:t>
                      </a:r>
                    </a:p>
                  </a:txBody>
                  <a:tcPr marL="121920" marR="121920" marT="60960" marB="60960"/>
                </a:tc>
                <a:tc>
                  <a:txBody>
                    <a:bodyPr/>
                    <a:lstStyle/>
                    <a:p>
                      <a:pPr algn="ctr"/>
                      <a:r>
                        <a:rPr lang="en-US" sz="1100" dirty="0"/>
                        <a:t>25.2%</a:t>
                      </a:r>
                    </a:p>
                  </a:txBody>
                  <a:tcPr marL="121920" marR="121920" marT="60960" marB="60960"/>
                </a:tc>
                <a:tc>
                  <a:txBody>
                    <a:bodyPr/>
                    <a:lstStyle/>
                    <a:p>
                      <a:pPr algn="ctr"/>
                      <a:r>
                        <a:rPr lang="en-US" sz="1100"/>
                        <a:t>24.9%</a:t>
                      </a:r>
                    </a:p>
                  </a:txBody>
                  <a:tcPr marL="121920" marR="121920" marT="60960" marB="60960"/>
                </a:tc>
                <a:extLst>
                  <a:ext uri="{0D108BD9-81ED-4DB2-BD59-A6C34878D82A}">
                    <a16:rowId xmlns:a16="http://schemas.microsoft.com/office/drawing/2014/main" val="140140119"/>
                  </a:ext>
                </a:extLst>
              </a:tr>
              <a:tr h="180078">
                <a:tc>
                  <a:txBody>
                    <a:bodyPr/>
                    <a:lstStyle/>
                    <a:p>
                      <a:r>
                        <a:rPr lang="en-US" sz="1100" dirty="0"/>
                        <a:t>Hepatic </a:t>
                      </a:r>
                    </a:p>
                  </a:txBody>
                  <a:tcPr marL="121920" marR="121920" marT="60960" marB="60960"/>
                </a:tc>
                <a:tc>
                  <a:txBody>
                    <a:bodyPr/>
                    <a:lstStyle/>
                    <a:p>
                      <a:pPr algn="ctr"/>
                      <a:r>
                        <a:rPr lang="en-US" sz="1100" dirty="0"/>
                        <a:t>4.5%</a:t>
                      </a:r>
                    </a:p>
                  </a:txBody>
                  <a:tcPr marL="121920" marR="121920" marT="60960" marB="60960"/>
                </a:tc>
                <a:tc>
                  <a:txBody>
                    <a:bodyPr/>
                    <a:lstStyle/>
                    <a:p>
                      <a:pPr algn="ctr"/>
                      <a:r>
                        <a:rPr lang="en-US" sz="1100"/>
                        <a:t>3.0%</a:t>
                      </a:r>
                    </a:p>
                  </a:txBody>
                  <a:tcPr marL="121920" marR="121920" marT="60960" marB="60960"/>
                </a:tc>
                <a:extLst>
                  <a:ext uri="{0D108BD9-81ED-4DB2-BD59-A6C34878D82A}">
                    <a16:rowId xmlns:a16="http://schemas.microsoft.com/office/drawing/2014/main" val="4142940287"/>
                  </a:ext>
                </a:extLst>
              </a:tr>
              <a:tr h="180078">
                <a:tc>
                  <a:txBody>
                    <a:bodyPr/>
                    <a:lstStyle/>
                    <a:p>
                      <a:r>
                        <a:rPr lang="en-US" sz="1100"/>
                        <a:t>Renal</a:t>
                      </a:r>
                    </a:p>
                  </a:txBody>
                  <a:tcPr marL="121920" marR="121920" marT="60960" marB="60960"/>
                </a:tc>
                <a:tc>
                  <a:txBody>
                    <a:bodyPr/>
                    <a:lstStyle/>
                    <a:p>
                      <a:pPr algn="ctr"/>
                      <a:r>
                        <a:rPr lang="en-US" sz="1100"/>
                        <a:t>11.5%</a:t>
                      </a:r>
                    </a:p>
                  </a:txBody>
                  <a:tcPr marL="121920" marR="121920" marT="60960" marB="60960"/>
                </a:tc>
                <a:tc>
                  <a:txBody>
                    <a:bodyPr/>
                    <a:lstStyle/>
                    <a:p>
                      <a:pPr algn="ctr"/>
                      <a:r>
                        <a:rPr lang="en-US" sz="1100"/>
                        <a:t>8.6%</a:t>
                      </a:r>
                    </a:p>
                  </a:txBody>
                  <a:tcPr marL="121920" marR="121920" marT="60960" marB="60960"/>
                </a:tc>
                <a:extLst>
                  <a:ext uri="{0D108BD9-81ED-4DB2-BD59-A6C34878D82A}">
                    <a16:rowId xmlns:a16="http://schemas.microsoft.com/office/drawing/2014/main" val="1586365056"/>
                  </a:ext>
                </a:extLst>
              </a:tr>
              <a:tr h="180078">
                <a:tc>
                  <a:txBody>
                    <a:bodyPr/>
                    <a:lstStyle/>
                    <a:p>
                      <a:r>
                        <a:rPr lang="en-US" sz="1100"/>
                        <a:t>Myalgia</a:t>
                      </a:r>
                    </a:p>
                  </a:txBody>
                  <a:tcPr marL="121920" marR="121920" marT="60960" marB="60960"/>
                </a:tc>
                <a:tc>
                  <a:txBody>
                    <a:bodyPr/>
                    <a:lstStyle/>
                    <a:p>
                      <a:pPr algn="ctr"/>
                      <a:r>
                        <a:rPr lang="en-US" sz="1100"/>
                        <a:t>5.6%</a:t>
                      </a:r>
                    </a:p>
                  </a:txBody>
                  <a:tcPr marL="121920" marR="121920" marT="60960" marB="60960"/>
                </a:tc>
                <a:tc>
                  <a:txBody>
                    <a:bodyPr/>
                    <a:lstStyle/>
                    <a:p>
                      <a:pPr algn="ctr"/>
                      <a:r>
                        <a:rPr lang="en-US" sz="1100"/>
                        <a:t>6.8%</a:t>
                      </a:r>
                    </a:p>
                  </a:txBody>
                  <a:tcPr marL="121920" marR="121920" marT="60960" marB="60960"/>
                </a:tc>
                <a:extLst>
                  <a:ext uri="{0D108BD9-81ED-4DB2-BD59-A6C34878D82A}">
                    <a16:rowId xmlns:a16="http://schemas.microsoft.com/office/drawing/2014/main" val="1027461459"/>
                  </a:ext>
                </a:extLst>
              </a:tr>
              <a:tr h="180078">
                <a:tc>
                  <a:txBody>
                    <a:bodyPr/>
                    <a:lstStyle/>
                    <a:p>
                      <a:r>
                        <a:rPr lang="en-US" sz="1100"/>
                        <a:t>Gout</a:t>
                      </a:r>
                    </a:p>
                  </a:txBody>
                  <a:tcPr marL="121920" marR="121920" marT="60960" marB="60960"/>
                </a:tc>
                <a:tc>
                  <a:txBody>
                    <a:bodyPr/>
                    <a:lstStyle/>
                    <a:p>
                      <a:pPr algn="ctr"/>
                      <a:r>
                        <a:rPr lang="en-US" sz="1100"/>
                        <a:t>3.1%</a:t>
                      </a:r>
                    </a:p>
                  </a:txBody>
                  <a:tcPr marL="121920" marR="121920" marT="60960" marB="60960"/>
                </a:tc>
                <a:tc>
                  <a:txBody>
                    <a:bodyPr/>
                    <a:lstStyle/>
                    <a:p>
                      <a:pPr algn="ctr"/>
                      <a:r>
                        <a:rPr lang="en-US" sz="1100" dirty="0"/>
                        <a:t>2.1% </a:t>
                      </a:r>
                    </a:p>
                  </a:txBody>
                  <a:tcPr marL="121920" marR="121920" marT="60960" marB="60960"/>
                </a:tc>
                <a:extLst>
                  <a:ext uri="{0D108BD9-81ED-4DB2-BD59-A6C34878D82A}">
                    <a16:rowId xmlns:a16="http://schemas.microsoft.com/office/drawing/2014/main" val="1659411210"/>
                  </a:ext>
                </a:extLst>
              </a:tr>
            </a:tbl>
          </a:graphicData>
        </a:graphic>
      </p:graphicFrame>
      <p:pic>
        <p:nvPicPr>
          <p:cNvPr id="19" name="Picture 18" descr="Fig. 4, [Mechanism of action of bempedoic...]. - Prevention and ...">
            <a:extLst>
              <a:ext uri="{FF2B5EF4-FFF2-40B4-BE49-F238E27FC236}">
                <a16:creationId xmlns:a16="http://schemas.microsoft.com/office/drawing/2014/main" id="{BA4C479D-4C5B-A01B-946A-0988319EB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53" y="1568682"/>
            <a:ext cx="3395777" cy="33615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DA0313A-21F0-6D53-0B0E-8217D1B12850}"/>
              </a:ext>
            </a:extLst>
          </p:cNvPr>
          <p:cNvSpPr txBox="1"/>
          <p:nvPr/>
        </p:nvSpPr>
        <p:spPr>
          <a:xfrm>
            <a:off x="0" y="4967104"/>
            <a:ext cx="4100051" cy="1117935"/>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dirty="0">
                <a:ln>
                  <a:noFill/>
                </a:ln>
                <a:solidFill>
                  <a:srgbClr val="47484F"/>
                </a:solidFill>
                <a:effectLst/>
                <a:uLnTx/>
                <a:uFillTx/>
                <a:latin typeface="Arial"/>
                <a:ea typeface="+mn-ea"/>
                <a:cs typeface="+mn-cs"/>
              </a:rPr>
              <a:t>Oral – alone or in combination with ezetimibe and/or statins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3" b="1" i="0" u="none" strike="noStrike" kern="1200" cap="none" spc="0" normalizeH="0" baseline="0" noProof="0" dirty="0">
              <a:ln>
                <a:noFill/>
              </a:ln>
              <a:solidFill>
                <a:srgbClr val="47484F"/>
              </a:solidFill>
              <a:effectLst/>
              <a:uLnTx/>
              <a:uFillTx/>
              <a:latin typeface="Arial"/>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dirty="0">
                <a:ln>
                  <a:noFill/>
                </a:ln>
                <a:solidFill>
                  <a:srgbClr val="47484F"/>
                </a:solidFill>
                <a:effectLst/>
                <a:uLnTx/>
                <a:uFillTx/>
                <a:latin typeface="Arial"/>
                <a:ea typeface="+mn-ea"/>
                <a:cs typeface="+mn-cs"/>
              </a:rPr>
              <a:t>Well tolerated &amp; does not increase HbA1C or incidence of new onset T2DM</a:t>
            </a:r>
          </a:p>
        </p:txBody>
      </p:sp>
      <p:sp>
        <p:nvSpPr>
          <p:cNvPr id="21" name="Rectangle 20">
            <a:extLst>
              <a:ext uri="{FF2B5EF4-FFF2-40B4-BE49-F238E27FC236}">
                <a16:creationId xmlns:a16="http://schemas.microsoft.com/office/drawing/2014/main" id="{6E1BB582-A3A5-C5B6-B808-A9DE580821C4}"/>
              </a:ext>
            </a:extLst>
          </p:cNvPr>
          <p:cNvSpPr/>
          <p:nvPr/>
        </p:nvSpPr>
        <p:spPr>
          <a:xfrm>
            <a:off x="11373221" y="87907"/>
            <a:ext cx="770189" cy="616573"/>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660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B6F2D7-EC25-0BFA-7B5A-2631B26E7D86}"/>
              </a:ext>
            </a:extLst>
          </p:cNvPr>
          <p:cNvSpPr>
            <a:spLocks noGrp="1"/>
          </p:cNvSpPr>
          <p:nvPr>
            <p:ph type="body" sz="quarter" idx="10"/>
          </p:nvPr>
        </p:nvSpPr>
        <p:spPr>
          <a:xfrm>
            <a:off x="228541" y="6208292"/>
            <a:ext cx="11501535" cy="428625"/>
          </a:xfrm>
        </p:spPr>
        <p:txBody>
          <a:bodyPr/>
          <a:lstStyle/>
          <a:p>
            <a:r>
              <a:rPr lang="en-US" sz="1050" dirty="0">
                <a:solidFill>
                  <a:schemeClr val="tx1"/>
                </a:solidFill>
              </a:rPr>
              <a:t>Nicholls SJ, et al. JACC Cardiovasc Imaging. 2023;16:130-132.  </a:t>
            </a:r>
          </a:p>
        </p:txBody>
      </p:sp>
      <p:sp>
        <p:nvSpPr>
          <p:cNvPr id="19" name="Title 1">
            <a:extLst>
              <a:ext uri="{FF2B5EF4-FFF2-40B4-BE49-F238E27FC236}">
                <a16:creationId xmlns:a16="http://schemas.microsoft.com/office/drawing/2014/main" id="{B4E84959-2616-928E-5060-C1251BC9192B}"/>
              </a:ext>
            </a:extLst>
          </p:cNvPr>
          <p:cNvSpPr txBox="1">
            <a:spLocks/>
          </p:cNvSpPr>
          <p:nvPr/>
        </p:nvSpPr>
        <p:spPr>
          <a:xfrm>
            <a:off x="228541" y="92177"/>
            <a:ext cx="11734917" cy="82867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Condensed"/>
                <a:ea typeface="+mj-ea"/>
                <a:cs typeface="+mj-cs"/>
              </a:rPr>
              <a:t>Are Plaque Changes With PCSK9 Inhibitors Different in the Chronic and ACS Settings?</a:t>
            </a:r>
          </a:p>
        </p:txBody>
      </p:sp>
      <p:pic>
        <p:nvPicPr>
          <p:cNvPr id="2" name="Picture 1">
            <a:extLst>
              <a:ext uri="{FF2B5EF4-FFF2-40B4-BE49-F238E27FC236}">
                <a16:creationId xmlns:a16="http://schemas.microsoft.com/office/drawing/2014/main" id="{CC7A1ABA-C567-4747-B19A-F0E2521AFAC9}"/>
              </a:ext>
            </a:extLst>
          </p:cNvPr>
          <p:cNvPicPr>
            <a:picLocks noChangeAspect="1"/>
          </p:cNvPicPr>
          <p:nvPr/>
        </p:nvPicPr>
        <p:blipFill>
          <a:blip r:embed="rId3"/>
          <a:stretch>
            <a:fillRect/>
          </a:stretch>
        </p:blipFill>
        <p:spPr>
          <a:xfrm>
            <a:off x="309499" y="1091337"/>
            <a:ext cx="3969380" cy="5692053"/>
          </a:xfrm>
          <a:prstGeom prst="rect">
            <a:avLst/>
          </a:prstGeom>
        </p:spPr>
      </p:pic>
      <p:pic>
        <p:nvPicPr>
          <p:cNvPr id="46" name="Picture 45">
            <a:extLst>
              <a:ext uri="{FF2B5EF4-FFF2-40B4-BE49-F238E27FC236}">
                <a16:creationId xmlns:a16="http://schemas.microsoft.com/office/drawing/2014/main" id="{6658A8AB-386D-4DC1-B157-FAA25E3FD583}"/>
              </a:ext>
            </a:extLst>
          </p:cNvPr>
          <p:cNvPicPr>
            <a:picLocks noChangeAspect="1"/>
          </p:cNvPicPr>
          <p:nvPr/>
        </p:nvPicPr>
        <p:blipFill rotWithShape="1">
          <a:blip r:embed="rId4"/>
          <a:srcRect l="10234" t="53536" r="25938" b="5328"/>
          <a:stretch/>
        </p:blipFill>
        <p:spPr>
          <a:xfrm>
            <a:off x="5215052" y="4029181"/>
            <a:ext cx="6707896" cy="2322304"/>
          </a:xfrm>
          <a:prstGeom prst="rect">
            <a:avLst/>
          </a:prstGeom>
        </p:spPr>
      </p:pic>
      <p:sp>
        <p:nvSpPr>
          <p:cNvPr id="47" name="TextBox 46">
            <a:extLst>
              <a:ext uri="{FF2B5EF4-FFF2-40B4-BE49-F238E27FC236}">
                <a16:creationId xmlns:a16="http://schemas.microsoft.com/office/drawing/2014/main" id="{E5C2B86C-C4F6-4082-8589-0DB7394FB9A4}"/>
              </a:ext>
            </a:extLst>
          </p:cNvPr>
          <p:cNvSpPr txBox="1"/>
          <p:nvPr/>
        </p:nvSpPr>
        <p:spPr>
          <a:xfrm>
            <a:off x="4725921" y="1052089"/>
            <a:ext cx="7420073"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dirty="0">
                <a:ln>
                  <a:noFill/>
                </a:ln>
                <a:solidFill>
                  <a:srgbClr val="0070C0"/>
                </a:solidFill>
                <a:effectLst/>
                <a:uLnTx/>
                <a:uFillTx/>
                <a:latin typeface="Arial"/>
                <a:ea typeface="+mn-ea"/>
                <a:cs typeface="+mn-cs"/>
              </a:rPr>
              <a:t>“More biologically active form of disease may be more amenable to regression”</a:t>
            </a:r>
          </a:p>
        </p:txBody>
      </p:sp>
      <p:pic>
        <p:nvPicPr>
          <p:cNvPr id="48" name="Picture 47">
            <a:extLst>
              <a:ext uri="{FF2B5EF4-FFF2-40B4-BE49-F238E27FC236}">
                <a16:creationId xmlns:a16="http://schemas.microsoft.com/office/drawing/2014/main" id="{483B075A-7420-4210-83B4-67C1A8821772}"/>
              </a:ext>
            </a:extLst>
          </p:cNvPr>
          <p:cNvPicPr>
            <a:picLocks noChangeAspect="1"/>
          </p:cNvPicPr>
          <p:nvPr/>
        </p:nvPicPr>
        <p:blipFill rotWithShape="1">
          <a:blip r:embed="rId4"/>
          <a:srcRect l="42297" t="12746" r="25938" b="46119"/>
          <a:stretch/>
        </p:blipFill>
        <p:spPr>
          <a:xfrm>
            <a:off x="6394373" y="1800884"/>
            <a:ext cx="4175180" cy="2262373"/>
          </a:xfrm>
          <a:prstGeom prst="rect">
            <a:avLst/>
          </a:prstGeom>
        </p:spPr>
      </p:pic>
    </p:spTree>
    <p:extLst>
      <p:ext uri="{BB962C8B-B14F-4D97-AF65-F5344CB8AC3E}">
        <p14:creationId xmlns:p14="http://schemas.microsoft.com/office/powerpoint/2010/main" val="1520046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
            <a:extLst>
              <a:ext uri="{FF2B5EF4-FFF2-40B4-BE49-F238E27FC236}">
                <a16:creationId xmlns:a16="http://schemas.microsoft.com/office/drawing/2014/main" id="{DE6CD616-495C-4564-AB2A-A44014752C87}"/>
              </a:ext>
            </a:extLst>
          </p:cNvPr>
          <p:cNvSpPr>
            <a:spLocks noGrp="1"/>
          </p:cNvSpPr>
          <p:nvPr>
            <p:ph type="title"/>
          </p:nvPr>
        </p:nvSpPr>
        <p:spPr>
          <a:xfrm>
            <a:off x="277863" y="200001"/>
            <a:ext cx="11783009" cy="715963"/>
          </a:xfrm>
        </p:spPr>
        <p:txBody>
          <a:bodyPr/>
          <a:lstStyle/>
          <a:p>
            <a:r>
              <a:rPr lang="en-US" dirty="0"/>
              <a:t>Plaque Optimization Prior to PCI?</a:t>
            </a:r>
          </a:p>
        </p:txBody>
      </p:sp>
      <p:pic>
        <p:nvPicPr>
          <p:cNvPr id="3" name="Picture 2">
            <a:extLst>
              <a:ext uri="{FF2B5EF4-FFF2-40B4-BE49-F238E27FC236}">
                <a16:creationId xmlns:a16="http://schemas.microsoft.com/office/drawing/2014/main" id="{C03BD633-00DE-4FA8-8200-630FE9CB6951}"/>
              </a:ext>
            </a:extLst>
          </p:cNvPr>
          <p:cNvPicPr>
            <a:picLocks noChangeAspect="1"/>
          </p:cNvPicPr>
          <p:nvPr/>
        </p:nvPicPr>
        <p:blipFill rotWithShape="1">
          <a:blip r:embed="rId4"/>
          <a:srcRect t="-5465"/>
          <a:stretch/>
        </p:blipFill>
        <p:spPr>
          <a:xfrm>
            <a:off x="82921" y="1097280"/>
            <a:ext cx="11977951" cy="4905421"/>
          </a:xfrm>
          <a:prstGeom prst="rect">
            <a:avLst/>
          </a:prstGeom>
        </p:spPr>
      </p:pic>
      <p:sp>
        <p:nvSpPr>
          <p:cNvPr id="6" name="TextBox 5">
            <a:extLst>
              <a:ext uri="{FF2B5EF4-FFF2-40B4-BE49-F238E27FC236}">
                <a16:creationId xmlns:a16="http://schemas.microsoft.com/office/drawing/2014/main" id="{0CDB8372-3A23-4C21-AA13-1A50AD6CF304}"/>
              </a:ext>
            </a:extLst>
          </p:cNvPr>
          <p:cNvSpPr txBox="1"/>
          <p:nvPr/>
        </p:nvSpPr>
        <p:spPr>
          <a:xfrm>
            <a:off x="82921" y="6307432"/>
            <a:ext cx="78172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47484F"/>
                </a:solidFill>
                <a:effectLst/>
                <a:uLnTx/>
                <a:uFillTx/>
                <a:latin typeface="Arial"/>
                <a:ea typeface="+mn-ea"/>
                <a:cs typeface="+mn-cs"/>
              </a:rPr>
              <a:t>Kataoka T, et al. Atherosclerosis. 2024;399:118581.  </a:t>
            </a:r>
            <a:endParaRPr kumimoji="0" lang="en-US" sz="1100" b="0" i="0" u="none" strike="noStrike" kern="1200" cap="none" spc="0" normalizeH="0" baseline="0" noProof="0" dirty="0">
              <a:ln>
                <a:noFill/>
              </a:ln>
              <a:solidFill>
                <a:srgbClr val="47484F"/>
              </a:solidFill>
              <a:effectLst/>
              <a:uLnTx/>
              <a:uFillTx/>
              <a:latin typeface="Arial"/>
              <a:ea typeface="+mn-ea"/>
              <a:cs typeface="+mn-cs"/>
            </a:endParaRPr>
          </a:p>
        </p:txBody>
      </p:sp>
    </p:spTree>
    <p:extLst>
      <p:ext uri="{BB962C8B-B14F-4D97-AF65-F5344CB8AC3E}">
        <p14:creationId xmlns:p14="http://schemas.microsoft.com/office/powerpoint/2010/main" val="2544192763"/>
      </p:ext>
    </p:extLst>
  </p:cSld>
  <p:clrMapOvr>
    <a:masterClrMapping/>
  </p:clrMapOvr>
  <p:transition>
    <p:wipe dir="r"/>
  </p:transition>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96BBDB9-F106-7ACF-8F6F-2F76BB6D4CCA}"/>
              </a:ext>
            </a:extLst>
          </p:cNvPr>
          <p:cNvSpPr>
            <a:spLocks noGrp="1"/>
          </p:cNvSpPr>
          <p:nvPr>
            <p:ph type="title"/>
          </p:nvPr>
        </p:nvSpPr>
        <p:spPr/>
        <p:txBody>
          <a:bodyPr>
            <a:normAutofit/>
          </a:bodyPr>
          <a:lstStyle/>
          <a:p>
            <a:r>
              <a:rPr lang="en-US" dirty="0"/>
              <a:t>Clear Synergy -- Colchicine</a:t>
            </a:r>
          </a:p>
        </p:txBody>
      </p:sp>
      <p:sp>
        <p:nvSpPr>
          <p:cNvPr id="10" name="Text Placeholder 9">
            <a:extLst>
              <a:ext uri="{FF2B5EF4-FFF2-40B4-BE49-F238E27FC236}">
                <a16:creationId xmlns:a16="http://schemas.microsoft.com/office/drawing/2014/main" id="{099ECD91-9114-C30D-DC02-355A87E71F87}"/>
              </a:ext>
            </a:extLst>
          </p:cNvPr>
          <p:cNvSpPr>
            <a:spLocks noGrp="1"/>
          </p:cNvSpPr>
          <p:nvPr>
            <p:ph type="body" sz="quarter" idx="14"/>
          </p:nvPr>
        </p:nvSpPr>
        <p:spPr/>
        <p:txBody>
          <a:bodyPr/>
          <a:lstStyle/>
          <a:p>
            <a:r>
              <a:rPr lang="en-US" sz="1200" dirty="0"/>
              <a:t>Jolly SS, et al. N </a:t>
            </a:r>
            <a:r>
              <a:rPr lang="en-US" sz="1200" dirty="0" err="1"/>
              <a:t>Engl</a:t>
            </a:r>
            <a:r>
              <a:rPr lang="en-US" sz="1200" dirty="0"/>
              <a:t> J Med. 2024. </a:t>
            </a:r>
            <a:r>
              <a:rPr lang="en-US" sz="1200" dirty="0" err="1"/>
              <a:t>doi</a:t>
            </a:r>
            <a:r>
              <a:rPr lang="en-US" sz="1200" dirty="0"/>
              <a:t>: 10.1056/NEJMoa2405922. [</a:t>
            </a:r>
            <a:r>
              <a:rPr lang="en-US" sz="1200" dirty="0" err="1"/>
              <a:t>Epub</a:t>
            </a:r>
            <a:r>
              <a:rPr lang="en-US" sz="1200" dirty="0"/>
              <a:t> ahead of print.]</a:t>
            </a:r>
          </a:p>
        </p:txBody>
      </p:sp>
      <p:sp>
        <p:nvSpPr>
          <p:cNvPr id="11" name="Headline">
            <a:extLst>
              <a:ext uri="{FF2B5EF4-FFF2-40B4-BE49-F238E27FC236}">
                <a16:creationId xmlns:a16="http://schemas.microsoft.com/office/drawing/2014/main" id="{65A15429-9220-CFA4-9E74-AF7052A68049}"/>
              </a:ext>
            </a:extLst>
          </p:cNvPr>
          <p:cNvSpPr txBox="1">
            <a:spLocks/>
          </p:cNvSpPr>
          <p:nvPr/>
        </p:nvSpPr>
        <p:spPr>
          <a:xfrm>
            <a:off x="160852" y="100603"/>
            <a:ext cx="9169613" cy="616573"/>
          </a:xfrm>
          <a:prstGeom prst="rect">
            <a:avLst/>
          </a:prstGeom>
        </p:spPr>
        <p:txBody>
          <a:bodyPr lIns="0" tIns="0" rIns="0" bIns="0" anchor="ctr" anchorCtr="0">
            <a:normAutofit fontScale="97500"/>
          </a:bodyPr>
          <a:lstStyle>
            <a:lvl1pPr algn="l" defTabSz="914400" rtl="0" eaLnBrk="1" latinLnBrk="0" hangingPunct="1">
              <a:lnSpc>
                <a:spcPct val="90000"/>
              </a:lnSpc>
              <a:spcBef>
                <a:spcPct val="0"/>
              </a:spcBef>
              <a:buNone/>
              <a:defRPr sz="3600"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ea typeface="+mj-ea"/>
              <a:cs typeface="+mj-cs"/>
            </a:endParaRPr>
          </a:p>
        </p:txBody>
      </p:sp>
      <p:sp>
        <p:nvSpPr>
          <p:cNvPr id="12" name="Footer Text 1">
            <a:extLst>
              <a:ext uri="{FF2B5EF4-FFF2-40B4-BE49-F238E27FC236}">
                <a16:creationId xmlns:a16="http://schemas.microsoft.com/office/drawing/2014/main" id="{D6D2C0B1-4DA7-209B-3987-809964674746}"/>
              </a:ext>
            </a:extLst>
          </p:cNvPr>
          <p:cNvSpPr txBox="1">
            <a:spLocks/>
          </p:cNvSpPr>
          <p:nvPr/>
        </p:nvSpPr>
        <p:spPr>
          <a:xfrm>
            <a:off x="583986" y="6420899"/>
            <a:ext cx="734081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7484F"/>
              </a:solidFill>
              <a:effectLst/>
              <a:uLnTx/>
              <a:uFillTx/>
              <a:latin typeface="Arial"/>
              <a:ea typeface="+mn-ea"/>
              <a:cs typeface="+mn-cs"/>
            </a:endParaRPr>
          </a:p>
        </p:txBody>
      </p:sp>
      <p:sp>
        <p:nvSpPr>
          <p:cNvPr id="13" name="Slide Number ">
            <a:extLst>
              <a:ext uri="{FF2B5EF4-FFF2-40B4-BE49-F238E27FC236}">
                <a16:creationId xmlns:a16="http://schemas.microsoft.com/office/drawing/2014/main" id="{3AEAC3DB-875E-54F9-018A-7E98E9B7923A}"/>
              </a:ext>
            </a:extLst>
          </p:cNvPr>
          <p:cNvSpPr txBox="1">
            <a:spLocks/>
          </p:cNvSpPr>
          <p:nvPr/>
        </p:nvSpPr>
        <p:spPr>
          <a:xfrm>
            <a:off x="11420922" y="6356351"/>
            <a:ext cx="770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E35BBB0-73A1-954D-9854-C6F827AED934}" type="slidenum">
              <a:rPr kumimoji="0" lang="en-US" sz="1800" b="0" i="0" u="none" strike="noStrike" kern="1200" cap="none" spc="0" normalizeH="0" baseline="0" noProof="0" smtClean="0">
                <a:ln>
                  <a:noFill/>
                </a:ln>
                <a:solidFill>
                  <a:srgbClr val="47484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srgbClr val="47484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E9DC4831-B4F4-6833-D132-54F96D4B22AF}"/>
              </a:ext>
            </a:extLst>
          </p:cNvPr>
          <p:cNvPicPr>
            <a:picLocks noChangeAspect="1"/>
          </p:cNvPicPr>
          <p:nvPr/>
        </p:nvPicPr>
        <p:blipFill rotWithShape="1">
          <a:blip r:embed="rId3"/>
          <a:srcRect l="18078" t="7220" r="18445" b="5220"/>
          <a:stretch/>
        </p:blipFill>
        <p:spPr>
          <a:xfrm>
            <a:off x="6176513" y="1184403"/>
            <a:ext cx="5754994" cy="5013839"/>
          </a:xfrm>
          <a:prstGeom prst="rect">
            <a:avLst/>
          </a:prstGeom>
        </p:spPr>
      </p:pic>
      <p:pic>
        <p:nvPicPr>
          <p:cNvPr id="15" name="Picture 14">
            <a:extLst>
              <a:ext uri="{FF2B5EF4-FFF2-40B4-BE49-F238E27FC236}">
                <a16:creationId xmlns:a16="http://schemas.microsoft.com/office/drawing/2014/main" id="{99906FB8-31B6-62B1-D0C9-8B55479CE6A9}"/>
              </a:ext>
            </a:extLst>
          </p:cNvPr>
          <p:cNvPicPr>
            <a:picLocks noChangeAspect="1"/>
          </p:cNvPicPr>
          <p:nvPr/>
        </p:nvPicPr>
        <p:blipFill rotWithShape="1">
          <a:blip r:embed="rId4"/>
          <a:srcRect l="2934" t="29148" r="34790" b="48010"/>
          <a:stretch/>
        </p:blipFill>
        <p:spPr>
          <a:xfrm>
            <a:off x="97591" y="1369587"/>
            <a:ext cx="5606640" cy="1298812"/>
          </a:xfrm>
          <a:prstGeom prst="rect">
            <a:avLst/>
          </a:prstGeom>
        </p:spPr>
      </p:pic>
      <p:sp>
        <p:nvSpPr>
          <p:cNvPr id="16" name="TextBox 15">
            <a:extLst>
              <a:ext uri="{FF2B5EF4-FFF2-40B4-BE49-F238E27FC236}">
                <a16:creationId xmlns:a16="http://schemas.microsoft.com/office/drawing/2014/main" id="{5FA1A285-1A85-6FD9-8002-00E4AEA97086}"/>
              </a:ext>
            </a:extLst>
          </p:cNvPr>
          <p:cNvSpPr txBox="1"/>
          <p:nvPr/>
        </p:nvSpPr>
        <p:spPr>
          <a:xfrm>
            <a:off x="47708" y="3284971"/>
            <a:ext cx="5656523" cy="1816266"/>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7062 patients with AMI treated with primary PCI</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Primary endpoint CVD, MI, stroke, unplanned ischemia driven </a:t>
            </a:r>
            <a:r>
              <a:rPr kumimoji="0" lang="en-US" sz="1867" b="0" i="0" u="none" strike="noStrike" kern="1200" cap="none" spc="0" normalizeH="0" baseline="0" noProof="0" dirty="0" err="1">
                <a:ln>
                  <a:noFill/>
                </a:ln>
                <a:solidFill>
                  <a:srgbClr val="47484F"/>
                </a:solidFill>
                <a:effectLst/>
                <a:uLnTx/>
                <a:uFillTx/>
                <a:latin typeface="Arial"/>
                <a:ea typeface="+mn-ea"/>
                <a:cs typeface="+mn-cs"/>
              </a:rPr>
              <a:t>revasc</a:t>
            </a:r>
            <a:endParaRPr kumimoji="0" lang="en-US" sz="1867" b="0" i="0" u="none" strike="noStrike" kern="1200" cap="none" spc="0" normalizeH="0" baseline="0" noProof="0" dirty="0">
              <a:ln>
                <a:noFill/>
              </a:ln>
              <a:solidFill>
                <a:srgbClr val="47484F"/>
              </a:solidFill>
              <a:effectLst/>
              <a:uLnTx/>
              <a:uFillTx/>
              <a:latin typeface="Arial"/>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2x2 factorial with colchicine and spironolactone</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Median follow up 3 years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Change in </a:t>
            </a:r>
            <a:r>
              <a:rPr kumimoji="0" lang="en-US" sz="1867" b="0" i="0" u="none" strike="noStrike" kern="1200" cap="none" spc="0" normalizeH="0" baseline="0" noProof="0" dirty="0" err="1">
                <a:ln>
                  <a:noFill/>
                </a:ln>
                <a:solidFill>
                  <a:srgbClr val="47484F"/>
                </a:solidFill>
                <a:effectLst/>
                <a:uLnTx/>
                <a:uFillTx/>
                <a:latin typeface="Arial"/>
                <a:ea typeface="+mn-ea"/>
                <a:cs typeface="+mn-cs"/>
              </a:rPr>
              <a:t>hsCRP</a:t>
            </a:r>
            <a:r>
              <a:rPr kumimoji="0" lang="en-US" sz="1867" b="0" i="0" u="none" strike="noStrike" kern="1200" cap="none" spc="0" normalizeH="0" baseline="0" noProof="0" dirty="0">
                <a:ln>
                  <a:noFill/>
                </a:ln>
                <a:solidFill>
                  <a:srgbClr val="47484F"/>
                </a:solidFill>
                <a:effectLst/>
                <a:uLnTx/>
                <a:uFillTx/>
                <a:latin typeface="Arial"/>
                <a:ea typeface="+mn-ea"/>
                <a:cs typeface="+mn-cs"/>
              </a:rPr>
              <a:t> -1.28 mg/L (-1.81; -0.75)</a:t>
            </a:r>
          </a:p>
        </p:txBody>
      </p:sp>
      <p:sp>
        <p:nvSpPr>
          <p:cNvPr id="17" name="Rectangle 16">
            <a:extLst>
              <a:ext uri="{FF2B5EF4-FFF2-40B4-BE49-F238E27FC236}">
                <a16:creationId xmlns:a16="http://schemas.microsoft.com/office/drawing/2014/main" id="{1421BC29-DC82-74BD-508B-1520644FE077}"/>
              </a:ext>
            </a:extLst>
          </p:cNvPr>
          <p:cNvSpPr/>
          <p:nvPr/>
        </p:nvSpPr>
        <p:spPr>
          <a:xfrm>
            <a:off x="11373221" y="87907"/>
            <a:ext cx="770189" cy="616573"/>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2455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AF9499-6FC0-AA26-918F-EC16BF0DCE72}"/>
              </a:ext>
            </a:extLst>
          </p:cNvPr>
          <p:cNvPicPr>
            <a:picLocks noChangeAspect="1"/>
          </p:cNvPicPr>
          <p:nvPr/>
        </p:nvPicPr>
        <p:blipFill>
          <a:blip r:embed="rId3"/>
          <a:stretch>
            <a:fillRect/>
          </a:stretch>
        </p:blipFill>
        <p:spPr>
          <a:xfrm>
            <a:off x="160852" y="1036159"/>
            <a:ext cx="5373060" cy="5155551"/>
          </a:xfrm>
          <a:prstGeom prst="rect">
            <a:avLst/>
          </a:prstGeom>
        </p:spPr>
      </p:pic>
      <p:sp>
        <p:nvSpPr>
          <p:cNvPr id="8" name="Title 7">
            <a:extLst>
              <a:ext uri="{FF2B5EF4-FFF2-40B4-BE49-F238E27FC236}">
                <a16:creationId xmlns:a16="http://schemas.microsoft.com/office/drawing/2014/main" id="{2F9F3A3A-AA84-4929-E20F-1DF27D350114}"/>
              </a:ext>
            </a:extLst>
          </p:cNvPr>
          <p:cNvSpPr>
            <a:spLocks noGrp="1"/>
          </p:cNvSpPr>
          <p:nvPr>
            <p:ph type="title"/>
          </p:nvPr>
        </p:nvSpPr>
        <p:spPr/>
        <p:txBody>
          <a:bodyPr>
            <a:normAutofit/>
          </a:bodyPr>
          <a:lstStyle/>
          <a:p>
            <a:r>
              <a:rPr lang="en-US" dirty="0"/>
              <a:t>Clear Synergy -- Spironolactone</a:t>
            </a:r>
          </a:p>
        </p:txBody>
      </p:sp>
      <p:sp>
        <p:nvSpPr>
          <p:cNvPr id="9" name="Headline">
            <a:extLst>
              <a:ext uri="{FF2B5EF4-FFF2-40B4-BE49-F238E27FC236}">
                <a16:creationId xmlns:a16="http://schemas.microsoft.com/office/drawing/2014/main" id="{D2E5CD82-C7E0-0F77-AA3A-C673A31CFA66}"/>
              </a:ext>
            </a:extLst>
          </p:cNvPr>
          <p:cNvSpPr txBox="1">
            <a:spLocks/>
          </p:cNvSpPr>
          <p:nvPr/>
        </p:nvSpPr>
        <p:spPr>
          <a:xfrm>
            <a:off x="160852" y="100603"/>
            <a:ext cx="9169613" cy="616573"/>
          </a:xfrm>
          <a:prstGeom prst="rect">
            <a:avLst/>
          </a:prstGeom>
        </p:spPr>
        <p:txBody>
          <a:bodyPr lIns="0" tIns="0" rIns="0" bIns="0" anchor="ctr" anchorCtr="0">
            <a:normAutofit fontScale="97500"/>
          </a:bodyPr>
          <a:lstStyle>
            <a:lvl1pPr algn="l" defTabSz="914400" rtl="0" eaLnBrk="1" latinLnBrk="0" hangingPunct="1">
              <a:lnSpc>
                <a:spcPct val="90000"/>
              </a:lnSpc>
              <a:spcBef>
                <a:spcPct val="0"/>
              </a:spcBef>
              <a:buNone/>
              <a:defRPr sz="3600"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Roboto Condensed"/>
              <a:ea typeface="+mj-ea"/>
              <a:cs typeface="+mj-cs"/>
            </a:endParaRPr>
          </a:p>
        </p:txBody>
      </p:sp>
      <p:sp>
        <p:nvSpPr>
          <p:cNvPr id="10" name="Slide Number ">
            <a:extLst>
              <a:ext uri="{FF2B5EF4-FFF2-40B4-BE49-F238E27FC236}">
                <a16:creationId xmlns:a16="http://schemas.microsoft.com/office/drawing/2014/main" id="{710E4F63-DCBD-9883-28B3-9D291CABE5AE}"/>
              </a:ext>
            </a:extLst>
          </p:cNvPr>
          <p:cNvSpPr txBox="1">
            <a:spLocks/>
          </p:cNvSpPr>
          <p:nvPr/>
        </p:nvSpPr>
        <p:spPr>
          <a:xfrm>
            <a:off x="11420922" y="6356351"/>
            <a:ext cx="7701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a:ea typeface="+mn-ea"/>
                <a:cs typeface="+mn-cs"/>
              </a:rPr>
              <a:t> </a:t>
            </a:r>
          </a:p>
        </p:txBody>
      </p:sp>
      <p:sp>
        <p:nvSpPr>
          <p:cNvPr id="11" name="TextBox 10">
            <a:extLst>
              <a:ext uri="{FF2B5EF4-FFF2-40B4-BE49-F238E27FC236}">
                <a16:creationId xmlns:a16="http://schemas.microsoft.com/office/drawing/2014/main" id="{1AEB46B7-1BDD-4B07-BAA1-15088A8E8B02}"/>
              </a:ext>
            </a:extLst>
          </p:cNvPr>
          <p:cNvSpPr txBox="1"/>
          <p:nvPr/>
        </p:nvSpPr>
        <p:spPr>
          <a:xfrm>
            <a:off x="1755691" y="1834810"/>
            <a:ext cx="3475368" cy="1847044"/>
          </a:xfrm>
          <a:prstGeom prst="rect">
            <a:avLst/>
          </a:prstGeom>
          <a:solidFill>
            <a:schemeClr val="bg1"/>
          </a:solid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7897A8"/>
                </a:solidFill>
                <a:effectLst/>
                <a:uLnTx/>
                <a:uFillTx/>
                <a:latin typeface="Roboto Condensed"/>
                <a:ea typeface="+mn-ea"/>
                <a:cs typeface="+mn-cs"/>
              </a:rPr>
              <a:t>CV Death</a:t>
            </a:r>
            <a:r>
              <a:rPr kumimoji="0" lang="en-CA" sz="1867" b="1" i="0" u="none" strike="noStrike" kern="1200" cap="none" spc="0" normalizeH="0" baseline="0" noProof="0" dirty="0">
                <a:ln>
                  <a:noFill/>
                </a:ln>
                <a:solidFill>
                  <a:srgbClr val="7897A8"/>
                </a:solidFill>
                <a:effectLst/>
                <a:uLnTx/>
                <a:uFillTx/>
                <a:latin typeface="Roboto Condensed"/>
                <a:ea typeface="+mn-ea"/>
                <a:cs typeface="+mn-cs"/>
              </a:rPr>
              <a:t> or New or Worsening Heart Failure</a:t>
            </a:r>
            <a:endParaRPr kumimoji="0" lang="en-US" sz="1867" b="1" i="0" u="none" strike="noStrike" kern="1200" cap="none" spc="0" normalizeH="0" baseline="0" noProof="0" dirty="0">
              <a:ln>
                <a:noFill/>
              </a:ln>
              <a:solidFill>
                <a:srgbClr val="47484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HR 0.89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95% CI 0.73, 1.08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srgbClr val="47484F"/>
                </a:solidFill>
                <a:effectLst/>
                <a:uLnTx/>
                <a:uFillTx/>
                <a:latin typeface="Arial"/>
                <a:ea typeface="+mn-ea"/>
                <a:cs typeface="+mn-cs"/>
              </a:rPr>
              <a:t>P</a:t>
            </a:r>
            <a:r>
              <a:rPr kumimoji="0" lang="en-US" sz="1867" b="1" i="0" u="none" strike="noStrike" kern="1200" cap="none" spc="0" normalizeH="0" baseline="0" noProof="0" dirty="0">
                <a:ln>
                  <a:noFill/>
                </a:ln>
                <a:solidFill>
                  <a:srgbClr val="47484F"/>
                </a:solidFill>
                <a:effectLst/>
                <a:uLnTx/>
                <a:uFillTx/>
                <a:latin typeface="Arial"/>
                <a:ea typeface="+mn-ea"/>
                <a:cs typeface="+mn-cs"/>
              </a:rPr>
              <a:t> =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403 events</a:t>
            </a:r>
            <a:endParaRPr kumimoji="0" lang="en-CA" sz="1867" b="1" i="0" u="none" strike="noStrike" kern="1200" cap="none" spc="0" normalizeH="0" baseline="0" noProof="0" dirty="0">
              <a:ln>
                <a:noFill/>
              </a:ln>
              <a:solidFill>
                <a:srgbClr val="47484F"/>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8EB7629A-9C61-47CE-7764-8012095458EA}"/>
              </a:ext>
            </a:extLst>
          </p:cNvPr>
          <p:cNvPicPr>
            <a:picLocks noChangeAspect="1"/>
          </p:cNvPicPr>
          <p:nvPr/>
        </p:nvPicPr>
        <p:blipFill>
          <a:blip r:embed="rId4"/>
          <a:stretch>
            <a:fillRect/>
          </a:stretch>
        </p:blipFill>
        <p:spPr>
          <a:xfrm>
            <a:off x="5902803" y="1080448"/>
            <a:ext cx="5750877" cy="5111261"/>
          </a:xfrm>
          <a:prstGeom prst="rect">
            <a:avLst/>
          </a:prstGeom>
        </p:spPr>
      </p:pic>
      <p:sp>
        <p:nvSpPr>
          <p:cNvPr id="13" name="TextBox 12">
            <a:extLst>
              <a:ext uri="{FF2B5EF4-FFF2-40B4-BE49-F238E27FC236}">
                <a16:creationId xmlns:a16="http://schemas.microsoft.com/office/drawing/2014/main" id="{46AC78C7-00FB-87CA-22AD-3E2C99D677B9}"/>
              </a:ext>
            </a:extLst>
          </p:cNvPr>
          <p:cNvSpPr txBox="1"/>
          <p:nvPr/>
        </p:nvSpPr>
        <p:spPr>
          <a:xfrm>
            <a:off x="7625751" y="1144438"/>
            <a:ext cx="4491221" cy="1847044"/>
          </a:xfrm>
          <a:prstGeom prst="rect">
            <a:avLst/>
          </a:prstGeom>
          <a:solidFill>
            <a:schemeClr val="bg1"/>
          </a:solidFill>
        </p:spPr>
        <p:txBody>
          <a:bodyPr wrap="square" lIns="121920" tIns="60960" rIns="121920" bIns="6096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7897A8"/>
                </a:solidFill>
                <a:effectLst/>
                <a:uLnTx/>
                <a:uFillTx/>
                <a:latin typeface="Roboto Condensed"/>
                <a:ea typeface="+mn-ea"/>
                <a:cs typeface="+mn-cs"/>
              </a:rPr>
              <a:t>CV Death</a:t>
            </a:r>
            <a:r>
              <a:rPr kumimoji="0" lang="en-CA" sz="1867" b="1" i="0" u="none" strike="noStrike" kern="1200" cap="none" spc="0" normalizeH="0" baseline="0" noProof="0" dirty="0">
                <a:ln>
                  <a:noFill/>
                </a:ln>
                <a:solidFill>
                  <a:srgbClr val="7897A8"/>
                </a:solidFill>
                <a:effectLst/>
                <a:uLnTx/>
                <a:uFillTx/>
                <a:latin typeface="Roboto Condensed"/>
                <a:ea typeface="+mn-ea"/>
                <a:cs typeface="+mn-cs"/>
              </a:rPr>
              <a:t>, MI, Stroke or New or Worsening Heart Failure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HR 0.95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95% CI 0.80, 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srgbClr val="47484F"/>
                </a:solidFill>
                <a:effectLst/>
                <a:uLnTx/>
                <a:uFillTx/>
                <a:latin typeface="Arial"/>
                <a:ea typeface="+mn-ea"/>
                <a:cs typeface="+mn-cs"/>
              </a:rPr>
              <a:t>P</a:t>
            </a:r>
            <a:r>
              <a:rPr kumimoji="0" lang="en-US" sz="1867" b="1" i="0" u="none" strike="noStrike" kern="1200" cap="none" spc="0" normalizeH="0" baseline="0" noProof="0" dirty="0">
                <a:ln>
                  <a:noFill/>
                </a:ln>
                <a:solidFill>
                  <a:srgbClr val="47484F"/>
                </a:solidFill>
                <a:effectLst/>
                <a:uLnTx/>
                <a:uFillTx/>
                <a:latin typeface="Arial"/>
                <a:ea typeface="+mn-ea"/>
                <a:cs typeface="+mn-cs"/>
              </a:rPr>
              <a:t> = .52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574 events</a:t>
            </a:r>
            <a:endParaRPr kumimoji="0" lang="en-CA" sz="1867" b="1" i="0" u="none" strike="noStrike" kern="1200" cap="none" spc="0" normalizeH="0" baseline="0" noProof="0" dirty="0">
              <a:ln>
                <a:noFill/>
              </a:ln>
              <a:solidFill>
                <a:srgbClr val="47484F"/>
              </a:solidFill>
              <a:effectLst/>
              <a:uLnTx/>
              <a:uFillTx/>
              <a:latin typeface="Arial"/>
              <a:ea typeface="+mn-ea"/>
              <a:cs typeface="+mn-cs"/>
            </a:endParaRPr>
          </a:p>
        </p:txBody>
      </p:sp>
      <p:sp>
        <p:nvSpPr>
          <p:cNvPr id="14" name="object 27">
            <a:extLst>
              <a:ext uri="{FF2B5EF4-FFF2-40B4-BE49-F238E27FC236}">
                <a16:creationId xmlns:a16="http://schemas.microsoft.com/office/drawing/2014/main" id="{30D76EA7-E212-7578-C8F6-F682ABC2A66C}"/>
              </a:ext>
            </a:extLst>
          </p:cNvPr>
          <p:cNvSpPr/>
          <p:nvPr/>
        </p:nvSpPr>
        <p:spPr>
          <a:xfrm>
            <a:off x="4042520" y="4160245"/>
            <a:ext cx="533283" cy="0"/>
          </a:xfrm>
          <a:custGeom>
            <a:avLst/>
            <a:gdLst/>
            <a:ahLst/>
            <a:cxnLst/>
            <a:rect l="l" t="t" r="r" b="b"/>
            <a:pathLst>
              <a:path w="356869">
                <a:moveTo>
                  <a:pt x="0" y="0"/>
                </a:moveTo>
                <a:lnTo>
                  <a:pt x="356616" y="0"/>
                </a:lnTo>
              </a:path>
            </a:pathLst>
          </a:custGeom>
          <a:ln w="19050">
            <a:solidFill>
              <a:srgbClr val="FF0000"/>
            </a:solidFill>
          </a:ln>
        </p:spPr>
        <p:txBody>
          <a:bodyPr wrap="square" lIns="0" tIns="0" rIns="0" bIns="0" rtlCol="0"/>
          <a:lstStyle>
            <a:defPPr>
              <a:defRPr lang="en-US"/>
            </a:defPPr>
            <a:lvl1pPr marL="0" algn="l" defTabSz="1360627" rtl="0" eaLnBrk="1" latinLnBrk="0" hangingPunct="1">
              <a:defRPr sz="2678" kern="1200">
                <a:solidFill>
                  <a:schemeClr val="tx1"/>
                </a:solidFill>
                <a:latin typeface="+mn-lt"/>
                <a:ea typeface="+mn-ea"/>
                <a:cs typeface="+mn-cs"/>
              </a:defRPr>
            </a:lvl1pPr>
            <a:lvl2pPr marL="680314" algn="l" defTabSz="1360627" rtl="0" eaLnBrk="1" latinLnBrk="0" hangingPunct="1">
              <a:defRPr sz="2678" kern="1200">
                <a:solidFill>
                  <a:schemeClr val="tx1"/>
                </a:solidFill>
                <a:latin typeface="+mn-lt"/>
                <a:ea typeface="+mn-ea"/>
                <a:cs typeface="+mn-cs"/>
              </a:defRPr>
            </a:lvl2pPr>
            <a:lvl3pPr marL="1360627" algn="l" defTabSz="1360627" rtl="0" eaLnBrk="1" latinLnBrk="0" hangingPunct="1">
              <a:defRPr sz="2678" kern="1200">
                <a:solidFill>
                  <a:schemeClr val="tx1"/>
                </a:solidFill>
                <a:latin typeface="+mn-lt"/>
                <a:ea typeface="+mn-ea"/>
                <a:cs typeface="+mn-cs"/>
              </a:defRPr>
            </a:lvl3pPr>
            <a:lvl4pPr marL="2040941" algn="l" defTabSz="1360627" rtl="0" eaLnBrk="1" latinLnBrk="0" hangingPunct="1">
              <a:defRPr sz="2678" kern="1200">
                <a:solidFill>
                  <a:schemeClr val="tx1"/>
                </a:solidFill>
                <a:latin typeface="+mn-lt"/>
                <a:ea typeface="+mn-ea"/>
                <a:cs typeface="+mn-cs"/>
              </a:defRPr>
            </a:lvl4pPr>
            <a:lvl5pPr marL="2721254" algn="l" defTabSz="1360627" rtl="0" eaLnBrk="1" latinLnBrk="0" hangingPunct="1">
              <a:defRPr sz="2678" kern="1200">
                <a:solidFill>
                  <a:schemeClr val="tx1"/>
                </a:solidFill>
                <a:latin typeface="+mn-lt"/>
                <a:ea typeface="+mn-ea"/>
                <a:cs typeface="+mn-cs"/>
              </a:defRPr>
            </a:lvl5pPr>
            <a:lvl6pPr marL="3401568" algn="l" defTabSz="1360627" rtl="0" eaLnBrk="1" latinLnBrk="0" hangingPunct="1">
              <a:defRPr sz="2678" kern="1200">
                <a:solidFill>
                  <a:schemeClr val="tx1"/>
                </a:solidFill>
                <a:latin typeface="+mn-lt"/>
                <a:ea typeface="+mn-ea"/>
                <a:cs typeface="+mn-cs"/>
              </a:defRPr>
            </a:lvl6pPr>
            <a:lvl7pPr marL="4081882" algn="l" defTabSz="1360627" rtl="0" eaLnBrk="1" latinLnBrk="0" hangingPunct="1">
              <a:defRPr sz="2678" kern="1200">
                <a:solidFill>
                  <a:schemeClr val="tx1"/>
                </a:solidFill>
                <a:latin typeface="+mn-lt"/>
                <a:ea typeface="+mn-ea"/>
                <a:cs typeface="+mn-cs"/>
              </a:defRPr>
            </a:lvl7pPr>
            <a:lvl8pPr marL="4762195" algn="l" defTabSz="1360627" rtl="0" eaLnBrk="1" latinLnBrk="0" hangingPunct="1">
              <a:defRPr sz="2678" kern="1200">
                <a:solidFill>
                  <a:schemeClr val="tx1"/>
                </a:solidFill>
                <a:latin typeface="+mn-lt"/>
                <a:ea typeface="+mn-ea"/>
                <a:cs typeface="+mn-cs"/>
              </a:defRPr>
            </a:lvl8pPr>
            <a:lvl9pPr marL="5442509" algn="l" defTabSz="1360627" rtl="0" eaLnBrk="1" latinLnBrk="0" hangingPunct="1">
              <a:defRPr sz="2678" kern="1200">
                <a:solidFill>
                  <a:schemeClr val="tx1"/>
                </a:solidFill>
                <a:latin typeface="+mn-lt"/>
                <a:ea typeface="+mn-ea"/>
                <a:cs typeface="+mn-cs"/>
              </a:defRPr>
            </a:lvl9pPr>
          </a:lstStyle>
          <a:p>
            <a:pPr marL="0" marR="0" lvl="0" indent="0" algn="l" defTabSz="136062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7484F"/>
              </a:solidFill>
              <a:effectLst/>
              <a:uLnTx/>
              <a:uFillTx/>
              <a:latin typeface="Arial"/>
              <a:ea typeface="+mn-ea"/>
              <a:cs typeface="+mn-cs"/>
            </a:endParaRPr>
          </a:p>
        </p:txBody>
      </p:sp>
      <p:sp>
        <p:nvSpPr>
          <p:cNvPr id="17" name="object 28">
            <a:extLst>
              <a:ext uri="{FF2B5EF4-FFF2-40B4-BE49-F238E27FC236}">
                <a16:creationId xmlns:a16="http://schemas.microsoft.com/office/drawing/2014/main" id="{CF1477D0-E67A-10BE-E2AA-4038984D383B}"/>
              </a:ext>
            </a:extLst>
          </p:cNvPr>
          <p:cNvSpPr/>
          <p:nvPr/>
        </p:nvSpPr>
        <p:spPr>
          <a:xfrm>
            <a:off x="4042520" y="4483908"/>
            <a:ext cx="533283" cy="0"/>
          </a:xfrm>
          <a:custGeom>
            <a:avLst/>
            <a:gdLst/>
            <a:ahLst/>
            <a:cxnLst/>
            <a:rect l="l" t="t" r="r" b="b"/>
            <a:pathLst>
              <a:path w="356869">
                <a:moveTo>
                  <a:pt x="0" y="0"/>
                </a:moveTo>
                <a:lnTo>
                  <a:pt x="356616" y="0"/>
                </a:lnTo>
              </a:path>
            </a:pathLst>
          </a:custGeom>
          <a:ln w="19050">
            <a:solidFill>
              <a:srgbClr val="0000FF"/>
            </a:solidFill>
          </a:ln>
        </p:spPr>
        <p:txBody>
          <a:bodyPr wrap="square" lIns="0" tIns="0" rIns="0" bIns="0" rtlCol="0"/>
          <a:lstStyle>
            <a:defPPr>
              <a:defRPr lang="en-US"/>
            </a:defPPr>
            <a:lvl1pPr marL="0" algn="l" defTabSz="1360627" rtl="0" eaLnBrk="1" latinLnBrk="0" hangingPunct="1">
              <a:defRPr sz="2678" kern="1200">
                <a:solidFill>
                  <a:schemeClr val="tx1"/>
                </a:solidFill>
                <a:latin typeface="+mn-lt"/>
                <a:ea typeface="+mn-ea"/>
                <a:cs typeface="+mn-cs"/>
              </a:defRPr>
            </a:lvl1pPr>
            <a:lvl2pPr marL="680314" algn="l" defTabSz="1360627" rtl="0" eaLnBrk="1" latinLnBrk="0" hangingPunct="1">
              <a:defRPr sz="2678" kern="1200">
                <a:solidFill>
                  <a:schemeClr val="tx1"/>
                </a:solidFill>
                <a:latin typeface="+mn-lt"/>
                <a:ea typeface="+mn-ea"/>
                <a:cs typeface="+mn-cs"/>
              </a:defRPr>
            </a:lvl2pPr>
            <a:lvl3pPr marL="1360627" algn="l" defTabSz="1360627" rtl="0" eaLnBrk="1" latinLnBrk="0" hangingPunct="1">
              <a:defRPr sz="2678" kern="1200">
                <a:solidFill>
                  <a:schemeClr val="tx1"/>
                </a:solidFill>
                <a:latin typeface="+mn-lt"/>
                <a:ea typeface="+mn-ea"/>
                <a:cs typeface="+mn-cs"/>
              </a:defRPr>
            </a:lvl3pPr>
            <a:lvl4pPr marL="2040941" algn="l" defTabSz="1360627" rtl="0" eaLnBrk="1" latinLnBrk="0" hangingPunct="1">
              <a:defRPr sz="2678" kern="1200">
                <a:solidFill>
                  <a:schemeClr val="tx1"/>
                </a:solidFill>
                <a:latin typeface="+mn-lt"/>
                <a:ea typeface="+mn-ea"/>
                <a:cs typeface="+mn-cs"/>
              </a:defRPr>
            </a:lvl4pPr>
            <a:lvl5pPr marL="2721254" algn="l" defTabSz="1360627" rtl="0" eaLnBrk="1" latinLnBrk="0" hangingPunct="1">
              <a:defRPr sz="2678" kern="1200">
                <a:solidFill>
                  <a:schemeClr val="tx1"/>
                </a:solidFill>
                <a:latin typeface="+mn-lt"/>
                <a:ea typeface="+mn-ea"/>
                <a:cs typeface="+mn-cs"/>
              </a:defRPr>
            </a:lvl5pPr>
            <a:lvl6pPr marL="3401568" algn="l" defTabSz="1360627" rtl="0" eaLnBrk="1" latinLnBrk="0" hangingPunct="1">
              <a:defRPr sz="2678" kern="1200">
                <a:solidFill>
                  <a:schemeClr val="tx1"/>
                </a:solidFill>
                <a:latin typeface="+mn-lt"/>
                <a:ea typeface="+mn-ea"/>
                <a:cs typeface="+mn-cs"/>
              </a:defRPr>
            </a:lvl6pPr>
            <a:lvl7pPr marL="4081882" algn="l" defTabSz="1360627" rtl="0" eaLnBrk="1" latinLnBrk="0" hangingPunct="1">
              <a:defRPr sz="2678" kern="1200">
                <a:solidFill>
                  <a:schemeClr val="tx1"/>
                </a:solidFill>
                <a:latin typeface="+mn-lt"/>
                <a:ea typeface="+mn-ea"/>
                <a:cs typeface="+mn-cs"/>
              </a:defRPr>
            </a:lvl7pPr>
            <a:lvl8pPr marL="4762195" algn="l" defTabSz="1360627" rtl="0" eaLnBrk="1" latinLnBrk="0" hangingPunct="1">
              <a:defRPr sz="2678" kern="1200">
                <a:solidFill>
                  <a:schemeClr val="tx1"/>
                </a:solidFill>
                <a:latin typeface="+mn-lt"/>
                <a:ea typeface="+mn-ea"/>
                <a:cs typeface="+mn-cs"/>
              </a:defRPr>
            </a:lvl8pPr>
            <a:lvl9pPr marL="5442509" algn="l" defTabSz="1360627" rtl="0" eaLnBrk="1" latinLnBrk="0" hangingPunct="1">
              <a:defRPr sz="2678" kern="1200">
                <a:solidFill>
                  <a:schemeClr val="tx1"/>
                </a:solidFill>
                <a:latin typeface="+mn-lt"/>
                <a:ea typeface="+mn-ea"/>
                <a:cs typeface="+mn-cs"/>
              </a:defRPr>
            </a:lvl9pPr>
          </a:lstStyle>
          <a:p>
            <a:pPr marL="0" marR="0" lvl="0" indent="0" algn="l" defTabSz="136062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7484F"/>
              </a:solidFill>
              <a:effectLst/>
              <a:uLnTx/>
              <a:uFillTx/>
              <a:latin typeface="Arial"/>
              <a:ea typeface="+mn-ea"/>
              <a:cs typeface="+mn-cs"/>
            </a:endParaRPr>
          </a:p>
        </p:txBody>
      </p:sp>
      <p:sp>
        <p:nvSpPr>
          <p:cNvPr id="18" name="object 29">
            <a:extLst>
              <a:ext uri="{FF2B5EF4-FFF2-40B4-BE49-F238E27FC236}">
                <a16:creationId xmlns:a16="http://schemas.microsoft.com/office/drawing/2014/main" id="{678784F2-DBE4-5920-9A04-9F4DE32F1CD4}"/>
              </a:ext>
            </a:extLst>
          </p:cNvPr>
          <p:cNvSpPr txBox="1"/>
          <p:nvPr/>
        </p:nvSpPr>
        <p:spPr>
          <a:xfrm>
            <a:off x="4822897" y="4000837"/>
            <a:ext cx="3212025" cy="648767"/>
          </a:xfrm>
          <a:prstGeom prst="rect">
            <a:avLst/>
          </a:prstGeom>
        </p:spPr>
        <p:txBody>
          <a:bodyPr vert="horz" wrap="square" lIns="0" tIns="0" rIns="0" bIns="0" rtlCol="0">
            <a:spAutoFit/>
          </a:bodyPr>
          <a:lstStyle>
            <a:defPPr>
              <a:defRPr lang="en-US"/>
            </a:defPPr>
            <a:lvl1pPr marL="0" algn="l" defTabSz="1360627" rtl="0" eaLnBrk="1" latinLnBrk="0" hangingPunct="1">
              <a:defRPr sz="2678" kern="1200">
                <a:solidFill>
                  <a:schemeClr val="tx1"/>
                </a:solidFill>
                <a:latin typeface="+mn-lt"/>
                <a:ea typeface="+mn-ea"/>
                <a:cs typeface="+mn-cs"/>
              </a:defRPr>
            </a:lvl1pPr>
            <a:lvl2pPr marL="680314" algn="l" defTabSz="1360627" rtl="0" eaLnBrk="1" latinLnBrk="0" hangingPunct="1">
              <a:defRPr sz="2678" kern="1200">
                <a:solidFill>
                  <a:schemeClr val="tx1"/>
                </a:solidFill>
                <a:latin typeface="+mn-lt"/>
                <a:ea typeface="+mn-ea"/>
                <a:cs typeface="+mn-cs"/>
              </a:defRPr>
            </a:lvl2pPr>
            <a:lvl3pPr marL="1360627" algn="l" defTabSz="1360627" rtl="0" eaLnBrk="1" latinLnBrk="0" hangingPunct="1">
              <a:defRPr sz="2678" kern="1200">
                <a:solidFill>
                  <a:schemeClr val="tx1"/>
                </a:solidFill>
                <a:latin typeface="+mn-lt"/>
                <a:ea typeface="+mn-ea"/>
                <a:cs typeface="+mn-cs"/>
              </a:defRPr>
            </a:lvl3pPr>
            <a:lvl4pPr marL="2040941" algn="l" defTabSz="1360627" rtl="0" eaLnBrk="1" latinLnBrk="0" hangingPunct="1">
              <a:defRPr sz="2678" kern="1200">
                <a:solidFill>
                  <a:schemeClr val="tx1"/>
                </a:solidFill>
                <a:latin typeface="+mn-lt"/>
                <a:ea typeface="+mn-ea"/>
                <a:cs typeface="+mn-cs"/>
              </a:defRPr>
            </a:lvl4pPr>
            <a:lvl5pPr marL="2721254" algn="l" defTabSz="1360627" rtl="0" eaLnBrk="1" latinLnBrk="0" hangingPunct="1">
              <a:defRPr sz="2678" kern="1200">
                <a:solidFill>
                  <a:schemeClr val="tx1"/>
                </a:solidFill>
                <a:latin typeface="+mn-lt"/>
                <a:ea typeface="+mn-ea"/>
                <a:cs typeface="+mn-cs"/>
              </a:defRPr>
            </a:lvl5pPr>
            <a:lvl6pPr marL="3401568" algn="l" defTabSz="1360627" rtl="0" eaLnBrk="1" latinLnBrk="0" hangingPunct="1">
              <a:defRPr sz="2678" kern="1200">
                <a:solidFill>
                  <a:schemeClr val="tx1"/>
                </a:solidFill>
                <a:latin typeface="+mn-lt"/>
                <a:ea typeface="+mn-ea"/>
                <a:cs typeface="+mn-cs"/>
              </a:defRPr>
            </a:lvl6pPr>
            <a:lvl7pPr marL="4081882" algn="l" defTabSz="1360627" rtl="0" eaLnBrk="1" latinLnBrk="0" hangingPunct="1">
              <a:defRPr sz="2678" kern="1200">
                <a:solidFill>
                  <a:schemeClr val="tx1"/>
                </a:solidFill>
                <a:latin typeface="+mn-lt"/>
                <a:ea typeface="+mn-ea"/>
                <a:cs typeface="+mn-cs"/>
              </a:defRPr>
            </a:lvl7pPr>
            <a:lvl8pPr marL="4762195" algn="l" defTabSz="1360627" rtl="0" eaLnBrk="1" latinLnBrk="0" hangingPunct="1">
              <a:defRPr sz="2678" kern="1200">
                <a:solidFill>
                  <a:schemeClr val="tx1"/>
                </a:solidFill>
                <a:latin typeface="+mn-lt"/>
                <a:ea typeface="+mn-ea"/>
                <a:cs typeface="+mn-cs"/>
              </a:defRPr>
            </a:lvl8pPr>
            <a:lvl9pPr marL="5442509" algn="l" defTabSz="1360627" rtl="0" eaLnBrk="1" latinLnBrk="0" hangingPunct="1">
              <a:defRPr sz="2678" kern="1200">
                <a:solidFill>
                  <a:schemeClr val="tx1"/>
                </a:solidFill>
                <a:latin typeface="+mn-lt"/>
                <a:ea typeface="+mn-ea"/>
                <a:cs typeface="+mn-cs"/>
              </a:defRPr>
            </a:lvl9pPr>
          </a:lstStyle>
          <a:p>
            <a:pPr marL="18142" marR="7257" lvl="0" indent="0" algn="l" defTabSz="1360627" rtl="0" eaLnBrk="1" fontAlgn="auto" latinLnBrk="0" hangingPunct="1">
              <a:lnSpc>
                <a:spcPts val="2672"/>
              </a:lnSpc>
              <a:spcBef>
                <a:spcPts val="0"/>
              </a:spcBef>
              <a:spcAft>
                <a:spcPts val="0"/>
              </a:spcAft>
              <a:buClrTx/>
              <a:buSzTx/>
              <a:buFontTx/>
              <a:buNone/>
              <a:tabLst/>
              <a:defRPr/>
            </a:pPr>
            <a:r>
              <a:rPr kumimoji="0" sz="1467" b="0" i="0" u="none" strike="noStrike" kern="1200" cap="none" spc="0" normalizeH="0" baseline="0" noProof="0" dirty="0">
                <a:ln>
                  <a:noFill/>
                </a:ln>
                <a:solidFill>
                  <a:srgbClr val="47484F"/>
                </a:solidFill>
                <a:effectLst/>
                <a:uLnTx/>
                <a:uFillTx/>
                <a:latin typeface="Arial"/>
                <a:ea typeface="+mn-ea"/>
                <a:cs typeface="Arial"/>
              </a:rPr>
              <a:t>Spironolactone  </a:t>
            </a:r>
            <a:endParaRPr kumimoji="0" lang="en-US" sz="1467" b="0" i="0" u="none" strike="noStrike" kern="1200" cap="none" spc="0" normalizeH="0" baseline="0" noProof="0" dirty="0">
              <a:ln>
                <a:noFill/>
              </a:ln>
              <a:solidFill>
                <a:srgbClr val="47484F"/>
              </a:solidFill>
              <a:effectLst/>
              <a:uLnTx/>
              <a:uFillTx/>
              <a:latin typeface="Arial"/>
              <a:ea typeface="+mn-ea"/>
              <a:cs typeface="Arial"/>
            </a:endParaRPr>
          </a:p>
          <a:p>
            <a:pPr marL="18142" marR="7257" lvl="0" indent="0" algn="l" defTabSz="1360627" rtl="0" eaLnBrk="1" fontAlgn="auto" latinLnBrk="0" hangingPunct="1">
              <a:lnSpc>
                <a:spcPts val="2672"/>
              </a:lnSpc>
              <a:spcBef>
                <a:spcPts val="0"/>
              </a:spcBef>
              <a:spcAft>
                <a:spcPts val="0"/>
              </a:spcAft>
              <a:buClrTx/>
              <a:buSzTx/>
              <a:buFontTx/>
              <a:buNone/>
              <a:tabLst/>
              <a:defRPr/>
            </a:pPr>
            <a:r>
              <a:rPr kumimoji="0" sz="1467" b="0" i="0" u="none" strike="noStrike" kern="1200" cap="none" spc="0" normalizeH="0" baseline="0" noProof="0" dirty="0">
                <a:ln>
                  <a:noFill/>
                </a:ln>
                <a:solidFill>
                  <a:srgbClr val="47484F"/>
                </a:solidFill>
                <a:effectLst/>
                <a:uLnTx/>
                <a:uFillTx/>
                <a:latin typeface="Arial"/>
                <a:ea typeface="+mn-ea"/>
                <a:cs typeface="Arial"/>
              </a:rPr>
              <a:t>Spironolactone</a:t>
            </a:r>
            <a:r>
              <a:rPr kumimoji="0" sz="1467" b="0" i="0" u="none" strike="noStrike" kern="1200" cap="none" spc="-143" normalizeH="0" baseline="0" noProof="0" dirty="0">
                <a:ln>
                  <a:noFill/>
                </a:ln>
                <a:solidFill>
                  <a:srgbClr val="47484F"/>
                </a:solidFill>
                <a:effectLst/>
                <a:uLnTx/>
                <a:uFillTx/>
                <a:latin typeface="Arial"/>
                <a:ea typeface="+mn-ea"/>
                <a:cs typeface="Arial"/>
              </a:rPr>
              <a:t> </a:t>
            </a:r>
            <a:r>
              <a:rPr kumimoji="0" sz="1467" b="0" i="0" u="none" strike="noStrike" kern="1200" cap="none" spc="0" normalizeH="0" baseline="0" noProof="0" dirty="0">
                <a:ln>
                  <a:noFill/>
                </a:ln>
                <a:solidFill>
                  <a:srgbClr val="47484F"/>
                </a:solidFill>
                <a:effectLst/>
                <a:uLnTx/>
                <a:uFillTx/>
                <a:latin typeface="Arial"/>
                <a:ea typeface="+mn-ea"/>
                <a:cs typeface="Arial"/>
              </a:rPr>
              <a:t>placebo</a:t>
            </a:r>
          </a:p>
        </p:txBody>
      </p:sp>
      <p:sp>
        <p:nvSpPr>
          <p:cNvPr id="19" name="Footer Text 1">
            <a:extLst>
              <a:ext uri="{FF2B5EF4-FFF2-40B4-BE49-F238E27FC236}">
                <a16:creationId xmlns:a16="http://schemas.microsoft.com/office/drawing/2014/main" id="{7E6F1CCB-45EE-3798-2559-FE1AD7B42490}"/>
              </a:ext>
            </a:extLst>
          </p:cNvPr>
          <p:cNvSpPr txBox="1">
            <a:spLocks/>
          </p:cNvSpPr>
          <p:nvPr/>
        </p:nvSpPr>
        <p:spPr>
          <a:xfrm>
            <a:off x="160852" y="6318892"/>
            <a:ext cx="9346667"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a:ea typeface="+mn-ea"/>
                <a:cs typeface="+mn-cs"/>
              </a:rPr>
              <a:t>Jolly SS, et al. N </a:t>
            </a:r>
            <a:r>
              <a:rPr kumimoji="0" lang="en-US" sz="1200" b="0" i="0" u="none" strike="noStrike" kern="1200" cap="none" spc="0" normalizeH="0" baseline="0" noProof="0" dirty="0" err="1">
                <a:ln>
                  <a:noFill/>
                </a:ln>
                <a:solidFill>
                  <a:srgbClr val="47484F"/>
                </a:solidFill>
                <a:effectLst/>
                <a:uLnTx/>
                <a:uFillTx/>
                <a:latin typeface="Arial"/>
                <a:ea typeface="+mn-ea"/>
                <a:cs typeface="+mn-cs"/>
              </a:rPr>
              <a:t>Engl</a:t>
            </a:r>
            <a:r>
              <a:rPr kumimoji="0" lang="en-US" sz="1200" b="0" i="0" u="none" strike="noStrike" kern="1200" cap="none" spc="0" normalizeH="0" baseline="0" noProof="0" dirty="0">
                <a:ln>
                  <a:noFill/>
                </a:ln>
                <a:solidFill>
                  <a:srgbClr val="47484F"/>
                </a:solidFill>
                <a:effectLst/>
                <a:uLnTx/>
                <a:uFillTx/>
                <a:latin typeface="Arial"/>
                <a:ea typeface="+mn-ea"/>
                <a:cs typeface="+mn-cs"/>
              </a:rPr>
              <a:t> J Med. 2024. </a:t>
            </a:r>
            <a:r>
              <a:rPr kumimoji="0" lang="en-US" sz="1200" b="0" i="0" u="none" strike="noStrike" kern="1200" cap="none" spc="0" normalizeH="0" baseline="0" noProof="0" dirty="0" err="1">
                <a:ln>
                  <a:noFill/>
                </a:ln>
                <a:solidFill>
                  <a:srgbClr val="47484F"/>
                </a:solidFill>
                <a:effectLst/>
                <a:uLnTx/>
                <a:uFillTx/>
                <a:latin typeface="Arial"/>
                <a:ea typeface="+mn-ea"/>
                <a:cs typeface="+mn-cs"/>
              </a:rPr>
              <a:t>doi</a:t>
            </a:r>
            <a:r>
              <a:rPr kumimoji="0" lang="en-US" sz="1200" b="0" i="0" u="none" strike="noStrike" kern="1200" cap="none" spc="0" normalizeH="0" baseline="0" noProof="0" dirty="0">
                <a:ln>
                  <a:noFill/>
                </a:ln>
                <a:solidFill>
                  <a:srgbClr val="47484F"/>
                </a:solidFill>
                <a:effectLst/>
                <a:uLnTx/>
                <a:uFillTx/>
                <a:latin typeface="Arial"/>
                <a:ea typeface="+mn-ea"/>
                <a:cs typeface="+mn-cs"/>
              </a:rPr>
              <a:t>: 10.1056/NEJMoa2405923. [</a:t>
            </a:r>
            <a:r>
              <a:rPr kumimoji="0" lang="en-US" sz="1200" b="0" i="0" u="none" strike="noStrike" kern="1200" cap="none" spc="0" normalizeH="0" baseline="0" noProof="0" dirty="0" err="1">
                <a:ln>
                  <a:noFill/>
                </a:ln>
                <a:solidFill>
                  <a:srgbClr val="47484F"/>
                </a:solidFill>
                <a:effectLst/>
                <a:uLnTx/>
                <a:uFillTx/>
                <a:latin typeface="Arial"/>
                <a:ea typeface="+mn-ea"/>
                <a:cs typeface="+mn-cs"/>
              </a:rPr>
              <a:t>Epub</a:t>
            </a:r>
            <a:r>
              <a:rPr kumimoji="0" lang="en-US" sz="1200" b="0" i="0" u="none" strike="noStrike" kern="1200" cap="none" spc="0" normalizeH="0" baseline="0" noProof="0" dirty="0">
                <a:ln>
                  <a:noFill/>
                </a:ln>
                <a:solidFill>
                  <a:srgbClr val="47484F"/>
                </a:solidFill>
                <a:effectLst/>
                <a:uLnTx/>
                <a:uFillTx/>
                <a:latin typeface="Arial"/>
                <a:ea typeface="+mn-ea"/>
                <a:cs typeface="+mn-cs"/>
              </a:rPr>
              <a:t> ahead of print.]</a:t>
            </a:r>
          </a:p>
        </p:txBody>
      </p:sp>
      <p:sp>
        <p:nvSpPr>
          <p:cNvPr id="21" name="Rectangle 20">
            <a:extLst>
              <a:ext uri="{FF2B5EF4-FFF2-40B4-BE49-F238E27FC236}">
                <a16:creationId xmlns:a16="http://schemas.microsoft.com/office/drawing/2014/main" id="{793078F7-583A-5AEB-D5E5-4CFEE368EBB6}"/>
              </a:ext>
            </a:extLst>
          </p:cNvPr>
          <p:cNvSpPr/>
          <p:nvPr/>
        </p:nvSpPr>
        <p:spPr>
          <a:xfrm>
            <a:off x="11373221" y="87907"/>
            <a:ext cx="770189" cy="616573"/>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54720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CEC8D5-5D4C-EF3D-046F-97D3E23A6FAF}"/>
              </a:ext>
            </a:extLst>
          </p:cNvPr>
          <p:cNvSpPr>
            <a:spLocks noGrp="1"/>
          </p:cNvSpPr>
          <p:nvPr>
            <p:ph type="title"/>
          </p:nvPr>
        </p:nvSpPr>
        <p:spPr/>
        <p:txBody>
          <a:bodyPr>
            <a:normAutofit fontScale="90000"/>
          </a:bodyPr>
          <a:lstStyle/>
          <a:p>
            <a:r>
              <a:rPr lang="en-US" dirty="0"/>
              <a:t>Estimated Annualized Event Rate in AMI Trials: </a:t>
            </a:r>
            <a:br>
              <a:rPr lang="en-US" dirty="0"/>
            </a:br>
            <a:r>
              <a:rPr lang="en-US" dirty="0"/>
              <a:t>PLACEBO ARMS</a:t>
            </a:r>
          </a:p>
        </p:txBody>
      </p:sp>
      <p:sp>
        <p:nvSpPr>
          <p:cNvPr id="7" name="Headline">
            <a:extLst>
              <a:ext uri="{FF2B5EF4-FFF2-40B4-BE49-F238E27FC236}">
                <a16:creationId xmlns:a16="http://schemas.microsoft.com/office/drawing/2014/main" id="{312F9380-804A-38B4-AF47-A1977A063547}"/>
              </a:ext>
            </a:extLst>
          </p:cNvPr>
          <p:cNvSpPr txBox="1">
            <a:spLocks/>
          </p:cNvSpPr>
          <p:nvPr/>
        </p:nvSpPr>
        <p:spPr>
          <a:xfrm>
            <a:off x="0" y="77719"/>
            <a:ext cx="11872400" cy="616573"/>
          </a:xfrm>
          <a:prstGeom prst="rect">
            <a:avLst/>
          </a:prstGeom>
        </p:spPr>
        <p:txBody>
          <a:bodyPr lIns="0" tIns="0" rIns="0" bIns="0" anchor="ctr" anchorCtr="0">
            <a:noAutofit/>
          </a:bodyPr>
          <a:lstStyle>
            <a:lvl1pPr algn="l" defTabSz="914400" rtl="0" eaLnBrk="1" latinLnBrk="0" hangingPunct="1">
              <a:lnSpc>
                <a:spcPct val="90000"/>
              </a:lnSpc>
              <a:spcBef>
                <a:spcPct val="0"/>
              </a:spcBef>
              <a:buNone/>
              <a:defRPr sz="3600" kern="1200" cap="none"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a:ea typeface="+mj-ea"/>
              <a:cs typeface="+mj-cs"/>
            </a:endParaRPr>
          </a:p>
        </p:txBody>
      </p:sp>
      <p:sp>
        <p:nvSpPr>
          <p:cNvPr id="8" name="TextBox 7">
            <a:extLst>
              <a:ext uri="{FF2B5EF4-FFF2-40B4-BE49-F238E27FC236}">
                <a16:creationId xmlns:a16="http://schemas.microsoft.com/office/drawing/2014/main" id="{032D6F19-43B4-653F-F746-BC48677D3AE3}"/>
              </a:ext>
            </a:extLst>
          </p:cNvPr>
          <p:cNvSpPr txBox="1"/>
          <p:nvPr/>
        </p:nvSpPr>
        <p:spPr>
          <a:xfrm>
            <a:off x="314451" y="1048087"/>
            <a:ext cx="3188675" cy="995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EPHESUS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AMI with LV dysfunction &amp;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45% Revascularized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Pitt et al. NEJM 2003</a:t>
            </a:r>
            <a:r>
              <a:rPr kumimoji="0" lang="en-US" sz="1467" b="1" i="0" u="none" strike="noStrike" kern="1200" cap="none" spc="0" normalizeH="0" baseline="30000" noProof="0" dirty="0">
                <a:ln>
                  <a:noFill/>
                </a:ln>
                <a:solidFill>
                  <a:srgbClr val="47484F"/>
                </a:solidFill>
                <a:effectLst/>
                <a:uLnTx/>
                <a:uFillTx/>
                <a:latin typeface="Arial"/>
                <a:ea typeface="+mn-ea"/>
                <a:cs typeface="+mn-cs"/>
              </a:rPr>
              <a:t>[1]</a:t>
            </a:r>
          </a:p>
        </p:txBody>
      </p:sp>
      <p:sp>
        <p:nvSpPr>
          <p:cNvPr id="10" name="TextBox 9">
            <a:extLst>
              <a:ext uri="{FF2B5EF4-FFF2-40B4-BE49-F238E27FC236}">
                <a16:creationId xmlns:a16="http://schemas.microsoft.com/office/drawing/2014/main" id="{96106F8D-8735-7F79-DD66-C2E77B0B6B73}"/>
              </a:ext>
            </a:extLst>
          </p:cNvPr>
          <p:cNvSpPr txBox="1"/>
          <p:nvPr/>
        </p:nvSpPr>
        <p:spPr>
          <a:xfrm>
            <a:off x="6150533" y="1056258"/>
            <a:ext cx="3188673" cy="995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EMPACT MI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AMI with LV dysfunction or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89% Revascularized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Butler et al. NEJM 2024</a:t>
            </a:r>
            <a:r>
              <a:rPr kumimoji="0" lang="en-US" sz="1467" b="1" i="0" u="none" strike="noStrike" kern="1200" cap="none" spc="0" normalizeH="0" baseline="30000" noProof="0" dirty="0">
                <a:ln>
                  <a:noFill/>
                </a:ln>
                <a:solidFill>
                  <a:srgbClr val="47484F"/>
                </a:solidFill>
                <a:effectLst/>
                <a:uLnTx/>
                <a:uFillTx/>
                <a:latin typeface="Arial"/>
                <a:ea typeface="+mn-ea"/>
                <a:cs typeface="+mn-cs"/>
              </a:rPr>
              <a:t>[3]</a:t>
            </a:r>
            <a:endParaRPr kumimoji="0" lang="en-US" sz="1467" b="1" i="0" u="none" strike="noStrike" kern="1200" cap="none" spc="0" normalizeH="0" baseline="0" noProof="0" dirty="0">
              <a:ln>
                <a:noFill/>
              </a:ln>
              <a:solidFill>
                <a:srgbClr val="47484F"/>
              </a:solidFill>
              <a:effectLst/>
              <a:uLnTx/>
              <a:uFillTx/>
              <a:latin typeface="Arial"/>
              <a:ea typeface="+mn-ea"/>
              <a:cs typeface="+mn-cs"/>
            </a:endParaRPr>
          </a:p>
        </p:txBody>
      </p:sp>
      <p:graphicFrame>
        <p:nvGraphicFramePr>
          <p:cNvPr id="11" name="Chart 10">
            <a:extLst>
              <a:ext uri="{FF2B5EF4-FFF2-40B4-BE49-F238E27FC236}">
                <a16:creationId xmlns:a16="http://schemas.microsoft.com/office/drawing/2014/main" id="{EE11A68C-A4FB-5ED1-D483-8B4663277ABC}"/>
              </a:ext>
            </a:extLst>
          </p:cNvPr>
          <p:cNvGraphicFramePr/>
          <p:nvPr/>
        </p:nvGraphicFramePr>
        <p:xfrm>
          <a:off x="274377" y="2034530"/>
          <a:ext cx="3177020" cy="428139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0E248A5-DFDA-6C17-5F9A-87B2E1DAEA08}"/>
              </a:ext>
            </a:extLst>
          </p:cNvPr>
          <p:cNvSpPr txBox="1"/>
          <p:nvPr/>
        </p:nvSpPr>
        <p:spPr>
          <a:xfrm rot="16200000">
            <a:off x="-1192208" y="3626065"/>
            <a:ext cx="2794781"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7484F"/>
                </a:solidFill>
                <a:effectLst/>
                <a:uLnTx/>
                <a:uFillTx/>
                <a:latin typeface="Arial"/>
                <a:ea typeface="+mn-ea"/>
                <a:cs typeface="+mn-cs"/>
              </a:rPr>
              <a:t>Rate at 1 Year</a:t>
            </a:r>
          </a:p>
        </p:txBody>
      </p:sp>
      <p:graphicFrame>
        <p:nvGraphicFramePr>
          <p:cNvPr id="13" name="Chart 12">
            <a:extLst>
              <a:ext uri="{FF2B5EF4-FFF2-40B4-BE49-F238E27FC236}">
                <a16:creationId xmlns:a16="http://schemas.microsoft.com/office/drawing/2014/main" id="{7BCA96E2-BB4E-8BF6-A02A-A9F64A2E9DC0}"/>
              </a:ext>
            </a:extLst>
          </p:cNvPr>
          <p:cNvGraphicFramePr/>
          <p:nvPr/>
        </p:nvGraphicFramePr>
        <p:xfrm>
          <a:off x="6121350" y="2065144"/>
          <a:ext cx="3108767" cy="4281397"/>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CEFF47D4-EFA4-23B8-EEC5-21DBCA88BFC4}"/>
              </a:ext>
            </a:extLst>
          </p:cNvPr>
          <p:cNvSpPr txBox="1"/>
          <p:nvPr/>
        </p:nvSpPr>
        <p:spPr>
          <a:xfrm>
            <a:off x="9003328" y="1048088"/>
            <a:ext cx="3188673" cy="995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CLEAR SYNERGY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Large NSTEMI or STEMI for primary PCI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Jolly et al. AHA 2024</a:t>
            </a:r>
            <a:r>
              <a:rPr kumimoji="0" lang="en-US" sz="1467" b="1" i="0" u="none" strike="noStrike" kern="1200" cap="none" spc="0" normalizeH="0" baseline="30000" noProof="0" dirty="0">
                <a:ln>
                  <a:noFill/>
                </a:ln>
                <a:solidFill>
                  <a:srgbClr val="47484F"/>
                </a:solidFill>
                <a:effectLst/>
                <a:uLnTx/>
                <a:uFillTx/>
                <a:latin typeface="Arial"/>
                <a:ea typeface="+mn-ea"/>
                <a:cs typeface="+mn-cs"/>
              </a:rPr>
              <a:t>[4]</a:t>
            </a:r>
            <a:endParaRPr kumimoji="0" lang="en-US" sz="1467" b="1" i="0" u="none" strike="noStrike" kern="1200" cap="none" spc="0" normalizeH="0" baseline="0" noProof="0" dirty="0">
              <a:ln>
                <a:noFill/>
              </a:ln>
              <a:solidFill>
                <a:srgbClr val="47484F"/>
              </a:solidFill>
              <a:effectLst/>
              <a:uLnTx/>
              <a:uFillTx/>
              <a:latin typeface="Arial"/>
              <a:ea typeface="+mn-ea"/>
              <a:cs typeface="+mn-cs"/>
            </a:endParaRPr>
          </a:p>
        </p:txBody>
      </p:sp>
      <p:graphicFrame>
        <p:nvGraphicFramePr>
          <p:cNvPr id="18" name="Chart 17">
            <a:extLst>
              <a:ext uri="{FF2B5EF4-FFF2-40B4-BE49-F238E27FC236}">
                <a16:creationId xmlns:a16="http://schemas.microsoft.com/office/drawing/2014/main" id="{BE361500-EAD6-B513-27EC-89E817FADDB3}"/>
              </a:ext>
            </a:extLst>
          </p:cNvPr>
          <p:cNvGraphicFramePr/>
          <p:nvPr/>
        </p:nvGraphicFramePr>
        <p:xfrm>
          <a:off x="9005576" y="2034530"/>
          <a:ext cx="3188673" cy="42813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E3D7A737-7892-3758-0D43-A17860EED062}"/>
              </a:ext>
            </a:extLst>
          </p:cNvPr>
          <p:cNvGraphicFramePr/>
          <p:nvPr/>
        </p:nvGraphicFramePr>
        <p:xfrm>
          <a:off x="3184143" y="2065144"/>
          <a:ext cx="3177020" cy="4281397"/>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a:extLst>
              <a:ext uri="{FF2B5EF4-FFF2-40B4-BE49-F238E27FC236}">
                <a16:creationId xmlns:a16="http://schemas.microsoft.com/office/drawing/2014/main" id="{349F43ED-DA77-76EB-C041-5339C481B0BF}"/>
              </a:ext>
            </a:extLst>
          </p:cNvPr>
          <p:cNvSpPr txBox="1"/>
          <p:nvPr/>
        </p:nvSpPr>
        <p:spPr>
          <a:xfrm>
            <a:off x="3297737" y="1064631"/>
            <a:ext cx="3188673" cy="995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PARADISE 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AMI with LV dysfunction &amp; HF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89% Revascularized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7484F"/>
                </a:solidFill>
                <a:effectLst/>
                <a:uLnTx/>
                <a:uFillTx/>
                <a:latin typeface="Arial"/>
                <a:ea typeface="+mn-ea"/>
                <a:cs typeface="+mn-cs"/>
              </a:rPr>
              <a:t>Pfeffer et al. NEJM 2021</a:t>
            </a:r>
            <a:r>
              <a:rPr kumimoji="0" lang="en-US" sz="1467" b="1" i="0" u="none" strike="noStrike" kern="1200" cap="none" spc="0" normalizeH="0" baseline="30000" noProof="0" dirty="0">
                <a:ln>
                  <a:noFill/>
                </a:ln>
                <a:solidFill>
                  <a:srgbClr val="47484F"/>
                </a:solidFill>
                <a:effectLst/>
                <a:uLnTx/>
                <a:uFillTx/>
                <a:latin typeface="Arial"/>
                <a:ea typeface="+mn-ea"/>
                <a:cs typeface="+mn-cs"/>
              </a:rPr>
              <a:t>[2]</a:t>
            </a:r>
            <a:endParaRPr kumimoji="0" lang="en-US" sz="1467" b="1" i="0" u="none" strike="noStrike" kern="1200" cap="none" spc="0" normalizeH="0" baseline="0" noProof="0" dirty="0">
              <a:ln>
                <a:noFill/>
              </a:ln>
              <a:solidFill>
                <a:srgbClr val="47484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3801FA3F-16EC-9653-6E57-5622128BBA31}"/>
              </a:ext>
            </a:extLst>
          </p:cNvPr>
          <p:cNvSpPr/>
          <p:nvPr/>
        </p:nvSpPr>
        <p:spPr>
          <a:xfrm>
            <a:off x="11373221" y="87907"/>
            <a:ext cx="770189" cy="616573"/>
          </a:xfrm>
          <a:prstGeom prst="rect">
            <a:avLst/>
          </a:prstGeom>
          <a:solidFill>
            <a:srgbClr val="821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FEBC0704-BEBE-36F2-BEF2-D715D72DC957}"/>
              </a:ext>
            </a:extLst>
          </p:cNvPr>
          <p:cNvSpPr txBox="1"/>
          <p:nvPr/>
        </p:nvSpPr>
        <p:spPr>
          <a:xfrm>
            <a:off x="49453" y="6244001"/>
            <a:ext cx="12093957"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 normalizeH="0" baseline="0" noProof="0" dirty="0">
                <a:ln>
                  <a:noFill/>
                </a:ln>
                <a:solidFill>
                  <a:srgbClr val="212121"/>
                </a:solidFill>
                <a:effectLst/>
                <a:uLnTx/>
                <a:uFillTx/>
                <a:latin typeface="Arial"/>
                <a:ea typeface="+mn-ea"/>
                <a:cs typeface="+mn-cs"/>
              </a:rPr>
              <a:t>1. Pitt B, et al. N </a:t>
            </a:r>
            <a:r>
              <a:rPr kumimoji="0" lang="en-US" sz="1050" b="0" i="0" u="none" strike="noStrike" kern="1200" cap="none" spc="-30" normalizeH="0" baseline="0" noProof="0" dirty="0" err="1">
                <a:ln>
                  <a:noFill/>
                </a:ln>
                <a:solidFill>
                  <a:srgbClr val="212121"/>
                </a:solidFill>
                <a:effectLst/>
                <a:uLnTx/>
                <a:uFillTx/>
                <a:latin typeface="Arial"/>
                <a:ea typeface="+mn-ea"/>
                <a:cs typeface="+mn-cs"/>
              </a:rPr>
              <a:t>Engl</a:t>
            </a:r>
            <a:r>
              <a:rPr kumimoji="0" lang="en-US" sz="1050" b="0" i="0" u="none" strike="noStrike" kern="1200" cap="none" spc="-30" normalizeH="0" baseline="0" noProof="0" dirty="0">
                <a:ln>
                  <a:noFill/>
                </a:ln>
                <a:solidFill>
                  <a:srgbClr val="212121"/>
                </a:solidFill>
                <a:effectLst/>
                <a:uLnTx/>
                <a:uFillTx/>
                <a:latin typeface="Arial"/>
                <a:ea typeface="+mn-ea"/>
                <a:cs typeface="+mn-cs"/>
              </a:rPr>
              <a:t> J Med. 2003 Apr 3;348(14):1309-21. Erratum in: N </a:t>
            </a:r>
            <a:r>
              <a:rPr kumimoji="0" lang="en-US" sz="1050" b="0" i="0" u="none" strike="noStrike" kern="1200" cap="none" spc="-30" normalizeH="0" baseline="0" noProof="0" dirty="0" err="1">
                <a:ln>
                  <a:noFill/>
                </a:ln>
                <a:solidFill>
                  <a:srgbClr val="212121"/>
                </a:solidFill>
                <a:effectLst/>
                <a:uLnTx/>
                <a:uFillTx/>
                <a:latin typeface="Arial"/>
                <a:ea typeface="+mn-ea"/>
                <a:cs typeface="+mn-cs"/>
              </a:rPr>
              <a:t>Engl</a:t>
            </a:r>
            <a:r>
              <a:rPr kumimoji="0" lang="en-US" sz="1050" b="0" i="0" u="none" strike="noStrike" kern="1200" cap="none" spc="-30" normalizeH="0" baseline="0" noProof="0" dirty="0">
                <a:ln>
                  <a:noFill/>
                </a:ln>
                <a:solidFill>
                  <a:srgbClr val="212121"/>
                </a:solidFill>
                <a:effectLst/>
                <a:uLnTx/>
                <a:uFillTx/>
                <a:latin typeface="Arial"/>
                <a:ea typeface="+mn-ea"/>
                <a:cs typeface="+mn-cs"/>
              </a:rPr>
              <a:t> J Med. 2003 May 29;348(22):2271. PMID: 12668699; 2. Pfeffer MA, et al. N </a:t>
            </a:r>
            <a:r>
              <a:rPr kumimoji="0" lang="en-US" sz="1050" b="0" i="0" u="none" strike="noStrike" kern="1200" cap="none" spc="-30" normalizeH="0" baseline="0" noProof="0" dirty="0" err="1">
                <a:ln>
                  <a:noFill/>
                </a:ln>
                <a:solidFill>
                  <a:srgbClr val="212121"/>
                </a:solidFill>
                <a:effectLst/>
                <a:uLnTx/>
                <a:uFillTx/>
                <a:latin typeface="Arial"/>
                <a:ea typeface="+mn-ea"/>
                <a:cs typeface="+mn-cs"/>
              </a:rPr>
              <a:t>Engl</a:t>
            </a:r>
            <a:r>
              <a:rPr kumimoji="0" lang="en-US" sz="1050" b="0" i="0" u="none" strike="noStrike" kern="1200" cap="none" spc="-30" normalizeH="0" baseline="0" noProof="0" dirty="0">
                <a:ln>
                  <a:noFill/>
                </a:ln>
                <a:solidFill>
                  <a:srgbClr val="212121"/>
                </a:solidFill>
                <a:effectLst/>
                <a:uLnTx/>
                <a:uFillTx/>
                <a:latin typeface="Arial"/>
                <a:ea typeface="+mn-ea"/>
                <a:cs typeface="+mn-cs"/>
              </a:rPr>
              <a:t> J Med. 2021;385:1845-1855. Erratum in: N </a:t>
            </a:r>
            <a:r>
              <a:rPr kumimoji="0" lang="en-US" sz="1050" b="0" i="0" u="none" strike="noStrike" kern="1200" cap="none" spc="-30" normalizeH="0" baseline="0" noProof="0" dirty="0" err="1">
                <a:ln>
                  <a:noFill/>
                </a:ln>
                <a:solidFill>
                  <a:srgbClr val="212121"/>
                </a:solidFill>
                <a:effectLst/>
                <a:uLnTx/>
                <a:uFillTx/>
                <a:latin typeface="Arial"/>
                <a:ea typeface="+mn-ea"/>
                <a:cs typeface="+mn-cs"/>
              </a:rPr>
              <a:t>Engl</a:t>
            </a:r>
            <a:r>
              <a:rPr kumimoji="0" lang="en-US" sz="1050" b="0" i="0" u="none" strike="noStrike" kern="1200" cap="none" spc="-30" normalizeH="0" baseline="0" noProof="0" dirty="0">
                <a:ln>
                  <a:noFill/>
                </a:ln>
                <a:solidFill>
                  <a:srgbClr val="212121"/>
                </a:solidFill>
                <a:effectLst/>
                <a:uLnTx/>
                <a:uFillTx/>
                <a:latin typeface="Arial"/>
                <a:ea typeface="+mn-ea"/>
                <a:cs typeface="+mn-cs"/>
              </a:rPr>
              <a:t> J Med. 2021 Dec 30;385(27):2592; 3. Butler J, et al. N </a:t>
            </a:r>
            <a:r>
              <a:rPr kumimoji="0" lang="en-US" sz="1050" b="0" i="0" u="none" strike="noStrike" kern="1200" cap="none" spc="-30" normalizeH="0" baseline="0" noProof="0" dirty="0" err="1">
                <a:ln>
                  <a:noFill/>
                </a:ln>
                <a:solidFill>
                  <a:srgbClr val="212121"/>
                </a:solidFill>
                <a:effectLst/>
                <a:uLnTx/>
                <a:uFillTx/>
                <a:latin typeface="Arial"/>
                <a:ea typeface="+mn-ea"/>
                <a:cs typeface="+mn-cs"/>
              </a:rPr>
              <a:t>Engl</a:t>
            </a:r>
            <a:r>
              <a:rPr kumimoji="0" lang="en-US" sz="1050" b="0" i="0" u="none" strike="noStrike" kern="1200" cap="none" spc="-30" normalizeH="0" baseline="0" noProof="0" dirty="0">
                <a:ln>
                  <a:noFill/>
                </a:ln>
                <a:solidFill>
                  <a:srgbClr val="212121"/>
                </a:solidFill>
                <a:effectLst/>
                <a:uLnTx/>
                <a:uFillTx/>
                <a:latin typeface="Arial"/>
                <a:ea typeface="+mn-ea"/>
                <a:cs typeface="+mn-cs"/>
              </a:rPr>
              <a:t> J Med. 2024;390:1455-1466; 4. Jolly SS, et al. Presented at: the American Heart Association Scientific Sessions, Chicago, IL, November 17, 2024. Presentation. </a:t>
            </a:r>
            <a:endParaRPr kumimoji="0" lang="en-US" sz="1050" b="0" i="0" u="none" strike="noStrike" kern="1200" cap="none" spc="-30" normalizeH="0" baseline="0" noProof="0" dirty="0">
              <a:ln>
                <a:noFill/>
              </a:ln>
              <a:solidFill>
                <a:srgbClr val="47484F"/>
              </a:solidFill>
              <a:effectLst/>
              <a:uLnTx/>
              <a:uFillTx/>
              <a:latin typeface="Arial"/>
              <a:ea typeface="+mn-ea"/>
              <a:cs typeface="+mn-cs"/>
            </a:endParaRPr>
          </a:p>
        </p:txBody>
      </p:sp>
    </p:spTree>
    <p:extLst>
      <p:ext uri="{BB962C8B-B14F-4D97-AF65-F5344CB8AC3E}">
        <p14:creationId xmlns:p14="http://schemas.microsoft.com/office/powerpoint/2010/main" val="4235018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normAutofit/>
          </a:bodyPr>
          <a:lstStyle/>
          <a:p>
            <a:r>
              <a:rPr lang="en-US" dirty="0"/>
              <a:t>Beta-Blocker After MI</a:t>
            </a:r>
            <a:endParaRPr lang="en-US" sz="3100" i="1" dirty="0"/>
          </a:p>
        </p:txBody>
      </p:sp>
      <p:pic>
        <p:nvPicPr>
          <p:cNvPr id="3" name="Picture 2">
            <a:extLst>
              <a:ext uri="{FF2B5EF4-FFF2-40B4-BE49-F238E27FC236}">
                <a16:creationId xmlns:a16="http://schemas.microsoft.com/office/drawing/2014/main" id="{27DBCB5A-27A0-4876-94DF-AE42A5601C19}"/>
              </a:ext>
            </a:extLst>
          </p:cNvPr>
          <p:cNvPicPr>
            <a:picLocks noChangeAspect="1"/>
          </p:cNvPicPr>
          <p:nvPr/>
        </p:nvPicPr>
        <p:blipFill>
          <a:blip r:embed="rId4"/>
          <a:stretch>
            <a:fillRect/>
          </a:stretch>
        </p:blipFill>
        <p:spPr>
          <a:xfrm>
            <a:off x="138023" y="1201947"/>
            <a:ext cx="5641674" cy="2441335"/>
          </a:xfrm>
          <a:prstGeom prst="rect">
            <a:avLst/>
          </a:prstGeom>
        </p:spPr>
      </p:pic>
      <p:sp>
        <p:nvSpPr>
          <p:cNvPr id="8" name="Text Placeholder 7">
            <a:extLst>
              <a:ext uri="{FF2B5EF4-FFF2-40B4-BE49-F238E27FC236}">
                <a16:creationId xmlns:a16="http://schemas.microsoft.com/office/drawing/2014/main" id="{84501BAE-6C13-40C7-9CE3-1160E8640B4D}"/>
              </a:ext>
            </a:extLst>
          </p:cNvPr>
          <p:cNvSpPr>
            <a:spLocks noGrp="1"/>
          </p:cNvSpPr>
          <p:nvPr>
            <p:ph type="body" sz="quarter" idx="14"/>
          </p:nvPr>
        </p:nvSpPr>
        <p:spPr/>
        <p:txBody>
          <a:bodyPr/>
          <a:lstStyle/>
          <a:p>
            <a:r>
              <a:rPr lang="da-DK" dirty="0"/>
              <a:t>Yndigegn T, et al. N Engl J Med. 2024;390:1372-1381. </a:t>
            </a:r>
            <a:endParaRPr lang="en-US" dirty="0"/>
          </a:p>
        </p:txBody>
      </p:sp>
      <p:pic>
        <p:nvPicPr>
          <p:cNvPr id="10" name="Picture 9">
            <a:extLst>
              <a:ext uri="{FF2B5EF4-FFF2-40B4-BE49-F238E27FC236}">
                <a16:creationId xmlns:a16="http://schemas.microsoft.com/office/drawing/2014/main" id="{F1740FEB-F2E5-48E2-AA7E-EAA121E0DF46}"/>
              </a:ext>
            </a:extLst>
          </p:cNvPr>
          <p:cNvPicPr>
            <a:picLocks noChangeAspect="1"/>
          </p:cNvPicPr>
          <p:nvPr/>
        </p:nvPicPr>
        <p:blipFill rotWithShape="1">
          <a:blip r:embed="rId5"/>
          <a:srcRect b="66709"/>
          <a:stretch/>
        </p:blipFill>
        <p:spPr>
          <a:xfrm>
            <a:off x="6590579" y="312814"/>
            <a:ext cx="5193103" cy="3571225"/>
          </a:xfrm>
          <a:prstGeom prst="rect">
            <a:avLst/>
          </a:prstGeom>
        </p:spPr>
      </p:pic>
      <p:pic>
        <p:nvPicPr>
          <p:cNvPr id="16" name="Picture 15">
            <a:extLst>
              <a:ext uri="{FF2B5EF4-FFF2-40B4-BE49-F238E27FC236}">
                <a16:creationId xmlns:a16="http://schemas.microsoft.com/office/drawing/2014/main" id="{2F77A170-C00D-42B2-B573-00450B442A0F}"/>
              </a:ext>
            </a:extLst>
          </p:cNvPr>
          <p:cNvPicPr>
            <a:picLocks noChangeAspect="1"/>
          </p:cNvPicPr>
          <p:nvPr/>
        </p:nvPicPr>
        <p:blipFill rotWithShape="1">
          <a:blip r:embed="rId5"/>
          <a:srcRect t="65597"/>
          <a:stretch/>
        </p:blipFill>
        <p:spPr>
          <a:xfrm>
            <a:off x="8731647" y="4083835"/>
            <a:ext cx="3320010" cy="2359353"/>
          </a:xfrm>
          <a:prstGeom prst="rect">
            <a:avLst/>
          </a:prstGeom>
        </p:spPr>
      </p:pic>
      <p:pic>
        <p:nvPicPr>
          <p:cNvPr id="17" name="Picture 16">
            <a:extLst>
              <a:ext uri="{FF2B5EF4-FFF2-40B4-BE49-F238E27FC236}">
                <a16:creationId xmlns:a16="http://schemas.microsoft.com/office/drawing/2014/main" id="{CB41B2F2-BFAC-4645-AA83-C7F608FEE03D}"/>
              </a:ext>
            </a:extLst>
          </p:cNvPr>
          <p:cNvPicPr>
            <a:picLocks noChangeAspect="1"/>
          </p:cNvPicPr>
          <p:nvPr/>
        </p:nvPicPr>
        <p:blipFill rotWithShape="1">
          <a:blip r:embed="rId5"/>
          <a:srcRect t="32285" b="34445"/>
          <a:stretch/>
        </p:blipFill>
        <p:spPr>
          <a:xfrm>
            <a:off x="5411637" y="4060738"/>
            <a:ext cx="3320010" cy="2281656"/>
          </a:xfrm>
          <a:prstGeom prst="rect">
            <a:avLst/>
          </a:prstGeom>
        </p:spPr>
      </p:pic>
      <p:sp>
        <p:nvSpPr>
          <p:cNvPr id="18" name="TextBox 17">
            <a:extLst>
              <a:ext uri="{FF2B5EF4-FFF2-40B4-BE49-F238E27FC236}">
                <a16:creationId xmlns:a16="http://schemas.microsoft.com/office/drawing/2014/main" id="{B2ABFA66-709B-4B1A-9FA4-79F4C19690D7}"/>
              </a:ext>
            </a:extLst>
          </p:cNvPr>
          <p:cNvSpPr txBox="1"/>
          <p:nvPr/>
        </p:nvSpPr>
        <p:spPr>
          <a:xfrm>
            <a:off x="76463" y="3884039"/>
            <a:ext cx="5656523" cy="1528945"/>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5020 patients with AMI and angiography/revascularization and EF ≥ 50%</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Randomized at time of MI to BB vs no BB</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Median follow up 3.5 years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No difference in mortality or recurrent MI</a:t>
            </a:r>
          </a:p>
        </p:txBody>
      </p:sp>
    </p:spTree>
    <p:extLst>
      <p:ext uri="{BB962C8B-B14F-4D97-AF65-F5344CB8AC3E}">
        <p14:creationId xmlns:p14="http://schemas.microsoft.com/office/powerpoint/2010/main" val="3435925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normAutofit/>
          </a:bodyPr>
          <a:lstStyle/>
          <a:p>
            <a:r>
              <a:rPr lang="en-US" dirty="0"/>
              <a:t>Beta-Blocker After MI… #2</a:t>
            </a:r>
            <a:endParaRPr lang="en-US" sz="3100" i="1" dirty="0"/>
          </a:p>
        </p:txBody>
      </p:sp>
      <p:sp>
        <p:nvSpPr>
          <p:cNvPr id="8" name="Text Placeholder 7">
            <a:extLst>
              <a:ext uri="{FF2B5EF4-FFF2-40B4-BE49-F238E27FC236}">
                <a16:creationId xmlns:a16="http://schemas.microsoft.com/office/drawing/2014/main" id="{84501BAE-6C13-40C7-9CE3-1160E8640B4D}"/>
              </a:ext>
            </a:extLst>
          </p:cNvPr>
          <p:cNvSpPr>
            <a:spLocks noGrp="1"/>
          </p:cNvSpPr>
          <p:nvPr>
            <p:ph type="body" sz="quarter" idx="14"/>
          </p:nvPr>
        </p:nvSpPr>
        <p:spPr/>
        <p:txBody>
          <a:bodyPr/>
          <a:lstStyle/>
          <a:p>
            <a:r>
              <a:rPr lang="en-US" dirty="0" err="1"/>
              <a:t>Silvain</a:t>
            </a:r>
            <a:r>
              <a:rPr lang="en-US" dirty="0"/>
              <a:t> J, et al. N </a:t>
            </a:r>
            <a:r>
              <a:rPr lang="en-US" dirty="0" err="1"/>
              <a:t>Engl</a:t>
            </a:r>
            <a:r>
              <a:rPr lang="en-US" dirty="0"/>
              <a:t> J Med. 2024;391:1277-1286. </a:t>
            </a:r>
          </a:p>
        </p:txBody>
      </p:sp>
      <p:sp>
        <p:nvSpPr>
          <p:cNvPr id="12" name="TextBox 11">
            <a:extLst>
              <a:ext uri="{FF2B5EF4-FFF2-40B4-BE49-F238E27FC236}">
                <a16:creationId xmlns:a16="http://schemas.microsoft.com/office/drawing/2014/main" id="{957EB7C5-B924-4DED-A5D1-C4EB40D6419D}"/>
              </a:ext>
            </a:extLst>
          </p:cNvPr>
          <p:cNvSpPr txBox="1"/>
          <p:nvPr/>
        </p:nvSpPr>
        <p:spPr>
          <a:xfrm>
            <a:off x="122470" y="3429000"/>
            <a:ext cx="5656523" cy="2103589"/>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3698 patients with EF ≥ 40% with history of MI (median 2.9 </a:t>
            </a:r>
            <a:r>
              <a:rPr kumimoji="0" lang="en-US" sz="1867" b="0" i="0" u="none" strike="noStrike" kern="1200" cap="none" spc="0" normalizeH="0" baseline="0" noProof="0" dirty="0" err="1">
                <a:ln>
                  <a:noFill/>
                </a:ln>
                <a:solidFill>
                  <a:srgbClr val="47484F"/>
                </a:solidFill>
                <a:effectLst/>
                <a:uLnTx/>
                <a:uFillTx/>
                <a:latin typeface="Arial"/>
                <a:ea typeface="+mn-ea"/>
                <a:cs typeface="+mn-cs"/>
              </a:rPr>
              <a:t>yrs</a:t>
            </a:r>
            <a:r>
              <a:rPr kumimoji="0" lang="en-US" sz="1867" b="0" i="0" u="none" strike="noStrike" kern="1200" cap="none" spc="0" normalizeH="0" baseline="0" noProof="0" dirty="0">
                <a:ln>
                  <a:noFill/>
                </a:ln>
                <a:solidFill>
                  <a:srgbClr val="47484F"/>
                </a:solidFill>
                <a:effectLst/>
                <a:uLnTx/>
                <a:uFillTx/>
                <a:latin typeface="Arial"/>
                <a:ea typeface="+mn-ea"/>
                <a:cs typeface="+mn-cs"/>
              </a:rPr>
              <a:t> ago)</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Randomized to continuation vs withdrawal of beta-blocker</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47484F"/>
                </a:solidFill>
                <a:effectLst/>
                <a:uLnTx/>
                <a:uFillTx/>
                <a:latin typeface="Arial"/>
                <a:ea typeface="+mn-ea"/>
                <a:cs typeface="+mn-cs"/>
              </a:rPr>
              <a:t>Not non-inferior for composite of death, nonfatal myocardial infarction, nonfatal stroke, or hospitalization for cardiovascular reasons</a:t>
            </a:r>
          </a:p>
        </p:txBody>
      </p:sp>
      <p:pic>
        <p:nvPicPr>
          <p:cNvPr id="4" name="Picture 3">
            <a:extLst>
              <a:ext uri="{FF2B5EF4-FFF2-40B4-BE49-F238E27FC236}">
                <a16:creationId xmlns:a16="http://schemas.microsoft.com/office/drawing/2014/main" id="{2C736756-E824-4EF2-BD5F-5BA8BECDBFF8}"/>
              </a:ext>
            </a:extLst>
          </p:cNvPr>
          <p:cNvPicPr>
            <a:picLocks noChangeAspect="1"/>
          </p:cNvPicPr>
          <p:nvPr/>
        </p:nvPicPr>
        <p:blipFill>
          <a:blip r:embed="rId4"/>
          <a:stretch>
            <a:fillRect/>
          </a:stretch>
        </p:blipFill>
        <p:spPr>
          <a:xfrm>
            <a:off x="0" y="1137889"/>
            <a:ext cx="6015487" cy="1741422"/>
          </a:xfrm>
          <a:prstGeom prst="rect">
            <a:avLst/>
          </a:prstGeom>
        </p:spPr>
      </p:pic>
      <p:pic>
        <p:nvPicPr>
          <p:cNvPr id="7" name="Picture 6">
            <a:extLst>
              <a:ext uri="{FF2B5EF4-FFF2-40B4-BE49-F238E27FC236}">
                <a16:creationId xmlns:a16="http://schemas.microsoft.com/office/drawing/2014/main" id="{BC65CA5E-BDD0-4E88-9B9B-82D10BE8E5EE}"/>
              </a:ext>
            </a:extLst>
          </p:cNvPr>
          <p:cNvPicPr>
            <a:picLocks noChangeAspect="1"/>
          </p:cNvPicPr>
          <p:nvPr/>
        </p:nvPicPr>
        <p:blipFill rotWithShape="1">
          <a:blip r:embed="rId5"/>
          <a:srcRect l="38931" t="15429" r="20447" b="17233"/>
          <a:stretch/>
        </p:blipFill>
        <p:spPr>
          <a:xfrm>
            <a:off x="6349042" y="521170"/>
            <a:ext cx="5656523" cy="5922018"/>
          </a:xfrm>
          <a:prstGeom prst="rect">
            <a:avLst/>
          </a:prstGeom>
        </p:spPr>
      </p:pic>
    </p:spTree>
    <p:extLst>
      <p:ext uri="{BB962C8B-B14F-4D97-AF65-F5344CB8AC3E}">
        <p14:creationId xmlns:p14="http://schemas.microsoft.com/office/powerpoint/2010/main" val="1437528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379CA-2865-1121-450E-F821628DA9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3B64EC-FFB0-3B91-0DC2-04F3539FA58D}"/>
              </a:ext>
            </a:extLst>
          </p:cNvPr>
          <p:cNvSpPr>
            <a:spLocks noGrp="1"/>
          </p:cNvSpPr>
          <p:nvPr>
            <p:ph type="title"/>
            <p:custDataLst>
              <p:tags r:id="rId1"/>
            </p:custDataLst>
          </p:nvPr>
        </p:nvSpPr>
        <p:spPr/>
        <p:txBody>
          <a:bodyPr>
            <a:normAutofit/>
          </a:bodyPr>
          <a:lstStyle/>
          <a:p>
            <a:r>
              <a:rPr lang="en-US" dirty="0"/>
              <a:t>SGLT2i after Acute Myocardial Infarction</a:t>
            </a:r>
            <a:endParaRPr lang="en-US" sz="3100" i="1" dirty="0"/>
          </a:p>
        </p:txBody>
      </p:sp>
      <p:sp>
        <p:nvSpPr>
          <p:cNvPr id="7" name="Text Placeholder 6">
            <a:extLst>
              <a:ext uri="{FF2B5EF4-FFF2-40B4-BE49-F238E27FC236}">
                <a16:creationId xmlns:a16="http://schemas.microsoft.com/office/drawing/2014/main" id="{EB88F019-D93D-031A-3DAA-D0951C56587D}"/>
              </a:ext>
            </a:extLst>
          </p:cNvPr>
          <p:cNvSpPr>
            <a:spLocks noGrp="1"/>
          </p:cNvSpPr>
          <p:nvPr>
            <p:ph type="body" sz="quarter" idx="14"/>
          </p:nvPr>
        </p:nvSpPr>
        <p:spPr/>
        <p:txBody>
          <a:bodyPr/>
          <a:lstStyle/>
          <a:p>
            <a:r>
              <a:rPr lang="da-DK" dirty="0"/>
              <a:t>Butler J et al. DOI: 10.1056/NEJMoa2314051</a:t>
            </a:r>
            <a:endParaRPr lang="en-US" dirty="0"/>
          </a:p>
        </p:txBody>
      </p:sp>
      <p:pic>
        <p:nvPicPr>
          <p:cNvPr id="14" name="Picture 13">
            <a:extLst>
              <a:ext uri="{FF2B5EF4-FFF2-40B4-BE49-F238E27FC236}">
                <a16:creationId xmlns:a16="http://schemas.microsoft.com/office/drawing/2014/main" id="{5E5DD27E-67D6-50A8-86C1-66FD05832B57}"/>
              </a:ext>
            </a:extLst>
          </p:cNvPr>
          <p:cNvPicPr>
            <a:picLocks noChangeAspect="1"/>
          </p:cNvPicPr>
          <p:nvPr/>
        </p:nvPicPr>
        <p:blipFill rotWithShape="1">
          <a:blip r:embed="rId4"/>
          <a:srcRect t="27337" b="37862"/>
          <a:stretch/>
        </p:blipFill>
        <p:spPr>
          <a:xfrm>
            <a:off x="1021516" y="3669102"/>
            <a:ext cx="4792658" cy="2822259"/>
          </a:xfrm>
          <a:prstGeom prst="rect">
            <a:avLst/>
          </a:prstGeom>
        </p:spPr>
      </p:pic>
      <p:pic>
        <p:nvPicPr>
          <p:cNvPr id="20" name="Picture 19">
            <a:extLst>
              <a:ext uri="{FF2B5EF4-FFF2-40B4-BE49-F238E27FC236}">
                <a16:creationId xmlns:a16="http://schemas.microsoft.com/office/drawing/2014/main" id="{3CFDD2C8-573E-C8C2-299E-6DE7A7F1B0F6}"/>
              </a:ext>
            </a:extLst>
          </p:cNvPr>
          <p:cNvPicPr>
            <a:picLocks noChangeAspect="1"/>
          </p:cNvPicPr>
          <p:nvPr/>
        </p:nvPicPr>
        <p:blipFill rotWithShape="1">
          <a:blip r:embed="rId4"/>
          <a:srcRect t="65577"/>
          <a:stretch/>
        </p:blipFill>
        <p:spPr>
          <a:xfrm>
            <a:off x="6741942" y="1274624"/>
            <a:ext cx="4287161" cy="2497213"/>
          </a:xfrm>
          <a:prstGeom prst="rect">
            <a:avLst/>
          </a:prstGeom>
        </p:spPr>
      </p:pic>
      <p:pic>
        <p:nvPicPr>
          <p:cNvPr id="22" name="Picture 21">
            <a:extLst>
              <a:ext uri="{FF2B5EF4-FFF2-40B4-BE49-F238E27FC236}">
                <a16:creationId xmlns:a16="http://schemas.microsoft.com/office/drawing/2014/main" id="{8802AB48-A9D5-ACC7-AD22-67BCE739D7D3}"/>
              </a:ext>
            </a:extLst>
          </p:cNvPr>
          <p:cNvPicPr>
            <a:picLocks noChangeAspect="1"/>
          </p:cNvPicPr>
          <p:nvPr/>
        </p:nvPicPr>
        <p:blipFill>
          <a:blip r:embed="rId5"/>
          <a:stretch>
            <a:fillRect/>
          </a:stretch>
        </p:blipFill>
        <p:spPr>
          <a:xfrm>
            <a:off x="7048542" y="3731084"/>
            <a:ext cx="3673959" cy="2814839"/>
          </a:xfrm>
          <a:prstGeom prst="rect">
            <a:avLst/>
          </a:prstGeom>
        </p:spPr>
      </p:pic>
      <p:grpSp>
        <p:nvGrpSpPr>
          <p:cNvPr id="23" name="Group 22">
            <a:extLst>
              <a:ext uri="{FF2B5EF4-FFF2-40B4-BE49-F238E27FC236}">
                <a16:creationId xmlns:a16="http://schemas.microsoft.com/office/drawing/2014/main" id="{C9B6ED85-3542-D85A-75FA-765BC9617542}"/>
              </a:ext>
            </a:extLst>
          </p:cNvPr>
          <p:cNvGrpSpPr/>
          <p:nvPr/>
        </p:nvGrpSpPr>
        <p:grpSpPr>
          <a:xfrm>
            <a:off x="795316" y="1542979"/>
            <a:ext cx="5728626" cy="1960502"/>
            <a:chOff x="795316" y="1428067"/>
            <a:chExt cx="5728626" cy="1960502"/>
          </a:xfrm>
        </p:grpSpPr>
        <p:pic>
          <p:nvPicPr>
            <p:cNvPr id="4" name="Picture 3" descr="A human heart with veins&#10;&#10;Description automatically generated">
              <a:extLst>
                <a:ext uri="{FF2B5EF4-FFF2-40B4-BE49-F238E27FC236}">
                  <a16:creationId xmlns:a16="http://schemas.microsoft.com/office/drawing/2014/main" id="{78A6D270-2560-5487-B5F4-304C7918DE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316" y="1428067"/>
              <a:ext cx="1446991" cy="1960502"/>
            </a:xfrm>
            <a:prstGeom prst="rect">
              <a:avLst/>
            </a:prstGeom>
          </p:spPr>
        </p:pic>
        <p:sp>
          <p:nvSpPr>
            <p:cNvPr id="5" name="TextBox 4">
              <a:extLst>
                <a:ext uri="{FF2B5EF4-FFF2-40B4-BE49-F238E27FC236}">
                  <a16:creationId xmlns:a16="http://schemas.microsoft.com/office/drawing/2014/main" id="{612192D7-878F-1AC5-E10A-773711B59478}"/>
                </a:ext>
              </a:extLst>
            </p:cNvPr>
            <p:cNvSpPr txBox="1"/>
            <p:nvPr/>
          </p:nvSpPr>
          <p:spPr>
            <a:xfrm>
              <a:off x="2242307" y="1762422"/>
              <a:ext cx="15675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6522</a:t>
              </a:r>
              <a:r>
                <a:rPr kumimoji="0" lang="en-US" sz="1400" b="0" i="0" u="none" strike="noStrike" kern="1200" cap="none" spc="0" normalizeH="0" baseline="0" noProof="0" dirty="0">
                  <a:ln>
                    <a:noFill/>
                  </a:ln>
                  <a:solidFill>
                    <a:srgbClr val="47484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Patients with acute MI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and increased risk of HF</a:t>
              </a:r>
            </a:p>
          </p:txBody>
        </p:sp>
        <p:sp>
          <p:nvSpPr>
            <p:cNvPr id="8" name="TextBox 7">
              <a:extLst>
                <a:ext uri="{FF2B5EF4-FFF2-40B4-BE49-F238E27FC236}">
                  <a16:creationId xmlns:a16="http://schemas.microsoft.com/office/drawing/2014/main" id="{026F49C5-21DD-AD39-BB5D-C9B4239F01E0}"/>
                </a:ext>
              </a:extLst>
            </p:cNvPr>
            <p:cNvSpPr txBox="1"/>
            <p:nvPr/>
          </p:nvSpPr>
          <p:spPr>
            <a:xfrm>
              <a:off x="5273279" y="1715821"/>
              <a:ext cx="12506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Empagliflozin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N=3260</a:t>
              </a:r>
            </a:p>
          </p:txBody>
        </p:sp>
        <p:sp>
          <p:nvSpPr>
            <p:cNvPr id="9" name="TextBox 8">
              <a:extLst>
                <a:ext uri="{FF2B5EF4-FFF2-40B4-BE49-F238E27FC236}">
                  <a16:creationId xmlns:a16="http://schemas.microsoft.com/office/drawing/2014/main" id="{EC9CCE0D-B7DE-98D5-BF8E-FC5AA829E432}"/>
                </a:ext>
              </a:extLst>
            </p:cNvPr>
            <p:cNvSpPr txBox="1"/>
            <p:nvPr/>
          </p:nvSpPr>
          <p:spPr>
            <a:xfrm>
              <a:off x="5272533" y="2587633"/>
              <a:ext cx="8322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Placebo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N=3262</a:t>
              </a:r>
            </a:p>
          </p:txBody>
        </p:sp>
        <p:grpSp>
          <p:nvGrpSpPr>
            <p:cNvPr id="38" name="Group 37">
              <a:extLst>
                <a:ext uri="{FF2B5EF4-FFF2-40B4-BE49-F238E27FC236}">
                  <a16:creationId xmlns:a16="http://schemas.microsoft.com/office/drawing/2014/main" id="{AAA3B09D-168E-3CEF-A7BB-5332CE5657C5}"/>
                </a:ext>
              </a:extLst>
            </p:cNvPr>
            <p:cNvGrpSpPr/>
            <p:nvPr/>
          </p:nvGrpSpPr>
          <p:grpSpPr>
            <a:xfrm>
              <a:off x="3827061" y="2009161"/>
              <a:ext cx="576276" cy="836195"/>
              <a:chOff x="3646707" y="2009161"/>
              <a:chExt cx="513159" cy="836195"/>
            </a:xfrm>
          </p:grpSpPr>
          <p:cxnSp>
            <p:nvCxnSpPr>
              <p:cNvPr id="19" name="Straight Arrow Connector 18">
                <a:extLst>
                  <a:ext uri="{FF2B5EF4-FFF2-40B4-BE49-F238E27FC236}">
                    <a16:creationId xmlns:a16="http://schemas.microsoft.com/office/drawing/2014/main" id="{83622371-4C64-6B67-0B3F-E34FB86B251E}"/>
                  </a:ext>
                </a:extLst>
              </p:cNvPr>
              <p:cNvCxnSpPr>
                <a:cxnSpLocks/>
              </p:cNvCxnSpPr>
              <p:nvPr/>
            </p:nvCxnSpPr>
            <p:spPr>
              <a:xfrm>
                <a:off x="3873357" y="2009161"/>
                <a:ext cx="2865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793FC8-68A4-E69D-AA20-E904EFED171B}"/>
                  </a:ext>
                </a:extLst>
              </p:cNvPr>
              <p:cNvCxnSpPr>
                <a:cxnSpLocks/>
              </p:cNvCxnSpPr>
              <p:nvPr/>
            </p:nvCxnSpPr>
            <p:spPr>
              <a:xfrm>
                <a:off x="3873357" y="2845356"/>
                <a:ext cx="28650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EB76E59-21DD-7139-3E5E-645F9587EEBC}"/>
                  </a:ext>
                </a:extLst>
              </p:cNvPr>
              <p:cNvCxnSpPr>
                <a:cxnSpLocks/>
              </p:cNvCxnSpPr>
              <p:nvPr/>
            </p:nvCxnSpPr>
            <p:spPr>
              <a:xfrm>
                <a:off x="3873357" y="2009161"/>
                <a:ext cx="0" cy="2897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0485D0-9989-EFE2-A862-AC5C3FCA6FF5}"/>
                  </a:ext>
                </a:extLst>
              </p:cNvPr>
              <p:cNvCxnSpPr>
                <a:cxnSpLocks/>
              </p:cNvCxnSpPr>
              <p:nvPr/>
            </p:nvCxnSpPr>
            <p:spPr>
              <a:xfrm>
                <a:off x="3873357" y="2552602"/>
                <a:ext cx="0" cy="2897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F241A9A-008E-548B-FC19-077DD35DDDFA}"/>
                  </a:ext>
                </a:extLst>
              </p:cNvPr>
              <p:cNvCxnSpPr>
                <a:cxnSpLocks/>
              </p:cNvCxnSpPr>
              <p:nvPr/>
            </p:nvCxnSpPr>
            <p:spPr>
              <a:xfrm>
                <a:off x="3647326" y="2552602"/>
                <a:ext cx="226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F2F066-0819-8B46-93B3-120EF601143B}"/>
                  </a:ext>
                </a:extLst>
              </p:cNvPr>
              <p:cNvCxnSpPr>
                <a:cxnSpLocks/>
              </p:cNvCxnSpPr>
              <p:nvPr/>
            </p:nvCxnSpPr>
            <p:spPr>
              <a:xfrm>
                <a:off x="3646707" y="2298887"/>
                <a:ext cx="2260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A blue and white bottle with a blue lid&#10;&#10;Description automatically generated">
              <a:extLst>
                <a:ext uri="{FF2B5EF4-FFF2-40B4-BE49-F238E27FC236}">
                  <a16:creationId xmlns:a16="http://schemas.microsoft.com/office/drawing/2014/main" id="{9EEAA3EC-2B6D-9152-34A0-8182D88186C1}"/>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15000" contrast="29000"/>
                      </a14:imgEffect>
                    </a14:imgLayer>
                  </a14:imgProps>
                </a:ext>
                <a:ext uri="{28A0092B-C50C-407E-A947-70E740481C1C}">
                  <a14:useLocalDpi xmlns:a14="http://schemas.microsoft.com/office/drawing/2010/main" val="0"/>
                </a:ext>
              </a:extLst>
            </a:blip>
            <a:stretch>
              <a:fillRect/>
            </a:stretch>
          </p:blipFill>
          <p:spPr>
            <a:xfrm>
              <a:off x="4541838" y="1540792"/>
              <a:ext cx="576276" cy="873278"/>
            </a:xfrm>
            <a:prstGeom prst="rect">
              <a:avLst/>
            </a:prstGeom>
          </p:spPr>
        </p:pic>
        <p:pic>
          <p:nvPicPr>
            <p:cNvPr id="3" name="Picture 2" descr="A blue and white bottle with a blue lid&#10;&#10;Description automatically generated">
              <a:extLst>
                <a:ext uri="{FF2B5EF4-FFF2-40B4-BE49-F238E27FC236}">
                  <a16:creationId xmlns:a16="http://schemas.microsoft.com/office/drawing/2014/main" id="{58586899-2E1A-A7C3-027D-1F7B53622202}"/>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514199" y="2412604"/>
              <a:ext cx="576276" cy="873278"/>
            </a:xfrm>
            <a:prstGeom prst="rect">
              <a:avLst/>
            </a:prstGeom>
          </p:spPr>
        </p:pic>
        <p:sp>
          <p:nvSpPr>
            <p:cNvPr id="12" name="TextBox 11">
              <a:extLst>
                <a:ext uri="{FF2B5EF4-FFF2-40B4-BE49-F238E27FC236}">
                  <a16:creationId xmlns:a16="http://schemas.microsoft.com/office/drawing/2014/main" id="{E1D425F3-114A-E01F-BB36-5294174A3643}"/>
                </a:ext>
              </a:extLst>
            </p:cNvPr>
            <p:cNvSpPr txBox="1"/>
            <p:nvPr/>
          </p:nvSpPr>
          <p:spPr>
            <a:xfrm rot="20432820">
              <a:off x="1604367" y="2237973"/>
              <a:ext cx="617390" cy="994124"/>
            </a:xfrm>
            <a:prstGeom prst="rect">
              <a:avLst/>
            </a:prstGeom>
            <a:noFill/>
          </p:spPr>
          <p:txBody>
            <a:bodyPr wrap="none" rtlCol="0">
              <a:prstTxWarp prst="textArchDown">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a:ea typeface="+mn-ea"/>
                  <a:cs typeface="+mn-cs"/>
                </a:rPr>
                <a:t>© Medscape, LLC</a:t>
              </a:r>
            </a:p>
          </p:txBody>
        </p:sp>
        <p:grpSp>
          <p:nvGrpSpPr>
            <p:cNvPr id="21" name="Group 20">
              <a:extLst>
                <a:ext uri="{FF2B5EF4-FFF2-40B4-BE49-F238E27FC236}">
                  <a16:creationId xmlns:a16="http://schemas.microsoft.com/office/drawing/2014/main" id="{1F118DC0-FF41-A38F-AEF4-B6B8A82F5DF1}"/>
                </a:ext>
              </a:extLst>
            </p:cNvPr>
            <p:cNvGrpSpPr/>
            <p:nvPr/>
          </p:nvGrpSpPr>
          <p:grpSpPr>
            <a:xfrm>
              <a:off x="1833946" y="2735035"/>
              <a:ext cx="276400" cy="276400"/>
              <a:chOff x="984431" y="2719978"/>
              <a:chExt cx="276400" cy="276400"/>
            </a:xfrm>
          </p:grpSpPr>
          <p:sp>
            <p:nvSpPr>
              <p:cNvPr id="16" name="Oval 15">
                <a:extLst>
                  <a:ext uri="{FF2B5EF4-FFF2-40B4-BE49-F238E27FC236}">
                    <a16:creationId xmlns:a16="http://schemas.microsoft.com/office/drawing/2014/main" id="{95E3C2F9-30FF-C5BE-0A13-28CFF088EAD4}"/>
                  </a:ext>
                </a:extLst>
              </p:cNvPr>
              <p:cNvSpPr/>
              <p:nvPr/>
            </p:nvSpPr>
            <p:spPr>
              <a:xfrm>
                <a:off x="984431" y="2719978"/>
                <a:ext cx="276400" cy="276400"/>
              </a:xfrm>
              <a:prstGeom prst="ellipse">
                <a:avLst/>
              </a:prstGeom>
              <a:solidFill>
                <a:srgbClr val="E84E4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A5AA479D-7ACE-19F4-A228-E2AA67470626}"/>
                  </a:ext>
                </a:extLst>
              </p:cNvPr>
              <p:cNvSpPr/>
              <p:nvPr/>
            </p:nvSpPr>
            <p:spPr>
              <a:xfrm>
                <a:off x="1025422" y="2760969"/>
                <a:ext cx="194418" cy="194417"/>
              </a:xfrm>
              <a:prstGeom prst="ellipse">
                <a:avLst/>
              </a:prstGeom>
              <a:solidFill>
                <a:srgbClr val="E84E4B">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1E85AEC8-D92C-9825-3228-8F65C9D69513}"/>
                  </a:ext>
                </a:extLst>
              </p:cNvPr>
              <p:cNvSpPr/>
              <p:nvPr/>
            </p:nvSpPr>
            <p:spPr>
              <a:xfrm>
                <a:off x="1070470" y="2806017"/>
                <a:ext cx="104322" cy="104322"/>
              </a:xfrm>
              <a:prstGeom prst="ellipse">
                <a:avLst/>
              </a:prstGeom>
              <a:solidFill>
                <a:srgbClr val="EC514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179519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B9E3-E588-B502-2E7F-A2A2077ADB1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98EF190-9303-8413-E3C2-1B3BE97674E4}"/>
              </a:ext>
            </a:extLst>
          </p:cNvPr>
          <p:cNvSpPr>
            <a:spLocks noGrp="1"/>
          </p:cNvSpPr>
          <p:nvPr>
            <p:ph type="title"/>
            <p:custDataLst>
              <p:tags r:id="rId1"/>
            </p:custDataLst>
          </p:nvPr>
        </p:nvSpPr>
        <p:spPr/>
        <p:txBody>
          <a:bodyPr>
            <a:normAutofit/>
          </a:bodyPr>
          <a:lstStyle/>
          <a:p>
            <a:r>
              <a:rPr lang="en-US" dirty="0"/>
              <a:t>GLP1a in ASCVD</a:t>
            </a:r>
            <a:endParaRPr lang="en-US" sz="3100" i="1" dirty="0"/>
          </a:p>
        </p:txBody>
      </p:sp>
      <p:sp>
        <p:nvSpPr>
          <p:cNvPr id="7" name="Text Placeholder 6">
            <a:extLst>
              <a:ext uri="{FF2B5EF4-FFF2-40B4-BE49-F238E27FC236}">
                <a16:creationId xmlns:a16="http://schemas.microsoft.com/office/drawing/2014/main" id="{73AE2451-1FA0-8630-485F-93C4019D0255}"/>
              </a:ext>
            </a:extLst>
          </p:cNvPr>
          <p:cNvSpPr>
            <a:spLocks noGrp="1"/>
          </p:cNvSpPr>
          <p:nvPr>
            <p:ph type="body" sz="quarter" idx="14"/>
          </p:nvPr>
        </p:nvSpPr>
        <p:spPr/>
        <p:txBody>
          <a:bodyPr/>
          <a:lstStyle/>
          <a:p>
            <a:r>
              <a:rPr lang="en-US" dirty="0" err="1"/>
              <a:t>Lincoff</a:t>
            </a:r>
            <a:r>
              <a:rPr lang="en-US" dirty="0"/>
              <a:t> AM et al. DOI: 10.1056/NEJMoa2307563</a:t>
            </a:r>
          </a:p>
        </p:txBody>
      </p:sp>
      <p:grpSp>
        <p:nvGrpSpPr>
          <p:cNvPr id="2" name="Group 1">
            <a:extLst>
              <a:ext uri="{FF2B5EF4-FFF2-40B4-BE49-F238E27FC236}">
                <a16:creationId xmlns:a16="http://schemas.microsoft.com/office/drawing/2014/main" id="{EB4DAC55-0561-8749-D9B3-10D16EACC302}"/>
              </a:ext>
            </a:extLst>
          </p:cNvPr>
          <p:cNvGrpSpPr/>
          <p:nvPr/>
        </p:nvGrpSpPr>
        <p:grpSpPr>
          <a:xfrm>
            <a:off x="94221" y="1340369"/>
            <a:ext cx="12007921" cy="5241985"/>
            <a:chOff x="94221" y="1340369"/>
            <a:chExt cx="12007921" cy="5241985"/>
          </a:xfrm>
        </p:grpSpPr>
        <p:sp>
          <p:nvSpPr>
            <p:cNvPr id="4" name="TextBox 3">
              <a:extLst>
                <a:ext uri="{FF2B5EF4-FFF2-40B4-BE49-F238E27FC236}">
                  <a16:creationId xmlns:a16="http://schemas.microsoft.com/office/drawing/2014/main" id="{3CA22595-66DE-205A-B7C9-ADADB056FAB0}"/>
                </a:ext>
              </a:extLst>
            </p:cNvPr>
            <p:cNvSpPr txBox="1"/>
            <p:nvPr/>
          </p:nvSpPr>
          <p:spPr>
            <a:xfrm>
              <a:off x="8557360" y="3958046"/>
              <a:ext cx="3422308" cy="2624308"/>
            </a:xfrm>
            <a:prstGeom prst="rect">
              <a:avLst/>
            </a:prstGeom>
            <a:solidFill>
              <a:srgbClr val="FDDDDC"/>
            </a:solid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C5149"/>
                  </a:solidFill>
                  <a:effectLst/>
                  <a:uLnTx/>
                  <a:uFillTx/>
                  <a:latin typeface="Arial"/>
                  <a:ea typeface="+mn-ea"/>
                  <a:cs typeface="+mn-cs"/>
                </a:rPr>
                <a:t>Patients with stable ASCVD, </a:t>
              </a:r>
              <a:br>
                <a:rPr kumimoji="0" lang="en-US" sz="1600" b="1" i="0" u="none" strike="noStrike" kern="1200" cap="none" spc="0" normalizeH="0" baseline="0" noProof="0" dirty="0">
                  <a:ln>
                    <a:noFill/>
                  </a:ln>
                  <a:solidFill>
                    <a:srgbClr val="EC5149"/>
                  </a:solidFill>
                  <a:effectLst/>
                  <a:uLnTx/>
                  <a:uFillTx/>
                  <a:latin typeface="Arial"/>
                  <a:ea typeface="+mn-ea"/>
                  <a:cs typeface="+mn-cs"/>
                </a:rPr>
              </a:br>
              <a:r>
                <a:rPr kumimoji="0" lang="en-US" sz="1600" b="1" i="0" u="none" strike="noStrike" kern="1200" cap="none" spc="0" normalizeH="0" baseline="0" noProof="0" dirty="0">
                  <a:ln>
                    <a:noFill/>
                  </a:ln>
                  <a:solidFill>
                    <a:srgbClr val="EC5149"/>
                  </a:solidFill>
                  <a:effectLst/>
                  <a:uLnTx/>
                  <a:uFillTx/>
                  <a:latin typeface="Arial"/>
                  <a:ea typeface="+mn-ea"/>
                  <a:cs typeface="+mn-cs"/>
                </a:rPr>
                <a:t>BMI ≥ 27, no T2DM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EC5149"/>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C5149"/>
                  </a:solidFill>
                  <a:effectLst/>
                  <a:uLnTx/>
                  <a:uFillTx/>
                  <a:latin typeface="Arial"/>
                  <a:ea typeface="+mn-ea"/>
                  <a:cs typeface="+mn-cs"/>
                </a:rPr>
                <a:t>Mean follow-up 40 months</a:t>
              </a:r>
            </a:p>
          </p:txBody>
        </p:sp>
        <p:pic>
          <p:nvPicPr>
            <p:cNvPr id="8" name="Picture 7">
              <a:extLst>
                <a:ext uri="{FF2B5EF4-FFF2-40B4-BE49-F238E27FC236}">
                  <a16:creationId xmlns:a16="http://schemas.microsoft.com/office/drawing/2014/main" id="{B6015F34-A4B5-7B1A-90EE-EF3A47CB386F}"/>
                </a:ext>
              </a:extLst>
            </p:cNvPr>
            <p:cNvPicPr>
              <a:picLocks noChangeAspect="1"/>
            </p:cNvPicPr>
            <p:nvPr/>
          </p:nvPicPr>
          <p:blipFill>
            <a:blip r:embed="rId4"/>
            <a:stretch>
              <a:fillRect/>
            </a:stretch>
          </p:blipFill>
          <p:spPr>
            <a:xfrm>
              <a:off x="94221" y="2648913"/>
              <a:ext cx="5083834" cy="3828829"/>
            </a:xfrm>
            <a:prstGeom prst="rect">
              <a:avLst/>
            </a:prstGeom>
          </p:spPr>
        </p:pic>
        <p:pic>
          <p:nvPicPr>
            <p:cNvPr id="10" name="Picture 9">
              <a:extLst>
                <a:ext uri="{FF2B5EF4-FFF2-40B4-BE49-F238E27FC236}">
                  <a16:creationId xmlns:a16="http://schemas.microsoft.com/office/drawing/2014/main" id="{8569C264-9AD2-17C4-FC57-7065C1E58B84}"/>
                </a:ext>
              </a:extLst>
            </p:cNvPr>
            <p:cNvPicPr>
              <a:picLocks noChangeAspect="1"/>
            </p:cNvPicPr>
            <p:nvPr/>
          </p:nvPicPr>
          <p:blipFill>
            <a:blip r:embed="rId5"/>
            <a:stretch>
              <a:fillRect/>
            </a:stretch>
          </p:blipFill>
          <p:spPr>
            <a:xfrm>
              <a:off x="8422887" y="1464609"/>
              <a:ext cx="3679255" cy="1949641"/>
            </a:xfrm>
            <a:prstGeom prst="rect">
              <a:avLst/>
            </a:prstGeom>
          </p:spPr>
        </p:pic>
        <p:pic>
          <p:nvPicPr>
            <p:cNvPr id="12" name="Picture 11">
              <a:extLst>
                <a:ext uri="{FF2B5EF4-FFF2-40B4-BE49-F238E27FC236}">
                  <a16:creationId xmlns:a16="http://schemas.microsoft.com/office/drawing/2014/main" id="{73A2C89F-49F8-7240-EEC9-2F7324A45A84}"/>
                </a:ext>
              </a:extLst>
            </p:cNvPr>
            <p:cNvPicPr>
              <a:picLocks noChangeAspect="1"/>
            </p:cNvPicPr>
            <p:nvPr/>
          </p:nvPicPr>
          <p:blipFill>
            <a:blip r:embed="rId6"/>
            <a:stretch>
              <a:fillRect/>
            </a:stretch>
          </p:blipFill>
          <p:spPr>
            <a:xfrm>
              <a:off x="5178055" y="1340369"/>
              <a:ext cx="3244832" cy="5241985"/>
            </a:xfrm>
            <a:prstGeom prst="rect">
              <a:avLst/>
            </a:prstGeom>
          </p:spPr>
        </p:pic>
        <p:grpSp>
          <p:nvGrpSpPr>
            <p:cNvPr id="27" name="Group 26">
              <a:extLst>
                <a:ext uri="{FF2B5EF4-FFF2-40B4-BE49-F238E27FC236}">
                  <a16:creationId xmlns:a16="http://schemas.microsoft.com/office/drawing/2014/main" id="{B5F45EF8-DB6C-0198-2904-1288318EC20C}"/>
                </a:ext>
              </a:extLst>
            </p:cNvPr>
            <p:cNvGrpSpPr/>
            <p:nvPr/>
          </p:nvGrpSpPr>
          <p:grpSpPr>
            <a:xfrm>
              <a:off x="260619" y="1424317"/>
              <a:ext cx="2187000" cy="1146318"/>
              <a:chOff x="198975" y="1424317"/>
              <a:chExt cx="2187000" cy="1146318"/>
            </a:xfrm>
          </p:grpSpPr>
          <p:pic>
            <p:nvPicPr>
              <p:cNvPr id="22" name="Picture 21">
                <a:extLst>
                  <a:ext uri="{FF2B5EF4-FFF2-40B4-BE49-F238E27FC236}">
                    <a16:creationId xmlns:a16="http://schemas.microsoft.com/office/drawing/2014/main" id="{FB0D944E-A55D-E4F0-5E3E-3EA9A7D829A5}"/>
                  </a:ext>
                </a:extLst>
              </p:cNvPr>
              <p:cNvPicPr>
                <a:picLocks noChangeAspect="1"/>
              </p:cNvPicPr>
              <p:nvPr/>
            </p:nvPicPr>
            <p:blipFill>
              <a:blip r:embed="rId7"/>
              <a:srcRect b="74102"/>
              <a:stretch/>
            </p:blipFill>
            <p:spPr>
              <a:xfrm>
                <a:off x="198975" y="1464609"/>
                <a:ext cx="1410089" cy="1106026"/>
              </a:xfrm>
              <a:prstGeom prst="rect">
                <a:avLst/>
              </a:prstGeom>
            </p:spPr>
          </p:pic>
          <p:pic>
            <p:nvPicPr>
              <p:cNvPr id="14" name="Picture 13">
                <a:extLst>
                  <a:ext uri="{FF2B5EF4-FFF2-40B4-BE49-F238E27FC236}">
                    <a16:creationId xmlns:a16="http://schemas.microsoft.com/office/drawing/2014/main" id="{66FBBD81-C654-08B9-BD68-32C761629FC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85797" y="1950408"/>
                <a:ext cx="620227" cy="620227"/>
              </a:xfrm>
              <a:prstGeom prst="rect">
                <a:avLst/>
              </a:prstGeom>
            </p:spPr>
          </p:pic>
          <p:sp>
            <p:nvSpPr>
              <p:cNvPr id="24" name="TextBox 23">
                <a:extLst>
                  <a:ext uri="{FF2B5EF4-FFF2-40B4-BE49-F238E27FC236}">
                    <a16:creationId xmlns:a16="http://schemas.microsoft.com/office/drawing/2014/main" id="{136451DC-B9E1-DA74-6C5E-52202AD044A4}"/>
                  </a:ext>
                </a:extLst>
              </p:cNvPr>
              <p:cNvSpPr txBox="1"/>
              <p:nvPr/>
            </p:nvSpPr>
            <p:spPr>
              <a:xfrm>
                <a:off x="1205844" y="1424317"/>
                <a:ext cx="1180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7484F"/>
                    </a:solidFill>
                    <a:effectLst/>
                    <a:uLnTx/>
                    <a:uFillTx/>
                    <a:latin typeface="Arial"/>
                    <a:ea typeface="+mn-ea"/>
                    <a:cs typeface="+mn-cs"/>
                  </a:rPr>
                  <a:t>Semaglutide</a:t>
                </a:r>
                <a:endParaRPr kumimoji="0" lang="en-US" sz="1400" b="0" i="0" u="none" strike="noStrike" kern="1200" cap="none" spc="0" normalizeH="0" baseline="0" noProof="0" dirty="0">
                  <a:ln>
                    <a:noFill/>
                  </a:ln>
                  <a:solidFill>
                    <a:srgbClr val="47484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N = 8803</a:t>
                </a:r>
              </a:p>
            </p:txBody>
          </p:sp>
        </p:grpSp>
        <p:grpSp>
          <p:nvGrpSpPr>
            <p:cNvPr id="28" name="Group 27">
              <a:extLst>
                <a:ext uri="{FF2B5EF4-FFF2-40B4-BE49-F238E27FC236}">
                  <a16:creationId xmlns:a16="http://schemas.microsoft.com/office/drawing/2014/main" id="{F49E7149-A9AF-6754-A7E8-FE10C8D66FA7}"/>
                </a:ext>
              </a:extLst>
            </p:cNvPr>
            <p:cNvGrpSpPr/>
            <p:nvPr/>
          </p:nvGrpSpPr>
          <p:grpSpPr>
            <a:xfrm>
              <a:off x="2770834" y="1432973"/>
              <a:ext cx="2105718" cy="1137662"/>
              <a:chOff x="2584515" y="1432973"/>
              <a:chExt cx="2105718" cy="1137662"/>
            </a:xfrm>
          </p:grpSpPr>
          <p:pic>
            <p:nvPicPr>
              <p:cNvPr id="23" name="Picture 22">
                <a:extLst>
                  <a:ext uri="{FF2B5EF4-FFF2-40B4-BE49-F238E27FC236}">
                    <a16:creationId xmlns:a16="http://schemas.microsoft.com/office/drawing/2014/main" id="{7AD57CB3-0F44-BF87-2D18-71C829A0A004}"/>
                  </a:ext>
                </a:extLst>
              </p:cNvPr>
              <p:cNvPicPr>
                <a:picLocks noChangeAspect="1"/>
              </p:cNvPicPr>
              <p:nvPr/>
            </p:nvPicPr>
            <p:blipFill>
              <a:blip r:embed="rId7"/>
              <a:srcRect b="74102"/>
              <a:stretch/>
            </p:blipFill>
            <p:spPr>
              <a:xfrm>
                <a:off x="2584515" y="1464609"/>
                <a:ext cx="1410089" cy="1106026"/>
              </a:xfrm>
              <a:prstGeom prst="rect">
                <a:avLst/>
              </a:prstGeom>
            </p:spPr>
          </p:pic>
          <p:pic>
            <p:nvPicPr>
              <p:cNvPr id="13" name="Picture 12" descr="A white syringe with a needle&#10;&#10;Description automatically generated">
                <a:extLst>
                  <a:ext uri="{FF2B5EF4-FFF2-40B4-BE49-F238E27FC236}">
                    <a16:creationId xmlns:a16="http://schemas.microsoft.com/office/drawing/2014/main" id="{FCCE5AB2-2D54-83F3-4478-E138D9967E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2404" y="1947537"/>
                <a:ext cx="621480" cy="621480"/>
              </a:xfrm>
              <a:prstGeom prst="rect">
                <a:avLst/>
              </a:prstGeom>
            </p:spPr>
          </p:pic>
          <p:sp>
            <p:nvSpPr>
              <p:cNvPr id="25" name="TextBox 24">
                <a:extLst>
                  <a:ext uri="{FF2B5EF4-FFF2-40B4-BE49-F238E27FC236}">
                    <a16:creationId xmlns:a16="http://schemas.microsoft.com/office/drawing/2014/main" id="{56E98598-A787-310B-1F35-1F04950C057F}"/>
                  </a:ext>
                </a:extLst>
              </p:cNvPr>
              <p:cNvSpPr txBox="1"/>
              <p:nvPr/>
            </p:nvSpPr>
            <p:spPr>
              <a:xfrm>
                <a:off x="3774598" y="1432973"/>
                <a:ext cx="9156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Placebo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N = 8801</a:t>
                </a:r>
              </a:p>
            </p:txBody>
          </p:sp>
        </p:grpSp>
        <p:cxnSp>
          <p:nvCxnSpPr>
            <p:cNvPr id="30" name="Straight Connector 29">
              <a:extLst>
                <a:ext uri="{FF2B5EF4-FFF2-40B4-BE49-F238E27FC236}">
                  <a16:creationId xmlns:a16="http://schemas.microsoft.com/office/drawing/2014/main" id="{1CC89894-EE5D-555C-0EA0-3E9112E7208A}"/>
                </a:ext>
              </a:extLst>
            </p:cNvPr>
            <p:cNvCxnSpPr/>
            <p:nvPr/>
          </p:nvCxnSpPr>
          <p:spPr>
            <a:xfrm>
              <a:off x="2578404" y="1341869"/>
              <a:ext cx="0" cy="1228648"/>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810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906A7-0A75-6E03-F43A-417B4247A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36B52-0299-BB47-C42E-DD59E1C8AE22}"/>
              </a:ext>
            </a:extLst>
          </p:cNvPr>
          <p:cNvSpPr>
            <a:spLocks noGrp="1"/>
          </p:cNvSpPr>
          <p:nvPr>
            <p:ph type="title"/>
          </p:nvPr>
        </p:nvSpPr>
        <p:spPr>
          <a:xfrm>
            <a:off x="719668" y="132515"/>
            <a:ext cx="10752667" cy="828675"/>
          </a:xfrm>
        </p:spPr>
        <p:txBody>
          <a:bodyPr/>
          <a:lstStyle/>
          <a:p>
            <a:r>
              <a:rPr lang="en-US"/>
              <a:t>Diagnosis of MI</a:t>
            </a:r>
          </a:p>
        </p:txBody>
      </p:sp>
      <p:sp>
        <p:nvSpPr>
          <p:cNvPr id="2859010" name="Rectangle 2">
            <a:extLst>
              <a:ext uri="{FF2B5EF4-FFF2-40B4-BE49-F238E27FC236}">
                <a16:creationId xmlns:a16="http://schemas.microsoft.com/office/drawing/2014/main" id="{B92B0A50-0014-8C41-1579-44EC643E8773}"/>
              </a:ext>
            </a:extLst>
          </p:cNvPr>
          <p:cNvSpPr>
            <a:spLocks noGrp="1" noChangeArrowheads="1"/>
          </p:cNvSpPr>
          <p:nvPr>
            <p:ph type="body" sz="quarter" idx="14"/>
          </p:nvPr>
        </p:nvSpPr>
        <p:spPr>
          <a:xfrm>
            <a:off x="0" y="6443188"/>
            <a:ext cx="12191999" cy="278332"/>
          </a:xfrm>
        </p:spPr>
        <p:txBody>
          <a:bodyPr/>
          <a:lstStyle/>
          <a:p>
            <a:r>
              <a:rPr lang="en-GB"/>
              <a:t>Alpert JS, et al. J Am Coll </a:t>
            </a:r>
            <a:r>
              <a:rPr lang="en-GB" err="1"/>
              <a:t>Cardiol</a:t>
            </a:r>
            <a:r>
              <a:rPr lang="en-GB"/>
              <a:t>. 2000;36:959-969.</a:t>
            </a:r>
            <a:endParaRPr lang="en-US" altLang="en-US"/>
          </a:p>
        </p:txBody>
      </p:sp>
      <p:sp>
        <p:nvSpPr>
          <p:cNvPr id="8" name="TextBox 7">
            <a:extLst>
              <a:ext uri="{FF2B5EF4-FFF2-40B4-BE49-F238E27FC236}">
                <a16:creationId xmlns:a16="http://schemas.microsoft.com/office/drawing/2014/main" id="{2A07A25B-87C8-F19A-7048-5246EE2BA8CE}"/>
              </a:ext>
            </a:extLst>
          </p:cNvPr>
          <p:cNvSpPr txBox="1"/>
          <p:nvPr/>
        </p:nvSpPr>
        <p:spPr>
          <a:xfrm>
            <a:off x="2098877" y="4316575"/>
            <a:ext cx="8921056" cy="1354217"/>
          </a:xfrm>
          <a:prstGeom prst="rect">
            <a:avLst/>
          </a:prstGeom>
          <a:noFill/>
        </p:spPr>
        <p:txBody>
          <a:bodyPr wrap="square">
            <a:spAutoFit/>
          </a:bodyPr>
          <a:lstStyle/>
          <a:p>
            <a:pPr>
              <a:spcBef>
                <a:spcPct val="0"/>
              </a:spcBef>
              <a:spcAft>
                <a:spcPts val="600"/>
              </a:spcAft>
              <a:buFontTx/>
              <a:buNone/>
            </a:pPr>
            <a:r>
              <a:rPr lang="en-US" altLang="en-US" sz="2400" b="1" u="sng">
                <a:solidFill>
                  <a:srgbClr val="FF0000"/>
                </a:solidFill>
              </a:rPr>
              <a:t>Biomarker indicators of MI</a:t>
            </a:r>
            <a:r>
              <a:rPr lang="en-US" altLang="en-US" sz="2400" b="1">
                <a:solidFill>
                  <a:srgbClr val="FF0000"/>
                </a:solidFill>
              </a:rPr>
              <a:t> </a:t>
            </a:r>
          </a:p>
          <a:p>
            <a:pPr marL="800100" lvl="1" indent="-342900">
              <a:spcBef>
                <a:spcPct val="0"/>
              </a:spcBef>
              <a:spcAft>
                <a:spcPts val="600"/>
              </a:spcAft>
              <a:buFont typeface="Wingdings" panose="05000000000000000000" pitchFamily="2" charset="2"/>
              <a:buChar char="§"/>
            </a:pPr>
            <a:r>
              <a:rPr lang="en-US" altLang="en-US" sz="2400" b="1"/>
              <a:t>Troponin is preferred biomarker for diagnosis of MI</a:t>
            </a:r>
          </a:p>
          <a:p>
            <a:pPr marL="800100" lvl="1" indent="-342900">
              <a:spcBef>
                <a:spcPct val="0"/>
              </a:spcBef>
              <a:spcAft>
                <a:spcPts val="600"/>
              </a:spcAft>
              <a:buFont typeface="Wingdings" panose="05000000000000000000" pitchFamily="2" charset="2"/>
              <a:buChar char="§"/>
            </a:pPr>
            <a:r>
              <a:rPr lang="en-US" altLang="en-US" sz="2400" b="1"/>
              <a:t>CK-MB only if troponin is not available </a:t>
            </a:r>
          </a:p>
        </p:txBody>
      </p:sp>
      <p:pic>
        <p:nvPicPr>
          <p:cNvPr id="6" name="Picture 5">
            <a:extLst>
              <a:ext uri="{FF2B5EF4-FFF2-40B4-BE49-F238E27FC236}">
                <a16:creationId xmlns:a16="http://schemas.microsoft.com/office/drawing/2014/main" id="{7D24AC3A-B8B7-526E-9611-9B05EF73EC55}"/>
              </a:ext>
            </a:extLst>
          </p:cNvPr>
          <p:cNvPicPr>
            <a:picLocks noChangeAspect="1"/>
          </p:cNvPicPr>
          <p:nvPr/>
        </p:nvPicPr>
        <p:blipFill>
          <a:blip r:embed="rId3"/>
          <a:stretch>
            <a:fillRect/>
          </a:stretch>
        </p:blipFill>
        <p:spPr>
          <a:xfrm>
            <a:off x="1502430" y="1232270"/>
            <a:ext cx="9187140" cy="2758874"/>
          </a:xfrm>
          <a:prstGeom prst="rect">
            <a:avLst/>
          </a:prstGeom>
        </p:spPr>
      </p:pic>
    </p:spTree>
    <p:extLst>
      <p:ext uri="{BB962C8B-B14F-4D97-AF65-F5344CB8AC3E}">
        <p14:creationId xmlns:p14="http://schemas.microsoft.com/office/powerpoint/2010/main" val="909485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normAutofit fontScale="90000"/>
          </a:bodyPr>
          <a:lstStyle/>
          <a:p>
            <a:r>
              <a:rPr lang="en-US" dirty="0"/>
              <a:t>Antithrombotic Therapy</a:t>
            </a:r>
            <a:br>
              <a:rPr lang="en-US" dirty="0">
                <a:ea typeface="Roboto Condensed"/>
                <a:cs typeface="Roboto Condensed"/>
              </a:rPr>
            </a:br>
            <a:r>
              <a:rPr lang="en-US" sz="3100" i="1" dirty="0"/>
              <a:t>Expert Perspectives</a:t>
            </a:r>
          </a:p>
        </p:txBody>
      </p:sp>
      <p:sp>
        <p:nvSpPr>
          <p:cNvPr id="16" name="Text Placeholder 15">
            <a:extLst>
              <a:ext uri="{FF2B5EF4-FFF2-40B4-BE49-F238E27FC236}">
                <a16:creationId xmlns:a16="http://schemas.microsoft.com/office/drawing/2014/main" id="{B8A86459-B958-4CF4-CFF4-BB297831AC49}"/>
              </a:ext>
            </a:extLst>
          </p:cNvPr>
          <p:cNvSpPr>
            <a:spLocks noGrp="1"/>
          </p:cNvSpPr>
          <p:nvPr>
            <p:ph type="body" sz="quarter" idx="14"/>
            <p:custDataLst>
              <p:tags r:id="rId2"/>
            </p:custDataLst>
          </p:nvPr>
        </p:nvSpPr>
        <p:spPr/>
        <p:txBody>
          <a:bodyPr/>
          <a:lstStyle/>
          <a:p>
            <a:r>
              <a:rPr lang="en-US" dirty="0"/>
              <a:t>PCI, percutaneous coronary intervention.</a:t>
            </a:r>
            <a:endParaRPr lang="en-US"/>
          </a:p>
        </p:txBody>
      </p:sp>
      <p:sp>
        <p:nvSpPr>
          <p:cNvPr id="3" name="Title 5">
            <a:extLst>
              <a:ext uri="{FF2B5EF4-FFF2-40B4-BE49-F238E27FC236}">
                <a16:creationId xmlns:a16="http://schemas.microsoft.com/office/drawing/2014/main" id="{3440A6AE-1F10-E370-2494-7616D75B920F}"/>
              </a:ext>
            </a:extLst>
          </p:cNvPr>
          <p:cNvSpPr txBox="1">
            <a:spLocks/>
          </p:cNvSpPr>
          <p:nvPr>
            <p:custDataLst>
              <p:tags r:id="rId3"/>
            </p:custDataLst>
          </p:nvPr>
        </p:nvSpPr>
        <p:spPr bwMode="auto">
          <a:xfrm>
            <a:off x="4194918" y="1214272"/>
            <a:ext cx="3562016" cy="458345"/>
          </a:xfrm>
          <a:prstGeom prst="wedgeRoundRectCallout">
            <a:avLst>
              <a:gd name="adj1" fmla="val -8283"/>
              <a:gd name="adj2" fmla="val 144517"/>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How Long after PCI?</a:t>
            </a:r>
          </a:p>
        </p:txBody>
      </p:sp>
      <p:sp>
        <p:nvSpPr>
          <p:cNvPr id="4" name="Title 5">
            <a:extLst>
              <a:ext uri="{FF2B5EF4-FFF2-40B4-BE49-F238E27FC236}">
                <a16:creationId xmlns:a16="http://schemas.microsoft.com/office/drawing/2014/main" id="{B1D752C5-8C83-30B9-4DAE-C9BD974DD314}"/>
              </a:ext>
            </a:extLst>
          </p:cNvPr>
          <p:cNvSpPr txBox="1">
            <a:spLocks/>
          </p:cNvSpPr>
          <p:nvPr>
            <p:custDataLst>
              <p:tags r:id="rId4"/>
            </p:custDataLst>
          </p:nvPr>
        </p:nvSpPr>
        <p:spPr bwMode="auto">
          <a:xfrm>
            <a:off x="1013689" y="1799493"/>
            <a:ext cx="3142672" cy="532334"/>
          </a:xfrm>
          <a:prstGeom prst="wedgeRoundRectCallout">
            <a:avLst>
              <a:gd name="adj1" fmla="val 40269"/>
              <a:gd name="adj2" fmla="val 131209"/>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How Long after MI?</a:t>
            </a:r>
          </a:p>
        </p:txBody>
      </p:sp>
      <p:sp>
        <p:nvSpPr>
          <p:cNvPr id="5" name="Title 5">
            <a:extLst>
              <a:ext uri="{FF2B5EF4-FFF2-40B4-BE49-F238E27FC236}">
                <a16:creationId xmlns:a16="http://schemas.microsoft.com/office/drawing/2014/main" id="{7BD629FF-43B7-6AE6-5806-4BCC9373BD51}"/>
              </a:ext>
            </a:extLst>
          </p:cNvPr>
          <p:cNvSpPr txBox="1">
            <a:spLocks/>
          </p:cNvSpPr>
          <p:nvPr>
            <p:custDataLst>
              <p:tags r:id="rId5"/>
            </p:custDataLst>
          </p:nvPr>
        </p:nvSpPr>
        <p:spPr bwMode="auto">
          <a:xfrm>
            <a:off x="1013689" y="2911093"/>
            <a:ext cx="2867893" cy="828674"/>
          </a:xfrm>
          <a:prstGeom prst="wedgeRoundRectCallout">
            <a:avLst>
              <a:gd name="adj1" fmla="val 49666"/>
              <a:gd name="adj2" fmla="val 88247"/>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T2DM + CAD and no MI?</a:t>
            </a:r>
          </a:p>
        </p:txBody>
      </p:sp>
      <p:sp>
        <p:nvSpPr>
          <p:cNvPr id="8" name="Title 5">
            <a:extLst>
              <a:ext uri="{FF2B5EF4-FFF2-40B4-BE49-F238E27FC236}">
                <a16:creationId xmlns:a16="http://schemas.microsoft.com/office/drawing/2014/main" id="{BBA33F8E-1281-CDB5-6D47-7358400360E9}"/>
              </a:ext>
            </a:extLst>
          </p:cNvPr>
          <p:cNvSpPr txBox="1">
            <a:spLocks/>
          </p:cNvSpPr>
          <p:nvPr>
            <p:custDataLst>
              <p:tags r:id="rId6"/>
            </p:custDataLst>
          </p:nvPr>
        </p:nvSpPr>
        <p:spPr bwMode="auto">
          <a:xfrm>
            <a:off x="8035636" y="1799493"/>
            <a:ext cx="3306624" cy="797934"/>
          </a:xfrm>
          <a:prstGeom prst="wedgeRoundRectCallout">
            <a:avLst>
              <a:gd name="adj1" fmla="val -39883"/>
              <a:gd name="adj2" fmla="val 92637"/>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CAD/PAD with no recent MI or PCI?</a:t>
            </a:r>
          </a:p>
        </p:txBody>
      </p:sp>
      <p:sp>
        <p:nvSpPr>
          <p:cNvPr id="9" name="Title 5">
            <a:extLst>
              <a:ext uri="{FF2B5EF4-FFF2-40B4-BE49-F238E27FC236}">
                <a16:creationId xmlns:a16="http://schemas.microsoft.com/office/drawing/2014/main" id="{1EDB68B7-394A-BE68-C47A-C7BFEA3817F4}"/>
              </a:ext>
            </a:extLst>
          </p:cNvPr>
          <p:cNvSpPr txBox="1">
            <a:spLocks/>
          </p:cNvSpPr>
          <p:nvPr>
            <p:custDataLst>
              <p:tags r:id="rId7"/>
            </p:custDataLst>
          </p:nvPr>
        </p:nvSpPr>
        <p:spPr bwMode="auto">
          <a:xfrm>
            <a:off x="8035636" y="3177033"/>
            <a:ext cx="3306624" cy="640544"/>
          </a:xfrm>
          <a:prstGeom prst="wedgeRoundRectCallout">
            <a:avLst>
              <a:gd name="adj1" fmla="val -42034"/>
              <a:gd name="adj2" fmla="val 97395"/>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Bleeding Risk!</a:t>
            </a:r>
          </a:p>
        </p:txBody>
      </p:sp>
      <p:sp>
        <p:nvSpPr>
          <p:cNvPr id="10" name="Title 5">
            <a:extLst>
              <a:ext uri="{FF2B5EF4-FFF2-40B4-BE49-F238E27FC236}">
                <a16:creationId xmlns:a16="http://schemas.microsoft.com/office/drawing/2014/main" id="{326E0934-8EC1-BB3B-F639-EF59FF188093}"/>
              </a:ext>
            </a:extLst>
          </p:cNvPr>
          <p:cNvSpPr txBox="1">
            <a:spLocks/>
          </p:cNvSpPr>
          <p:nvPr>
            <p:custDataLst>
              <p:tags r:id="rId8"/>
            </p:custDataLst>
          </p:nvPr>
        </p:nvSpPr>
        <p:spPr bwMode="auto">
          <a:xfrm>
            <a:off x="1136068" y="4842359"/>
            <a:ext cx="3020293" cy="1008021"/>
          </a:xfrm>
          <a:prstGeom prst="wedgeRoundRectCallout">
            <a:avLst>
              <a:gd name="adj1" fmla="val 47454"/>
              <a:gd name="adj2" fmla="val -93727"/>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De-escalate by dropping P2Y</a:t>
            </a:r>
            <a:r>
              <a:rPr kumimoji="0" lang="en-US" sz="2400" b="1" i="0" u="none" strike="noStrike" kern="1200" cap="none" spc="0" normalizeH="0" baseline="-25000" noProof="0" dirty="0">
                <a:ln>
                  <a:noFill/>
                </a:ln>
                <a:solidFill>
                  <a:srgbClr val="C00000"/>
                </a:solidFill>
                <a:effectLst/>
                <a:uLnTx/>
                <a:uFillTx/>
                <a:latin typeface="Arial" panose="020B0604020202020204" pitchFamily="34" charset="0"/>
                <a:ea typeface="+mj-ea"/>
                <a:cs typeface="Arial" panose="020B0604020202020204" pitchFamily="34" charset="0"/>
              </a:rPr>
              <a:t>12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Inhibition?</a:t>
            </a:r>
          </a:p>
        </p:txBody>
      </p:sp>
      <p:sp>
        <p:nvSpPr>
          <p:cNvPr id="11" name="Title 5">
            <a:extLst>
              <a:ext uri="{FF2B5EF4-FFF2-40B4-BE49-F238E27FC236}">
                <a16:creationId xmlns:a16="http://schemas.microsoft.com/office/drawing/2014/main" id="{48E73DBD-2A11-50AF-81A5-3592932AA2E5}"/>
              </a:ext>
            </a:extLst>
          </p:cNvPr>
          <p:cNvSpPr txBox="1">
            <a:spLocks/>
          </p:cNvSpPr>
          <p:nvPr>
            <p:custDataLst>
              <p:tags r:id="rId9"/>
            </p:custDataLst>
          </p:nvPr>
        </p:nvSpPr>
        <p:spPr bwMode="auto">
          <a:xfrm>
            <a:off x="7666183" y="4871167"/>
            <a:ext cx="3357419" cy="781666"/>
          </a:xfrm>
          <a:prstGeom prst="wedgeRoundRectCallout">
            <a:avLst>
              <a:gd name="adj1" fmla="val -42963"/>
              <a:gd name="adj2" fmla="val -88276"/>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De-escalate by dropping aspirin ?</a:t>
            </a:r>
          </a:p>
        </p:txBody>
      </p:sp>
      <p:sp>
        <p:nvSpPr>
          <p:cNvPr id="12" name="Title 5">
            <a:extLst>
              <a:ext uri="{FF2B5EF4-FFF2-40B4-BE49-F238E27FC236}">
                <a16:creationId xmlns:a16="http://schemas.microsoft.com/office/drawing/2014/main" id="{0230A6D2-6255-BEA5-FC98-BC3FE21A8FD9}"/>
              </a:ext>
            </a:extLst>
          </p:cNvPr>
          <p:cNvSpPr txBox="1">
            <a:spLocks/>
          </p:cNvSpPr>
          <p:nvPr>
            <p:custDataLst>
              <p:tags r:id="rId10"/>
            </p:custDataLst>
          </p:nvPr>
        </p:nvSpPr>
        <p:spPr bwMode="auto">
          <a:xfrm>
            <a:off x="4465780" y="5555810"/>
            <a:ext cx="3020293" cy="781665"/>
          </a:xfrm>
          <a:prstGeom prst="wedgeRoundRectCallout">
            <a:avLst>
              <a:gd name="adj1" fmla="val 8769"/>
              <a:gd name="adj2" fmla="val -150666"/>
              <a:gd name="adj3" fmla="val 16667"/>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3000" b="1" kern="1200">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If need chronic anticoagulation? </a:t>
            </a:r>
          </a:p>
        </p:txBody>
      </p:sp>
      <p:pic>
        <p:nvPicPr>
          <p:cNvPr id="15" name="Picture 14" descr="A person in a white coat making a confused face&#10;&#10;Description automatically generated">
            <a:extLst>
              <a:ext uri="{FF2B5EF4-FFF2-40B4-BE49-F238E27FC236}">
                <a16:creationId xmlns:a16="http://schemas.microsoft.com/office/drawing/2014/main" id="{666E10FD-5234-F851-1278-8FD5C30B9D64}"/>
              </a:ext>
            </a:extLst>
          </p:cNvPr>
          <p:cNvPicPr>
            <a:picLocks noChangeAspect="1"/>
          </p:cNvPicPr>
          <p:nvPr>
            <p:custDataLst>
              <p:tags r:id="rId11"/>
            </p:custDataLst>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4417289" y="2277155"/>
            <a:ext cx="3357419" cy="2181776"/>
          </a:xfrm>
          <a:prstGeom prst="rect">
            <a:avLst/>
          </a:prstGeom>
        </p:spPr>
      </p:pic>
    </p:spTree>
    <p:extLst>
      <p:ext uri="{BB962C8B-B14F-4D97-AF65-F5344CB8AC3E}">
        <p14:creationId xmlns:p14="http://schemas.microsoft.com/office/powerpoint/2010/main" val="3057216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Recommended Duration of Antiplatelet Therapy</a:t>
            </a:r>
          </a:p>
        </p:txBody>
      </p:sp>
      <p:sp>
        <p:nvSpPr>
          <p:cNvPr id="2" name="Text Placeholder 1">
            <a:extLst>
              <a:ext uri="{FF2B5EF4-FFF2-40B4-BE49-F238E27FC236}">
                <a16:creationId xmlns:a16="http://schemas.microsoft.com/office/drawing/2014/main" id="{264CCA73-E1D4-7D2D-BD3F-C0CF51F7F21F}"/>
              </a:ext>
            </a:extLst>
          </p:cNvPr>
          <p:cNvSpPr>
            <a:spLocks noGrp="1"/>
          </p:cNvSpPr>
          <p:nvPr>
            <p:ph type="body" sz="quarter" idx="14"/>
          </p:nvPr>
        </p:nvSpPr>
        <p:spPr>
          <a:xfrm>
            <a:off x="0" y="6104634"/>
            <a:ext cx="12191999" cy="616886"/>
          </a:xfrm>
        </p:spPr>
        <p:txBody>
          <a:bodyPr/>
          <a:lstStyle/>
          <a:p>
            <a:br>
              <a:rPr lang="en-US" dirty="0"/>
            </a:br>
            <a:r>
              <a:rPr lang="en-US" dirty="0"/>
              <a:t>This figure does not encompass all recommendations within this section. </a:t>
            </a:r>
            <a:br>
              <a:rPr lang="en-US" dirty="0"/>
            </a:br>
            <a:r>
              <a:rPr lang="en-US" dirty="0"/>
              <a:t>Virani SS, et al. Circulation. 2023;148:e9-e119.</a:t>
            </a:r>
          </a:p>
        </p:txBody>
      </p:sp>
      <p:pic>
        <p:nvPicPr>
          <p:cNvPr id="9" name="Picture 8">
            <a:extLst>
              <a:ext uri="{FF2B5EF4-FFF2-40B4-BE49-F238E27FC236}">
                <a16:creationId xmlns:a16="http://schemas.microsoft.com/office/drawing/2014/main" id="{AA8C55B9-9B7B-D0DB-9AD3-BD22F0D7B19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7570" t="31640" r="19796" b="10781"/>
          <a:stretch/>
        </p:blipFill>
        <p:spPr>
          <a:xfrm>
            <a:off x="2522652" y="1096750"/>
            <a:ext cx="7146697" cy="5187773"/>
          </a:xfrm>
          <a:prstGeom prst="rect">
            <a:avLst/>
          </a:prstGeom>
        </p:spPr>
      </p:pic>
      <p:sp>
        <p:nvSpPr>
          <p:cNvPr id="4" name="TextBox 3">
            <a:extLst>
              <a:ext uri="{FF2B5EF4-FFF2-40B4-BE49-F238E27FC236}">
                <a16:creationId xmlns:a16="http://schemas.microsoft.com/office/drawing/2014/main" id="{C4D7ECE7-B55A-ED05-DCF6-328D4EDDF801}"/>
              </a:ext>
            </a:extLst>
          </p:cNvPr>
          <p:cNvSpPr txBox="1"/>
          <p:nvPr/>
        </p:nvSpPr>
        <p:spPr>
          <a:xfrm>
            <a:off x="9736153" y="5395908"/>
            <a:ext cx="2393216" cy="9387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Colors correspond to </a:t>
            </a:r>
            <a:br>
              <a:rPr kumimoji="0" lang="en-US" sz="1100" b="0" i="0" u="none" strike="noStrike" kern="1200" cap="none" spc="0" normalizeH="0" baseline="0" noProof="0" dirty="0">
                <a:ln>
                  <a:noFill/>
                </a:ln>
                <a:solidFill>
                  <a:srgbClr val="000000"/>
                </a:solidFill>
                <a:effectLst/>
                <a:uLnTx/>
                <a:uFillTx/>
                <a:latin typeface="Arial"/>
                <a:ea typeface="+mn-ea"/>
                <a:cs typeface="Arial"/>
              </a:rPr>
            </a:br>
            <a:r>
              <a:rPr kumimoji="0" lang="en-US" sz="1100" b="0" i="0" u="none" strike="noStrike" kern="1200" cap="none" spc="0" normalizeH="0" baseline="0" noProof="0" dirty="0">
                <a:ln>
                  <a:noFill/>
                </a:ln>
                <a:solidFill>
                  <a:srgbClr val="000000"/>
                </a:solidFill>
                <a:effectLst/>
                <a:uLnTx/>
                <a:uFillTx/>
                <a:latin typeface="Arial"/>
                <a:ea typeface="+mn-ea"/>
                <a:cs typeface="Arial"/>
              </a:rPr>
              <a:t>Class of Recommendation: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green: Class I (strong)</a:t>
            </a:r>
            <a:br>
              <a:rPr kumimoji="0" lang="en-US" sz="1100" b="0" i="0" u="none" strike="noStrike" kern="1200" cap="none" spc="0" normalizeH="0" baseline="0" noProof="0" dirty="0">
                <a:ln>
                  <a:noFill/>
                </a:ln>
                <a:solidFill>
                  <a:srgbClr val="000000"/>
                </a:solidFill>
                <a:effectLst/>
                <a:uLnTx/>
                <a:uFillTx/>
                <a:latin typeface="Arial"/>
                <a:ea typeface="+mn-ea"/>
                <a:cs typeface="Arial"/>
              </a:rPr>
            </a:br>
            <a:r>
              <a:rPr kumimoji="0" lang="en-US" sz="1100" b="0" i="0" u="none" strike="noStrike" kern="1200" cap="none" spc="0" normalizeH="0" baseline="0" noProof="0" dirty="0">
                <a:ln>
                  <a:noFill/>
                </a:ln>
                <a:solidFill>
                  <a:srgbClr val="000000"/>
                </a:solidFill>
                <a:effectLst/>
                <a:uLnTx/>
                <a:uFillTx/>
                <a:latin typeface="Arial"/>
                <a:ea typeface="+mn-ea"/>
                <a:cs typeface="Arial"/>
              </a:rPr>
              <a:t>yellow: Class 2a (moderate) </a:t>
            </a:r>
            <a:br>
              <a:rPr kumimoji="0" lang="en-US" sz="1100" b="0" i="0" u="none" strike="noStrike" kern="1200" cap="none" spc="0" normalizeH="0" baseline="0" noProof="0" dirty="0">
                <a:ln>
                  <a:noFill/>
                </a:ln>
                <a:solidFill>
                  <a:srgbClr val="000000"/>
                </a:solidFill>
                <a:effectLst/>
                <a:uLnTx/>
                <a:uFillTx/>
                <a:latin typeface="Arial"/>
                <a:ea typeface="+mn-ea"/>
                <a:cs typeface="Arial"/>
              </a:rPr>
            </a:br>
            <a:r>
              <a:rPr kumimoji="0" lang="en-US" sz="1100" b="0" i="0" u="none" strike="noStrike" kern="1200" cap="none" spc="0" normalizeH="0" baseline="0" noProof="0" dirty="0">
                <a:ln>
                  <a:noFill/>
                </a:ln>
                <a:solidFill>
                  <a:srgbClr val="000000"/>
                </a:solidFill>
                <a:effectLst/>
                <a:uLnTx/>
                <a:uFillTx/>
                <a:latin typeface="Arial"/>
                <a:ea typeface="+mn-ea"/>
                <a:cs typeface="Arial"/>
              </a:rPr>
              <a:t>orange: Class 2b (weak)</a:t>
            </a:r>
            <a:endParaRPr kumimoji="0" lang="en-US" sz="1100" b="0" i="0" u="none" strike="noStrike" kern="1200" cap="none" spc="0" normalizeH="0" baseline="0" noProof="0" dirty="0">
              <a:ln>
                <a:noFill/>
              </a:ln>
              <a:solidFill>
                <a:srgbClr val="47484F"/>
              </a:solidFill>
              <a:effectLst/>
              <a:uLnTx/>
              <a:uFillTx/>
              <a:latin typeface="Arial"/>
              <a:ea typeface="+mn-ea"/>
              <a:cs typeface="+mn-cs"/>
            </a:endParaRPr>
          </a:p>
        </p:txBody>
      </p:sp>
    </p:spTree>
    <p:extLst>
      <p:ext uri="{BB962C8B-B14F-4D97-AF65-F5344CB8AC3E}">
        <p14:creationId xmlns:p14="http://schemas.microsoft.com/office/powerpoint/2010/main" val="3266811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1"/>
            </p:custDataLst>
          </p:nvPr>
        </p:nvSpPr>
        <p:spPr/>
        <p:txBody>
          <a:bodyPr/>
          <a:lstStyle/>
          <a:p>
            <a:r>
              <a:rPr lang="en-US" dirty="0"/>
              <a:t>Antithrombotic Therapy</a:t>
            </a:r>
          </a:p>
        </p:txBody>
      </p:sp>
      <p:sp>
        <p:nvSpPr>
          <p:cNvPr id="8" name="TextBox 7">
            <a:extLst>
              <a:ext uri="{FF2B5EF4-FFF2-40B4-BE49-F238E27FC236}">
                <a16:creationId xmlns:a16="http://schemas.microsoft.com/office/drawing/2014/main" id="{BD73408F-19C7-101D-E182-72CFCFDF93A6}"/>
              </a:ext>
            </a:extLst>
          </p:cNvPr>
          <p:cNvSpPr txBox="1"/>
          <p:nvPr/>
        </p:nvSpPr>
        <p:spPr>
          <a:xfrm>
            <a:off x="-220146" y="1113061"/>
            <a:ext cx="124121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a:ea typeface="+mn-ea"/>
                <a:cs typeface="+mn-cs"/>
              </a:rPr>
              <a:t>PEGASUS-TIMI 54: Long-Term Use of Ticagrelor in Patients with Prior Myocardial Infarction</a:t>
            </a:r>
          </a:p>
        </p:txBody>
      </p:sp>
      <p:pic>
        <p:nvPicPr>
          <p:cNvPr id="14" name="Picture 13">
            <a:extLst>
              <a:ext uri="{FF2B5EF4-FFF2-40B4-BE49-F238E27FC236}">
                <a16:creationId xmlns:a16="http://schemas.microsoft.com/office/drawing/2014/main" id="{72DF8A89-F18F-C974-18F0-0CECB5978D28}"/>
              </a:ext>
            </a:extLst>
          </p:cNvPr>
          <p:cNvPicPr>
            <a:picLocks noChangeAspect="1"/>
          </p:cNvPicPr>
          <p:nvPr/>
        </p:nvPicPr>
        <p:blipFill rotWithShape="1">
          <a:blip r:embed="rId4"/>
          <a:srcRect l="16377" r="1922" b="16307"/>
          <a:stretch/>
        </p:blipFill>
        <p:spPr>
          <a:xfrm>
            <a:off x="3666562" y="1752319"/>
            <a:ext cx="5730791" cy="4410365"/>
          </a:xfrm>
          <a:prstGeom prst="rect">
            <a:avLst/>
          </a:prstGeom>
        </p:spPr>
      </p:pic>
      <p:sp>
        <p:nvSpPr>
          <p:cNvPr id="12" name="TextBox 11">
            <a:extLst>
              <a:ext uri="{FF2B5EF4-FFF2-40B4-BE49-F238E27FC236}">
                <a16:creationId xmlns:a16="http://schemas.microsoft.com/office/drawing/2014/main" id="{04EBAE34-DA8B-80F5-BEA6-0ECFEADA2F52}"/>
              </a:ext>
            </a:extLst>
          </p:cNvPr>
          <p:cNvSpPr txBox="1"/>
          <p:nvPr/>
        </p:nvSpPr>
        <p:spPr>
          <a:xfrm>
            <a:off x="139700" y="1770047"/>
            <a:ext cx="314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History of spontaneous MI 1-2 y prior and at least 1 additional risk factor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N = 21,162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Median follow-up: 33 </a:t>
            </a:r>
            <a:r>
              <a:rPr kumimoji="0" lang="en-US" sz="1600" b="0" i="0" u="none" strike="noStrike" kern="1200" cap="none" spc="0" normalizeH="0" baseline="0" noProof="0" dirty="0" err="1">
                <a:ln>
                  <a:noFill/>
                </a:ln>
                <a:solidFill>
                  <a:srgbClr val="47484F"/>
                </a:solidFill>
                <a:effectLst/>
                <a:uLnTx/>
                <a:uFillTx/>
                <a:latin typeface="Arial"/>
                <a:ea typeface="+mn-ea"/>
                <a:cs typeface="+mn-cs"/>
              </a:rPr>
              <a:t>mo</a:t>
            </a:r>
            <a:endParaRPr kumimoji="0" lang="en-US" sz="1600" b="0" i="0" u="none" strike="noStrike" kern="1200" cap="none" spc="0" normalizeH="0" baseline="0" noProof="0" dirty="0">
              <a:ln>
                <a:noFill/>
              </a:ln>
              <a:solidFill>
                <a:srgbClr val="47484F"/>
              </a:solidFill>
              <a:effectLst/>
              <a:uLnTx/>
              <a:uFillTx/>
              <a:latin typeface="Arial"/>
              <a:ea typeface="+mn-ea"/>
              <a:cs typeface="+mn-cs"/>
            </a:endParaRPr>
          </a:p>
        </p:txBody>
      </p:sp>
      <p:sp>
        <p:nvSpPr>
          <p:cNvPr id="15" name="TextBox 14">
            <a:extLst>
              <a:ext uri="{FF2B5EF4-FFF2-40B4-BE49-F238E27FC236}">
                <a16:creationId xmlns:a16="http://schemas.microsoft.com/office/drawing/2014/main" id="{86F9196A-164D-A08C-6E88-B9C114EC9C70}"/>
              </a:ext>
            </a:extLst>
          </p:cNvPr>
          <p:cNvSpPr txBox="1"/>
          <p:nvPr/>
        </p:nvSpPr>
        <p:spPr>
          <a:xfrm>
            <a:off x="3566160" y="6028019"/>
            <a:ext cx="5861971"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Months since randomization</a:t>
            </a:r>
          </a:p>
        </p:txBody>
      </p:sp>
      <p:sp>
        <p:nvSpPr>
          <p:cNvPr id="17" name="TextBox 16">
            <a:extLst>
              <a:ext uri="{FF2B5EF4-FFF2-40B4-BE49-F238E27FC236}">
                <a16:creationId xmlns:a16="http://schemas.microsoft.com/office/drawing/2014/main" id="{1E9F521F-38AD-599B-693B-FF4F94DC7081}"/>
              </a:ext>
            </a:extLst>
          </p:cNvPr>
          <p:cNvSpPr txBox="1"/>
          <p:nvPr/>
        </p:nvSpPr>
        <p:spPr>
          <a:xfrm rot="16200000">
            <a:off x="1374861" y="3817207"/>
            <a:ext cx="4301601"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Event rate, %</a:t>
            </a:r>
          </a:p>
        </p:txBody>
      </p:sp>
      <p:sp>
        <p:nvSpPr>
          <p:cNvPr id="3" name="Text Placeholder 2">
            <a:extLst>
              <a:ext uri="{FF2B5EF4-FFF2-40B4-BE49-F238E27FC236}">
                <a16:creationId xmlns:a16="http://schemas.microsoft.com/office/drawing/2014/main" id="{A37F0201-B388-256A-61FA-A4FE71E76E51}"/>
              </a:ext>
            </a:extLst>
          </p:cNvPr>
          <p:cNvSpPr>
            <a:spLocks noGrp="1"/>
          </p:cNvSpPr>
          <p:nvPr>
            <p:ph type="body" sz="quarter" idx="14"/>
          </p:nvPr>
        </p:nvSpPr>
        <p:spPr/>
        <p:txBody>
          <a:bodyPr/>
          <a:lstStyle/>
          <a:p>
            <a:r>
              <a:rPr lang="en-US" dirty="0" err="1"/>
              <a:t>Bonaca</a:t>
            </a:r>
            <a:r>
              <a:rPr lang="en-US" dirty="0"/>
              <a:t> MP, et al. N Engl J Med. 2015;372:1791-1800</a:t>
            </a:r>
          </a:p>
        </p:txBody>
      </p:sp>
      <p:sp>
        <p:nvSpPr>
          <p:cNvPr id="5" name="TextBox 4">
            <a:extLst>
              <a:ext uri="{FF2B5EF4-FFF2-40B4-BE49-F238E27FC236}">
                <a16:creationId xmlns:a16="http://schemas.microsoft.com/office/drawing/2014/main" id="{C92FC65E-8609-18B3-70E5-6E24C1432084}"/>
              </a:ext>
            </a:extLst>
          </p:cNvPr>
          <p:cNvSpPr txBox="1"/>
          <p:nvPr/>
        </p:nvSpPr>
        <p:spPr>
          <a:xfrm>
            <a:off x="3805061" y="1540278"/>
            <a:ext cx="627278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Cardiovascular Death, MI, or Stroke</a:t>
            </a:r>
          </a:p>
        </p:txBody>
      </p:sp>
    </p:spTree>
    <p:extLst>
      <p:ext uri="{BB962C8B-B14F-4D97-AF65-F5344CB8AC3E}">
        <p14:creationId xmlns:p14="http://schemas.microsoft.com/office/powerpoint/2010/main" val="1966388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B404BA-CDD3-EF79-20DE-B7955A9CA997}"/>
              </a:ext>
            </a:extLst>
          </p:cNvPr>
          <p:cNvSpPr>
            <a:spLocks noGrp="1"/>
          </p:cNvSpPr>
          <p:nvPr>
            <p:ph type="title"/>
          </p:nvPr>
        </p:nvSpPr>
        <p:spPr/>
        <p:txBody>
          <a:bodyPr>
            <a:normAutofit fontScale="90000"/>
          </a:bodyPr>
          <a:lstStyle/>
          <a:p>
            <a:r>
              <a:rPr lang="en-US" dirty="0"/>
              <a:t>COMPASS</a:t>
            </a:r>
            <a:br>
              <a:rPr lang="en-US" dirty="0"/>
            </a:br>
            <a:r>
              <a:rPr lang="en-US" sz="3200" i="1" dirty="0"/>
              <a:t>Combination of Aspirin and Rivaroxaban Reduces Thrombosis</a:t>
            </a:r>
            <a:endParaRPr lang="en-US" i="1" dirty="0"/>
          </a:p>
        </p:txBody>
      </p:sp>
      <p:pic>
        <p:nvPicPr>
          <p:cNvPr id="9" name="Picture 8">
            <a:extLst>
              <a:ext uri="{FF2B5EF4-FFF2-40B4-BE49-F238E27FC236}">
                <a16:creationId xmlns:a16="http://schemas.microsoft.com/office/drawing/2014/main" id="{5FBD47AE-2068-4D71-33F3-4CA6B61046AB}"/>
              </a:ext>
            </a:extLst>
          </p:cNvPr>
          <p:cNvPicPr>
            <a:picLocks noChangeAspect="1"/>
          </p:cNvPicPr>
          <p:nvPr/>
        </p:nvPicPr>
        <p:blipFill>
          <a:blip r:embed="rId3"/>
          <a:stretch>
            <a:fillRect/>
          </a:stretch>
        </p:blipFill>
        <p:spPr>
          <a:xfrm>
            <a:off x="251925" y="1094469"/>
            <a:ext cx="11688147" cy="5599058"/>
          </a:xfrm>
          <a:prstGeom prst="rect">
            <a:avLst/>
          </a:prstGeom>
        </p:spPr>
      </p:pic>
      <p:sp>
        <p:nvSpPr>
          <p:cNvPr id="7" name="Text Placeholder 6">
            <a:extLst>
              <a:ext uri="{FF2B5EF4-FFF2-40B4-BE49-F238E27FC236}">
                <a16:creationId xmlns:a16="http://schemas.microsoft.com/office/drawing/2014/main" id="{43A39DB5-4B33-8374-7E9A-40CD0A96E480}"/>
              </a:ext>
            </a:extLst>
          </p:cNvPr>
          <p:cNvSpPr>
            <a:spLocks noGrp="1"/>
          </p:cNvSpPr>
          <p:nvPr>
            <p:ph type="body" sz="quarter" idx="14"/>
          </p:nvPr>
        </p:nvSpPr>
        <p:spPr/>
        <p:txBody>
          <a:bodyPr/>
          <a:lstStyle/>
          <a:p>
            <a:r>
              <a:rPr lang="en-US" sz="1100" dirty="0">
                <a:latin typeface="Arial" panose="020B0604020202020204" pitchFamily="34" charset="0"/>
                <a:cs typeface="Arial" panose="020B0604020202020204" pitchFamily="34" charset="0"/>
              </a:rPr>
              <a:t>ISTH, International Society on Thrombosis and </a:t>
            </a:r>
            <a:r>
              <a:rPr lang="en-US" sz="1100" dirty="0" err="1">
                <a:latin typeface="Arial" panose="020B0604020202020204" pitchFamily="34" charset="0"/>
                <a:cs typeface="Arial" panose="020B0604020202020204" pitchFamily="34" charset="0"/>
              </a:rPr>
              <a:t>Haemostasis</a:t>
            </a:r>
            <a:r>
              <a:rPr lang="en-US" sz="1100" dirty="0">
                <a:latin typeface="Arial" panose="020B0604020202020204" pitchFamily="34" charset="0"/>
                <a:cs typeface="Arial" panose="020B0604020202020204" pitchFamily="34" charset="0"/>
              </a:rPr>
              <a:t>.</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1. </a:t>
            </a:r>
            <a:r>
              <a:rPr lang="en-US" sz="1100" dirty="0" err="1">
                <a:latin typeface="Arial" panose="020B0604020202020204" pitchFamily="34" charset="0"/>
                <a:cs typeface="Arial" panose="020B0604020202020204" pitchFamily="34" charset="0"/>
              </a:rPr>
              <a:t>Eikelboom</a:t>
            </a:r>
            <a:r>
              <a:rPr lang="en-US" sz="1100" dirty="0">
                <a:latin typeface="Arial" panose="020B0604020202020204" pitchFamily="34" charset="0"/>
                <a:cs typeface="Arial" panose="020B0604020202020204" pitchFamily="34" charset="0"/>
              </a:rPr>
              <a:t> JW, et al. N </a:t>
            </a:r>
            <a:r>
              <a:rPr lang="en-US" sz="1100" dirty="0" err="1">
                <a:latin typeface="Arial" panose="020B0604020202020204" pitchFamily="34" charset="0"/>
                <a:cs typeface="Arial" panose="020B0604020202020204" pitchFamily="34" charset="0"/>
              </a:rPr>
              <a:t>Engl</a:t>
            </a:r>
            <a:r>
              <a:rPr lang="en-US" sz="1100" dirty="0">
                <a:latin typeface="Arial" panose="020B0604020202020204" pitchFamily="34" charset="0"/>
                <a:cs typeface="Arial" panose="020B0604020202020204" pitchFamily="34" charset="0"/>
              </a:rPr>
              <a:t> J Med. 2017;377:1319-1330; 2. </a:t>
            </a:r>
            <a:r>
              <a:rPr lang="fr-FR" sz="1100" dirty="0">
                <a:latin typeface="Arial" panose="020B0604020202020204" pitchFamily="34" charset="0"/>
                <a:cs typeface="Arial" panose="020B0604020202020204" pitchFamily="34" charset="0"/>
              </a:rPr>
              <a:t>Bhatt DL, et al. Circulation. 2020;141:1841-1854.  </a:t>
            </a:r>
            <a:endParaRPr lang="en-US" sz="11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4AB91D9-B13C-4886-7B09-ADC2E4E12F73}"/>
              </a:ext>
            </a:extLst>
          </p:cNvPr>
          <p:cNvSpPr txBox="1"/>
          <p:nvPr/>
        </p:nvSpPr>
        <p:spPr>
          <a:xfrm>
            <a:off x="4213460" y="1219598"/>
            <a:ext cx="5221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47484F"/>
                </a:solidFill>
                <a:effectLst/>
                <a:uLnTx/>
                <a:uFillTx/>
                <a:latin typeface="Arial" panose="020B0604020202020204" pitchFamily="34" charset="0"/>
                <a:ea typeface="+mn-ea"/>
                <a:cs typeface="Arial" panose="020B0604020202020204" pitchFamily="34" charset="0"/>
              </a:rPr>
              <a:t>[1]</a:t>
            </a:r>
          </a:p>
        </p:txBody>
      </p:sp>
      <p:sp>
        <p:nvSpPr>
          <p:cNvPr id="20" name="TextBox 19">
            <a:extLst>
              <a:ext uri="{FF2B5EF4-FFF2-40B4-BE49-F238E27FC236}">
                <a16:creationId xmlns:a16="http://schemas.microsoft.com/office/drawing/2014/main" id="{8FAB4FCB-BA09-C453-F1EC-87BB4B5FA1AD}"/>
              </a:ext>
            </a:extLst>
          </p:cNvPr>
          <p:cNvSpPr txBox="1"/>
          <p:nvPr/>
        </p:nvSpPr>
        <p:spPr>
          <a:xfrm>
            <a:off x="11211250" y="1213179"/>
            <a:ext cx="5221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47484F"/>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397713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normAutofit fontScale="90000"/>
          </a:bodyPr>
          <a:lstStyle/>
          <a:p>
            <a:r>
              <a:rPr lang="en-GB" dirty="0"/>
              <a:t>No Clear Winner for More Intensive Options and Bleeding Risk</a:t>
            </a:r>
            <a:endParaRPr lang="en-US" dirty="0"/>
          </a:p>
        </p:txBody>
      </p:sp>
      <p:sp>
        <p:nvSpPr>
          <p:cNvPr id="2" name="Text Placeholder 1">
            <a:extLst>
              <a:ext uri="{FF2B5EF4-FFF2-40B4-BE49-F238E27FC236}">
                <a16:creationId xmlns:a16="http://schemas.microsoft.com/office/drawing/2014/main" id="{1BF624EC-186F-5452-E3B5-8A1C1F2C21A9}"/>
              </a:ext>
            </a:extLst>
          </p:cNvPr>
          <p:cNvSpPr>
            <a:spLocks noGrp="1"/>
          </p:cNvSpPr>
          <p:nvPr>
            <p:ph type="body" sz="quarter" idx="14"/>
          </p:nvPr>
        </p:nvSpPr>
        <p:spPr/>
        <p:txBody>
          <a:bodyPr/>
          <a:lstStyle/>
          <a:p>
            <a:r>
              <a:rPr lang="nl-NL" dirty="0"/>
              <a:t>1. Berger PB, et al. Circulation. 2010;121:2575-2583</a:t>
            </a:r>
            <a:r>
              <a:rPr lang="en-US" dirty="0"/>
              <a:t>; 2. </a:t>
            </a:r>
            <a:r>
              <a:rPr lang="nl-NL" dirty="0"/>
              <a:t>Mauri L, et al. N Engl J Med. 2014;371:2155-2166</a:t>
            </a:r>
            <a:r>
              <a:rPr lang="en-US" dirty="0"/>
              <a:t>; </a:t>
            </a:r>
            <a:br>
              <a:rPr lang="en-US" dirty="0"/>
            </a:br>
            <a:r>
              <a:rPr lang="en-US" dirty="0"/>
              <a:t>3. </a:t>
            </a:r>
            <a:r>
              <a:rPr lang="nl-NL" dirty="0"/>
              <a:t>Scirica BM, et al. </a:t>
            </a:r>
            <a:r>
              <a:rPr lang="en-US" dirty="0"/>
              <a:t>Lancet. 2012;380:1317-1324; 4. </a:t>
            </a:r>
            <a:r>
              <a:rPr lang="nl-NL" dirty="0"/>
              <a:t>Bonaca et al. </a:t>
            </a:r>
            <a:r>
              <a:rPr lang="en-US" dirty="0"/>
              <a:t>N Engl J Med. 2015;372:1791-800.</a:t>
            </a:r>
          </a:p>
        </p:txBody>
      </p:sp>
      <p:graphicFrame>
        <p:nvGraphicFramePr>
          <p:cNvPr id="7" name="Chart 6"/>
          <p:cNvGraphicFramePr/>
          <p:nvPr/>
        </p:nvGraphicFramePr>
        <p:xfrm>
          <a:off x="1687876" y="1171307"/>
          <a:ext cx="8688024" cy="464911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39"/>
          <p:cNvSpPr>
            <a:spLocks noChangeArrowheads="1"/>
          </p:cNvSpPr>
          <p:nvPr/>
        </p:nvSpPr>
        <p:spPr bwMode="auto">
          <a:xfrm>
            <a:off x="6060846" y="1824294"/>
            <a:ext cx="4086455" cy="215444"/>
          </a:xfrm>
          <a:prstGeom prst="rect">
            <a:avLst/>
          </a:prstGeom>
          <a:noFill/>
          <a:ln w="9525">
            <a:noFill/>
            <a:miter lim="800000"/>
            <a:headEnd/>
            <a:tailEnd/>
          </a:ln>
        </p:spPr>
        <p:txBody>
          <a:bodyPr wrap="square" lIns="0" tIns="0" rIns="0" bIns="0">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&lt; .001 for all comparisons at full follow up</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39"/>
          <p:cNvSpPr>
            <a:spLocks noChangeArrowheads="1"/>
          </p:cNvSpPr>
          <p:nvPr/>
        </p:nvSpPr>
        <p:spPr bwMode="auto">
          <a:xfrm>
            <a:off x="1816100" y="1204347"/>
            <a:ext cx="2851495" cy="461665"/>
          </a:xfrm>
          <a:prstGeom prst="rect">
            <a:avLst/>
          </a:prstGeom>
          <a:noFill/>
          <a:ln w="9525">
            <a:noFill/>
            <a:miter lim="800000"/>
            <a:headEnd/>
            <a:tailEnd/>
          </a:ln>
        </p:spPr>
        <p:txBody>
          <a:bodyPr wrap="square" lIns="0" tIns="0" rIns="0" bIns="0">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GUSTO Moderate or Severe</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Annulized Rates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6375400" y="5681926"/>
            <a:ext cx="1828800"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MI Subgroup</a:t>
            </a:r>
          </a:p>
        </p:txBody>
      </p:sp>
      <p:sp>
        <p:nvSpPr>
          <p:cNvPr id="12" name="TextBox 11"/>
          <p:cNvSpPr txBox="1"/>
          <p:nvPr/>
        </p:nvSpPr>
        <p:spPr>
          <a:xfrm>
            <a:off x="2374900" y="5697315"/>
            <a:ext cx="1828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Clopidogrel</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75 mg daily </a:t>
            </a: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vs</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Placebo</a:t>
            </a:r>
          </a:p>
        </p:txBody>
      </p:sp>
      <p:sp>
        <p:nvSpPr>
          <p:cNvPr id="16" name="TextBox 15"/>
          <p:cNvSpPr txBox="1"/>
          <p:nvPr/>
        </p:nvSpPr>
        <p:spPr>
          <a:xfrm>
            <a:off x="4347030" y="5695533"/>
            <a:ext cx="1828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Clopidogrel</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75 mg daily </a:t>
            </a: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vs</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Placebo</a:t>
            </a:r>
          </a:p>
        </p:txBody>
      </p:sp>
      <p:sp>
        <p:nvSpPr>
          <p:cNvPr id="17" name="TextBox 16"/>
          <p:cNvSpPr txBox="1"/>
          <p:nvPr/>
        </p:nvSpPr>
        <p:spPr>
          <a:xfrm>
            <a:off x="6375400" y="5848780"/>
            <a:ext cx="1828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Vorapaxar</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2.5 mg daily </a:t>
            </a: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vs</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Placebo</a:t>
            </a:r>
          </a:p>
        </p:txBody>
      </p:sp>
      <p:sp>
        <p:nvSpPr>
          <p:cNvPr id="19" name="TextBox 18"/>
          <p:cNvSpPr txBox="1"/>
          <p:nvPr/>
        </p:nvSpPr>
        <p:spPr>
          <a:xfrm>
            <a:off x="8347530" y="5695533"/>
            <a:ext cx="1828800"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Ticagrelor</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60 mg BID </a:t>
            </a:r>
            <a:r>
              <a:rPr kumimoji="0" lang="en-US" sz="1400" b="1" i="0" u="none" strike="noStrike" kern="1200" cap="none" spc="0" normalizeH="0" baseline="0" noProof="0" dirty="0" err="1">
                <a:ln>
                  <a:noFill/>
                </a:ln>
                <a:solidFill>
                  <a:srgbClr val="0A5DA2"/>
                </a:solidFill>
                <a:effectLst/>
                <a:uLnTx/>
                <a:uFillTx/>
                <a:latin typeface="Arial" panose="020B0604020202020204" pitchFamily="34" charset="0"/>
                <a:ea typeface="+mn-ea"/>
                <a:cs typeface="Arial" panose="020B0604020202020204" pitchFamily="34" charset="0"/>
              </a:rPr>
              <a:t>vs</a:t>
            </a:r>
            <a:r>
              <a:rPr kumimoji="0" lang="en-US" sz="1400" b="1" i="0" u="none" strike="noStrike" kern="1200" cap="none" spc="0" normalizeH="0" baseline="0" noProof="0" dirty="0">
                <a:ln>
                  <a:noFill/>
                </a:ln>
                <a:solidFill>
                  <a:srgbClr val="0A5DA2"/>
                </a:solidFill>
                <a:effectLst/>
                <a:uLnTx/>
                <a:uFillTx/>
                <a:latin typeface="Arial" panose="020B0604020202020204" pitchFamily="34" charset="0"/>
                <a:ea typeface="+mn-ea"/>
                <a:cs typeface="Arial" panose="020B0604020202020204" pitchFamily="34" charset="0"/>
              </a:rPr>
              <a:t> Placebo</a:t>
            </a:r>
          </a:p>
        </p:txBody>
      </p:sp>
      <p:sp>
        <p:nvSpPr>
          <p:cNvPr id="3" name="TextBox 2">
            <a:extLst>
              <a:ext uri="{FF2B5EF4-FFF2-40B4-BE49-F238E27FC236}">
                <a16:creationId xmlns:a16="http://schemas.microsoft.com/office/drawing/2014/main" id="{719742FC-BAB0-31A5-3504-D1C0F2C85580}"/>
              </a:ext>
            </a:extLst>
          </p:cNvPr>
          <p:cNvSpPr txBox="1"/>
          <p:nvPr/>
        </p:nvSpPr>
        <p:spPr>
          <a:xfrm>
            <a:off x="9942696" y="5471098"/>
            <a:ext cx="3561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47484F"/>
                </a:solidFill>
                <a:effectLst/>
                <a:uLnTx/>
                <a:uFillTx/>
                <a:latin typeface="Arial"/>
                <a:ea typeface="+mn-ea"/>
                <a:cs typeface="+mn-cs"/>
              </a:rPr>
              <a:t>[4]</a:t>
            </a:r>
          </a:p>
        </p:txBody>
      </p:sp>
      <p:sp>
        <p:nvSpPr>
          <p:cNvPr id="4" name="TextBox 3">
            <a:extLst>
              <a:ext uri="{FF2B5EF4-FFF2-40B4-BE49-F238E27FC236}">
                <a16:creationId xmlns:a16="http://schemas.microsoft.com/office/drawing/2014/main" id="{97F9E77F-8B27-7F8F-9F09-B9C8D0A7FB09}"/>
              </a:ext>
            </a:extLst>
          </p:cNvPr>
          <p:cNvSpPr txBox="1"/>
          <p:nvPr/>
        </p:nvSpPr>
        <p:spPr>
          <a:xfrm>
            <a:off x="7848012" y="5484069"/>
            <a:ext cx="3561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47484F"/>
                </a:solidFill>
                <a:effectLst/>
                <a:uLnTx/>
                <a:uFillTx/>
                <a:latin typeface="Arial"/>
                <a:ea typeface="+mn-ea"/>
                <a:cs typeface="+mn-cs"/>
              </a:rPr>
              <a:t>[3]</a:t>
            </a:r>
          </a:p>
        </p:txBody>
      </p:sp>
      <p:sp>
        <p:nvSpPr>
          <p:cNvPr id="5" name="TextBox 4">
            <a:extLst>
              <a:ext uri="{FF2B5EF4-FFF2-40B4-BE49-F238E27FC236}">
                <a16:creationId xmlns:a16="http://schemas.microsoft.com/office/drawing/2014/main" id="{0F808573-2E0C-C0F1-D435-2B9BDA3262F4}"/>
              </a:ext>
            </a:extLst>
          </p:cNvPr>
          <p:cNvSpPr txBox="1"/>
          <p:nvPr/>
        </p:nvSpPr>
        <p:spPr>
          <a:xfrm>
            <a:off x="5519694" y="5490536"/>
            <a:ext cx="3561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47484F"/>
                </a:solidFill>
                <a:effectLst/>
                <a:uLnTx/>
                <a:uFillTx/>
                <a:latin typeface="Arial"/>
                <a:ea typeface="+mn-ea"/>
                <a:cs typeface="+mn-cs"/>
              </a:rPr>
              <a:t>[2]</a:t>
            </a:r>
          </a:p>
        </p:txBody>
      </p:sp>
      <p:sp>
        <p:nvSpPr>
          <p:cNvPr id="6" name="TextBox 5">
            <a:extLst>
              <a:ext uri="{FF2B5EF4-FFF2-40B4-BE49-F238E27FC236}">
                <a16:creationId xmlns:a16="http://schemas.microsoft.com/office/drawing/2014/main" id="{E89889CE-3EA0-363C-03CE-D999BF5C46CF}"/>
              </a:ext>
            </a:extLst>
          </p:cNvPr>
          <p:cNvSpPr txBox="1"/>
          <p:nvPr/>
        </p:nvSpPr>
        <p:spPr>
          <a:xfrm>
            <a:off x="3769203" y="5488562"/>
            <a:ext cx="3561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47484F"/>
                </a:solidFill>
                <a:effectLst/>
                <a:uLnTx/>
                <a:uFillTx/>
                <a:latin typeface="Arial"/>
                <a:ea typeface="+mn-ea"/>
                <a:cs typeface="+mn-cs"/>
              </a:rPr>
              <a:t>[1]</a:t>
            </a:r>
          </a:p>
        </p:txBody>
      </p:sp>
    </p:spTree>
    <p:extLst>
      <p:ext uri="{BB962C8B-B14F-4D97-AF65-F5344CB8AC3E}">
        <p14:creationId xmlns:p14="http://schemas.microsoft.com/office/powerpoint/2010/main" val="2115961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599B-BE8B-45F6-99C5-57AEEB40C9B9}"/>
              </a:ext>
            </a:extLst>
          </p:cNvPr>
          <p:cNvSpPr>
            <a:spLocks noGrp="1"/>
          </p:cNvSpPr>
          <p:nvPr>
            <p:ph type="title"/>
          </p:nvPr>
        </p:nvSpPr>
        <p:spPr/>
        <p:txBody>
          <a:bodyPr/>
          <a:lstStyle/>
          <a:p>
            <a:r>
              <a:rPr lang="en-US" dirty="0"/>
              <a:t>Personalization Is Critical</a:t>
            </a:r>
            <a:endParaRPr lang="en-GB" dirty="0"/>
          </a:p>
        </p:txBody>
      </p:sp>
      <p:sp>
        <p:nvSpPr>
          <p:cNvPr id="3" name="Text Placeholder 2">
            <a:extLst>
              <a:ext uri="{FF2B5EF4-FFF2-40B4-BE49-F238E27FC236}">
                <a16:creationId xmlns:a16="http://schemas.microsoft.com/office/drawing/2014/main" id="{B13B5134-E6FC-4343-873B-DBEFA9C95A6F}"/>
              </a:ext>
            </a:extLst>
          </p:cNvPr>
          <p:cNvSpPr>
            <a:spLocks noGrp="1"/>
          </p:cNvSpPr>
          <p:nvPr>
            <p:ph type="body" sz="quarter" idx="14"/>
          </p:nvPr>
        </p:nvSpPr>
        <p:spPr/>
        <p:txBody>
          <a:bodyPr/>
          <a:lstStyle/>
          <a:p>
            <a:r>
              <a:rPr lang="da-DK" dirty="0"/>
              <a:t>van der Sangen NMR, et al. Eur Heart J. 2021;42:1038-1046.</a:t>
            </a:r>
            <a:endParaRPr lang="en-GB" dirty="0"/>
          </a:p>
        </p:txBody>
      </p:sp>
      <p:pic>
        <p:nvPicPr>
          <p:cNvPr id="6" name="Picture 5">
            <a:extLst>
              <a:ext uri="{FF2B5EF4-FFF2-40B4-BE49-F238E27FC236}">
                <a16:creationId xmlns:a16="http://schemas.microsoft.com/office/drawing/2014/main" id="{CEF8CD5E-05D7-41F4-9489-17AF6DDEEDCF}"/>
              </a:ext>
            </a:extLst>
          </p:cNvPr>
          <p:cNvPicPr>
            <a:picLocks noChangeAspect="1"/>
          </p:cNvPicPr>
          <p:nvPr/>
        </p:nvPicPr>
        <p:blipFill>
          <a:blip r:embed="rId3"/>
          <a:stretch>
            <a:fillRect/>
          </a:stretch>
        </p:blipFill>
        <p:spPr>
          <a:xfrm>
            <a:off x="216369" y="1223516"/>
            <a:ext cx="11759259" cy="5219672"/>
          </a:xfrm>
          <a:prstGeom prst="rect">
            <a:avLst/>
          </a:prstGeom>
        </p:spPr>
      </p:pic>
    </p:spTree>
    <p:extLst>
      <p:ext uri="{BB962C8B-B14F-4D97-AF65-F5344CB8AC3E}">
        <p14:creationId xmlns:p14="http://schemas.microsoft.com/office/powerpoint/2010/main" val="3173329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0E09D6-0689-B1BB-224A-3F45FF365D3F}"/>
              </a:ext>
            </a:extLst>
          </p:cNvPr>
          <p:cNvPicPr>
            <a:picLocks noChangeAspect="1"/>
          </p:cNvPicPr>
          <p:nvPr/>
        </p:nvPicPr>
        <p:blipFill>
          <a:blip r:embed="rId5"/>
          <a:stretch>
            <a:fillRect/>
          </a:stretch>
        </p:blipFill>
        <p:spPr>
          <a:xfrm>
            <a:off x="6190905" y="2002799"/>
            <a:ext cx="5816742" cy="4124731"/>
          </a:xfrm>
          <a:prstGeom prst="rect">
            <a:avLst/>
          </a:prstGeom>
        </p:spPr>
      </p:pic>
      <p:pic>
        <p:nvPicPr>
          <p:cNvPr id="5" name="Picture 4">
            <a:extLst>
              <a:ext uri="{FF2B5EF4-FFF2-40B4-BE49-F238E27FC236}">
                <a16:creationId xmlns:a16="http://schemas.microsoft.com/office/drawing/2014/main" id="{AE12D847-98C9-7D2B-A6DE-2AA10412CE6E}"/>
              </a:ext>
            </a:extLst>
          </p:cNvPr>
          <p:cNvPicPr>
            <a:picLocks noChangeAspect="1"/>
          </p:cNvPicPr>
          <p:nvPr/>
        </p:nvPicPr>
        <p:blipFill rotWithShape="1">
          <a:blip r:embed="rId6"/>
          <a:srcRect l="21826" b="12082"/>
          <a:stretch/>
        </p:blipFill>
        <p:spPr>
          <a:xfrm>
            <a:off x="251735" y="1879793"/>
            <a:ext cx="5965087" cy="4436711"/>
          </a:xfrm>
          <a:prstGeom prst="rect">
            <a:avLst/>
          </a:prstGeom>
        </p:spPr>
      </p:pic>
      <p:sp>
        <p:nvSpPr>
          <p:cNvPr id="6" name="Title 5"/>
          <p:cNvSpPr>
            <a:spLocks noGrp="1"/>
          </p:cNvSpPr>
          <p:nvPr>
            <p:ph type="title"/>
            <p:custDataLst>
              <p:tags r:id="rId1"/>
            </p:custDataLst>
          </p:nvPr>
        </p:nvSpPr>
        <p:spPr>
          <a:xfrm>
            <a:off x="719668" y="132515"/>
            <a:ext cx="10752667" cy="828675"/>
          </a:xfrm>
        </p:spPr>
        <p:txBody>
          <a:bodyPr>
            <a:normAutofit fontScale="90000"/>
          </a:bodyPr>
          <a:lstStyle/>
          <a:p>
            <a:r>
              <a:rPr lang="en-US" dirty="0"/>
              <a:t>Ticagrelor Monotherapy</a:t>
            </a:r>
            <a:br>
              <a:rPr lang="en-US" dirty="0"/>
            </a:br>
            <a:r>
              <a:rPr lang="en-US" dirty="0"/>
              <a:t>TWILIGHT</a:t>
            </a:r>
          </a:p>
        </p:txBody>
      </p:sp>
      <p:sp>
        <p:nvSpPr>
          <p:cNvPr id="7" name="Text Placeholder 6">
            <a:extLst>
              <a:ext uri="{FF2B5EF4-FFF2-40B4-BE49-F238E27FC236}">
                <a16:creationId xmlns:a16="http://schemas.microsoft.com/office/drawing/2014/main" id="{8A46BC3E-233A-45A4-46A7-5BDD1E7DDFAD}"/>
              </a:ext>
            </a:extLst>
          </p:cNvPr>
          <p:cNvSpPr>
            <a:spLocks noGrp="1"/>
          </p:cNvSpPr>
          <p:nvPr>
            <p:ph type="body" sz="quarter" idx="14"/>
            <p:custDataLst>
              <p:tags r:id="rId2"/>
            </p:custDataLst>
          </p:nvPr>
        </p:nvSpPr>
        <p:spPr>
          <a:xfrm>
            <a:off x="0" y="6443188"/>
            <a:ext cx="12191999" cy="278332"/>
          </a:xfrm>
        </p:spPr>
        <p:txBody>
          <a:bodyPr/>
          <a:lstStyle/>
          <a:p>
            <a:r>
              <a:rPr lang="en-US" dirty="0"/>
              <a:t>Mehran R, et al. N Engl J Med. 2019;381:2032-2042. </a:t>
            </a:r>
          </a:p>
        </p:txBody>
      </p:sp>
      <p:pic>
        <p:nvPicPr>
          <p:cNvPr id="11" name="Picture 10">
            <a:extLst>
              <a:ext uri="{FF2B5EF4-FFF2-40B4-BE49-F238E27FC236}">
                <a16:creationId xmlns:a16="http://schemas.microsoft.com/office/drawing/2014/main" id="{94EC2494-B7BB-8670-EC8A-4EE340CD9F5B}"/>
              </a:ext>
            </a:extLst>
          </p:cNvPr>
          <p:cNvPicPr>
            <a:picLocks noChangeAspect="1"/>
          </p:cNvPicPr>
          <p:nvPr/>
        </p:nvPicPr>
        <p:blipFill>
          <a:blip r:embed="rId7"/>
          <a:stretch>
            <a:fillRect/>
          </a:stretch>
        </p:blipFill>
        <p:spPr>
          <a:xfrm>
            <a:off x="12607190" y="2261411"/>
            <a:ext cx="5185192" cy="3673474"/>
          </a:xfrm>
          <a:prstGeom prst="rect">
            <a:avLst/>
          </a:prstGeom>
        </p:spPr>
      </p:pic>
      <p:sp>
        <p:nvSpPr>
          <p:cNvPr id="14" name="TextBox 13">
            <a:extLst>
              <a:ext uri="{FF2B5EF4-FFF2-40B4-BE49-F238E27FC236}">
                <a16:creationId xmlns:a16="http://schemas.microsoft.com/office/drawing/2014/main" id="{0EE6C7BB-B442-1D3D-B9F4-7317871DDE0B}"/>
              </a:ext>
            </a:extLst>
          </p:cNvPr>
          <p:cNvSpPr txBox="1"/>
          <p:nvPr/>
        </p:nvSpPr>
        <p:spPr>
          <a:xfrm>
            <a:off x="6187439" y="1147080"/>
            <a:ext cx="60939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Secondary Endpoint: Death from Any Cause, </a:t>
            </a:r>
            <a:b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Nonfatal MI, or Nonfatal Stroke</a:t>
            </a:r>
            <a:b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(Per Protocol Population)</a:t>
            </a:r>
          </a:p>
        </p:txBody>
      </p:sp>
      <p:sp>
        <p:nvSpPr>
          <p:cNvPr id="16" name="TextBox 15">
            <a:extLst>
              <a:ext uri="{FF2B5EF4-FFF2-40B4-BE49-F238E27FC236}">
                <a16:creationId xmlns:a16="http://schemas.microsoft.com/office/drawing/2014/main" id="{2028D4C1-B1B5-4B83-20BC-F1C9EA0A0ED5}"/>
              </a:ext>
            </a:extLst>
          </p:cNvPr>
          <p:cNvSpPr txBox="1"/>
          <p:nvPr/>
        </p:nvSpPr>
        <p:spPr>
          <a:xfrm>
            <a:off x="9346848" y="2930619"/>
            <a:ext cx="33319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47484F"/>
                </a:solidFill>
                <a:effectLst/>
                <a:uLnTx/>
                <a:uFillTx/>
                <a:latin typeface="Arial"/>
                <a:ea typeface="+mn-ea"/>
                <a:cs typeface="+mn-cs"/>
              </a:rPr>
              <a:t>P</a:t>
            </a:r>
            <a:r>
              <a:rPr kumimoji="0" lang="en-US" sz="1600" b="0" i="0" u="none" strike="noStrike" kern="1200" cap="none" spc="0" normalizeH="0" baseline="-25000" noProof="0" dirty="0">
                <a:ln>
                  <a:noFill/>
                </a:ln>
                <a:solidFill>
                  <a:srgbClr val="47484F"/>
                </a:solidFill>
                <a:effectLst/>
                <a:uLnTx/>
                <a:uFillTx/>
                <a:latin typeface="Arial"/>
                <a:ea typeface="+mn-ea"/>
                <a:cs typeface="+mn-cs"/>
              </a:rPr>
              <a:t>non-inferiority</a:t>
            </a:r>
            <a:r>
              <a:rPr kumimoji="0" lang="en-US" sz="1600" b="0" i="0" u="none" strike="noStrike" kern="1200" cap="none" spc="0" normalizeH="0" baseline="0" noProof="0" dirty="0">
                <a:ln>
                  <a:noFill/>
                </a:ln>
                <a:solidFill>
                  <a:srgbClr val="47484F"/>
                </a:solidFill>
                <a:effectLst/>
                <a:uLnTx/>
                <a:uFillTx/>
                <a:latin typeface="Arial"/>
                <a:ea typeface="+mn-ea"/>
                <a:cs typeface="+mn-cs"/>
              </a:rPr>
              <a:t> &lt; .001</a:t>
            </a:r>
          </a:p>
        </p:txBody>
      </p:sp>
      <p:sp>
        <p:nvSpPr>
          <p:cNvPr id="17" name="TextBox 16">
            <a:extLst>
              <a:ext uri="{FF2B5EF4-FFF2-40B4-BE49-F238E27FC236}">
                <a16:creationId xmlns:a16="http://schemas.microsoft.com/office/drawing/2014/main" id="{7B515398-84BA-8580-D5FB-0ED7ACA34975}"/>
              </a:ext>
            </a:extLst>
          </p:cNvPr>
          <p:cNvSpPr txBox="1"/>
          <p:nvPr/>
        </p:nvSpPr>
        <p:spPr>
          <a:xfrm>
            <a:off x="8222364" y="2647285"/>
            <a:ext cx="33319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a:ea typeface="+mn-ea"/>
                <a:cs typeface="+mn-cs"/>
              </a:rPr>
              <a:t>ARD = -0.06 (-0.97% to 0.84%)  </a:t>
            </a:r>
          </a:p>
        </p:txBody>
      </p:sp>
      <p:sp>
        <p:nvSpPr>
          <p:cNvPr id="21" name="TextBox 20">
            <a:extLst>
              <a:ext uri="{FF2B5EF4-FFF2-40B4-BE49-F238E27FC236}">
                <a16:creationId xmlns:a16="http://schemas.microsoft.com/office/drawing/2014/main" id="{CC46481F-1391-8750-16A5-4769C61FE384}"/>
              </a:ext>
            </a:extLst>
          </p:cNvPr>
          <p:cNvSpPr txBox="1"/>
          <p:nvPr/>
        </p:nvSpPr>
        <p:spPr>
          <a:xfrm>
            <a:off x="11271746" y="3388770"/>
            <a:ext cx="9043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2520"/>
                </a:solidFill>
                <a:effectLst/>
                <a:uLnTx/>
                <a:uFillTx/>
                <a:latin typeface="Arial"/>
                <a:ea typeface="+mn-ea"/>
                <a:cs typeface="+mn-cs"/>
              </a:rPr>
              <a:t>3.9%</a:t>
            </a:r>
          </a:p>
        </p:txBody>
      </p:sp>
      <p:sp>
        <p:nvSpPr>
          <p:cNvPr id="22" name="TextBox 21">
            <a:extLst>
              <a:ext uri="{FF2B5EF4-FFF2-40B4-BE49-F238E27FC236}">
                <a16:creationId xmlns:a16="http://schemas.microsoft.com/office/drawing/2014/main" id="{EBC0C29B-5EEA-E1BB-C649-5A672CB78234}"/>
              </a:ext>
            </a:extLst>
          </p:cNvPr>
          <p:cNvSpPr txBox="1"/>
          <p:nvPr/>
        </p:nvSpPr>
        <p:spPr>
          <a:xfrm>
            <a:off x="11271746" y="3765476"/>
            <a:ext cx="9043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6EA7"/>
                </a:solidFill>
                <a:effectLst/>
                <a:uLnTx/>
                <a:uFillTx/>
                <a:latin typeface="Arial"/>
                <a:ea typeface="+mn-ea"/>
                <a:cs typeface="+mn-cs"/>
              </a:rPr>
              <a:t>3.9%</a:t>
            </a:r>
          </a:p>
        </p:txBody>
      </p:sp>
      <p:sp>
        <p:nvSpPr>
          <p:cNvPr id="8" name="TextBox 7">
            <a:extLst>
              <a:ext uri="{FF2B5EF4-FFF2-40B4-BE49-F238E27FC236}">
                <a16:creationId xmlns:a16="http://schemas.microsoft.com/office/drawing/2014/main" id="{4B6BD587-376E-1C42-5D0A-0AC46AB49C27}"/>
              </a:ext>
            </a:extLst>
          </p:cNvPr>
          <p:cNvSpPr txBox="1"/>
          <p:nvPr/>
        </p:nvSpPr>
        <p:spPr>
          <a:xfrm>
            <a:off x="508990" y="1168334"/>
            <a:ext cx="609391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Primary Endpoint: BARC Type 2, 3, or 5 Bleeding </a:t>
            </a:r>
            <a:b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47484F"/>
                </a:solidFill>
                <a:effectLst/>
                <a:uLnTx/>
                <a:uFillTx/>
                <a:latin typeface="Arial" panose="020B0604020202020204" pitchFamily="34" charset="0"/>
                <a:ea typeface="+mn-ea"/>
                <a:cs typeface="Arial" panose="020B0604020202020204" pitchFamily="34" charset="0"/>
              </a:rPr>
              <a:t>(Intention-to-Treat Population)</a:t>
            </a:r>
          </a:p>
        </p:txBody>
      </p:sp>
      <p:sp>
        <p:nvSpPr>
          <p:cNvPr id="10" name="TextBox 9">
            <a:extLst>
              <a:ext uri="{FF2B5EF4-FFF2-40B4-BE49-F238E27FC236}">
                <a16:creationId xmlns:a16="http://schemas.microsoft.com/office/drawing/2014/main" id="{94EA8651-ECB8-9A51-B8DC-F450BB450621}"/>
              </a:ext>
            </a:extLst>
          </p:cNvPr>
          <p:cNvSpPr txBox="1"/>
          <p:nvPr/>
        </p:nvSpPr>
        <p:spPr>
          <a:xfrm>
            <a:off x="5180076" y="3090446"/>
            <a:ext cx="9043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2520"/>
                </a:solidFill>
                <a:effectLst/>
                <a:uLnTx/>
                <a:uFillTx/>
                <a:latin typeface="Arial"/>
                <a:ea typeface="+mn-ea"/>
                <a:cs typeface="+mn-cs"/>
              </a:rPr>
              <a:t>7.1%</a:t>
            </a:r>
          </a:p>
        </p:txBody>
      </p:sp>
      <p:sp>
        <p:nvSpPr>
          <p:cNvPr id="12" name="TextBox 11">
            <a:extLst>
              <a:ext uri="{FF2B5EF4-FFF2-40B4-BE49-F238E27FC236}">
                <a16:creationId xmlns:a16="http://schemas.microsoft.com/office/drawing/2014/main" id="{F9813C82-1CA4-D6D4-8DB5-4DE6E1530716}"/>
              </a:ext>
            </a:extLst>
          </p:cNvPr>
          <p:cNvSpPr txBox="1"/>
          <p:nvPr/>
        </p:nvSpPr>
        <p:spPr>
          <a:xfrm>
            <a:off x="5312429" y="3759594"/>
            <a:ext cx="90439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6EA7"/>
                </a:solidFill>
                <a:effectLst/>
                <a:uLnTx/>
                <a:uFillTx/>
                <a:latin typeface="Arial"/>
                <a:ea typeface="+mn-ea"/>
                <a:cs typeface="+mn-cs"/>
              </a:rPr>
              <a:t>4.0%</a:t>
            </a:r>
          </a:p>
        </p:txBody>
      </p:sp>
    </p:spTree>
    <p:extLst>
      <p:ext uri="{BB962C8B-B14F-4D97-AF65-F5344CB8AC3E}">
        <p14:creationId xmlns:p14="http://schemas.microsoft.com/office/powerpoint/2010/main" val="3366900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AD7D6-027F-4D3E-829E-F1D4ED693EB3}"/>
              </a:ext>
            </a:extLst>
          </p:cNvPr>
          <p:cNvSpPr>
            <a:spLocks noGrp="1"/>
          </p:cNvSpPr>
          <p:nvPr>
            <p:ph type="title"/>
          </p:nvPr>
        </p:nvSpPr>
        <p:spPr/>
        <p:txBody>
          <a:bodyPr>
            <a:normAutofit fontScale="90000"/>
          </a:bodyPr>
          <a:lstStyle/>
          <a:p>
            <a:r>
              <a:rPr lang="en-US" altLang="zh-CN" dirty="0"/>
              <a:t>Choice of Monotherapy: Aspirin or P2Y</a:t>
            </a:r>
            <a:r>
              <a:rPr lang="en-US" altLang="zh-CN" baseline="-25000" dirty="0"/>
              <a:t>12</a:t>
            </a:r>
            <a:r>
              <a:rPr lang="en-US" altLang="zh-CN" dirty="0"/>
              <a:t> Inhibition?</a:t>
            </a:r>
            <a:br>
              <a:rPr lang="en-US" altLang="zh-CN" sz="3100" i="1" dirty="0"/>
            </a:br>
            <a:r>
              <a:rPr lang="en-US" altLang="zh-CN" sz="3100" i="1" dirty="0"/>
              <a:t>HOST-EXAM Extended Study</a:t>
            </a:r>
            <a:endParaRPr lang="en-GB" sz="3100" i="1" dirty="0"/>
          </a:p>
        </p:txBody>
      </p:sp>
      <p:sp>
        <p:nvSpPr>
          <p:cNvPr id="3" name="Text Placeholder 2">
            <a:extLst>
              <a:ext uri="{FF2B5EF4-FFF2-40B4-BE49-F238E27FC236}">
                <a16:creationId xmlns:a16="http://schemas.microsoft.com/office/drawing/2014/main" id="{1C6BB259-AF02-4940-A771-81B2FFD3CCA3}"/>
              </a:ext>
            </a:extLst>
          </p:cNvPr>
          <p:cNvSpPr>
            <a:spLocks noGrp="1"/>
          </p:cNvSpPr>
          <p:nvPr>
            <p:ph type="body" sz="quarter" idx="14"/>
          </p:nvPr>
        </p:nvSpPr>
        <p:spPr>
          <a:xfrm>
            <a:off x="0" y="6443188"/>
            <a:ext cx="12191999" cy="278332"/>
          </a:xfrm>
        </p:spPr>
        <p:txBody>
          <a:bodyPr/>
          <a:lstStyle/>
          <a:p>
            <a:r>
              <a:rPr lang="en-US" dirty="0"/>
              <a:t>Kang J, et al. Circulation. 2023;147:108-117. </a:t>
            </a:r>
            <a:endParaRPr lang="en-GB" dirty="0"/>
          </a:p>
        </p:txBody>
      </p:sp>
      <p:sp>
        <p:nvSpPr>
          <p:cNvPr id="20" name="TextBox 19">
            <a:extLst>
              <a:ext uri="{FF2B5EF4-FFF2-40B4-BE49-F238E27FC236}">
                <a16:creationId xmlns:a16="http://schemas.microsoft.com/office/drawing/2014/main" id="{703A518F-D1A1-3DF3-9E90-E59B67066D57}"/>
              </a:ext>
            </a:extLst>
          </p:cNvPr>
          <p:cNvSpPr txBox="1"/>
          <p:nvPr/>
        </p:nvSpPr>
        <p:spPr>
          <a:xfrm>
            <a:off x="1002047" y="4791590"/>
            <a:ext cx="10187903" cy="1323439"/>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rPr>
              <a:t>P2Y</a:t>
            </a:r>
            <a:r>
              <a:rPr kumimoji="0" lang="en-US" sz="2000" b="1" i="0" u="none" strike="noStrike" kern="1200" cap="none" spc="0" normalizeH="0" baseline="-25000" noProof="0" dirty="0">
                <a:ln>
                  <a:noFill/>
                </a:ln>
                <a:solidFill>
                  <a:srgbClr val="000000"/>
                </a:solidFill>
                <a:effectLst/>
                <a:uLnTx/>
                <a:uFillTx/>
                <a:latin typeface="Arial" charset="0"/>
                <a:ea typeface="ヒラギノ角ゴ Pro W3"/>
                <a:cs typeface="Arial" charset="0"/>
              </a:rPr>
              <a:t>12</a:t>
            </a:r>
            <a:r>
              <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rPr>
              <a:t> monotherapy versus monotherapy after 6 to 18 months of DAPT for PCI?</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rPr>
              <a:t>P2Y</a:t>
            </a:r>
            <a:r>
              <a:rPr kumimoji="0" lang="en-US" sz="2000" b="1" i="0" u="none" strike="noStrike" kern="1200" cap="none" spc="0" normalizeH="0" baseline="-25000" noProof="0" dirty="0">
                <a:ln>
                  <a:noFill/>
                </a:ln>
                <a:solidFill>
                  <a:srgbClr val="000000"/>
                </a:solidFill>
                <a:effectLst/>
                <a:uLnTx/>
                <a:uFillTx/>
                <a:latin typeface="Arial" charset="0"/>
                <a:ea typeface="ヒラギノ角ゴ Pro W3"/>
                <a:cs typeface="Arial" charset="0"/>
              </a:rPr>
              <a:t>12</a:t>
            </a:r>
            <a:r>
              <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rPr>
              <a:t> monotherapy was associated with lower rates of MACE and bleeding </a:t>
            </a:r>
            <a:br>
              <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rPr>
            </a:br>
            <a:r>
              <a:rPr kumimoji="0" lang="en-US" sz="2000" b="1" i="0" u="none" strike="noStrike" kern="1200" cap="none" spc="0" normalizeH="0" baseline="0" noProof="0" dirty="0">
                <a:ln>
                  <a:noFill/>
                </a:ln>
                <a:solidFill>
                  <a:srgbClr val="000000"/>
                </a:solidFill>
                <a:effectLst/>
                <a:uLnTx/>
                <a:uFillTx/>
                <a:latin typeface="Arial" charset="0"/>
                <a:ea typeface="ヒラギノ角ゴ Pro W3"/>
                <a:cs typeface="Arial" charset="0"/>
              </a:rPr>
              <a:t>(no difference in mortality)</a:t>
            </a:r>
          </a:p>
        </p:txBody>
      </p:sp>
      <p:pic>
        <p:nvPicPr>
          <p:cNvPr id="6" name="Picture 5">
            <a:extLst>
              <a:ext uri="{FF2B5EF4-FFF2-40B4-BE49-F238E27FC236}">
                <a16:creationId xmlns:a16="http://schemas.microsoft.com/office/drawing/2014/main" id="{AF46336E-AB24-E275-8874-0EACEA1E97EB}"/>
              </a:ext>
            </a:extLst>
          </p:cNvPr>
          <p:cNvPicPr>
            <a:picLocks noChangeAspect="1"/>
          </p:cNvPicPr>
          <p:nvPr/>
        </p:nvPicPr>
        <p:blipFill>
          <a:blip r:embed="rId3"/>
          <a:stretch>
            <a:fillRect/>
          </a:stretch>
        </p:blipFill>
        <p:spPr>
          <a:xfrm>
            <a:off x="121921" y="1304085"/>
            <a:ext cx="5816966" cy="3179666"/>
          </a:xfrm>
          <a:prstGeom prst="rect">
            <a:avLst/>
          </a:prstGeom>
        </p:spPr>
      </p:pic>
      <p:sp>
        <p:nvSpPr>
          <p:cNvPr id="7" name="Rectangle 6">
            <a:extLst>
              <a:ext uri="{FF2B5EF4-FFF2-40B4-BE49-F238E27FC236}">
                <a16:creationId xmlns:a16="http://schemas.microsoft.com/office/drawing/2014/main" id="{146E010A-1069-E0C5-516A-0F24CDF72C1E}"/>
              </a:ext>
            </a:extLst>
          </p:cNvPr>
          <p:cNvSpPr/>
          <p:nvPr/>
        </p:nvSpPr>
        <p:spPr>
          <a:xfrm>
            <a:off x="71121" y="1178560"/>
            <a:ext cx="335280"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41E29FCA-BBE8-C02C-064B-A2EDCD74EE28}"/>
              </a:ext>
            </a:extLst>
          </p:cNvPr>
          <p:cNvPicPr>
            <a:picLocks noChangeAspect="1"/>
          </p:cNvPicPr>
          <p:nvPr/>
        </p:nvPicPr>
        <p:blipFill>
          <a:blip r:embed="rId4"/>
          <a:stretch>
            <a:fillRect/>
          </a:stretch>
        </p:blipFill>
        <p:spPr>
          <a:xfrm>
            <a:off x="6096000" y="1293925"/>
            <a:ext cx="6059211" cy="3179666"/>
          </a:xfrm>
          <a:prstGeom prst="rect">
            <a:avLst/>
          </a:prstGeom>
        </p:spPr>
      </p:pic>
      <p:sp>
        <p:nvSpPr>
          <p:cNvPr id="10" name="Rectangle 9">
            <a:extLst>
              <a:ext uri="{FF2B5EF4-FFF2-40B4-BE49-F238E27FC236}">
                <a16:creationId xmlns:a16="http://schemas.microsoft.com/office/drawing/2014/main" id="{F8298D16-AD6C-7DD9-D2A7-81C7020DB115}"/>
              </a:ext>
            </a:extLst>
          </p:cNvPr>
          <p:cNvSpPr/>
          <p:nvPr/>
        </p:nvSpPr>
        <p:spPr>
          <a:xfrm>
            <a:off x="5971725" y="1177687"/>
            <a:ext cx="335280"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31683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162942"/>
            <a:ext cx="7296788" cy="1538883"/>
          </a:xfrm>
        </p:spPr>
        <p:txBody>
          <a:bodyPr vert="horz" wrap="square" lIns="0" tIns="0" rIns="0" bIns="0" rtlCol="0" anchor="t">
            <a:spAutoFit/>
          </a:bodyPr>
          <a:lstStyle/>
          <a:p>
            <a:r>
              <a:rPr lang="en-GB" sz="2000" b="1" dirty="0">
                <a:latin typeface="Arial"/>
                <a:cs typeface="Arial"/>
              </a:rPr>
              <a:t>Jennifer A. </a:t>
            </a:r>
            <a:r>
              <a:rPr lang="en-GB" sz="2000" b="1" dirty="0" err="1">
                <a:latin typeface="Arial"/>
                <a:cs typeface="Arial"/>
              </a:rPr>
              <a:t>Rymer</a:t>
            </a:r>
            <a:r>
              <a:rPr lang="en-GB" sz="2000" b="1" dirty="0">
                <a:latin typeface="Arial"/>
                <a:cs typeface="Arial"/>
              </a:rPr>
              <a:t>, MD</a:t>
            </a:r>
          </a:p>
          <a:p>
            <a:r>
              <a:rPr lang="en-US" dirty="0">
                <a:latin typeface="Arial"/>
                <a:cs typeface="Arial"/>
              </a:rPr>
              <a:t>Assistant Professor of Medicine</a:t>
            </a:r>
          </a:p>
          <a:p>
            <a:r>
              <a:rPr lang="en-US" dirty="0">
                <a:latin typeface="Arial"/>
                <a:cs typeface="Arial"/>
              </a:rPr>
              <a:t>Interventional Cardiology</a:t>
            </a:r>
          </a:p>
          <a:p>
            <a:r>
              <a:rPr lang="en-US" dirty="0">
                <a:latin typeface="Arial"/>
                <a:cs typeface="Arial"/>
              </a:rPr>
              <a:t>John Bush Simpson Assistant Professor of Medicine</a:t>
            </a:r>
          </a:p>
          <a:p>
            <a:r>
              <a:rPr lang="en-US" dirty="0">
                <a:latin typeface="Arial"/>
                <a:cs typeface="Arial"/>
              </a:rPr>
              <a:t>Duke University School of Medicine</a:t>
            </a:r>
          </a:p>
          <a:p>
            <a:r>
              <a:rPr lang="en-US">
                <a:latin typeface="Arial"/>
                <a:cs typeface="Arial"/>
              </a:rPr>
              <a:t>Durham, North Carolina</a:t>
            </a:r>
            <a:endParaRPr lang="en-US" dirty="0" err="1">
              <a:latin typeface="Arial"/>
              <a:cs typeface="Arial"/>
            </a:endParaRPr>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1665300"/>
            <a:ext cx="6687066" cy="1723549"/>
          </a:xfrm>
        </p:spPr>
        <p:txBody>
          <a:bodyPr/>
          <a:lstStyle/>
          <a:p>
            <a:r>
              <a:rPr lang="en-US" sz="4000"/>
              <a:t>Optimizing GDMT in Acute Coronary Syndrome</a:t>
            </a:r>
            <a:br>
              <a:rPr lang="en-US" sz="4000"/>
            </a:br>
            <a:r>
              <a:rPr lang="en-US" sz="3200"/>
              <a:t>Case-Based Guidance</a:t>
            </a: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130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BCEFAB-7F4F-4B1D-B260-2E393623FD36}"/>
              </a:ext>
            </a:extLst>
          </p:cNvPr>
          <p:cNvSpPr>
            <a:spLocks noGrp="1"/>
          </p:cNvSpPr>
          <p:nvPr>
            <p:ph type="title"/>
          </p:nvPr>
        </p:nvSpPr>
        <p:spPr>
          <a:xfrm>
            <a:off x="719668" y="132515"/>
            <a:ext cx="10752667" cy="828675"/>
          </a:xfrm>
        </p:spPr>
        <p:txBody>
          <a:bodyPr/>
          <a:lstStyle/>
          <a:p>
            <a:r>
              <a:rPr lang="en-US"/>
              <a:t>Agenda</a:t>
            </a:r>
          </a:p>
        </p:txBody>
      </p:sp>
      <p:sp>
        <p:nvSpPr>
          <p:cNvPr id="3" name="Content Placeholder 2">
            <a:extLst>
              <a:ext uri="{FF2B5EF4-FFF2-40B4-BE49-F238E27FC236}">
                <a16:creationId xmlns:a16="http://schemas.microsoft.com/office/drawing/2014/main" id="{28B999A6-01FD-8F34-A437-C44832344120}"/>
              </a:ext>
            </a:extLst>
          </p:cNvPr>
          <p:cNvSpPr>
            <a:spLocks noGrp="1"/>
          </p:cNvSpPr>
          <p:nvPr>
            <p:ph sz="quarter" idx="11"/>
          </p:nvPr>
        </p:nvSpPr>
        <p:spPr>
          <a:xfrm>
            <a:off x="719668" y="1274618"/>
            <a:ext cx="10752667" cy="5065222"/>
          </a:xfrm>
        </p:spPr>
        <p:txBody>
          <a:bodyPr/>
          <a:lstStyle/>
          <a:p>
            <a:pPr marL="457200" indent="-457200">
              <a:buClr>
                <a:srgbClr val="C00000"/>
              </a:buClr>
              <a:buFont typeface="Wingdings" panose="05000000000000000000" pitchFamily="2" charset="2"/>
              <a:buChar char="§"/>
            </a:pPr>
            <a:r>
              <a:rPr lang="en-US" sz="2800"/>
              <a:t>Patient Case</a:t>
            </a:r>
          </a:p>
          <a:p>
            <a:pPr marL="457200" indent="-457200">
              <a:buClr>
                <a:srgbClr val="C00000"/>
              </a:buClr>
              <a:buFont typeface="Wingdings" panose="05000000000000000000" pitchFamily="2" charset="2"/>
              <a:buChar char="§"/>
            </a:pPr>
            <a:r>
              <a:rPr lang="en-US" sz="2800"/>
              <a:t>Current GDMT in ACS</a:t>
            </a:r>
          </a:p>
          <a:p>
            <a:pPr marL="457200" indent="-457200">
              <a:buClr>
                <a:srgbClr val="C00000"/>
              </a:buClr>
              <a:buFont typeface="Wingdings" panose="05000000000000000000" pitchFamily="2" charset="2"/>
              <a:buChar char="§"/>
            </a:pPr>
            <a:r>
              <a:rPr lang="en-US" sz="2800"/>
              <a:t>What’s on the Horizon </a:t>
            </a:r>
          </a:p>
          <a:p>
            <a:endParaRPr lang="en-US"/>
          </a:p>
        </p:txBody>
      </p:sp>
      <p:sp>
        <p:nvSpPr>
          <p:cNvPr id="7" name="Content Placeholder 2">
            <a:extLst>
              <a:ext uri="{FF2B5EF4-FFF2-40B4-BE49-F238E27FC236}">
                <a16:creationId xmlns:a16="http://schemas.microsoft.com/office/drawing/2014/main" id="{4F70F758-403D-A63E-3620-EC71C59F28E8}"/>
              </a:ext>
            </a:extLst>
          </p:cNvPr>
          <p:cNvSpPr txBox="1">
            <a:spLocks/>
          </p:cNvSpPr>
          <p:nvPr/>
        </p:nvSpPr>
        <p:spPr>
          <a:xfrm>
            <a:off x="304800" y="1447801"/>
            <a:ext cx="11582400" cy="4602163"/>
          </a:xfrm>
          <a:prstGeom prst="rect">
            <a:avLst/>
          </a:prstGeom>
        </p:spPr>
        <p:txBody>
          <a:bodyPr/>
          <a:lst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800"/>
              </a:spcAft>
              <a:buClrTx/>
              <a:buSzTx/>
              <a:buFontTx/>
              <a:buNone/>
              <a:tabLst/>
              <a:defRPr/>
            </a:pPr>
            <a:endParaRPr kumimoji="0" lang="en-US" sz="32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sp>
        <p:nvSpPr>
          <p:cNvPr id="6" name="Text Placeholder 5">
            <a:extLst>
              <a:ext uri="{FF2B5EF4-FFF2-40B4-BE49-F238E27FC236}">
                <a16:creationId xmlns:a16="http://schemas.microsoft.com/office/drawing/2014/main" id="{8AB75999-9106-5A27-0B72-D59B89F3B43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46675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8" y="132515"/>
            <a:ext cx="10752667" cy="828675"/>
          </a:xfrm>
        </p:spPr>
        <p:txBody>
          <a:bodyPr/>
          <a:lstStyle/>
          <a:p>
            <a:r>
              <a:rPr lang="en-US" dirty="0"/>
              <a:t>The Fourth Universal Definition of MI</a:t>
            </a:r>
          </a:p>
        </p:txBody>
      </p:sp>
      <p:sp>
        <p:nvSpPr>
          <p:cNvPr id="7" name="Text Placeholder 6">
            <a:extLst>
              <a:ext uri="{FF2B5EF4-FFF2-40B4-BE49-F238E27FC236}">
                <a16:creationId xmlns:a16="http://schemas.microsoft.com/office/drawing/2014/main" id="{4F483AFD-A635-0014-824C-C9CA0D6C5482}"/>
              </a:ext>
            </a:extLst>
          </p:cNvPr>
          <p:cNvSpPr>
            <a:spLocks noGrp="1"/>
          </p:cNvSpPr>
          <p:nvPr>
            <p:ph type="body" sz="quarter" idx="14"/>
          </p:nvPr>
        </p:nvSpPr>
        <p:spPr>
          <a:xfrm>
            <a:off x="0" y="6443188"/>
            <a:ext cx="12191999" cy="278332"/>
          </a:xfrm>
        </p:spPr>
        <p:txBody>
          <a:bodyPr/>
          <a:lstStyle/>
          <a:p>
            <a:endParaRPr lang="en-GB"/>
          </a:p>
          <a:p>
            <a:r>
              <a:rPr lang="en-GB" err="1"/>
              <a:t>Thygesen</a:t>
            </a:r>
            <a:r>
              <a:rPr lang="en-GB"/>
              <a:t> K, et al. Circulation. 2018;138:1.</a:t>
            </a:r>
          </a:p>
        </p:txBody>
      </p:sp>
      <p:pic>
        <p:nvPicPr>
          <p:cNvPr id="8" name="Picture 7"/>
          <p:cNvPicPr>
            <a:picLocks noChangeAspect="1"/>
          </p:cNvPicPr>
          <p:nvPr/>
        </p:nvPicPr>
        <p:blipFill>
          <a:blip r:embed="rId2"/>
          <a:stretch>
            <a:fillRect/>
          </a:stretch>
        </p:blipFill>
        <p:spPr>
          <a:xfrm>
            <a:off x="1463168" y="1391866"/>
            <a:ext cx="4438680" cy="4800600"/>
          </a:xfrm>
          <a:prstGeom prst="rect">
            <a:avLst/>
          </a:prstGeom>
        </p:spPr>
      </p:pic>
      <p:sp>
        <p:nvSpPr>
          <p:cNvPr id="10" name="Rectangle 9">
            <a:extLst>
              <a:ext uri="{FF2B5EF4-FFF2-40B4-BE49-F238E27FC236}">
                <a16:creationId xmlns:a16="http://schemas.microsoft.com/office/drawing/2014/main" id="{D344FA9D-7B81-6975-5F40-210733CEB6D0}"/>
              </a:ext>
            </a:extLst>
          </p:cNvPr>
          <p:cNvSpPr/>
          <p:nvPr/>
        </p:nvSpPr>
        <p:spPr>
          <a:xfrm>
            <a:off x="1676400" y="2408904"/>
            <a:ext cx="4123765" cy="90543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32ADAE-34CC-7037-8E21-F33CD2591857}"/>
              </a:ext>
            </a:extLst>
          </p:cNvPr>
          <p:cNvSpPr txBox="1"/>
          <p:nvPr/>
        </p:nvSpPr>
        <p:spPr>
          <a:xfrm>
            <a:off x="7029611" y="2438918"/>
            <a:ext cx="4620091" cy="3231654"/>
          </a:xfrm>
          <a:prstGeom prst="rect">
            <a:avLst/>
          </a:prstGeom>
          <a:noFill/>
        </p:spPr>
        <p:txBody>
          <a:bodyPr wrap="square" rtlCol="0">
            <a:spAutoFit/>
          </a:bodyPr>
          <a:lstStyle/>
          <a:p>
            <a:r>
              <a:rPr lang="en-US" sz="3600"/>
              <a:t>Injury PLUS:</a:t>
            </a:r>
          </a:p>
          <a:p>
            <a:endParaRPr lang="en-US" sz="2800"/>
          </a:p>
          <a:p>
            <a:pPr marL="571500" indent="-571500">
              <a:buFont typeface="Arial" panose="020B0604020202020204" pitchFamily="34" charset="0"/>
              <a:buChar char="•"/>
            </a:pPr>
            <a:r>
              <a:rPr lang="en-US" sz="2800"/>
              <a:t>Symptoms</a:t>
            </a:r>
          </a:p>
          <a:p>
            <a:pPr marL="571500" indent="-571500">
              <a:buFont typeface="Arial" panose="020B0604020202020204" pitchFamily="34" charset="0"/>
              <a:buChar char="•"/>
            </a:pPr>
            <a:r>
              <a:rPr lang="en-US" sz="2800"/>
              <a:t>ECG changes</a:t>
            </a:r>
          </a:p>
          <a:p>
            <a:pPr marL="571500" indent="-571500">
              <a:buFont typeface="Arial" panose="020B0604020202020204" pitchFamily="34" charset="0"/>
              <a:buChar char="•"/>
            </a:pPr>
            <a:r>
              <a:rPr lang="en-US" sz="2800"/>
              <a:t>Loss of function</a:t>
            </a:r>
          </a:p>
          <a:p>
            <a:pPr marL="571500" indent="-571500">
              <a:buFont typeface="Arial" panose="020B0604020202020204" pitchFamily="34" charset="0"/>
              <a:buChar char="•"/>
            </a:pPr>
            <a:r>
              <a:rPr lang="en-US" sz="2800"/>
              <a:t>Thrombus at </a:t>
            </a:r>
            <a:r>
              <a:rPr lang="en-US" sz="2800" err="1"/>
              <a:t>cath</a:t>
            </a:r>
            <a:endParaRPr lang="en-US" sz="2800"/>
          </a:p>
          <a:p>
            <a:pPr marL="571500" indent="-571500">
              <a:buFont typeface="Arial" panose="020B0604020202020204" pitchFamily="34" charset="0"/>
              <a:buChar char="•"/>
            </a:pPr>
            <a:r>
              <a:rPr lang="en-US" sz="2800"/>
              <a:t>Autopsy evidence</a:t>
            </a:r>
          </a:p>
        </p:txBody>
      </p:sp>
    </p:spTree>
    <p:extLst>
      <p:ext uri="{BB962C8B-B14F-4D97-AF65-F5344CB8AC3E}">
        <p14:creationId xmlns:p14="http://schemas.microsoft.com/office/powerpoint/2010/main" val="311710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C37E-AF4C-E088-1235-23B8632F7DF6}"/>
              </a:ext>
            </a:extLst>
          </p:cNvPr>
          <p:cNvSpPr>
            <a:spLocks noGrp="1"/>
          </p:cNvSpPr>
          <p:nvPr>
            <p:ph type="title"/>
          </p:nvPr>
        </p:nvSpPr>
        <p:spPr/>
        <p:txBody>
          <a:bodyPr/>
          <a:lstStyle/>
          <a:p>
            <a:r>
              <a:rPr lang="en-US"/>
              <a:t>Patient Presentation</a:t>
            </a:r>
          </a:p>
        </p:txBody>
      </p:sp>
      <p:sp>
        <p:nvSpPr>
          <p:cNvPr id="3" name="Content Placeholder 2">
            <a:extLst>
              <a:ext uri="{FF2B5EF4-FFF2-40B4-BE49-F238E27FC236}">
                <a16:creationId xmlns:a16="http://schemas.microsoft.com/office/drawing/2014/main" id="{4CBC6DFE-A6B3-8446-77D7-32FE54D403BD}"/>
              </a:ext>
            </a:extLst>
          </p:cNvPr>
          <p:cNvSpPr>
            <a:spLocks noGrp="1"/>
          </p:cNvSpPr>
          <p:nvPr>
            <p:ph sz="quarter" idx="11"/>
          </p:nvPr>
        </p:nvSpPr>
        <p:spPr>
          <a:xfrm>
            <a:off x="1068460" y="1204929"/>
            <a:ext cx="9781791" cy="5065222"/>
          </a:xfrm>
        </p:spPr>
        <p:txBody>
          <a:bodyPr vert="horz" lIns="0" tIns="45720" rIns="0" bIns="45720" rtlCol="0" anchor="t">
            <a:normAutofit/>
          </a:bodyPr>
          <a:lstStyle/>
          <a:p>
            <a:r>
              <a:rPr lang="en-US"/>
              <a:t>64 </a:t>
            </a:r>
            <a:r>
              <a:rPr lang="en-US" err="1"/>
              <a:t>yo</a:t>
            </a:r>
            <a:r>
              <a:rPr lang="en-US"/>
              <a:t> female with history of ESRD on dialysis, severe PAD s/p multiple interventions (amputation of multiple fingers/toes 2/2 ischemia), CAD s/p multiple PCIs, and AF with prior stroke, presents with several days of chest pain, elevated </a:t>
            </a:r>
            <a:r>
              <a:rPr lang="en-US" err="1"/>
              <a:t>hs</a:t>
            </a:r>
            <a:r>
              <a:rPr lang="en-US"/>
              <a:t>-troponin T</a:t>
            </a:r>
          </a:p>
          <a:p>
            <a:pPr lvl="1">
              <a:buClr>
                <a:srgbClr val="C00000"/>
              </a:buClr>
            </a:pPr>
            <a:r>
              <a:rPr lang="en-US"/>
              <a:t>With previous P2Y12 inhibitor cessation has had stent thrombosis </a:t>
            </a:r>
          </a:p>
          <a:p>
            <a:pPr lvl="1">
              <a:buClr>
                <a:srgbClr val="C00000"/>
              </a:buClr>
            </a:pPr>
            <a:r>
              <a:rPr lang="en-US"/>
              <a:t>Now on ticagrelor and apixaban chronically</a:t>
            </a:r>
          </a:p>
          <a:p>
            <a:pPr lvl="1">
              <a:buClr>
                <a:srgbClr val="C00000"/>
              </a:buClr>
            </a:pPr>
            <a:r>
              <a:rPr lang="en-US"/>
              <a:t>Has failed multiple statins due to myalgias</a:t>
            </a:r>
          </a:p>
          <a:p>
            <a:endParaRPr lang="en-US"/>
          </a:p>
        </p:txBody>
      </p:sp>
      <p:sp>
        <p:nvSpPr>
          <p:cNvPr id="6" name="Text Placeholder 5">
            <a:extLst>
              <a:ext uri="{FF2B5EF4-FFF2-40B4-BE49-F238E27FC236}">
                <a16:creationId xmlns:a16="http://schemas.microsoft.com/office/drawing/2014/main" id="{BD48BD91-C5B2-DF7B-3C1F-DCCA3B0F043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88131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9BE0-4F20-8108-B956-423AC12E9FB8}"/>
              </a:ext>
            </a:extLst>
          </p:cNvPr>
          <p:cNvSpPr>
            <a:spLocks noGrp="1"/>
          </p:cNvSpPr>
          <p:nvPr>
            <p:ph type="title"/>
          </p:nvPr>
        </p:nvSpPr>
        <p:spPr/>
        <p:txBody>
          <a:bodyPr/>
          <a:lstStyle/>
          <a:p>
            <a:r>
              <a:rPr lang="en-US"/>
              <a:t>Presenting Angiogram</a:t>
            </a:r>
          </a:p>
        </p:txBody>
      </p:sp>
      <p:sp>
        <p:nvSpPr>
          <p:cNvPr id="3" name="Text Placeholder 2">
            <a:extLst>
              <a:ext uri="{FF2B5EF4-FFF2-40B4-BE49-F238E27FC236}">
                <a16:creationId xmlns:a16="http://schemas.microsoft.com/office/drawing/2014/main" id="{57BF7FAC-B3BF-C155-4F41-13F507D76602}"/>
              </a:ext>
            </a:extLst>
          </p:cNvPr>
          <p:cNvSpPr>
            <a:spLocks noGrp="1"/>
          </p:cNvSpPr>
          <p:nvPr>
            <p:ph type="body" sz="quarter" idx="14"/>
          </p:nvPr>
        </p:nvSpPr>
        <p:spPr/>
        <p:txBody>
          <a:bodyPr/>
          <a:lstStyle/>
          <a:p>
            <a:r>
              <a:rPr lang="en-US"/>
              <a:t>Images courtesy of Dr </a:t>
            </a:r>
            <a:r>
              <a:rPr lang="en-US" err="1"/>
              <a:t>Rymer</a:t>
            </a:r>
            <a:r>
              <a:rPr lang="en-US"/>
              <a:t> </a:t>
            </a:r>
          </a:p>
        </p:txBody>
      </p:sp>
      <p:pic>
        <p:nvPicPr>
          <p:cNvPr id="4" name="terry1.mp4">
            <a:hlinkClick r:id="" action="ppaction://media"/>
            <a:extLst>
              <a:ext uri="{FF2B5EF4-FFF2-40B4-BE49-F238E27FC236}">
                <a16:creationId xmlns:a16="http://schemas.microsoft.com/office/drawing/2014/main" id="{E8A7E62E-1D27-649E-5D33-1F228CB5B55D}"/>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6"/>
          <a:stretch>
            <a:fillRect/>
          </a:stretch>
        </p:blipFill>
        <p:spPr>
          <a:xfrm>
            <a:off x="1282044" y="1565544"/>
            <a:ext cx="4401419" cy="4401419"/>
          </a:xfrm>
        </p:spPr>
      </p:pic>
      <p:pic>
        <p:nvPicPr>
          <p:cNvPr id="5" name="terry2.mp4">
            <a:hlinkClick r:id="" action="ppaction://media"/>
            <a:extLst>
              <a:ext uri="{FF2B5EF4-FFF2-40B4-BE49-F238E27FC236}">
                <a16:creationId xmlns:a16="http://schemas.microsoft.com/office/drawing/2014/main" id="{8E3BC84B-1322-3682-4928-452ED52FF6B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05119" y="1557826"/>
            <a:ext cx="4416853" cy="4416853"/>
          </a:xfrm>
          <a:prstGeom prst="rect">
            <a:avLst/>
          </a:prstGeom>
        </p:spPr>
      </p:pic>
    </p:spTree>
    <p:extLst>
      <p:ext uri="{BB962C8B-B14F-4D97-AF65-F5344CB8AC3E}">
        <p14:creationId xmlns:p14="http://schemas.microsoft.com/office/powerpoint/2010/main" val="86865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F920-3272-EE4B-0F19-B439506C632B}"/>
              </a:ext>
            </a:extLst>
          </p:cNvPr>
          <p:cNvSpPr>
            <a:spLocks noGrp="1"/>
          </p:cNvSpPr>
          <p:nvPr>
            <p:ph type="title"/>
          </p:nvPr>
        </p:nvSpPr>
        <p:spPr/>
        <p:txBody>
          <a:bodyPr/>
          <a:lstStyle/>
          <a:p>
            <a:r>
              <a:rPr lang="en-US"/>
              <a:t>What’s Next?</a:t>
            </a:r>
          </a:p>
        </p:txBody>
      </p:sp>
      <p:sp>
        <p:nvSpPr>
          <p:cNvPr id="3" name="Content Placeholder 2">
            <a:extLst>
              <a:ext uri="{FF2B5EF4-FFF2-40B4-BE49-F238E27FC236}">
                <a16:creationId xmlns:a16="http://schemas.microsoft.com/office/drawing/2014/main" id="{AF5B6A26-EE9C-250B-6A55-B751AB3EE762}"/>
              </a:ext>
            </a:extLst>
          </p:cNvPr>
          <p:cNvSpPr>
            <a:spLocks noGrp="1"/>
          </p:cNvSpPr>
          <p:nvPr>
            <p:ph sz="quarter" idx="11"/>
          </p:nvPr>
        </p:nvSpPr>
        <p:spPr/>
        <p:txBody>
          <a:bodyPr vert="horz" lIns="0" tIns="45720" rIns="0" bIns="45720" rtlCol="0" anchor="t">
            <a:normAutofit/>
          </a:bodyPr>
          <a:lstStyle/>
          <a:p>
            <a:pPr marL="342900" indent="-342900" eaLnBrk="1" hangingPunct="1">
              <a:lnSpc>
                <a:spcPct val="100000"/>
              </a:lnSpc>
              <a:spcBef>
                <a:spcPts val="0"/>
              </a:spcBef>
              <a:buClr>
                <a:srgbClr val="C00000"/>
              </a:buClr>
              <a:buFont typeface="Wingdings" panose="05000000000000000000" pitchFamily="2" charset="2"/>
              <a:buChar char="§"/>
            </a:pPr>
            <a:r>
              <a:rPr lang="en-US" sz="2400" u="sng"/>
              <a:t>Successful PCI is only the beginning of treating these patients </a:t>
            </a:r>
            <a:endParaRPr lang="en-US" sz="2400"/>
          </a:p>
          <a:p>
            <a:pPr marL="342900" indent="-342900" eaLnBrk="1" hangingPunct="1">
              <a:lnSpc>
                <a:spcPct val="100000"/>
              </a:lnSpc>
              <a:spcBef>
                <a:spcPts val="0"/>
              </a:spcBef>
              <a:buClr>
                <a:srgbClr val="C00000"/>
              </a:buClr>
              <a:buFont typeface="Wingdings" panose="05000000000000000000" pitchFamily="2" charset="2"/>
              <a:buChar char="§"/>
            </a:pPr>
            <a:r>
              <a:rPr lang="en-US" sz="2400"/>
              <a:t>LLTs? - patient intolerance in the past cited, difficulties injecting because of finger amputations</a:t>
            </a:r>
          </a:p>
          <a:p>
            <a:pPr marL="342900" indent="-342900" eaLnBrk="1" hangingPunct="1">
              <a:lnSpc>
                <a:spcPct val="100000"/>
              </a:lnSpc>
              <a:spcBef>
                <a:spcPts val="0"/>
              </a:spcBef>
              <a:buClr>
                <a:srgbClr val="C00000"/>
              </a:buClr>
              <a:buFont typeface="Wingdings" panose="05000000000000000000" pitchFamily="2" charset="2"/>
              <a:buChar char="§"/>
            </a:pPr>
            <a:r>
              <a:rPr lang="en-US" sz="2400"/>
              <a:t>ESRD – periodic hypotension/HTN, bleeding and ischemic risk</a:t>
            </a:r>
          </a:p>
          <a:p>
            <a:pPr marL="342900" indent="-342900" eaLnBrk="1" hangingPunct="1">
              <a:lnSpc>
                <a:spcPct val="100000"/>
              </a:lnSpc>
              <a:spcBef>
                <a:spcPts val="0"/>
              </a:spcBef>
              <a:buClr>
                <a:srgbClr val="C00000"/>
              </a:buClr>
              <a:buFont typeface="Wingdings" panose="05000000000000000000" pitchFamily="2" charset="2"/>
              <a:buChar char="§"/>
            </a:pPr>
            <a:r>
              <a:rPr lang="en-US" sz="2400"/>
              <a:t>LVEF is now 35% - how to optimize?</a:t>
            </a:r>
          </a:p>
          <a:p>
            <a:pPr marL="342900" indent="-342900" eaLnBrk="1" hangingPunct="1">
              <a:lnSpc>
                <a:spcPct val="100000"/>
              </a:lnSpc>
              <a:spcBef>
                <a:spcPts val="0"/>
              </a:spcBef>
              <a:buClr>
                <a:srgbClr val="C00000"/>
              </a:buClr>
              <a:buFont typeface="Wingdings" panose="05000000000000000000" pitchFamily="2" charset="2"/>
              <a:buChar char="§"/>
            </a:pPr>
            <a:r>
              <a:rPr lang="en-US" sz="2400"/>
              <a:t>Polypharmacy</a:t>
            </a:r>
          </a:p>
          <a:p>
            <a:pPr marL="342900" indent="-342900" eaLnBrk="1" hangingPunct="1">
              <a:lnSpc>
                <a:spcPct val="100000"/>
              </a:lnSpc>
              <a:spcBef>
                <a:spcPts val="0"/>
              </a:spcBef>
              <a:buClr>
                <a:srgbClr val="C00000"/>
              </a:buClr>
              <a:buFont typeface="Wingdings" panose="05000000000000000000" pitchFamily="2" charset="2"/>
              <a:buChar char="§"/>
            </a:pPr>
            <a:r>
              <a:rPr lang="en-US" sz="2400"/>
              <a:t>How do you optimally reduce residual risk in patients with complex comorbidities? </a:t>
            </a:r>
          </a:p>
          <a:p>
            <a:pPr marL="342900" indent="-342900" eaLnBrk="1" hangingPunct="1">
              <a:lnSpc>
                <a:spcPct val="100000"/>
              </a:lnSpc>
              <a:spcBef>
                <a:spcPts val="0"/>
              </a:spcBef>
              <a:buClr>
                <a:srgbClr val="C00000"/>
              </a:buClr>
              <a:buFont typeface="Wingdings" panose="05000000000000000000" pitchFamily="2" charset="2"/>
              <a:buChar char="§"/>
            </a:pPr>
            <a:r>
              <a:rPr lang="en-US" sz="2400"/>
              <a:t>What strategies can you implement to improve patient adherence to GDMT?</a:t>
            </a:r>
          </a:p>
          <a:p>
            <a:pPr marL="342900" indent="-342900">
              <a:lnSpc>
                <a:spcPct val="100000"/>
              </a:lnSpc>
              <a:spcBef>
                <a:spcPts val="0"/>
              </a:spcBef>
              <a:buClr>
                <a:srgbClr val="C00000"/>
              </a:buClr>
              <a:buFont typeface="Wingdings" panose="05000000000000000000" pitchFamily="2" charset="2"/>
              <a:buChar char="§"/>
            </a:pPr>
            <a:endParaRPr lang="en-US"/>
          </a:p>
        </p:txBody>
      </p:sp>
      <p:sp>
        <p:nvSpPr>
          <p:cNvPr id="6" name="Text Placeholder 5">
            <a:extLst>
              <a:ext uri="{FF2B5EF4-FFF2-40B4-BE49-F238E27FC236}">
                <a16:creationId xmlns:a16="http://schemas.microsoft.com/office/drawing/2014/main" id="{AA1DF387-65C9-2AC0-42B8-AC5B5EAEFD9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48168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9845-88DF-71F2-E921-A1727E00D127}"/>
              </a:ext>
            </a:extLst>
          </p:cNvPr>
          <p:cNvSpPr>
            <a:spLocks noGrp="1"/>
          </p:cNvSpPr>
          <p:nvPr>
            <p:ph type="title"/>
          </p:nvPr>
        </p:nvSpPr>
        <p:spPr/>
        <p:txBody>
          <a:bodyPr/>
          <a:lstStyle/>
          <a:p>
            <a:r>
              <a:rPr lang="en-US"/>
              <a:t>What’s Old in ACS GDMT</a:t>
            </a:r>
          </a:p>
        </p:txBody>
      </p:sp>
      <p:sp>
        <p:nvSpPr>
          <p:cNvPr id="6" name="Content Placeholder 2">
            <a:extLst>
              <a:ext uri="{FF2B5EF4-FFF2-40B4-BE49-F238E27FC236}">
                <a16:creationId xmlns:a16="http://schemas.microsoft.com/office/drawing/2014/main" id="{B8B48178-2A33-252E-3446-261EB93B5CB1}"/>
              </a:ext>
            </a:extLst>
          </p:cNvPr>
          <p:cNvSpPr>
            <a:spLocks noGrp="1"/>
          </p:cNvSpPr>
          <p:nvPr>
            <p:ph sz="quarter" idx="11"/>
          </p:nvPr>
        </p:nvSpPr>
        <p:spPr/>
        <p:txBody>
          <a:bodyPr vert="horz" lIns="0" tIns="45720" rIns="0" bIns="45720" rtlCol="0" anchor="t">
            <a:normAutofit fontScale="92500" lnSpcReduction="20000"/>
          </a:bodyPr>
          <a:lstStyle/>
          <a:p>
            <a:pPr marL="0" indent="0" algn="ctr">
              <a:buNone/>
            </a:pPr>
            <a:r>
              <a:rPr lang="en-US" sz="2600" b="1"/>
              <a:t>2013 ACCF/AHA/ Guideline for the Management of Patients with ST-Elevation Myocardial Infarction</a:t>
            </a:r>
            <a:r>
              <a:rPr lang="en-US" sz="2600" b="1" baseline="30000"/>
              <a:t>1</a:t>
            </a:r>
          </a:p>
          <a:p>
            <a:pPr marL="0" indent="0" algn="ctr">
              <a:buNone/>
            </a:pPr>
            <a:r>
              <a:rPr lang="en-US" sz="2600" b="1"/>
              <a:t>2014 AHA/ACC Guideline for the Management of Patients with Non-ST-Elevation Acute Coronary Syndromes</a:t>
            </a:r>
            <a:r>
              <a:rPr lang="en-US" sz="2600" b="1" baseline="30000"/>
              <a:t>2</a:t>
            </a:r>
          </a:p>
          <a:p>
            <a:r>
              <a:rPr lang="en-US" sz="2600"/>
              <a:t>Class I Recommended discharge medications/classes (routinely used) </a:t>
            </a:r>
          </a:p>
          <a:p>
            <a:pPr lvl="1">
              <a:buClr>
                <a:srgbClr val="C00000"/>
              </a:buClr>
            </a:pPr>
            <a:r>
              <a:rPr lang="en-US" sz="2200"/>
              <a:t>Aspirin</a:t>
            </a:r>
          </a:p>
          <a:p>
            <a:pPr lvl="1">
              <a:buClr>
                <a:srgbClr val="C00000"/>
              </a:buClr>
            </a:pPr>
            <a:r>
              <a:rPr lang="en-US" sz="2200"/>
              <a:t>Oral P2Y12 inhibitor </a:t>
            </a:r>
          </a:p>
          <a:p>
            <a:pPr lvl="1">
              <a:buClr>
                <a:srgbClr val="C00000"/>
              </a:buClr>
            </a:pPr>
            <a:r>
              <a:rPr lang="en-US" sz="2200"/>
              <a:t>Beta Blocker</a:t>
            </a:r>
          </a:p>
          <a:p>
            <a:pPr lvl="1">
              <a:buClr>
                <a:srgbClr val="C00000"/>
              </a:buClr>
            </a:pPr>
            <a:r>
              <a:rPr lang="en-US" sz="2200"/>
              <a:t>ACE Inhibitor</a:t>
            </a:r>
          </a:p>
          <a:p>
            <a:pPr lvl="1">
              <a:buClr>
                <a:srgbClr val="C00000"/>
              </a:buClr>
            </a:pPr>
            <a:r>
              <a:rPr lang="en-US" sz="2200"/>
              <a:t>MRA (Mineralocorticoid Receptor Antagonist)</a:t>
            </a:r>
          </a:p>
          <a:p>
            <a:pPr lvl="1">
              <a:buClr>
                <a:srgbClr val="C00000"/>
              </a:buClr>
            </a:pPr>
            <a:r>
              <a:rPr lang="en-US" sz="2200"/>
              <a:t>High intensity Statin (+/- other LLTs)</a:t>
            </a:r>
          </a:p>
          <a:p>
            <a:pPr marL="457200" lvl="1" indent="0">
              <a:buNone/>
            </a:pPr>
            <a:endParaRPr lang="en-US"/>
          </a:p>
        </p:txBody>
      </p:sp>
      <p:sp>
        <p:nvSpPr>
          <p:cNvPr id="4" name="Text Placeholder 3">
            <a:extLst>
              <a:ext uri="{FF2B5EF4-FFF2-40B4-BE49-F238E27FC236}">
                <a16:creationId xmlns:a16="http://schemas.microsoft.com/office/drawing/2014/main" id="{D4035745-44C6-489F-0EE9-D74E09DEBE2D}"/>
              </a:ext>
            </a:extLst>
          </p:cNvPr>
          <p:cNvSpPr>
            <a:spLocks noGrp="1"/>
          </p:cNvSpPr>
          <p:nvPr>
            <p:ph type="body" sz="quarter" idx="14"/>
          </p:nvPr>
        </p:nvSpPr>
        <p:spPr>
          <a:xfrm>
            <a:off x="-78376" y="6514102"/>
            <a:ext cx="12191999" cy="278332"/>
          </a:xfrm>
        </p:spPr>
        <p:txBody>
          <a:bodyPr/>
          <a:lstStyle/>
          <a:p>
            <a:r>
              <a:rPr lang="en-US"/>
              <a:t>1. O'Gara PT, et al; Circulation. 2013;127:e362-e425. Correction in: Circulation. 2013;128:e481. 2. Amsterdam EA, et al. J Am Coll </a:t>
            </a:r>
            <a:r>
              <a:rPr lang="en-US" err="1"/>
              <a:t>Cardiol</a:t>
            </a:r>
            <a:r>
              <a:rPr lang="en-US"/>
              <a:t>. 2014;64:e139-e228. </a:t>
            </a:r>
          </a:p>
        </p:txBody>
      </p:sp>
    </p:spTree>
    <p:extLst>
      <p:ext uri="{BB962C8B-B14F-4D97-AF65-F5344CB8AC3E}">
        <p14:creationId xmlns:p14="http://schemas.microsoft.com/office/powerpoint/2010/main" val="2054042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0D2BC-B3C2-5254-4ED6-F8BDFDAFC9B6}"/>
              </a:ext>
            </a:extLst>
          </p:cNvPr>
          <p:cNvSpPr>
            <a:spLocks noGrp="1"/>
          </p:cNvSpPr>
          <p:nvPr>
            <p:ph type="title"/>
          </p:nvPr>
        </p:nvSpPr>
        <p:spPr/>
        <p:txBody>
          <a:bodyPr/>
          <a:lstStyle/>
          <a:p>
            <a:r>
              <a:rPr lang="en-US"/>
              <a:t>Trends in Prescribing GDMT at Discharge</a:t>
            </a:r>
          </a:p>
        </p:txBody>
      </p:sp>
      <p:sp>
        <p:nvSpPr>
          <p:cNvPr id="6" name="Text Placeholder 5">
            <a:extLst>
              <a:ext uri="{FF2B5EF4-FFF2-40B4-BE49-F238E27FC236}">
                <a16:creationId xmlns:a16="http://schemas.microsoft.com/office/drawing/2014/main" id="{182CB165-A424-484F-C2F0-5408E845C00D}"/>
              </a:ext>
            </a:extLst>
          </p:cNvPr>
          <p:cNvSpPr>
            <a:spLocks noGrp="1"/>
          </p:cNvSpPr>
          <p:nvPr>
            <p:ph type="body" sz="quarter" idx="14"/>
          </p:nvPr>
        </p:nvSpPr>
        <p:spPr>
          <a:xfrm>
            <a:off x="0" y="6443188"/>
            <a:ext cx="12191999" cy="278332"/>
          </a:xfrm>
        </p:spPr>
        <p:txBody>
          <a:bodyPr/>
          <a:lstStyle/>
          <a:p>
            <a:r>
              <a:rPr lang="en-US"/>
              <a:t>Gandhi S, et al. Circ Cardiovasc Qual Outcomes. 2022;15:e008112.</a:t>
            </a:r>
          </a:p>
        </p:txBody>
      </p:sp>
      <p:sp>
        <p:nvSpPr>
          <p:cNvPr id="4" name="Content Placeholder 2">
            <a:extLst>
              <a:ext uri="{FF2B5EF4-FFF2-40B4-BE49-F238E27FC236}">
                <a16:creationId xmlns:a16="http://schemas.microsoft.com/office/drawing/2014/main" id="{F77D9507-6425-B872-0F43-CF1934A550D4}"/>
              </a:ext>
            </a:extLst>
          </p:cNvPr>
          <p:cNvSpPr txBox="1">
            <a:spLocks/>
          </p:cNvSpPr>
          <p:nvPr/>
        </p:nvSpPr>
        <p:spPr>
          <a:xfrm>
            <a:off x="719668" y="1274618"/>
            <a:ext cx="10752667" cy="5065222"/>
          </a:xfrm>
          <a:prstGeom prst="rect">
            <a:avLst/>
          </a:prstGeom>
        </p:spPr>
        <p:txBody>
          <a:bodyPr vert="horz" lIns="0" tIns="45720" rIns="0" bIns="45720" rtlCol="0" anchor="t">
            <a:normAutofit/>
          </a:bodyPr>
          <a:lst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800"/>
              </a:spcAft>
              <a:buClr>
                <a:srgbClr val="C0000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7484F"/>
                </a:solidFill>
                <a:effectLst/>
                <a:uLnTx/>
                <a:uFillTx/>
                <a:latin typeface="Arial" panose="020B0604020202020204"/>
                <a:ea typeface="+mn-ea"/>
                <a:cs typeface="+mn-cs"/>
              </a:rPr>
              <a:t>Prescriptions for statins and P2Y12 inhibitors remain high at discharge (&gt;95%)</a:t>
            </a:r>
          </a:p>
          <a:p>
            <a:pPr marL="342900" marR="0" lvl="0" indent="-342900" algn="l" defTabSz="914400" rtl="0" eaLnBrk="1" fontAlgn="auto" latinLnBrk="0" hangingPunct="1">
              <a:lnSpc>
                <a:spcPct val="100000"/>
              </a:lnSpc>
              <a:spcBef>
                <a:spcPts val="0"/>
              </a:spcBef>
              <a:spcAft>
                <a:spcPts val="1800"/>
              </a:spcAft>
              <a:buClr>
                <a:srgbClr val="C0000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7484F"/>
                </a:solidFill>
                <a:effectLst/>
                <a:uLnTx/>
                <a:uFillTx/>
                <a:latin typeface="Arial" panose="020B0604020202020204"/>
                <a:ea typeface="+mn-ea"/>
                <a:cs typeface="+mn-cs"/>
              </a:rPr>
              <a:t>Use of aldosterone antagonists in patients with LVEF &lt;40% remains low (&lt;15%)</a:t>
            </a:r>
          </a:p>
          <a:p>
            <a:pPr marL="342900" marR="0" lvl="0" indent="-342900" algn="l" defTabSz="914400" rtl="0" eaLnBrk="1" fontAlgn="auto" latinLnBrk="0" hangingPunct="1">
              <a:lnSpc>
                <a:spcPct val="100000"/>
              </a:lnSpc>
              <a:spcBef>
                <a:spcPts val="0"/>
              </a:spcBef>
              <a:spcAft>
                <a:spcPts val="1800"/>
              </a:spcAft>
              <a:buClr>
                <a:srgbClr val="C0000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7484F"/>
                </a:solidFill>
                <a:effectLst/>
                <a:uLnTx/>
                <a:uFillTx/>
                <a:latin typeface="Arial" panose="020B0604020202020204"/>
                <a:ea typeface="+mn-ea"/>
                <a:cs typeface="+mn-cs"/>
              </a:rPr>
              <a:t>Defect-free care hovers around 75% of discharged patients</a:t>
            </a:r>
          </a:p>
          <a:p>
            <a:pPr marL="342900" marR="0" lvl="0" indent="-342900" algn="l" defTabSz="914400" rtl="0" eaLnBrk="1" fontAlgn="auto" latinLnBrk="0" hangingPunct="1">
              <a:lnSpc>
                <a:spcPct val="100000"/>
              </a:lnSpc>
              <a:spcBef>
                <a:spcPts val="0"/>
              </a:spcBef>
              <a:spcAft>
                <a:spcPts val="1800"/>
              </a:spcAft>
              <a:buClr>
                <a:srgbClr val="C00000"/>
              </a:buClr>
              <a:buSzTx/>
              <a:buFont typeface="Wingdings" panose="05000000000000000000" pitchFamily="2" charset="2"/>
              <a:buChar char="§"/>
              <a:tabLst/>
              <a:defRPr/>
            </a:pPr>
            <a:endParaRPr kumimoji="0" lang="en-US" sz="3200" b="0" i="0" u="none" strike="noStrike" kern="1200" cap="none" spc="0" normalizeH="0" baseline="0" noProof="0">
              <a:ln>
                <a:noFill/>
              </a:ln>
              <a:solidFill>
                <a:srgbClr val="47484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1950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6CE5-86DE-B76B-2AAD-A355BEF074CC}"/>
              </a:ext>
            </a:extLst>
          </p:cNvPr>
          <p:cNvSpPr>
            <a:spLocks noGrp="1"/>
          </p:cNvSpPr>
          <p:nvPr>
            <p:ph type="title"/>
          </p:nvPr>
        </p:nvSpPr>
        <p:spPr>
          <a:xfrm>
            <a:off x="719668" y="132515"/>
            <a:ext cx="10752667" cy="828675"/>
          </a:xfrm>
        </p:spPr>
        <p:txBody>
          <a:bodyPr/>
          <a:lstStyle/>
          <a:p>
            <a:r>
              <a:rPr lang="en-US"/>
              <a:t>GDMT Nonadherence</a:t>
            </a:r>
          </a:p>
        </p:txBody>
      </p:sp>
      <p:sp>
        <p:nvSpPr>
          <p:cNvPr id="13" name="Text Placeholder 12">
            <a:extLst>
              <a:ext uri="{FF2B5EF4-FFF2-40B4-BE49-F238E27FC236}">
                <a16:creationId xmlns:a16="http://schemas.microsoft.com/office/drawing/2014/main" id="{44E12406-F9EE-4FA3-517C-4BE07D30311C}"/>
              </a:ext>
            </a:extLst>
          </p:cNvPr>
          <p:cNvSpPr>
            <a:spLocks noGrp="1"/>
          </p:cNvSpPr>
          <p:nvPr>
            <p:ph type="body" sz="quarter" idx="14"/>
          </p:nvPr>
        </p:nvSpPr>
        <p:spPr>
          <a:xfrm>
            <a:off x="0" y="6443188"/>
            <a:ext cx="12191999" cy="278332"/>
          </a:xfrm>
        </p:spPr>
        <p:txBody>
          <a:bodyPr/>
          <a:lstStyle/>
          <a:p>
            <a:r>
              <a:rPr lang="en-US"/>
              <a:t>Mathews R, et al. Circ Cardiovasc Qual Outcomes. 2015;8:347-356; </a:t>
            </a:r>
            <a:r>
              <a:rPr lang="en-US" err="1"/>
              <a:t>Rymer</a:t>
            </a:r>
            <a:r>
              <a:rPr lang="en-US"/>
              <a:t> JA, et al. J Am Heart Assoc. 2021;10:e016215.​</a:t>
            </a:r>
          </a:p>
        </p:txBody>
      </p:sp>
      <p:pic>
        <p:nvPicPr>
          <p:cNvPr id="3" name="Main graphic">
            <a:extLst>
              <a:ext uri="{FF2B5EF4-FFF2-40B4-BE49-F238E27FC236}">
                <a16:creationId xmlns:a16="http://schemas.microsoft.com/office/drawing/2014/main" id="{695FB5D5-3A7B-54C1-4324-D87BB89F469C}"/>
              </a:ext>
            </a:extLst>
          </p:cNvPr>
          <p:cNvPicPr/>
          <p:nvPr/>
        </p:nvPicPr>
        <p:blipFill>
          <a:blip r:embed="rId3"/>
          <a:stretch/>
        </p:blipFill>
        <p:spPr>
          <a:xfrm>
            <a:off x="322582" y="1797249"/>
            <a:ext cx="5406480" cy="3809880"/>
          </a:xfrm>
          <a:prstGeom prst="rect">
            <a:avLst/>
          </a:prstGeom>
          <a:ln>
            <a:noFill/>
          </a:ln>
        </p:spPr>
      </p:pic>
      <p:pic>
        <p:nvPicPr>
          <p:cNvPr id="7" name="Main graphic">
            <a:extLst>
              <a:ext uri="{FF2B5EF4-FFF2-40B4-BE49-F238E27FC236}">
                <a16:creationId xmlns:a16="http://schemas.microsoft.com/office/drawing/2014/main" id="{8E6813DF-24CF-55A7-2506-40F21927CDEB}"/>
              </a:ext>
            </a:extLst>
          </p:cNvPr>
          <p:cNvPicPr/>
          <p:nvPr/>
        </p:nvPicPr>
        <p:blipFill>
          <a:blip r:embed="rId4"/>
          <a:stretch/>
        </p:blipFill>
        <p:spPr>
          <a:xfrm>
            <a:off x="6026331" y="2508069"/>
            <a:ext cx="5721531" cy="2595154"/>
          </a:xfrm>
          <a:prstGeom prst="rect">
            <a:avLst/>
          </a:prstGeom>
          <a:ln>
            <a:noFill/>
          </a:ln>
        </p:spPr>
      </p:pic>
    </p:spTree>
    <p:extLst>
      <p:ext uri="{BB962C8B-B14F-4D97-AF65-F5344CB8AC3E}">
        <p14:creationId xmlns:p14="http://schemas.microsoft.com/office/powerpoint/2010/main" val="3167346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5274-F011-81C9-2CBD-DA3BDF8F543D}"/>
              </a:ext>
            </a:extLst>
          </p:cNvPr>
          <p:cNvSpPr>
            <a:spLocks noGrp="1"/>
          </p:cNvSpPr>
          <p:nvPr>
            <p:ph type="title"/>
          </p:nvPr>
        </p:nvSpPr>
        <p:spPr/>
        <p:txBody>
          <a:bodyPr/>
          <a:lstStyle/>
          <a:p>
            <a:r>
              <a:rPr lang="en-US"/>
              <a:t>Antiplatelet Therapies</a:t>
            </a:r>
          </a:p>
        </p:txBody>
      </p:sp>
      <p:sp>
        <p:nvSpPr>
          <p:cNvPr id="11" name="Text Placeholder 10">
            <a:extLst>
              <a:ext uri="{FF2B5EF4-FFF2-40B4-BE49-F238E27FC236}">
                <a16:creationId xmlns:a16="http://schemas.microsoft.com/office/drawing/2014/main" id="{8E1E7438-BFF1-F5A2-050B-0F257590F273}"/>
              </a:ext>
            </a:extLst>
          </p:cNvPr>
          <p:cNvSpPr>
            <a:spLocks noGrp="1"/>
          </p:cNvSpPr>
          <p:nvPr>
            <p:ph type="body" sz="quarter" idx="14"/>
          </p:nvPr>
        </p:nvSpPr>
        <p:spPr>
          <a:xfrm>
            <a:off x="0" y="6443188"/>
            <a:ext cx="12191999" cy="278332"/>
          </a:xfrm>
        </p:spPr>
        <p:txBody>
          <a:bodyPr/>
          <a:lstStyle/>
          <a:p>
            <a:r>
              <a:rPr lang="en-US" err="1"/>
              <a:t>Parodi</a:t>
            </a:r>
            <a:r>
              <a:rPr lang="en-US"/>
              <a:t> G, et al. J Am Coll </a:t>
            </a:r>
            <a:r>
              <a:rPr lang="en-US" err="1"/>
              <a:t>Cardiol</a:t>
            </a:r>
            <a:r>
              <a:rPr lang="en-US"/>
              <a:t>. ​2015;65:511-512.</a:t>
            </a:r>
          </a:p>
        </p:txBody>
      </p:sp>
      <p:pic>
        <p:nvPicPr>
          <p:cNvPr id="4" name="Content Placeholder 6" descr="A chart of pretreatment&#10;&#10;Description automatically generated">
            <a:extLst>
              <a:ext uri="{FF2B5EF4-FFF2-40B4-BE49-F238E27FC236}">
                <a16:creationId xmlns:a16="http://schemas.microsoft.com/office/drawing/2014/main" id="{6014DBE9-909C-D777-648C-164CDA8E28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65" y="1713071"/>
            <a:ext cx="5110160" cy="3999572"/>
          </a:xfrm>
          <a:prstGeom prst="rect">
            <a:avLst/>
          </a:prstGeom>
        </p:spPr>
      </p:pic>
      <p:pic>
        <p:nvPicPr>
          <p:cNvPr id="5" name="Picture 4" descr="A graph with a red and blue line&#10;&#10;Description automatically generated">
            <a:extLst>
              <a:ext uri="{FF2B5EF4-FFF2-40B4-BE49-F238E27FC236}">
                <a16:creationId xmlns:a16="http://schemas.microsoft.com/office/drawing/2014/main" id="{550802D2-D18F-511E-83C9-0032A305C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972" y="2160844"/>
            <a:ext cx="6312515" cy="3104026"/>
          </a:xfrm>
          <a:prstGeom prst="rect">
            <a:avLst/>
          </a:prstGeom>
        </p:spPr>
      </p:pic>
    </p:spTree>
    <p:extLst>
      <p:ext uri="{BB962C8B-B14F-4D97-AF65-F5344CB8AC3E}">
        <p14:creationId xmlns:p14="http://schemas.microsoft.com/office/powerpoint/2010/main" val="2705647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4932F-AD70-A3E9-6376-6DD1AC065C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B1166-8C2D-AAE8-F905-16C8FE920450}"/>
              </a:ext>
            </a:extLst>
          </p:cNvPr>
          <p:cNvSpPr>
            <a:spLocks noGrp="1"/>
          </p:cNvSpPr>
          <p:nvPr>
            <p:ph type="title"/>
          </p:nvPr>
        </p:nvSpPr>
        <p:spPr/>
        <p:txBody>
          <a:bodyPr/>
          <a:lstStyle/>
          <a:p>
            <a:r>
              <a:rPr lang="en-US" dirty="0"/>
              <a:t>Antiplatelet Therapies</a:t>
            </a:r>
          </a:p>
        </p:txBody>
      </p:sp>
      <p:sp>
        <p:nvSpPr>
          <p:cNvPr id="4" name="Text Placeholder 3">
            <a:extLst>
              <a:ext uri="{FF2B5EF4-FFF2-40B4-BE49-F238E27FC236}">
                <a16:creationId xmlns:a16="http://schemas.microsoft.com/office/drawing/2014/main" id="{F2369A6B-9AA5-7008-E44C-54C251E5A7F2}"/>
              </a:ext>
            </a:extLst>
          </p:cNvPr>
          <p:cNvSpPr>
            <a:spLocks noGrp="1"/>
          </p:cNvSpPr>
          <p:nvPr>
            <p:ph type="body" sz="quarter" idx="14"/>
          </p:nvPr>
        </p:nvSpPr>
        <p:spPr>
          <a:xfrm>
            <a:off x="0" y="6273911"/>
            <a:ext cx="12191999" cy="447609"/>
          </a:xfrm>
        </p:spPr>
        <p:txBody>
          <a:bodyPr/>
          <a:lstStyle/>
          <a:p>
            <a:r>
              <a:rPr lang="en-US" dirty="0"/>
              <a:t>HBR, high-risk bleeding.</a:t>
            </a:r>
          </a:p>
          <a:p>
            <a:r>
              <a:rPr lang="en-US" dirty="0"/>
              <a:t>Capodanno, D. et al. J Am Coll </a:t>
            </a:r>
            <a:r>
              <a:rPr lang="en-US" dirty="0" err="1"/>
              <a:t>Cardiol</a:t>
            </a:r>
            <a:r>
              <a:rPr lang="en-US" dirty="0"/>
              <a:t>. 2018;72:2915-2931.</a:t>
            </a:r>
          </a:p>
        </p:txBody>
      </p:sp>
      <p:grpSp>
        <p:nvGrpSpPr>
          <p:cNvPr id="5" name="Group 4">
            <a:extLst>
              <a:ext uri="{FF2B5EF4-FFF2-40B4-BE49-F238E27FC236}">
                <a16:creationId xmlns:a16="http://schemas.microsoft.com/office/drawing/2014/main" id="{875F09AB-CC8E-7A77-27BF-995A6B5A2D2E}"/>
              </a:ext>
            </a:extLst>
          </p:cNvPr>
          <p:cNvGrpSpPr/>
          <p:nvPr/>
        </p:nvGrpSpPr>
        <p:grpSpPr>
          <a:xfrm>
            <a:off x="519111" y="7427207"/>
            <a:ext cx="7267575" cy="4963136"/>
            <a:chOff x="476250" y="1310775"/>
            <a:chExt cx="6123664" cy="4602163"/>
          </a:xfrm>
        </p:grpSpPr>
        <p:pic>
          <p:nvPicPr>
            <p:cNvPr id="7" name="Immagine 9">
              <a:extLst>
                <a:ext uri="{FF2B5EF4-FFF2-40B4-BE49-F238E27FC236}">
                  <a16:creationId xmlns:a16="http://schemas.microsoft.com/office/drawing/2014/main" id="{105EBC5C-2245-05CD-85EB-E96732BAF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1310775"/>
              <a:ext cx="6123664" cy="4602163"/>
            </a:xfrm>
            <a:prstGeom prst="rect">
              <a:avLst/>
            </a:prstGeom>
          </p:spPr>
        </p:pic>
        <p:sp>
          <p:nvSpPr>
            <p:cNvPr id="8" name="TextBox 7">
              <a:extLst>
                <a:ext uri="{FF2B5EF4-FFF2-40B4-BE49-F238E27FC236}">
                  <a16:creationId xmlns:a16="http://schemas.microsoft.com/office/drawing/2014/main" id="{B1D368B1-0EE9-07EC-9377-F308A5F363C6}"/>
                </a:ext>
              </a:extLst>
            </p:cNvPr>
            <p:cNvSpPr txBox="1"/>
            <p:nvPr/>
          </p:nvSpPr>
          <p:spPr>
            <a:xfrm>
              <a:off x="1428750" y="4666565"/>
              <a:ext cx="5171164" cy="1105587"/>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3E89"/>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485A5A90-6428-1DEA-E83C-97A89A3A2987}"/>
              </a:ext>
            </a:extLst>
          </p:cNvPr>
          <p:cNvGrpSpPr/>
          <p:nvPr/>
        </p:nvGrpSpPr>
        <p:grpSpPr>
          <a:xfrm>
            <a:off x="610261" y="1227802"/>
            <a:ext cx="11158710" cy="5381180"/>
            <a:chOff x="610261" y="1227802"/>
            <a:chExt cx="11158710" cy="5381180"/>
          </a:xfrm>
        </p:grpSpPr>
        <p:grpSp>
          <p:nvGrpSpPr>
            <p:cNvPr id="113" name="Group 112">
              <a:extLst>
                <a:ext uri="{FF2B5EF4-FFF2-40B4-BE49-F238E27FC236}">
                  <a16:creationId xmlns:a16="http://schemas.microsoft.com/office/drawing/2014/main" id="{2852A14B-A7D0-78FD-B353-7B65BA68A75F}"/>
                </a:ext>
              </a:extLst>
            </p:cNvPr>
            <p:cNvGrpSpPr/>
            <p:nvPr/>
          </p:nvGrpSpPr>
          <p:grpSpPr>
            <a:xfrm>
              <a:off x="8085152" y="1526888"/>
              <a:ext cx="3241381" cy="4837587"/>
              <a:chOff x="8209045" y="1377806"/>
              <a:chExt cx="3435178" cy="5038234"/>
            </a:xfrm>
          </p:grpSpPr>
          <p:cxnSp>
            <p:nvCxnSpPr>
              <p:cNvPr id="25" name="Straight Connector 24">
                <a:extLst>
                  <a:ext uri="{FF2B5EF4-FFF2-40B4-BE49-F238E27FC236}">
                    <a16:creationId xmlns:a16="http://schemas.microsoft.com/office/drawing/2014/main" id="{92850AFA-F7BF-1363-9E3A-068CB552C40F}"/>
                  </a:ext>
                </a:extLst>
              </p:cNvPr>
              <p:cNvCxnSpPr>
                <a:cxnSpLocks/>
              </p:cNvCxnSpPr>
              <p:nvPr/>
            </p:nvCxnSpPr>
            <p:spPr>
              <a:xfrm>
                <a:off x="8209045"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BFA2FA-D221-1E2A-9FC5-4AA24D3B2206}"/>
                  </a:ext>
                </a:extLst>
              </p:cNvPr>
              <p:cNvCxnSpPr>
                <a:cxnSpLocks/>
              </p:cNvCxnSpPr>
              <p:nvPr/>
            </p:nvCxnSpPr>
            <p:spPr>
              <a:xfrm>
                <a:off x="8781575"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3FA95E8-03E6-8AC8-6CA3-10DDCA7836F3}"/>
                  </a:ext>
                </a:extLst>
              </p:cNvPr>
              <p:cNvCxnSpPr>
                <a:cxnSpLocks/>
              </p:cNvCxnSpPr>
              <p:nvPr/>
            </p:nvCxnSpPr>
            <p:spPr>
              <a:xfrm>
                <a:off x="9354105"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A9E0646-4152-756B-C920-F00D0537C33E}"/>
                  </a:ext>
                </a:extLst>
              </p:cNvPr>
              <p:cNvCxnSpPr>
                <a:cxnSpLocks/>
              </p:cNvCxnSpPr>
              <p:nvPr/>
            </p:nvCxnSpPr>
            <p:spPr>
              <a:xfrm>
                <a:off x="9926635"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B9A7DF-7A5A-54D6-1297-5AD6BD87AE35}"/>
                  </a:ext>
                </a:extLst>
              </p:cNvPr>
              <p:cNvCxnSpPr>
                <a:cxnSpLocks/>
              </p:cNvCxnSpPr>
              <p:nvPr/>
            </p:nvCxnSpPr>
            <p:spPr>
              <a:xfrm>
                <a:off x="10499165"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6BBAF3-CCF2-0052-26E9-32EBB96DC685}"/>
                  </a:ext>
                </a:extLst>
              </p:cNvPr>
              <p:cNvCxnSpPr>
                <a:cxnSpLocks/>
              </p:cNvCxnSpPr>
              <p:nvPr/>
            </p:nvCxnSpPr>
            <p:spPr>
              <a:xfrm>
                <a:off x="11071695"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4ADA8EC-4458-307C-700C-0D643B1E3C27}"/>
                  </a:ext>
                </a:extLst>
              </p:cNvPr>
              <p:cNvCxnSpPr>
                <a:cxnSpLocks/>
              </p:cNvCxnSpPr>
              <p:nvPr/>
            </p:nvCxnSpPr>
            <p:spPr>
              <a:xfrm>
                <a:off x="11644223" y="1377806"/>
                <a:ext cx="0" cy="5038234"/>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7E8E6457-E818-A0D6-EA75-5339A9AD9B16}"/>
                </a:ext>
              </a:extLst>
            </p:cNvPr>
            <p:cNvSpPr/>
            <p:nvPr/>
          </p:nvSpPr>
          <p:spPr>
            <a:xfrm>
              <a:off x="8617221" y="1585403"/>
              <a:ext cx="2158797"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794C2AE7-3B2C-9381-5100-3A5701BD79F4}"/>
                </a:ext>
              </a:extLst>
            </p:cNvPr>
            <p:cNvSpPr/>
            <p:nvPr/>
          </p:nvSpPr>
          <p:spPr>
            <a:xfrm>
              <a:off x="633803" y="3643455"/>
              <a:ext cx="2098828" cy="102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Percutaneous coronary intervention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(PCI)</a:t>
              </a:r>
            </a:p>
          </p:txBody>
        </p:sp>
        <p:sp>
          <p:nvSpPr>
            <p:cNvPr id="9" name="Rectangle 8">
              <a:extLst>
                <a:ext uri="{FF2B5EF4-FFF2-40B4-BE49-F238E27FC236}">
                  <a16:creationId xmlns:a16="http://schemas.microsoft.com/office/drawing/2014/main" id="{0F7D829B-50E6-70B6-46D3-B8D1C8B50D07}"/>
                </a:ext>
              </a:extLst>
            </p:cNvPr>
            <p:cNvSpPr/>
            <p:nvPr/>
          </p:nvSpPr>
          <p:spPr>
            <a:xfrm>
              <a:off x="2807349" y="2001930"/>
              <a:ext cx="2142654" cy="102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Stable coronary artery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(SCAD)</a:t>
              </a:r>
            </a:p>
          </p:txBody>
        </p:sp>
        <p:sp>
          <p:nvSpPr>
            <p:cNvPr id="11" name="Rectangle 10">
              <a:extLst>
                <a:ext uri="{FF2B5EF4-FFF2-40B4-BE49-F238E27FC236}">
                  <a16:creationId xmlns:a16="http://schemas.microsoft.com/office/drawing/2014/main" id="{65D6FF6F-CB68-D868-D53D-4A1AEB928332}"/>
                </a:ext>
              </a:extLst>
            </p:cNvPr>
            <p:cNvSpPr/>
            <p:nvPr/>
          </p:nvSpPr>
          <p:spPr>
            <a:xfrm>
              <a:off x="4881944" y="1491283"/>
              <a:ext cx="1668106" cy="102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No high bleeding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(HBR)</a:t>
              </a:r>
            </a:p>
          </p:txBody>
        </p:sp>
        <p:sp>
          <p:nvSpPr>
            <p:cNvPr id="12" name="Rectangle 11">
              <a:extLst>
                <a:ext uri="{FF2B5EF4-FFF2-40B4-BE49-F238E27FC236}">
                  <a16:creationId xmlns:a16="http://schemas.microsoft.com/office/drawing/2014/main" id="{05CC2768-E19D-4F22-2103-6CC4FC6D15FB}"/>
                </a:ext>
              </a:extLst>
            </p:cNvPr>
            <p:cNvSpPr/>
            <p:nvPr/>
          </p:nvSpPr>
          <p:spPr>
            <a:xfrm>
              <a:off x="4881944" y="4094683"/>
              <a:ext cx="1668106" cy="42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HBR</a:t>
              </a:r>
            </a:p>
          </p:txBody>
        </p:sp>
        <p:sp>
          <p:nvSpPr>
            <p:cNvPr id="13" name="Rectangle 12">
              <a:extLst>
                <a:ext uri="{FF2B5EF4-FFF2-40B4-BE49-F238E27FC236}">
                  <a16:creationId xmlns:a16="http://schemas.microsoft.com/office/drawing/2014/main" id="{FEDDBDBD-8AE6-4A2B-A6D8-E31606C22564}"/>
                </a:ext>
              </a:extLst>
            </p:cNvPr>
            <p:cNvSpPr/>
            <p:nvPr/>
          </p:nvSpPr>
          <p:spPr>
            <a:xfrm>
              <a:off x="4881944" y="4760655"/>
              <a:ext cx="1668106" cy="102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No high bleeding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(HBR)</a:t>
              </a:r>
            </a:p>
          </p:txBody>
        </p:sp>
        <p:sp>
          <p:nvSpPr>
            <p:cNvPr id="14" name="Rectangle 13">
              <a:extLst>
                <a:ext uri="{FF2B5EF4-FFF2-40B4-BE49-F238E27FC236}">
                  <a16:creationId xmlns:a16="http://schemas.microsoft.com/office/drawing/2014/main" id="{98548465-A460-8EC5-3B18-69C2084B0792}"/>
                </a:ext>
              </a:extLst>
            </p:cNvPr>
            <p:cNvSpPr/>
            <p:nvPr/>
          </p:nvSpPr>
          <p:spPr>
            <a:xfrm>
              <a:off x="4881944" y="5981952"/>
              <a:ext cx="1668106" cy="422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HBR</a:t>
              </a:r>
            </a:p>
          </p:txBody>
        </p:sp>
        <p:sp>
          <p:nvSpPr>
            <p:cNvPr id="15" name="Rectangle 14">
              <a:extLst>
                <a:ext uri="{FF2B5EF4-FFF2-40B4-BE49-F238E27FC236}">
                  <a16:creationId xmlns:a16="http://schemas.microsoft.com/office/drawing/2014/main" id="{A3A4A719-15F7-2305-63A8-74BCC00A7C83}"/>
                </a:ext>
              </a:extLst>
            </p:cNvPr>
            <p:cNvSpPr/>
            <p:nvPr/>
          </p:nvSpPr>
          <p:spPr>
            <a:xfrm>
              <a:off x="2899602" y="5313876"/>
              <a:ext cx="1958148" cy="102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Acute coronary artery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(ACS)</a:t>
              </a:r>
            </a:p>
          </p:txBody>
        </p:sp>
        <p:sp>
          <p:nvSpPr>
            <p:cNvPr id="16" name="Rectangle 15">
              <a:extLst>
                <a:ext uri="{FF2B5EF4-FFF2-40B4-BE49-F238E27FC236}">
                  <a16:creationId xmlns:a16="http://schemas.microsoft.com/office/drawing/2014/main" id="{989AAB24-D0DF-82BB-C1D1-C31AA03BE0EC}"/>
                </a:ext>
              </a:extLst>
            </p:cNvPr>
            <p:cNvSpPr/>
            <p:nvPr/>
          </p:nvSpPr>
          <p:spPr>
            <a:xfrm>
              <a:off x="7142253" y="1526888"/>
              <a:ext cx="1156806" cy="348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BMS</a:t>
              </a:r>
            </a:p>
          </p:txBody>
        </p:sp>
        <p:sp>
          <p:nvSpPr>
            <p:cNvPr id="17" name="Rectangle 16">
              <a:extLst>
                <a:ext uri="{FF2B5EF4-FFF2-40B4-BE49-F238E27FC236}">
                  <a16:creationId xmlns:a16="http://schemas.microsoft.com/office/drawing/2014/main" id="{6F9068E4-17CC-E606-DE66-BFFC4F20019B}"/>
                </a:ext>
              </a:extLst>
            </p:cNvPr>
            <p:cNvSpPr/>
            <p:nvPr/>
          </p:nvSpPr>
          <p:spPr>
            <a:xfrm>
              <a:off x="7142253" y="1826533"/>
              <a:ext cx="1156806" cy="348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DES</a:t>
              </a:r>
            </a:p>
          </p:txBody>
        </p:sp>
        <p:sp>
          <p:nvSpPr>
            <p:cNvPr id="18" name="Rectangle 17">
              <a:extLst>
                <a:ext uri="{FF2B5EF4-FFF2-40B4-BE49-F238E27FC236}">
                  <a16:creationId xmlns:a16="http://schemas.microsoft.com/office/drawing/2014/main" id="{873B539D-19C8-740C-009D-083D3EF20A7D}"/>
                </a:ext>
              </a:extLst>
            </p:cNvPr>
            <p:cNvSpPr/>
            <p:nvPr/>
          </p:nvSpPr>
          <p:spPr>
            <a:xfrm>
              <a:off x="7142253" y="2239245"/>
              <a:ext cx="1156806" cy="871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BMS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DCB</a:t>
              </a:r>
            </a:p>
          </p:txBody>
        </p:sp>
        <p:sp>
          <p:nvSpPr>
            <p:cNvPr id="19" name="Rectangle 18">
              <a:extLst>
                <a:ext uri="{FF2B5EF4-FFF2-40B4-BE49-F238E27FC236}">
                  <a16:creationId xmlns:a16="http://schemas.microsoft.com/office/drawing/2014/main" id="{A099CDEC-3B95-582D-7329-9885499728F6}"/>
                </a:ext>
              </a:extLst>
            </p:cNvPr>
            <p:cNvSpPr/>
            <p:nvPr/>
          </p:nvSpPr>
          <p:spPr>
            <a:xfrm>
              <a:off x="7142253" y="3102082"/>
              <a:ext cx="1156806" cy="348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BRS</a:t>
              </a:r>
            </a:p>
          </p:txBody>
        </p:sp>
        <p:sp>
          <p:nvSpPr>
            <p:cNvPr id="20" name="Rectangle 19">
              <a:extLst>
                <a:ext uri="{FF2B5EF4-FFF2-40B4-BE49-F238E27FC236}">
                  <a16:creationId xmlns:a16="http://schemas.microsoft.com/office/drawing/2014/main" id="{934A56AF-D8FC-5703-2B64-92977C70790F}"/>
                </a:ext>
              </a:extLst>
            </p:cNvPr>
            <p:cNvSpPr/>
            <p:nvPr/>
          </p:nvSpPr>
          <p:spPr>
            <a:xfrm>
              <a:off x="7142253" y="3577367"/>
              <a:ext cx="1156806" cy="348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BMS</a:t>
              </a:r>
            </a:p>
          </p:txBody>
        </p:sp>
        <p:sp>
          <p:nvSpPr>
            <p:cNvPr id="21" name="Rectangle 20">
              <a:extLst>
                <a:ext uri="{FF2B5EF4-FFF2-40B4-BE49-F238E27FC236}">
                  <a16:creationId xmlns:a16="http://schemas.microsoft.com/office/drawing/2014/main" id="{D9C27755-07A1-F706-2EAD-F059FC1C120B}"/>
                </a:ext>
              </a:extLst>
            </p:cNvPr>
            <p:cNvSpPr/>
            <p:nvPr/>
          </p:nvSpPr>
          <p:spPr>
            <a:xfrm>
              <a:off x="7142253" y="3910305"/>
              <a:ext cx="1156806" cy="348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DES</a:t>
              </a:r>
            </a:p>
          </p:txBody>
        </p:sp>
        <p:sp>
          <p:nvSpPr>
            <p:cNvPr id="23" name="Rectangle 22">
              <a:extLst>
                <a:ext uri="{FF2B5EF4-FFF2-40B4-BE49-F238E27FC236}">
                  <a16:creationId xmlns:a16="http://schemas.microsoft.com/office/drawing/2014/main" id="{37774AFB-2470-B8AE-41D5-57DB1488797C}"/>
                </a:ext>
              </a:extLst>
            </p:cNvPr>
            <p:cNvSpPr/>
            <p:nvPr/>
          </p:nvSpPr>
          <p:spPr>
            <a:xfrm>
              <a:off x="8085152" y="1585403"/>
              <a:ext cx="548388" cy="187005"/>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44CF31C0-6342-8CB2-A724-E3A4DAAED06A}"/>
                </a:ext>
              </a:extLst>
            </p:cNvPr>
            <p:cNvSpPr/>
            <p:nvPr/>
          </p:nvSpPr>
          <p:spPr>
            <a:xfrm>
              <a:off x="8617221" y="1907278"/>
              <a:ext cx="2158797"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7D18E005-1C2E-FC3D-4731-B6FD081942D1}"/>
                </a:ext>
              </a:extLst>
            </p:cNvPr>
            <p:cNvSpPr/>
            <p:nvPr/>
          </p:nvSpPr>
          <p:spPr>
            <a:xfrm>
              <a:off x="8085152" y="1907278"/>
              <a:ext cx="1610403" cy="187005"/>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1" name="Group 50">
              <a:extLst>
                <a:ext uri="{FF2B5EF4-FFF2-40B4-BE49-F238E27FC236}">
                  <a16:creationId xmlns:a16="http://schemas.microsoft.com/office/drawing/2014/main" id="{CDD8ADE6-BE43-44CE-1194-CD7DE726A4EE}"/>
                </a:ext>
              </a:extLst>
            </p:cNvPr>
            <p:cNvGrpSpPr/>
            <p:nvPr/>
          </p:nvGrpSpPr>
          <p:grpSpPr>
            <a:xfrm>
              <a:off x="8085152" y="2581362"/>
              <a:ext cx="2690865" cy="187005"/>
              <a:chOff x="8048624" y="2953337"/>
              <a:chExt cx="2851748" cy="198186"/>
            </a:xfrm>
          </p:grpSpPr>
          <p:sp>
            <p:nvSpPr>
              <p:cNvPr id="37" name="Rectangle 36">
                <a:extLst>
                  <a:ext uri="{FF2B5EF4-FFF2-40B4-BE49-F238E27FC236}">
                    <a16:creationId xmlns:a16="http://schemas.microsoft.com/office/drawing/2014/main" id="{A706D684-A322-393F-A157-9D8F2CE8579C}"/>
                  </a:ext>
                </a:extLst>
              </p:cNvPr>
              <p:cNvSpPr/>
              <p:nvPr/>
            </p:nvSpPr>
            <p:spPr>
              <a:xfrm>
                <a:off x="8612504" y="2953337"/>
                <a:ext cx="2287868" cy="198186"/>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F66E1CC6-0E60-5110-9C81-2CB957DC0434}"/>
                  </a:ext>
                </a:extLst>
              </p:cNvPr>
              <p:cNvSpPr/>
              <p:nvPr/>
            </p:nvSpPr>
            <p:spPr>
              <a:xfrm>
                <a:off x="8048624" y="2953337"/>
                <a:ext cx="1706687" cy="198186"/>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9" name="Rectangle 38">
              <a:extLst>
                <a:ext uri="{FF2B5EF4-FFF2-40B4-BE49-F238E27FC236}">
                  <a16:creationId xmlns:a16="http://schemas.microsoft.com/office/drawing/2014/main" id="{0DC1DD16-9D84-DE75-8CAD-DCDF87A68634}"/>
                </a:ext>
              </a:extLst>
            </p:cNvPr>
            <p:cNvSpPr/>
            <p:nvPr/>
          </p:nvSpPr>
          <p:spPr>
            <a:xfrm>
              <a:off x="8085152" y="3161480"/>
              <a:ext cx="2690865" cy="187005"/>
            </a:xfrm>
            <a:prstGeom prst="rect">
              <a:avLst/>
            </a:prstGeom>
            <a:solidFill>
              <a:srgbClr val="88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686F23A8-6641-216D-7C52-DD7E7DB3CA82}"/>
                </a:ext>
              </a:extLst>
            </p:cNvPr>
            <p:cNvSpPr/>
            <p:nvPr/>
          </p:nvSpPr>
          <p:spPr>
            <a:xfrm>
              <a:off x="8085152" y="3666538"/>
              <a:ext cx="548388" cy="187005"/>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206E2D46-B98B-3A57-A4A7-88518EF2051E}"/>
                </a:ext>
              </a:extLst>
            </p:cNvPr>
            <p:cNvSpPr/>
            <p:nvPr/>
          </p:nvSpPr>
          <p:spPr>
            <a:xfrm>
              <a:off x="8085152" y="3991050"/>
              <a:ext cx="1080459"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86B65617-69D5-C47D-DB96-19DDBC0A7064}"/>
                </a:ext>
              </a:extLst>
            </p:cNvPr>
            <p:cNvSpPr/>
            <p:nvPr/>
          </p:nvSpPr>
          <p:spPr>
            <a:xfrm>
              <a:off x="8085152" y="4264835"/>
              <a:ext cx="1080459" cy="187005"/>
            </a:xfrm>
            <a:prstGeom prst="rect">
              <a:avLst/>
            </a:prstGeom>
            <a:solidFill>
              <a:srgbClr val="88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0637AB21-BF1A-E3D2-88D9-D8C36F4041D1}"/>
                </a:ext>
              </a:extLst>
            </p:cNvPr>
            <p:cNvSpPr/>
            <p:nvPr/>
          </p:nvSpPr>
          <p:spPr>
            <a:xfrm>
              <a:off x="8085152" y="4576757"/>
              <a:ext cx="548388"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54B7A819-BEE1-35B8-296F-CCA2E33F77CD}"/>
                </a:ext>
              </a:extLst>
            </p:cNvPr>
            <p:cNvSpPr/>
            <p:nvPr/>
          </p:nvSpPr>
          <p:spPr>
            <a:xfrm>
              <a:off x="8617221" y="4946212"/>
              <a:ext cx="2709312"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B0F28F45-2CD8-3209-7CE6-6275263CAA46}"/>
                </a:ext>
              </a:extLst>
            </p:cNvPr>
            <p:cNvSpPr/>
            <p:nvPr/>
          </p:nvSpPr>
          <p:spPr>
            <a:xfrm>
              <a:off x="8085152" y="4946212"/>
              <a:ext cx="2171209" cy="187005"/>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47825BA7-DD21-64E9-FC0C-C9A77DE768BB}"/>
                </a:ext>
              </a:extLst>
            </p:cNvPr>
            <p:cNvSpPr/>
            <p:nvPr/>
          </p:nvSpPr>
          <p:spPr>
            <a:xfrm>
              <a:off x="8617221" y="5426585"/>
              <a:ext cx="2709312"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B59BA781-700A-2104-D0F3-F064D55B3950}"/>
                </a:ext>
              </a:extLst>
            </p:cNvPr>
            <p:cNvSpPr/>
            <p:nvPr/>
          </p:nvSpPr>
          <p:spPr>
            <a:xfrm>
              <a:off x="8085152" y="5426585"/>
              <a:ext cx="2171209" cy="187005"/>
            </a:xfrm>
            <a:prstGeom prst="rect">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E02B904A-8701-983D-87C5-3A1DD22C5D47}"/>
                </a:ext>
              </a:extLst>
            </p:cNvPr>
            <p:cNvSpPr/>
            <p:nvPr/>
          </p:nvSpPr>
          <p:spPr>
            <a:xfrm>
              <a:off x="8085152" y="6019737"/>
              <a:ext cx="1610403" cy="187005"/>
            </a:xfrm>
            <a:prstGeom prst="rect">
              <a:avLst/>
            </a:prstGeom>
            <a:solidFill>
              <a:srgbClr val="47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6F5BE97A-FBA9-8ADD-6C4A-E8ACDDE4007C}"/>
                </a:ext>
              </a:extLst>
            </p:cNvPr>
            <p:cNvSpPr/>
            <p:nvPr/>
          </p:nvSpPr>
          <p:spPr>
            <a:xfrm>
              <a:off x="8085152" y="6336575"/>
              <a:ext cx="1610403" cy="187005"/>
            </a:xfrm>
            <a:prstGeom prst="rect">
              <a:avLst/>
            </a:prstGeom>
            <a:solidFill>
              <a:srgbClr val="88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Left Bracket 51">
              <a:extLst>
                <a:ext uri="{FF2B5EF4-FFF2-40B4-BE49-F238E27FC236}">
                  <a16:creationId xmlns:a16="http://schemas.microsoft.com/office/drawing/2014/main" id="{B699F086-00A6-7AA9-E826-24801F7F405F}"/>
                </a:ext>
              </a:extLst>
            </p:cNvPr>
            <p:cNvSpPr/>
            <p:nvPr/>
          </p:nvSpPr>
          <p:spPr>
            <a:xfrm>
              <a:off x="2947390" y="2533344"/>
              <a:ext cx="177972" cy="3303908"/>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sp>
          <p:nvSpPr>
            <p:cNvPr id="53" name="Left Bracket 52">
              <a:extLst>
                <a:ext uri="{FF2B5EF4-FFF2-40B4-BE49-F238E27FC236}">
                  <a16:creationId xmlns:a16="http://schemas.microsoft.com/office/drawing/2014/main" id="{EB070FC3-F6D3-8426-676F-CFB1452D685E}"/>
                </a:ext>
              </a:extLst>
            </p:cNvPr>
            <p:cNvSpPr/>
            <p:nvPr/>
          </p:nvSpPr>
          <p:spPr>
            <a:xfrm>
              <a:off x="4867472" y="2001930"/>
              <a:ext cx="210910" cy="2303930"/>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sp>
          <p:nvSpPr>
            <p:cNvPr id="54" name="Left Bracket 53">
              <a:extLst>
                <a:ext uri="{FF2B5EF4-FFF2-40B4-BE49-F238E27FC236}">
                  <a16:creationId xmlns:a16="http://schemas.microsoft.com/office/drawing/2014/main" id="{2BC48D18-4176-5D30-FFE7-0EC8C33C8DAC}"/>
                </a:ext>
              </a:extLst>
            </p:cNvPr>
            <p:cNvSpPr/>
            <p:nvPr/>
          </p:nvSpPr>
          <p:spPr>
            <a:xfrm>
              <a:off x="6452709" y="1848448"/>
              <a:ext cx="210903" cy="1112184"/>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FFF4246F-544C-429A-0B97-AF933487894B}"/>
                </a:ext>
              </a:extLst>
            </p:cNvPr>
            <p:cNvSpPr/>
            <p:nvPr/>
          </p:nvSpPr>
          <p:spPr>
            <a:xfrm>
              <a:off x="6701388" y="1635732"/>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US</a:t>
              </a:r>
            </a:p>
          </p:txBody>
        </p:sp>
        <p:sp>
          <p:nvSpPr>
            <p:cNvPr id="56" name="Oval 55">
              <a:extLst>
                <a:ext uri="{FF2B5EF4-FFF2-40B4-BE49-F238E27FC236}">
                  <a16:creationId xmlns:a16="http://schemas.microsoft.com/office/drawing/2014/main" id="{BE9DB4A7-74D2-96A6-8C42-1C1CE34F9BA2}"/>
                </a:ext>
              </a:extLst>
            </p:cNvPr>
            <p:cNvSpPr/>
            <p:nvPr/>
          </p:nvSpPr>
          <p:spPr>
            <a:xfrm>
              <a:off x="6701388" y="2755176"/>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EU</a:t>
              </a:r>
            </a:p>
          </p:txBody>
        </p:sp>
        <p:sp>
          <p:nvSpPr>
            <p:cNvPr id="57" name="Left Bracket 56">
              <a:extLst>
                <a:ext uri="{FF2B5EF4-FFF2-40B4-BE49-F238E27FC236}">
                  <a16:creationId xmlns:a16="http://schemas.microsoft.com/office/drawing/2014/main" id="{19378747-6838-8C79-6775-19EC2D2EAACC}"/>
                </a:ext>
              </a:extLst>
            </p:cNvPr>
            <p:cNvSpPr/>
            <p:nvPr/>
          </p:nvSpPr>
          <p:spPr>
            <a:xfrm>
              <a:off x="7247610" y="1703031"/>
              <a:ext cx="210903" cy="289928"/>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sp>
          <p:nvSpPr>
            <p:cNvPr id="58" name="Left Bracket 57">
              <a:extLst>
                <a:ext uri="{FF2B5EF4-FFF2-40B4-BE49-F238E27FC236}">
                  <a16:creationId xmlns:a16="http://schemas.microsoft.com/office/drawing/2014/main" id="{7E5C8DE5-93CB-5612-DF88-8157364DB686}"/>
                </a:ext>
              </a:extLst>
            </p:cNvPr>
            <p:cNvSpPr/>
            <p:nvPr/>
          </p:nvSpPr>
          <p:spPr>
            <a:xfrm>
              <a:off x="7247610" y="2658833"/>
              <a:ext cx="210903" cy="631726"/>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60" name="Straight Connector 59">
              <a:extLst>
                <a:ext uri="{FF2B5EF4-FFF2-40B4-BE49-F238E27FC236}">
                  <a16:creationId xmlns:a16="http://schemas.microsoft.com/office/drawing/2014/main" id="{BEEFE287-AF43-6755-5D5D-4B98E265CFC3}"/>
                </a:ext>
              </a:extLst>
            </p:cNvPr>
            <p:cNvCxnSpPr>
              <a:cxnSpLocks/>
            </p:cNvCxnSpPr>
            <p:nvPr/>
          </p:nvCxnSpPr>
          <p:spPr>
            <a:xfrm>
              <a:off x="6350348" y="2013914"/>
              <a:ext cx="107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B338540-7605-1185-A46B-C3FC6C101846}"/>
                </a:ext>
              </a:extLst>
            </p:cNvPr>
            <p:cNvCxnSpPr>
              <a:cxnSpLocks/>
            </p:cNvCxnSpPr>
            <p:nvPr/>
          </p:nvCxnSpPr>
          <p:spPr>
            <a:xfrm>
              <a:off x="7137518" y="1845244"/>
              <a:ext cx="107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CAFDE5-01B0-0E90-944F-443212BFF4A0}"/>
                </a:ext>
              </a:extLst>
            </p:cNvPr>
            <p:cNvCxnSpPr>
              <a:cxnSpLocks/>
            </p:cNvCxnSpPr>
            <p:nvPr/>
          </p:nvCxnSpPr>
          <p:spPr>
            <a:xfrm>
              <a:off x="7137518" y="2974696"/>
              <a:ext cx="107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Left Bracket 63">
              <a:extLst>
                <a:ext uri="{FF2B5EF4-FFF2-40B4-BE49-F238E27FC236}">
                  <a16:creationId xmlns:a16="http://schemas.microsoft.com/office/drawing/2014/main" id="{3434B0A2-52B7-39B0-9BA3-AD5663B4E0E9}"/>
                </a:ext>
              </a:extLst>
            </p:cNvPr>
            <p:cNvSpPr/>
            <p:nvPr/>
          </p:nvSpPr>
          <p:spPr>
            <a:xfrm>
              <a:off x="6452709" y="3919201"/>
              <a:ext cx="210903" cy="773323"/>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EC511A93-3B45-F677-2F6C-C1029FAB81FF}"/>
                </a:ext>
              </a:extLst>
            </p:cNvPr>
            <p:cNvSpPr/>
            <p:nvPr/>
          </p:nvSpPr>
          <p:spPr>
            <a:xfrm>
              <a:off x="6701388" y="3706485"/>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US</a:t>
              </a:r>
            </a:p>
          </p:txBody>
        </p:sp>
        <p:sp>
          <p:nvSpPr>
            <p:cNvPr id="66" name="Oval 65">
              <a:extLst>
                <a:ext uri="{FF2B5EF4-FFF2-40B4-BE49-F238E27FC236}">
                  <a16:creationId xmlns:a16="http://schemas.microsoft.com/office/drawing/2014/main" id="{190AB611-75B6-1E08-0747-340A1D85BD0E}"/>
                </a:ext>
              </a:extLst>
            </p:cNvPr>
            <p:cNvSpPr/>
            <p:nvPr/>
          </p:nvSpPr>
          <p:spPr>
            <a:xfrm>
              <a:off x="6701388" y="4316998"/>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EU</a:t>
              </a:r>
            </a:p>
          </p:txBody>
        </p:sp>
        <p:cxnSp>
          <p:nvCxnSpPr>
            <p:cNvPr id="69" name="Straight Connector 68">
              <a:extLst>
                <a:ext uri="{FF2B5EF4-FFF2-40B4-BE49-F238E27FC236}">
                  <a16:creationId xmlns:a16="http://schemas.microsoft.com/office/drawing/2014/main" id="{FE98B060-3F32-39D9-C1B8-F6B9FC444E93}"/>
                </a:ext>
              </a:extLst>
            </p:cNvPr>
            <p:cNvCxnSpPr>
              <a:cxnSpLocks/>
            </p:cNvCxnSpPr>
            <p:nvPr/>
          </p:nvCxnSpPr>
          <p:spPr>
            <a:xfrm>
              <a:off x="6031477" y="4305862"/>
              <a:ext cx="4264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23483304-AC55-EF4F-3B3E-D64346608196}"/>
                </a:ext>
              </a:extLst>
            </p:cNvPr>
            <p:cNvGrpSpPr/>
            <p:nvPr/>
          </p:nvGrpSpPr>
          <p:grpSpPr>
            <a:xfrm>
              <a:off x="7137518" y="3773783"/>
              <a:ext cx="320995" cy="289928"/>
              <a:chOff x="7044332" y="3826266"/>
              <a:chExt cx="340187" cy="307262"/>
            </a:xfrm>
          </p:grpSpPr>
          <p:sp>
            <p:nvSpPr>
              <p:cNvPr id="67" name="Left Bracket 66">
                <a:extLst>
                  <a:ext uri="{FF2B5EF4-FFF2-40B4-BE49-F238E27FC236}">
                    <a16:creationId xmlns:a16="http://schemas.microsoft.com/office/drawing/2014/main" id="{2796336D-3ED7-3B30-20BB-D4EA22638E8D}"/>
                  </a:ext>
                </a:extLst>
              </p:cNvPr>
              <p:cNvSpPr/>
              <p:nvPr/>
            </p:nvSpPr>
            <p:spPr>
              <a:xfrm>
                <a:off x="7161006" y="3826266"/>
                <a:ext cx="223513" cy="307262"/>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70" name="Straight Connector 69">
                <a:extLst>
                  <a:ext uri="{FF2B5EF4-FFF2-40B4-BE49-F238E27FC236}">
                    <a16:creationId xmlns:a16="http://schemas.microsoft.com/office/drawing/2014/main" id="{742A1500-F304-02D3-1A60-778DB329D41A}"/>
                  </a:ext>
                </a:extLst>
              </p:cNvPr>
              <p:cNvCxnSpPr>
                <a:cxnSpLocks/>
              </p:cNvCxnSpPr>
              <p:nvPr/>
            </p:nvCxnSpPr>
            <p:spPr>
              <a:xfrm>
                <a:off x="7044332" y="3976982"/>
                <a:ext cx="114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30E035DD-319C-EF01-17A9-5C89A068A895}"/>
                </a:ext>
              </a:extLst>
            </p:cNvPr>
            <p:cNvGrpSpPr/>
            <p:nvPr/>
          </p:nvGrpSpPr>
          <p:grpSpPr>
            <a:xfrm>
              <a:off x="7143847" y="4382136"/>
              <a:ext cx="815034" cy="289928"/>
              <a:chOff x="6520755" y="3826266"/>
              <a:chExt cx="863764" cy="307262"/>
            </a:xfrm>
          </p:grpSpPr>
          <p:sp>
            <p:nvSpPr>
              <p:cNvPr id="74" name="Left Bracket 73">
                <a:extLst>
                  <a:ext uri="{FF2B5EF4-FFF2-40B4-BE49-F238E27FC236}">
                    <a16:creationId xmlns:a16="http://schemas.microsoft.com/office/drawing/2014/main" id="{D7A06E3D-6B8A-F07F-E836-E12EA8C09733}"/>
                  </a:ext>
                </a:extLst>
              </p:cNvPr>
              <p:cNvSpPr/>
              <p:nvPr/>
            </p:nvSpPr>
            <p:spPr>
              <a:xfrm>
                <a:off x="7161006" y="3826266"/>
                <a:ext cx="223513" cy="307262"/>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75" name="Straight Connector 74">
                <a:extLst>
                  <a:ext uri="{FF2B5EF4-FFF2-40B4-BE49-F238E27FC236}">
                    <a16:creationId xmlns:a16="http://schemas.microsoft.com/office/drawing/2014/main" id="{900BF857-D296-3DA2-338B-D66B6E777890}"/>
                  </a:ext>
                </a:extLst>
              </p:cNvPr>
              <p:cNvCxnSpPr>
                <a:cxnSpLocks/>
              </p:cNvCxnSpPr>
              <p:nvPr/>
            </p:nvCxnSpPr>
            <p:spPr>
              <a:xfrm>
                <a:off x="6520755" y="3976982"/>
                <a:ext cx="6376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Oval 77">
              <a:extLst>
                <a:ext uri="{FF2B5EF4-FFF2-40B4-BE49-F238E27FC236}">
                  <a16:creationId xmlns:a16="http://schemas.microsoft.com/office/drawing/2014/main" id="{4F8FD2F5-D8D5-C30A-D0FC-66C8DBA59F27}"/>
                </a:ext>
              </a:extLst>
            </p:cNvPr>
            <p:cNvSpPr/>
            <p:nvPr/>
          </p:nvSpPr>
          <p:spPr>
            <a:xfrm>
              <a:off x="6701388" y="4843814"/>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US</a:t>
              </a:r>
            </a:p>
          </p:txBody>
        </p:sp>
        <p:sp>
          <p:nvSpPr>
            <p:cNvPr id="79" name="Oval 78">
              <a:extLst>
                <a:ext uri="{FF2B5EF4-FFF2-40B4-BE49-F238E27FC236}">
                  <a16:creationId xmlns:a16="http://schemas.microsoft.com/office/drawing/2014/main" id="{5CF03930-4D07-EEC5-2C54-B5DACCA0D72C}"/>
                </a:ext>
              </a:extLst>
            </p:cNvPr>
            <p:cNvSpPr/>
            <p:nvPr/>
          </p:nvSpPr>
          <p:spPr>
            <a:xfrm>
              <a:off x="6701388" y="5285266"/>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EU</a:t>
              </a:r>
            </a:p>
          </p:txBody>
        </p:sp>
        <p:grpSp>
          <p:nvGrpSpPr>
            <p:cNvPr id="90" name="Group 89">
              <a:extLst>
                <a:ext uri="{FF2B5EF4-FFF2-40B4-BE49-F238E27FC236}">
                  <a16:creationId xmlns:a16="http://schemas.microsoft.com/office/drawing/2014/main" id="{1CB0C729-72E0-DC90-D419-BF3BCA477EC0}"/>
                </a:ext>
              </a:extLst>
            </p:cNvPr>
            <p:cNvGrpSpPr/>
            <p:nvPr/>
          </p:nvGrpSpPr>
          <p:grpSpPr>
            <a:xfrm>
              <a:off x="6350348" y="5056531"/>
              <a:ext cx="313264" cy="460248"/>
              <a:chOff x="6210098" y="5312791"/>
              <a:chExt cx="331994" cy="487766"/>
            </a:xfrm>
          </p:grpSpPr>
          <p:sp>
            <p:nvSpPr>
              <p:cNvPr id="77" name="Left Bracket 76">
                <a:extLst>
                  <a:ext uri="{FF2B5EF4-FFF2-40B4-BE49-F238E27FC236}">
                    <a16:creationId xmlns:a16="http://schemas.microsoft.com/office/drawing/2014/main" id="{5FAD8172-3E1C-A47C-909D-4130BC4FA5F1}"/>
                  </a:ext>
                </a:extLst>
              </p:cNvPr>
              <p:cNvSpPr/>
              <p:nvPr/>
            </p:nvSpPr>
            <p:spPr>
              <a:xfrm>
                <a:off x="6318580" y="5312791"/>
                <a:ext cx="223512" cy="487766"/>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80" name="Straight Connector 79">
                <a:extLst>
                  <a:ext uri="{FF2B5EF4-FFF2-40B4-BE49-F238E27FC236}">
                    <a16:creationId xmlns:a16="http://schemas.microsoft.com/office/drawing/2014/main" id="{E90B0A0D-E862-AF31-6776-AA5112C5C4AE}"/>
                  </a:ext>
                </a:extLst>
              </p:cNvPr>
              <p:cNvCxnSpPr>
                <a:cxnSpLocks/>
              </p:cNvCxnSpPr>
              <p:nvPr/>
            </p:nvCxnSpPr>
            <p:spPr>
              <a:xfrm>
                <a:off x="6210098" y="5556674"/>
                <a:ext cx="1140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379D2218-AC9B-7FB8-8D0E-F5FD86D48903}"/>
                </a:ext>
              </a:extLst>
            </p:cNvPr>
            <p:cNvCxnSpPr>
              <a:cxnSpLocks/>
            </p:cNvCxnSpPr>
            <p:nvPr/>
          </p:nvCxnSpPr>
          <p:spPr>
            <a:xfrm>
              <a:off x="5074293" y="4305862"/>
              <a:ext cx="318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C5F2236-43FE-6278-D021-6E97CC6D2411}"/>
                </a:ext>
              </a:extLst>
            </p:cNvPr>
            <p:cNvCxnSpPr>
              <a:cxnSpLocks/>
            </p:cNvCxnSpPr>
            <p:nvPr/>
          </p:nvCxnSpPr>
          <p:spPr>
            <a:xfrm>
              <a:off x="4645231" y="2533343"/>
              <a:ext cx="2250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Left Bracket 86">
              <a:extLst>
                <a:ext uri="{FF2B5EF4-FFF2-40B4-BE49-F238E27FC236}">
                  <a16:creationId xmlns:a16="http://schemas.microsoft.com/office/drawing/2014/main" id="{276252CB-BDAD-028C-E957-55B45BBCD120}"/>
                </a:ext>
              </a:extLst>
            </p:cNvPr>
            <p:cNvSpPr/>
            <p:nvPr/>
          </p:nvSpPr>
          <p:spPr>
            <a:xfrm>
              <a:off x="4867472" y="5285266"/>
              <a:ext cx="210910" cy="901354"/>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88" name="Straight Connector 87">
              <a:extLst>
                <a:ext uri="{FF2B5EF4-FFF2-40B4-BE49-F238E27FC236}">
                  <a16:creationId xmlns:a16="http://schemas.microsoft.com/office/drawing/2014/main" id="{3B906C2C-0A5C-0858-F36D-A9EAABA664BA}"/>
                </a:ext>
              </a:extLst>
            </p:cNvPr>
            <p:cNvCxnSpPr>
              <a:cxnSpLocks/>
            </p:cNvCxnSpPr>
            <p:nvPr/>
          </p:nvCxnSpPr>
          <p:spPr>
            <a:xfrm>
              <a:off x="4617787" y="5837252"/>
              <a:ext cx="2525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8978B3E-F247-1046-37FA-D022CFBB1554}"/>
                </a:ext>
              </a:extLst>
            </p:cNvPr>
            <p:cNvCxnSpPr>
              <a:cxnSpLocks/>
            </p:cNvCxnSpPr>
            <p:nvPr/>
          </p:nvCxnSpPr>
          <p:spPr>
            <a:xfrm>
              <a:off x="7143847" y="5050914"/>
              <a:ext cx="8709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09BC661-1277-75B9-5FFB-95C35C0F6C4F}"/>
                </a:ext>
              </a:extLst>
            </p:cNvPr>
            <p:cNvCxnSpPr>
              <a:cxnSpLocks/>
            </p:cNvCxnSpPr>
            <p:nvPr/>
          </p:nvCxnSpPr>
          <p:spPr>
            <a:xfrm>
              <a:off x="7143847" y="5516779"/>
              <a:ext cx="8709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1E382EB5-65C3-D12A-38D4-45127F7F425C}"/>
                </a:ext>
              </a:extLst>
            </p:cNvPr>
            <p:cNvSpPr/>
            <p:nvPr/>
          </p:nvSpPr>
          <p:spPr>
            <a:xfrm>
              <a:off x="6701388" y="5745171"/>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US</a:t>
              </a:r>
            </a:p>
          </p:txBody>
        </p:sp>
        <p:sp>
          <p:nvSpPr>
            <p:cNvPr id="98" name="Oval 97">
              <a:extLst>
                <a:ext uri="{FF2B5EF4-FFF2-40B4-BE49-F238E27FC236}">
                  <a16:creationId xmlns:a16="http://schemas.microsoft.com/office/drawing/2014/main" id="{8F528216-32EA-DAF9-14A9-E1DCBFAA68CE}"/>
                </a:ext>
              </a:extLst>
            </p:cNvPr>
            <p:cNvSpPr/>
            <p:nvPr/>
          </p:nvSpPr>
          <p:spPr>
            <a:xfrm>
              <a:off x="6701388" y="6186623"/>
              <a:ext cx="422359" cy="422359"/>
            </a:xfrm>
            <a:prstGeom prst="ellipse">
              <a:avLst/>
            </a:prstGeom>
            <a:solidFill>
              <a:srgbClr val="064AA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EU</a:t>
              </a:r>
            </a:p>
          </p:txBody>
        </p:sp>
        <p:grpSp>
          <p:nvGrpSpPr>
            <p:cNvPr id="99" name="Group 98">
              <a:extLst>
                <a:ext uri="{FF2B5EF4-FFF2-40B4-BE49-F238E27FC236}">
                  <a16:creationId xmlns:a16="http://schemas.microsoft.com/office/drawing/2014/main" id="{474A647F-767A-18B3-EF92-68B875C19836}"/>
                </a:ext>
              </a:extLst>
            </p:cNvPr>
            <p:cNvGrpSpPr/>
            <p:nvPr/>
          </p:nvGrpSpPr>
          <p:grpSpPr>
            <a:xfrm>
              <a:off x="5981228" y="5957888"/>
              <a:ext cx="682384" cy="460248"/>
              <a:chOff x="5818909" y="5312791"/>
              <a:chExt cx="723183" cy="487766"/>
            </a:xfrm>
          </p:grpSpPr>
          <p:sp>
            <p:nvSpPr>
              <p:cNvPr id="100" name="Left Bracket 99">
                <a:extLst>
                  <a:ext uri="{FF2B5EF4-FFF2-40B4-BE49-F238E27FC236}">
                    <a16:creationId xmlns:a16="http://schemas.microsoft.com/office/drawing/2014/main" id="{63C3152C-4467-3A59-098B-DA28196C0268}"/>
                  </a:ext>
                </a:extLst>
              </p:cNvPr>
              <p:cNvSpPr/>
              <p:nvPr/>
            </p:nvSpPr>
            <p:spPr>
              <a:xfrm>
                <a:off x="6318580" y="5312791"/>
                <a:ext cx="223512" cy="487766"/>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101" name="Straight Connector 100">
                <a:extLst>
                  <a:ext uri="{FF2B5EF4-FFF2-40B4-BE49-F238E27FC236}">
                    <a16:creationId xmlns:a16="http://schemas.microsoft.com/office/drawing/2014/main" id="{C4F7F37D-0353-3807-52B5-67B8DF4B258D}"/>
                  </a:ext>
                </a:extLst>
              </p:cNvPr>
              <p:cNvCxnSpPr>
                <a:cxnSpLocks/>
              </p:cNvCxnSpPr>
              <p:nvPr/>
            </p:nvCxnSpPr>
            <p:spPr>
              <a:xfrm>
                <a:off x="5818909" y="5556674"/>
                <a:ext cx="505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Straight Connector 101">
              <a:extLst>
                <a:ext uri="{FF2B5EF4-FFF2-40B4-BE49-F238E27FC236}">
                  <a16:creationId xmlns:a16="http://schemas.microsoft.com/office/drawing/2014/main" id="{4BA6E4F1-DB1D-36ED-F68F-65B1386488D3}"/>
                </a:ext>
              </a:extLst>
            </p:cNvPr>
            <p:cNvCxnSpPr>
              <a:cxnSpLocks/>
            </p:cNvCxnSpPr>
            <p:nvPr/>
          </p:nvCxnSpPr>
          <p:spPr>
            <a:xfrm>
              <a:off x="7143847" y="5952271"/>
              <a:ext cx="8709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ABECCED-64CB-C365-C261-C9B6B4E66574}"/>
                </a:ext>
              </a:extLst>
            </p:cNvPr>
            <p:cNvCxnSpPr>
              <a:cxnSpLocks/>
            </p:cNvCxnSpPr>
            <p:nvPr/>
          </p:nvCxnSpPr>
          <p:spPr>
            <a:xfrm>
              <a:off x="7143847" y="6418136"/>
              <a:ext cx="8709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9EE53DC-9005-F563-A2BA-2EF2DE69BB27}"/>
                </a:ext>
              </a:extLst>
            </p:cNvPr>
            <p:cNvCxnSpPr>
              <a:cxnSpLocks/>
            </p:cNvCxnSpPr>
            <p:nvPr/>
          </p:nvCxnSpPr>
          <p:spPr>
            <a:xfrm>
              <a:off x="5068214" y="6186620"/>
              <a:ext cx="3576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DB8C22E-E7BD-6BD1-3A1D-0829E834BDBC}"/>
                </a:ext>
              </a:extLst>
            </p:cNvPr>
            <p:cNvCxnSpPr>
              <a:cxnSpLocks/>
            </p:cNvCxnSpPr>
            <p:nvPr/>
          </p:nvCxnSpPr>
          <p:spPr>
            <a:xfrm>
              <a:off x="2724324" y="4185298"/>
              <a:ext cx="22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398DD78A-9431-CEB0-312C-753196261920}"/>
                </a:ext>
              </a:extLst>
            </p:cNvPr>
            <p:cNvSpPr txBox="1"/>
            <p:nvPr/>
          </p:nvSpPr>
          <p:spPr>
            <a:xfrm>
              <a:off x="7967578" y="1247008"/>
              <a:ext cx="286989" cy="319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0</a:t>
              </a:r>
            </a:p>
          </p:txBody>
        </p:sp>
        <p:sp>
          <p:nvSpPr>
            <p:cNvPr id="114" name="TextBox 113">
              <a:extLst>
                <a:ext uri="{FF2B5EF4-FFF2-40B4-BE49-F238E27FC236}">
                  <a16:creationId xmlns:a16="http://schemas.microsoft.com/office/drawing/2014/main" id="{BD0F5B88-000D-33FA-9C1A-8BFFE2C1FE81}"/>
                </a:ext>
              </a:extLst>
            </p:cNvPr>
            <p:cNvSpPr txBox="1"/>
            <p:nvPr/>
          </p:nvSpPr>
          <p:spPr>
            <a:xfrm>
              <a:off x="8505068" y="1247008"/>
              <a:ext cx="286989" cy="319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1</a:t>
              </a:r>
            </a:p>
          </p:txBody>
        </p:sp>
        <p:sp>
          <p:nvSpPr>
            <p:cNvPr id="116" name="TextBox 115">
              <a:extLst>
                <a:ext uri="{FF2B5EF4-FFF2-40B4-BE49-F238E27FC236}">
                  <a16:creationId xmlns:a16="http://schemas.microsoft.com/office/drawing/2014/main" id="{D902843F-5905-9C35-F78B-F9D111485F4F}"/>
                </a:ext>
              </a:extLst>
            </p:cNvPr>
            <p:cNvSpPr txBox="1"/>
            <p:nvPr/>
          </p:nvSpPr>
          <p:spPr>
            <a:xfrm>
              <a:off x="9063228" y="1247008"/>
              <a:ext cx="286989" cy="319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3</a:t>
              </a:r>
            </a:p>
          </p:txBody>
        </p:sp>
        <p:sp>
          <p:nvSpPr>
            <p:cNvPr id="117" name="TextBox 116">
              <a:extLst>
                <a:ext uri="{FF2B5EF4-FFF2-40B4-BE49-F238E27FC236}">
                  <a16:creationId xmlns:a16="http://schemas.microsoft.com/office/drawing/2014/main" id="{E3CC32E3-74EC-40DA-3BDC-B7163A57BE7C}"/>
                </a:ext>
              </a:extLst>
            </p:cNvPr>
            <p:cNvSpPr txBox="1"/>
            <p:nvPr/>
          </p:nvSpPr>
          <p:spPr>
            <a:xfrm>
              <a:off x="9586574" y="1247008"/>
              <a:ext cx="286989" cy="319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6</a:t>
              </a:r>
            </a:p>
          </p:txBody>
        </p:sp>
        <p:sp>
          <p:nvSpPr>
            <p:cNvPr id="118" name="TextBox 117">
              <a:extLst>
                <a:ext uri="{FF2B5EF4-FFF2-40B4-BE49-F238E27FC236}">
                  <a16:creationId xmlns:a16="http://schemas.microsoft.com/office/drawing/2014/main" id="{820C54D4-1379-A517-FAA7-5FA8142A6134}"/>
                </a:ext>
              </a:extLst>
            </p:cNvPr>
            <p:cNvSpPr txBox="1"/>
            <p:nvPr/>
          </p:nvSpPr>
          <p:spPr>
            <a:xfrm>
              <a:off x="10124065" y="1247008"/>
              <a:ext cx="286989" cy="3484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12</a:t>
              </a:r>
            </a:p>
          </p:txBody>
        </p:sp>
        <p:sp>
          <p:nvSpPr>
            <p:cNvPr id="119" name="TextBox 118">
              <a:extLst>
                <a:ext uri="{FF2B5EF4-FFF2-40B4-BE49-F238E27FC236}">
                  <a16:creationId xmlns:a16="http://schemas.microsoft.com/office/drawing/2014/main" id="{DB89B009-385B-3436-E443-95FDAA356168}"/>
                </a:ext>
              </a:extLst>
            </p:cNvPr>
            <p:cNvSpPr txBox="1"/>
            <p:nvPr/>
          </p:nvSpPr>
          <p:spPr>
            <a:xfrm>
              <a:off x="10619340" y="1247008"/>
              <a:ext cx="286989" cy="3484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30</a:t>
              </a:r>
            </a:p>
          </p:txBody>
        </p:sp>
        <p:sp>
          <p:nvSpPr>
            <p:cNvPr id="120" name="TextBox 119">
              <a:extLst>
                <a:ext uri="{FF2B5EF4-FFF2-40B4-BE49-F238E27FC236}">
                  <a16:creationId xmlns:a16="http://schemas.microsoft.com/office/drawing/2014/main" id="{7F62996F-7F7A-8375-6BA3-FA0B28F2E54F}"/>
                </a:ext>
              </a:extLst>
            </p:cNvPr>
            <p:cNvSpPr txBox="1"/>
            <p:nvPr/>
          </p:nvSpPr>
          <p:spPr>
            <a:xfrm>
              <a:off x="11185119" y="1247008"/>
              <a:ext cx="286989" cy="348496"/>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30+</a:t>
              </a:r>
            </a:p>
          </p:txBody>
        </p:sp>
        <p:grpSp>
          <p:nvGrpSpPr>
            <p:cNvPr id="131" name="Group 130">
              <a:extLst>
                <a:ext uri="{FF2B5EF4-FFF2-40B4-BE49-F238E27FC236}">
                  <a16:creationId xmlns:a16="http://schemas.microsoft.com/office/drawing/2014/main" id="{AC01F6D7-D7CA-5F10-4F86-B3D92E8BCED5}"/>
                </a:ext>
              </a:extLst>
            </p:cNvPr>
            <p:cNvGrpSpPr/>
            <p:nvPr/>
          </p:nvGrpSpPr>
          <p:grpSpPr>
            <a:xfrm>
              <a:off x="610261" y="1404740"/>
              <a:ext cx="3978420" cy="655088"/>
              <a:chOff x="60533" y="1155997"/>
              <a:chExt cx="3978420" cy="833522"/>
            </a:xfrm>
          </p:grpSpPr>
          <p:grpSp>
            <p:nvGrpSpPr>
              <p:cNvPr id="127" name="Group 126">
                <a:extLst>
                  <a:ext uri="{FF2B5EF4-FFF2-40B4-BE49-F238E27FC236}">
                    <a16:creationId xmlns:a16="http://schemas.microsoft.com/office/drawing/2014/main" id="{1B24A3A1-33AD-EEAF-CE4E-0CFE6F9CDBEC}"/>
                  </a:ext>
                </a:extLst>
              </p:cNvPr>
              <p:cNvGrpSpPr/>
              <p:nvPr/>
            </p:nvGrpSpPr>
            <p:grpSpPr>
              <a:xfrm>
                <a:off x="60533" y="1155997"/>
                <a:ext cx="3978420" cy="833522"/>
                <a:chOff x="298436" y="1215415"/>
                <a:chExt cx="3978420" cy="833522"/>
              </a:xfrm>
            </p:grpSpPr>
            <p:sp>
              <p:nvSpPr>
                <p:cNvPr id="122" name="Rectangle 121">
                  <a:extLst>
                    <a:ext uri="{FF2B5EF4-FFF2-40B4-BE49-F238E27FC236}">
                      <a16:creationId xmlns:a16="http://schemas.microsoft.com/office/drawing/2014/main" id="{A28744E3-E13D-5AA9-C710-96F233E314D0}"/>
                    </a:ext>
                  </a:extLst>
                </p:cNvPr>
                <p:cNvSpPr/>
                <p:nvPr/>
              </p:nvSpPr>
              <p:spPr>
                <a:xfrm>
                  <a:off x="298436" y="1215415"/>
                  <a:ext cx="3978420" cy="833522"/>
                </a:xfrm>
                <a:prstGeom prst="rect">
                  <a:avLst/>
                </a:prstGeom>
                <a:solidFill>
                  <a:srgbClr val="DEEBF2"/>
                </a:solidFill>
                <a:ln>
                  <a:solidFill>
                    <a:schemeClr val="tx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id="{2D812BED-049D-2A29-C197-3D9FDA251D10}"/>
                    </a:ext>
                  </a:extLst>
                </p:cNvPr>
                <p:cNvSpPr txBox="1"/>
                <p:nvPr/>
              </p:nvSpPr>
              <p:spPr>
                <a:xfrm>
                  <a:off x="310050" y="1287496"/>
                  <a:ext cx="891084" cy="338554"/>
                </a:xfrm>
                <a:prstGeom prst="rect">
                  <a:avLst/>
                </a:prstGeom>
                <a:noFill/>
              </p:spPr>
              <p:txBody>
                <a:bodyPr wrap="square" lIns="9144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No HBR</a:t>
                  </a:r>
                </a:p>
              </p:txBody>
            </p:sp>
            <p:sp>
              <p:nvSpPr>
                <p:cNvPr id="124" name="TextBox 123">
                  <a:extLst>
                    <a:ext uri="{FF2B5EF4-FFF2-40B4-BE49-F238E27FC236}">
                      <a16:creationId xmlns:a16="http://schemas.microsoft.com/office/drawing/2014/main" id="{647AFF22-100C-4B47-8E58-3B73280E0770}"/>
                    </a:ext>
                  </a:extLst>
                </p:cNvPr>
                <p:cNvSpPr txBox="1"/>
                <p:nvPr/>
              </p:nvSpPr>
              <p:spPr>
                <a:xfrm>
                  <a:off x="310050" y="1632270"/>
                  <a:ext cx="891084" cy="338554"/>
                </a:xfrm>
                <a:prstGeom prst="rect">
                  <a:avLst/>
                </a:prstGeom>
                <a:noFill/>
              </p:spPr>
              <p:txBody>
                <a:bodyPr wrap="square" lIns="91440" r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HBR</a:t>
                  </a:r>
                  <a:r>
                    <a:rPr kumimoji="0" lang="en-US" sz="1600" b="0" i="0" u="none" strike="noStrike" kern="1200" cap="none" spc="0" normalizeH="0" baseline="30000" noProof="0" dirty="0">
                      <a:ln>
                        <a:noFill/>
                      </a:ln>
                      <a:solidFill>
                        <a:srgbClr val="47484F"/>
                      </a:solidFill>
                      <a:effectLst/>
                      <a:uLnTx/>
                      <a:uFillTx/>
                      <a:latin typeface="Arial" panose="020B0604020202020204"/>
                      <a:ea typeface="+mn-ea"/>
                      <a:cs typeface="+mn-cs"/>
                    </a:rPr>
                    <a:t>↑</a:t>
                  </a:r>
                </a:p>
              </p:txBody>
            </p:sp>
            <p:sp>
              <p:nvSpPr>
                <p:cNvPr id="125" name="TextBox 124">
                  <a:extLst>
                    <a:ext uri="{FF2B5EF4-FFF2-40B4-BE49-F238E27FC236}">
                      <a16:creationId xmlns:a16="http://schemas.microsoft.com/office/drawing/2014/main" id="{9A209BEA-F360-88C9-831B-D2448E7DE5DD}"/>
                    </a:ext>
                  </a:extLst>
                </p:cNvPr>
                <p:cNvSpPr txBox="1"/>
                <p:nvPr/>
              </p:nvSpPr>
              <p:spPr>
                <a:xfrm>
                  <a:off x="1494397" y="1287495"/>
                  <a:ext cx="2103120" cy="338554"/>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12 months or longer*</a:t>
                  </a:r>
                </a:p>
              </p:txBody>
            </p:sp>
            <p:sp>
              <p:nvSpPr>
                <p:cNvPr id="126" name="TextBox 125">
                  <a:extLst>
                    <a:ext uri="{FF2B5EF4-FFF2-40B4-BE49-F238E27FC236}">
                      <a16:creationId xmlns:a16="http://schemas.microsoft.com/office/drawing/2014/main" id="{5B908CDE-B18E-B68D-8831-875CADBCCE45}"/>
                    </a:ext>
                  </a:extLst>
                </p:cNvPr>
                <p:cNvSpPr txBox="1"/>
                <p:nvPr/>
              </p:nvSpPr>
              <p:spPr>
                <a:xfrm>
                  <a:off x="1494397" y="1632270"/>
                  <a:ext cx="2103120" cy="338554"/>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6 months</a:t>
                  </a:r>
                </a:p>
              </p:txBody>
            </p:sp>
          </p:grpSp>
          <p:cxnSp>
            <p:nvCxnSpPr>
              <p:cNvPr id="129" name="Straight Connector 128">
                <a:extLst>
                  <a:ext uri="{FF2B5EF4-FFF2-40B4-BE49-F238E27FC236}">
                    <a16:creationId xmlns:a16="http://schemas.microsoft.com/office/drawing/2014/main" id="{9A04D897-F32B-E18D-A77E-47874ED8D7AF}"/>
                  </a:ext>
                </a:extLst>
              </p:cNvPr>
              <p:cNvCxnSpPr>
                <a:cxnSpLocks/>
              </p:cNvCxnSpPr>
              <p:nvPr/>
            </p:nvCxnSpPr>
            <p:spPr>
              <a:xfrm>
                <a:off x="1099812" y="1232274"/>
                <a:ext cx="0" cy="68096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34" name="Rectangle 133">
              <a:extLst>
                <a:ext uri="{FF2B5EF4-FFF2-40B4-BE49-F238E27FC236}">
                  <a16:creationId xmlns:a16="http://schemas.microsoft.com/office/drawing/2014/main" id="{0BD23301-E22B-90F7-5E4C-D85F1D019CAE}"/>
                </a:ext>
              </a:extLst>
            </p:cNvPr>
            <p:cNvSpPr/>
            <p:nvPr/>
          </p:nvSpPr>
          <p:spPr>
            <a:xfrm>
              <a:off x="9355498" y="3528537"/>
              <a:ext cx="2413473" cy="1298882"/>
            </a:xfrm>
            <a:prstGeom prst="rect">
              <a:avLst/>
            </a:prstGeom>
            <a:solidFill>
              <a:srgbClr val="DEEBF2"/>
            </a:solidFill>
            <a:ln>
              <a:solidFill>
                <a:schemeClr val="tx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47484F"/>
                  </a:solidFill>
                  <a:effectLst/>
                  <a:uLnTx/>
                  <a:uFillTx/>
                  <a:latin typeface="Arial" panose="020B0604020202020204"/>
                  <a:ea typeface="+mn-ea"/>
                  <a:cs typeface="+mn-cs"/>
                </a:rPr>
                <a:t>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BMS: Bare metal stent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DES: Drug-eluting stent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DCB: Drug-coated balloon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BRS: Bioresorbable scaffold</a:t>
              </a:r>
            </a:p>
          </p:txBody>
        </p:sp>
        <p:sp>
          <p:nvSpPr>
            <p:cNvPr id="135" name="Rectangle 134">
              <a:extLst>
                <a:ext uri="{FF2B5EF4-FFF2-40B4-BE49-F238E27FC236}">
                  <a16:creationId xmlns:a16="http://schemas.microsoft.com/office/drawing/2014/main" id="{F7710810-FAA6-96A6-A44A-FC6B03BDCC53}"/>
                </a:ext>
              </a:extLst>
            </p:cNvPr>
            <p:cNvSpPr/>
            <p:nvPr/>
          </p:nvSpPr>
          <p:spPr>
            <a:xfrm>
              <a:off x="8153260" y="1571315"/>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 A</a:t>
              </a:r>
            </a:p>
          </p:txBody>
        </p:sp>
        <p:sp>
          <p:nvSpPr>
            <p:cNvPr id="136" name="Rectangle 135">
              <a:extLst>
                <a:ext uri="{FF2B5EF4-FFF2-40B4-BE49-F238E27FC236}">
                  <a16:creationId xmlns:a16="http://schemas.microsoft.com/office/drawing/2014/main" id="{928B7F2B-0FDD-4EAE-1484-63F2F4606800}"/>
                </a:ext>
              </a:extLst>
            </p:cNvPr>
            <p:cNvSpPr/>
            <p:nvPr/>
          </p:nvSpPr>
          <p:spPr>
            <a:xfrm>
              <a:off x="8654003" y="1571315"/>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A</a:t>
              </a:r>
            </a:p>
          </p:txBody>
        </p:sp>
        <p:sp>
          <p:nvSpPr>
            <p:cNvPr id="137" name="Rectangle 136">
              <a:extLst>
                <a:ext uri="{FF2B5EF4-FFF2-40B4-BE49-F238E27FC236}">
                  <a16:creationId xmlns:a16="http://schemas.microsoft.com/office/drawing/2014/main" id="{7BD6DFE0-D8BD-2ADD-8CB7-DEAB84F494A4}"/>
                </a:ext>
              </a:extLst>
            </p:cNvPr>
            <p:cNvSpPr/>
            <p:nvPr/>
          </p:nvSpPr>
          <p:spPr>
            <a:xfrm>
              <a:off x="8197879" y="1903304"/>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 BR</a:t>
              </a:r>
            </a:p>
          </p:txBody>
        </p:sp>
        <p:sp>
          <p:nvSpPr>
            <p:cNvPr id="138" name="Rectangle 137">
              <a:extLst>
                <a:ext uri="{FF2B5EF4-FFF2-40B4-BE49-F238E27FC236}">
                  <a16:creationId xmlns:a16="http://schemas.microsoft.com/office/drawing/2014/main" id="{F230D587-2BE9-3292-91D9-8B4A6C2E4200}"/>
                </a:ext>
              </a:extLst>
            </p:cNvPr>
            <p:cNvSpPr/>
            <p:nvPr/>
          </p:nvSpPr>
          <p:spPr>
            <a:xfrm>
              <a:off x="9800060" y="1912549"/>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A</a:t>
              </a:r>
            </a:p>
          </p:txBody>
        </p:sp>
        <p:sp>
          <p:nvSpPr>
            <p:cNvPr id="139" name="Rectangle 138">
              <a:extLst>
                <a:ext uri="{FF2B5EF4-FFF2-40B4-BE49-F238E27FC236}">
                  <a16:creationId xmlns:a16="http://schemas.microsoft.com/office/drawing/2014/main" id="{5D8CD287-B33E-7E25-0A89-992F565528F5}"/>
                </a:ext>
              </a:extLst>
            </p:cNvPr>
            <p:cNvSpPr/>
            <p:nvPr/>
          </p:nvSpPr>
          <p:spPr>
            <a:xfrm>
              <a:off x="8057313" y="3656712"/>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 A</a:t>
              </a:r>
            </a:p>
          </p:txBody>
        </p:sp>
        <p:sp>
          <p:nvSpPr>
            <p:cNvPr id="140" name="Rectangle 139">
              <a:extLst>
                <a:ext uri="{FF2B5EF4-FFF2-40B4-BE49-F238E27FC236}">
                  <a16:creationId xmlns:a16="http://schemas.microsoft.com/office/drawing/2014/main" id="{E31CD779-1F4E-8EEC-ED23-3F84DAE6CF47}"/>
                </a:ext>
              </a:extLst>
            </p:cNvPr>
            <p:cNvSpPr/>
            <p:nvPr/>
          </p:nvSpPr>
          <p:spPr>
            <a:xfrm>
              <a:off x="9800060" y="2576578"/>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A</a:t>
              </a:r>
            </a:p>
          </p:txBody>
        </p:sp>
        <p:sp>
          <p:nvSpPr>
            <p:cNvPr id="141" name="Rectangle 140">
              <a:extLst>
                <a:ext uri="{FF2B5EF4-FFF2-40B4-BE49-F238E27FC236}">
                  <a16:creationId xmlns:a16="http://schemas.microsoft.com/office/drawing/2014/main" id="{D38EC349-9FFE-68B0-C3BD-F57F031515E8}"/>
                </a:ext>
              </a:extLst>
            </p:cNvPr>
            <p:cNvSpPr/>
            <p:nvPr/>
          </p:nvSpPr>
          <p:spPr>
            <a:xfrm>
              <a:off x="8197879" y="3155162"/>
              <a:ext cx="777846" cy="193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mn-cs"/>
                </a:rPr>
                <a:t>IIa</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 C</a:t>
              </a:r>
            </a:p>
          </p:txBody>
        </p:sp>
        <p:sp>
          <p:nvSpPr>
            <p:cNvPr id="142" name="Rectangle 141">
              <a:extLst>
                <a:ext uri="{FF2B5EF4-FFF2-40B4-BE49-F238E27FC236}">
                  <a16:creationId xmlns:a16="http://schemas.microsoft.com/office/drawing/2014/main" id="{6463A62D-9856-6D84-2834-2B10DC1137C1}"/>
                </a:ext>
              </a:extLst>
            </p:cNvPr>
            <p:cNvSpPr/>
            <p:nvPr/>
          </p:nvSpPr>
          <p:spPr>
            <a:xfrm>
              <a:off x="8057313" y="3983352"/>
              <a:ext cx="1098012"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C-LD</a:t>
              </a:r>
            </a:p>
          </p:txBody>
        </p:sp>
        <p:sp>
          <p:nvSpPr>
            <p:cNvPr id="143" name="Rectangle 142">
              <a:extLst>
                <a:ext uri="{FF2B5EF4-FFF2-40B4-BE49-F238E27FC236}">
                  <a16:creationId xmlns:a16="http://schemas.microsoft.com/office/drawing/2014/main" id="{2E058BE5-9CC8-E04C-9B2E-147C12D1CF02}"/>
                </a:ext>
              </a:extLst>
            </p:cNvPr>
            <p:cNvSpPr/>
            <p:nvPr/>
          </p:nvSpPr>
          <p:spPr>
            <a:xfrm>
              <a:off x="8057313" y="4266380"/>
              <a:ext cx="1098012"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mn-cs"/>
                </a:rPr>
                <a:t>IIa</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 B</a:t>
              </a:r>
            </a:p>
          </p:txBody>
        </p:sp>
        <p:sp>
          <p:nvSpPr>
            <p:cNvPr id="145" name="Rectangle 144">
              <a:extLst>
                <a:ext uri="{FF2B5EF4-FFF2-40B4-BE49-F238E27FC236}">
                  <a16:creationId xmlns:a16="http://schemas.microsoft.com/office/drawing/2014/main" id="{E820F116-976C-4A77-E408-7E65F782A52E}"/>
                </a:ext>
              </a:extLst>
            </p:cNvPr>
            <p:cNvSpPr/>
            <p:nvPr/>
          </p:nvSpPr>
          <p:spPr>
            <a:xfrm>
              <a:off x="8057313" y="4560295"/>
              <a:ext cx="1098012"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C</a:t>
              </a:r>
            </a:p>
          </p:txBody>
        </p:sp>
        <p:sp>
          <p:nvSpPr>
            <p:cNvPr id="146" name="Rectangle 145">
              <a:extLst>
                <a:ext uri="{FF2B5EF4-FFF2-40B4-BE49-F238E27FC236}">
                  <a16:creationId xmlns:a16="http://schemas.microsoft.com/office/drawing/2014/main" id="{3E60EC5A-29F9-B723-CD4B-8E733C1BCE70}"/>
                </a:ext>
              </a:extLst>
            </p:cNvPr>
            <p:cNvSpPr/>
            <p:nvPr/>
          </p:nvSpPr>
          <p:spPr>
            <a:xfrm>
              <a:off x="8057313" y="5420198"/>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 A</a:t>
              </a:r>
            </a:p>
          </p:txBody>
        </p:sp>
        <p:sp>
          <p:nvSpPr>
            <p:cNvPr id="147" name="Rectangle 146">
              <a:extLst>
                <a:ext uri="{FF2B5EF4-FFF2-40B4-BE49-F238E27FC236}">
                  <a16:creationId xmlns:a16="http://schemas.microsoft.com/office/drawing/2014/main" id="{589ACC75-9788-2ABD-C793-8F77A540F475}"/>
                </a:ext>
              </a:extLst>
            </p:cNvPr>
            <p:cNvSpPr/>
            <p:nvPr/>
          </p:nvSpPr>
          <p:spPr>
            <a:xfrm>
              <a:off x="8057313" y="4952112"/>
              <a:ext cx="543807" cy="197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 BR</a:t>
              </a:r>
            </a:p>
          </p:txBody>
        </p:sp>
        <p:sp>
          <p:nvSpPr>
            <p:cNvPr id="149" name="Rectangle 148">
              <a:extLst>
                <a:ext uri="{FF2B5EF4-FFF2-40B4-BE49-F238E27FC236}">
                  <a16:creationId xmlns:a16="http://schemas.microsoft.com/office/drawing/2014/main" id="{C3B81B8F-05C0-B92E-F0D9-C33260345F3B}"/>
                </a:ext>
              </a:extLst>
            </p:cNvPr>
            <p:cNvSpPr/>
            <p:nvPr/>
          </p:nvSpPr>
          <p:spPr>
            <a:xfrm>
              <a:off x="10256227" y="4941294"/>
              <a:ext cx="650100"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A</a:t>
              </a:r>
            </a:p>
          </p:txBody>
        </p:sp>
        <p:sp>
          <p:nvSpPr>
            <p:cNvPr id="150" name="Rectangle 149">
              <a:extLst>
                <a:ext uri="{FF2B5EF4-FFF2-40B4-BE49-F238E27FC236}">
                  <a16:creationId xmlns:a16="http://schemas.microsoft.com/office/drawing/2014/main" id="{0B7AE99C-3735-BE29-A9F2-5BF7F2A98D19}"/>
                </a:ext>
              </a:extLst>
            </p:cNvPr>
            <p:cNvSpPr/>
            <p:nvPr/>
          </p:nvSpPr>
          <p:spPr>
            <a:xfrm>
              <a:off x="10256227" y="5420265"/>
              <a:ext cx="650100"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B</a:t>
              </a:r>
            </a:p>
          </p:txBody>
        </p:sp>
        <p:sp>
          <p:nvSpPr>
            <p:cNvPr id="151" name="Rectangle 150">
              <a:extLst>
                <a:ext uri="{FF2B5EF4-FFF2-40B4-BE49-F238E27FC236}">
                  <a16:creationId xmlns:a16="http://schemas.microsoft.com/office/drawing/2014/main" id="{B1F62C31-0552-97A1-461B-2730F3D4B6DA}"/>
                </a:ext>
              </a:extLst>
            </p:cNvPr>
            <p:cNvSpPr/>
            <p:nvPr/>
          </p:nvSpPr>
          <p:spPr>
            <a:xfrm>
              <a:off x="8057313" y="6017597"/>
              <a:ext cx="1098012"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IIb C-LD</a:t>
              </a:r>
            </a:p>
          </p:txBody>
        </p:sp>
        <p:sp>
          <p:nvSpPr>
            <p:cNvPr id="152" name="Rectangle 151">
              <a:extLst>
                <a:ext uri="{FF2B5EF4-FFF2-40B4-BE49-F238E27FC236}">
                  <a16:creationId xmlns:a16="http://schemas.microsoft.com/office/drawing/2014/main" id="{509787E8-C039-4AEF-EE1B-5C0877334DBD}"/>
                </a:ext>
              </a:extLst>
            </p:cNvPr>
            <p:cNvSpPr/>
            <p:nvPr/>
          </p:nvSpPr>
          <p:spPr>
            <a:xfrm>
              <a:off x="8057313" y="6335210"/>
              <a:ext cx="1098012" cy="20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anose="020B0604020202020204"/>
                  <a:ea typeface="+mn-ea"/>
                  <a:cs typeface="+mn-cs"/>
                </a:rPr>
                <a:t>IIa</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 B</a:t>
              </a:r>
            </a:p>
          </p:txBody>
        </p:sp>
        <p:sp>
          <p:nvSpPr>
            <p:cNvPr id="153" name="Rectangle 152">
              <a:extLst>
                <a:ext uri="{FF2B5EF4-FFF2-40B4-BE49-F238E27FC236}">
                  <a16:creationId xmlns:a16="http://schemas.microsoft.com/office/drawing/2014/main" id="{AB6F66FC-0A83-FF0D-B4DC-1D231D0240ED}"/>
                </a:ext>
              </a:extLst>
            </p:cNvPr>
            <p:cNvSpPr/>
            <p:nvPr/>
          </p:nvSpPr>
          <p:spPr>
            <a:xfrm>
              <a:off x="4745362" y="1227802"/>
              <a:ext cx="3282453" cy="3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panose="020B0604020202020204"/>
                  <a:ea typeface="+mn-ea"/>
                  <a:cs typeface="+mn-cs"/>
                </a:rPr>
                <a:t>Recommended duration of DAPT (months) with associated class and level of evidence</a:t>
              </a:r>
            </a:p>
          </p:txBody>
        </p:sp>
        <p:pic>
          <p:nvPicPr>
            <p:cNvPr id="3" name="Picture 2" descr="A red circle with white lines on it&#10;&#10;Description automatically generated">
              <a:extLst>
                <a:ext uri="{FF2B5EF4-FFF2-40B4-BE49-F238E27FC236}">
                  <a16:creationId xmlns:a16="http://schemas.microsoft.com/office/drawing/2014/main" id="{970982C3-5C21-7B2A-77F8-4085FE6C5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577" y="2635435"/>
              <a:ext cx="1097280" cy="1097280"/>
            </a:xfrm>
            <a:prstGeom prst="rect">
              <a:avLst/>
            </a:prstGeom>
          </p:spPr>
        </p:pic>
        <p:sp>
          <p:nvSpPr>
            <p:cNvPr id="22" name="TextBox 21">
              <a:extLst>
                <a:ext uri="{FF2B5EF4-FFF2-40B4-BE49-F238E27FC236}">
                  <a16:creationId xmlns:a16="http://schemas.microsoft.com/office/drawing/2014/main" id="{7BC9F04C-4643-3C3A-3DFE-9F961C834DB7}"/>
                </a:ext>
              </a:extLst>
            </p:cNvPr>
            <p:cNvSpPr txBox="1"/>
            <p:nvPr/>
          </p:nvSpPr>
          <p:spPr>
            <a:xfrm>
              <a:off x="9597601" y="5568532"/>
              <a:ext cx="182123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 Medscape, LLC</a:t>
              </a:r>
            </a:p>
          </p:txBody>
        </p:sp>
      </p:grpSp>
    </p:spTree>
    <p:extLst>
      <p:ext uri="{BB962C8B-B14F-4D97-AF65-F5344CB8AC3E}">
        <p14:creationId xmlns:p14="http://schemas.microsoft.com/office/powerpoint/2010/main" val="3412664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04FF-1717-6981-1D22-3EEBA6C4B081}"/>
              </a:ext>
            </a:extLst>
          </p:cNvPr>
          <p:cNvSpPr>
            <a:spLocks noGrp="1"/>
          </p:cNvSpPr>
          <p:nvPr>
            <p:ph type="title"/>
          </p:nvPr>
        </p:nvSpPr>
        <p:spPr/>
        <p:txBody>
          <a:bodyPr/>
          <a:lstStyle/>
          <a:p>
            <a:r>
              <a:rPr lang="en-US"/>
              <a:t>De-Escalation of Antiplatelet Therapy in ACS</a:t>
            </a:r>
          </a:p>
        </p:txBody>
      </p:sp>
      <p:sp>
        <p:nvSpPr>
          <p:cNvPr id="17" name="Text Placeholder 16">
            <a:extLst>
              <a:ext uri="{FF2B5EF4-FFF2-40B4-BE49-F238E27FC236}">
                <a16:creationId xmlns:a16="http://schemas.microsoft.com/office/drawing/2014/main" id="{08AECA51-BEBD-C48C-E57C-C30FDC6239D4}"/>
              </a:ext>
            </a:extLst>
          </p:cNvPr>
          <p:cNvSpPr>
            <a:spLocks noGrp="1"/>
          </p:cNvSpPr>
          <p:nvPr>
            <p:ph type="body" sz="quarter" idx="13"/>
          </p:nvPr>
        </p:nvSpPr>
        <p:spPr>
          <a:xfrm>
            <a:off x="0" y="1097280"/>
            <a:ext cx="12191999" cy="569725"/>
          </a:xfrm>
        </p:spPr>
        <p:txBody>
          <a:bodyPr>
            <a:noAutofit/>
          </a:bodyPr>
          <a:lstStyle/>
          <a:p>
            <a:r>
              <a:rPr lang="en-US" sz="2000"/>
              <a:t>1363 ACS patients undergoing PCI enrolled during a 3-month period</a:t>
            </a:r>
          </a:p>
        </p:txBody>
      </p:sp>
      <p:sp>
        <p:nvSpPr>
          <p:cNvPr id="3" name="Text Placeholder 2">
            <a:extLst>
              <a:ext uri="{FF2B5EF4-FFF2-40B4-BE49-F238E27FC236}">
                <a16:creationId xmlns:a16="http://schemas.microsoft.com/office/drawing/2014/main" id="{3AD02A88-252D-B8CC-5AFA-9562BBF0EF11}"/>
              </a:ext>
            </a:extLst>
          </p:cNvPr>
          <p:cNvSpPr>
            <a:spLocks noGrp="1"/>
          </p:cNvSpPr>
          <p:nvPr>
            <p:ph type="body" sz="quarter" idx="14"/>
          </p:nvPr>
        </p:nvSpPr>
        <p:spPr>
          <a:xfrm>
            <a:off x="0" y="6273911"/>
            <a:ext cx="12191999" cy="447609"/>
          </a:xfrm>
        </p:spPr>
        <p:txBody>
          <a:bodyPr/>
          <a:lstStyle/>
          <a:p>
            <a:pPr>
              <a:spcAft>
                <a:spcPts val="0"/>
              </a:spcAft>
            </a:pPr>
            <a:r>
              <a:rPr lang="fr-FR"/>
              <a:t>MACE, major adverse </a:t>
            </a:r>
            <a:r>
              <a:rPr lang="fr-FR" err="1"/>
              <a:t>cardiovascular</a:t>
            </a:r>
            <a:r>
              <a:rPr lang="fr-FR"/>
              <a:t> </a:t>
            </a:r>
            <a:r>
              <a:rPr lang="fr-FR" err="1"/>
              <a:t>event</a:t>
            </a:r>
            <a:r>
              <a:rPr lang="fr-FR"/>
              <a:t>; NACE, net adverse </a:t>
            </a:r>
            <a:r>
              <a:rPr lang="fr-FR" err="1"/>
              <a:t>clinical</a:t>
            </a:r>
            <a:r>
              <a:rPr lang="fr-FR"/>
              <a:t> </a:t>
            </a:r>
            <a:r>
              <a:rPr lang="fr-FR" err="1"/>
              <a:t>event</a:t>
            </a:r>
            <a:endParaRPr lang="fr-FR"/>
          </a:p>
          <a:p>
            <a:pPr>
              <a:spcAft>
                <a:spcPts val="0"/>
              </a:spcAft>
            </a:pPr>
            <a:r>
              <a:rPr lang="fr-FR"/>
              <a:t>De Luca L, et al. </a:t>
            </a:r>
            <a:r>
              <a:rPr lang="fr-FR" err="1"/>
              <a:t>EuroIntervention</a:t>
            </a:r>
            <a:r>
              <a:rPr lang="fr-FR"/>
              <a:t>. 2017;13:459-466.</a:t>
            </a:r>
          </a:p>
        </p:txBody>
      </p:sp>
      <p:pic>
        <p:nvPicPr>
          <p:cNvPr id="29" name="Picture 28">
            <a:extLst>
              <a:ext uri="{FF2B5EF4-FFF2-40B4-BE49-F238E27FC236}">
                <a16:creationId xmlns:a16="http://schemas.microsoft.com/office/drawing/2014/main" id="{611E785D-6654-0F75-14B6-137D4DD01182}"/>
              </a:ext>
            </a:extLst>
          </p:cNvPr>
          <p:cNvPicPr>
            <a:picLocks noChangeAspect="1"/>
          </p:cNvPicPr>
          <p:nvPr/>
        </p:nvPicPr>
        <p:blipFill rotWithShape="1">
          <a:blip r:embed="rId3"/>
          <a:srcRect t="5346"/>
          <a:stretch/>
        </p:blipFill>
        <p:spPr>
          <a:xfrm>
            <a:off x="1706253" y="2172427"/>
            <a:ext cx="8776354" cy="4154420"/>
          </a:xfrm>
          <a:prstGeom prst="rect">
            <a:avLst/>
          </a:prstGeom>
        </p:spPr>
      </p:pic>
      <p:sp>
        <p:nvSpPr>
          <p:cNvPr id="32" name="TextBox 31">
            <a:extLst>
              <a:ext uri="{FF2B5EF4-FFF2-40B4-BE49-F238E27FC236}">
                <a16:creationId xmlns:a16="http://schemas.microsoft.com/office/drawing/2014/main" id="{E141D5F1-DF35-359B-A0B9-129F9FDFE233}"/>
              </a:ext>
            </a:extLst>
          </p:cNvPr>
          <p:cNvSpPr txBox="1"/>
          <p:nvPr/>
        </p:nvSpPr>
        <p:spPr>
          <a:xfrm>
            <a:off x="2366129" y="1803095"/>
            <a:ext cx="7456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F"/>
                </a:solidFill>
                <a:effectLst/>
                <a:uLnTx/>
                <a:uFillTx/>
                <a:latin typeface="Arial" panose="020B0604020202020204"/>
                <a:ea typeface="+mn-ea"/>
                <a:cs typeface="+mn-cs"/>
              </a:rPr>
              <a:t>Adverse Events at 1 Month FU</a:t>
            </a:r>
          </a:p>
        </p:txBody>
      </p:sp>
    </p:spTree>
    <p:extLst>
      <p:ext uri="{BB962C8B-B14F-4D97-AF65-F5344CB8AC3E}">
        <p14:creationId xmlns:p14="http://schemas.microsoft.com/office/powerpoint/2010/main" val="3504707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14BEF-3C5D-FB40-0E03-6B5DCDD0BBA8}"/>
              </a:ext>
            </a:extLst>
          </p:cNvPr>
          <p:cNvSpPr>
            <a:spLocks noGrp="1"/>
          </p:cNvSpPr>
          <p:nvPr>
            <p:ph type="title"/>
          </p:nvPr>
        </p:nvSpPr>
        <p:spPr/>
        <p:txBody>
          <a:bodyPr/>
          <a:lstStyle/>
          <a:p>
            <a:r>
              <a:rPr lang="en-US"/>
              <a:t>Shortening Duration of Antiplatelet in ACS</a:t>
            </a:r>
          </a:p>
        </p:txBody>
      </p:sp>
      <p:sp>
        <p:nvSpPr>
          <p:cNvPr id="27" name="Text Placeholder 26">
            <a:extLst>
              <a:ext uri="{FF2B5EF4-FFF2-40B4-BE49-F238E27FC236}">
                <a16:creationId xmlns:a16="http://schemas.microsoft.com/office/drawing/2014/main" id="{A6EC8F9E-E32A-889B-475C-451986F8127D}"/>
              </a:ext>
            </a:extLst>
          </p:cNvPr>
          <p:cNvSpPr>
            <a:spLocks noGrp="1"/>
          </p:cNvSpPr>
          <p:nvPr>
            <p:ph type="body" sz="quarter" idx="13"/>
          </p:nvPr>
        </p:nvSpPr>
        <p:spPr>
          <a:xfrm>
            <a:off x="0" y="1097280"/>
            <a:ext cx="12191999" cy="516685"/>
          </a:xfrm>
        </p:spPr>
        <p:txBody>
          <a:bodyPr>
            <a:noAutofit/>
          </a:bodyPr>
          <a:lstStyle/>
          <a:p>
            <a:pPr algn="ctr"/>
            <a:r>
              <a:rPr lang="en-US" sz="2000" b="1"/>
              <a:t>6-Month vs 12-Month Duration </a:t>
            </a:r>
          </a:p>
        </p:txBody>
      </p:sp>
      <p:sp>
        <p:nvSpPr>
          <p:cNvPr id="3" name="Text Placeholder 2">
            <a:extLst>
              <a:ext uri="{FF2B5EF4-FFF2-40B4-BE49-F238E27FC236}">
                <a16:creationId xmlns:a16="http://schemas.microsoft.com/office/drawing/2014/main" id="{FF3EE095-1083-739B-82A8-667A5B4B5C3C}"/>
              </a:ext>
            </a:extLst>
          </p:cNvPr>
          <p:cNvSpPr>
            <a:spLocks noGrp="1"/>
          </p:cNvSpPr>
          <p:nvPr>
            <p:ph type="body" sz="quarter" idx="14"/>
          </p:nvPr>
        </p:nvSpPr>
        <p:spPr>
          <a:xfrm>
            <a:off x="0" y="6273911"/>
            <a:ext cx="12191999" cy="447609"/>
          </a:xfrm>
        </p:spPr>
        <p:txBody>
          <a:bodyPr/>
          <a:lstStyle/>
          <a:p>
            <a:pPr>
              <a:spcAft>
                <a:spcPts val="0"/>
              </a:spcAft>
            </a:pPr>
            <a:r>
              <a:rPr lang="en-US"/>
              <a:t>BARC, Bleeding Academic Research Consortium</a:t>
            </a:r>
          </a:p>
          <a:p>
            <a:pPr>
              <a:spcAft>
                <a:spcPts val="0"/>
              </a:spcAft>
            </a:pPr>
            <a:r>
              <a:rPr lang="en-US"/>
              <a:t>Hahn JY, et al. Lancet. 2018;391:1274-1284. </a:t>
            </a:r>
          </a:p>
        </p:txBody>
      </p:sp>
      <p:grpSp>
        <p:nvGrpSpPr>
          <p:cNvPr id="4" name="Group 3">
            <a:extLst>
              <a:ext uri="{FF2B5EF4-FFF2-40B4-BE49-F238E27FC236}">
                <a16:creationId xmlns:a16="http://schemas.microsoft.com/office/drawing/2014/main" id="{0E14FBD6-B6CE-F6D7-709A-E58063A72915}"/>
              </a:ext>
            </a:extLst>
          </p:cNvPr>
          <p:cNvGrpSpPr/>
          <p:nvPr/>
        </p:nvGrpSpPr>
        <p:grpSpPr>
          <a:xfrm>
            <a:off x="876692" y="1701240"/>
            <a:ext cx="10303491" cy="4572668"/>
            <a:chOff x="625079" y="1426605"/>
            <a:chExt cx="7900746" cy="3231096"/>
          </a:xfrm>
        </p:grpSpPr>
        <p:sp>
          <p:nvSpPr>
            <p:cNvPr id="5" name="Rettangolo 13">
              <a:extLst>
                <a:ext uri="{FF2B5EF4-FFF2-40B4-BE49-F238E27FC236}">
                  <a16:creationId xmlns:a16="http://schemas.microsoft.com/office/drawing/2014/main" id="{C6C65841-2E45-BB20-227B-BA8B0A4C5F0D}"/>
                </a:ext>
              </a:extLst>
            </p:cNvPr>
            <p:cNvSpPr/>
            <p:nvPr/>
          </p:nvSpPr>
          <p:spPr>
            <a:xfrm>
              <a:off x="5026268" y="1769506"/>
              <a:ext cx="290333" cy="231499"/>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Freccia su 16">
              <a:extLst>
                <a:ext uri="{FF2B5EF4-FFF2-40B4-BE49-F238E27FC236}">
                  <a16:creationId xmlns:a16="http://schemas.microsoft.com/office/drawing/2014/main" id="{64868F1E-A753-9A64-6442-B7F3F6561E76}"/>
                </a:ext>
              </a:extLst>
            </p:cNvPr>
            <p:cNvSpPr/>
            <p:nvPr/>
          </p:nvSpPr>
          <p:spPr>
            <a:xfrm>
              <a:off x="2879434" y="2515938"/>
              <a:ext cx="914400" cy="685800"/>
            </a:xfrm>
            <a:prstGeom prst="upArrow">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Freccia su 17">
              <a:extLst>
                <a:ext uri="{FF2B5EF4-FFF2-40B4-BE49-F238E27FC236}">
                  <a16:creationId xmlns:a16="http://schemas.microsoft.com/office/drawing/2014/main" id="{8CA73316-7331-7765-4A91-8C35B1844F01}"/>
                </a:ext>
              </a:extLst>
            </p:cNvPr>
            <p:cNvSpPr/>
            <p:nvPr/>
          </p:nvSpPr>
          <p:spPr>
            <a:xfrm rot="10800000">
              <a:off x="7204838" y="2560854"/>
              <a:ext cx="914400" cy="685800"/>
            </a:xfrm>
            <a:prstGeom prst="upArrow">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Arial"/>
                <a:ea typeface="+mn-ea"/>
                <a:cs typeface="+mn-cs"/>
              </a:endParaRPr>
            </a:p>
          </p:txBody>
        </p:sp>
        <p:sp>
          <p:nvSpPr>
            <p:cNvPr id="8" name="Rettangolo 18">
              <a:extLst>
                <a:ext uri="{FF2B5EF4-FFF2-40B4-BE49-F238E27FC236}">
                  <a16:creationId xmlns:a16="http://schemas.microsoft.com/office/drawing/2014/main" id="{4B3C477F-C16B-409E-A59F-B9F55D12754B}"/>
                </a:ext>
              </a:extLst>
            </p:cNvPr>
            <p:cNvSpPr/>
            <p:nvPr/>
          </p:nvSpPr>
          <p:spPr>
            <a:xfrm>
              <a:off x="724668" y="1769505"/>
              <a:ext cx="3812981" cy="2888195"/>
            </a:xfrm>
            <a:prstGeom prst="rect">
              <a:avLst/>
            </a:prstGeom>
            <a:noFill/>
            <a:ln>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Arial"/>
                <a:ea typeface="+mn-ea"/>
                <a:cs typeface="+mn-cs"/>
              </a:endParaRPr>
            </a:p>
          </p:txBody>
        </p:sp>
        <p:sp>
          <p:nvSpPr>
            <p:cNvPr id="9" name="Rettangolo 19">
              <a:extLst>
                <a:ext uri="{FF2B5EF4-FFF2-40B4-BE49-F238E27FC236}">
                  <a16:creationId xmlns:a16="http://schemas.microsoft.com/office/drawing/2014/main" id="{C6520799-8DA0-40BB-C25A-C6D2F4C9080F}"/>
                </a:ext>
              </a:extLst>
            </p:cNvPr>
            <p:cNvSpPr/>
            <p:nvPr/>
          </p:nvSpPr>
          <p:spPr>
            <a:xfrm>
              <a:off x="4772788" y="1769506"/>
              <a:ext cx="3683255" cy="2888195"/>
            </a:xfrm>
            <a:prstGeom prst="rect">
              <a:avLst/>
            </a:prstGeom>
            <a:noFill/>
            <a:ln>
              <a:solidFill>
                <a:schemeClr val="bg1">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Arial"/>
                <a:ea typeface="+mn-ea"/>
                <a:cs typeface="+mn-cs"/>
              </a:endParaRPr>
            </a:p>
          </p:txBody>
        </p:sp>
        <p:sp>
          <p:nvSpPr>
            <p:cNvPr id="10" name="CasellaDiTesto 20">
              <a:extLst>
                <a:ext uri="{FF2B5EF4-FFF2-40B4-BE49-F238E27FC236}">
                  <a16:creationId xmlns:a16="http://schemas.microsoft.com/office/drawing/2014/main" id="{D888BF25-8981-9A74-EF5E-415E0423A86A}"/>
                </a:ext>
              </a:extLst>
            </p:cNvPr>
            <p:cNvSpPr txBox="1"/>
            <p:nvPr/>
          </p:nvSpPr>
          <p:spPr>
            <a:xfrm>
              <a:off x="625079" y="1426605"/>
              <a:ext cx="3804995" cy="3217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Calibri" charset="0"/>
                  <a:cs typeface="Calibri" charset="0"/>
                </a:rPr>
                <a:t>Myocardial Infarction</a:t>
              </a:r>
            </a:p>
          </p:txBody>
        </p:sp>
        <p:sp>
          <p:nvSpPr>
            <p:cNvPr id="11" name="CasellaDiTesto 21">
              <a:extLst>
                <a:ext uri="{FF2B5EF4-FFF2-40B4-BE49-F238E27FC236}">
                  <a16:creationId xmlns:a16="http://schemas.microsoft.com/office/drawing/2014/main" id="{8266F21B-AAC9-0388-4D86-676FBA204887}"/>
                </a:ext>
              </a:extLst>
            </p:cNvPr>
            <p:cNvSpPr txBox="1"/>
            <p:nvPr/>
          </p:nvSpPr>
          <p:spPr>
            <a:xfrm>
              <a:off x="4772787" y="1426605"/>
              <a:ext cx="3683255" cy="3217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Calibri" charset="0"/>
                  <a:cs typeface="Calibri" charset="0"/>
                </a:rPr>
                <a:t>BARC 2 to 5 bleeding</a:t>
              </a:r>
            </a:p>
          </p:txBody>
        </p:sp>
        <p:graphicFrame>
          <p:nvGraphicFramePr>
            <p:cNvPr id="12" name="Chart 6">
              <a:extLst>
                <a:ext uri="{FF2B5EF4-FFF2-40B4-BE49-F238E27FC236}">
                  <a16:creationId xmlns:a16="http://schemas.microsoft.com/office/drawing/2014/main" id="{0FA77399-12D0-A606-65B6-EB26887B8012}"/>
                </a:ext>
              </a:extLst>
            </p:cNvPr>
            <p:cNvGraphicFramePr/>
            <p:nvPr/>
          </p:nvGraphicFramePr>
          <p:xfrm>
            <a:off x="781684" y="1938190"/>
            <a:ext cx="3648390" cy="2684337"/>
          </p:xfrm>
          <a:graphic>
            <a:graphicData uri="http://schemas.openxmlformats.org/drawingml/2006/chart">
              <c:chart xmlns:c="http://schemas.openxmlformats.org/drawingml/2006/chart" xmlns:r="http://schemas.openxmlformats.org/officeDocument/2006/relationships" r:id="rId3"/>
            </a:graphicData>
          </a:graphic>
        </p:graphicFrame>
        <p:sp>
          <p:nvSpPr>
            <p:cNvPr id="13" name="CasellaDiTesto 1">
              <a:extLst>
                <a:ext uri="{FF2B5EF4-FFF2-40B4-BE49-F238E27FC236}">
                  <a16:creationId xmlns:a16="http://schemas.microsoft.com/office/drawing/2014/main" id="{7B30FFF2-75D5-9918-CBB3-3953E23CC111}"/>
                </a:ext>
              </a:extLst>
            </p:cNvPr>
            <p:cNvSpPr txBox="1"/>
            <p:nvPr/>
          </p:nvSpPr>
          <p:spPr>
            <a:xfrm>
              <a:off x="1167593" y="3280358"/>
              <a:ext cx="1021642" cy="6703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solidFill>
                  <a:effectLst/>
                  <a:uLnTx/>
                  <a:uFillTx/>
                  <a:latin typeface="Arial"/>
                  <a:ea typeface="+mn-ea"/>
                  <a:cs typeface="+mn-cs"/>
                </a:rPr>
                <a:t>HR: 1.28 </a:t>
              </a:r>
              <a:br>
                <a:rPr kumimoji="0" lang="it-IT" sz="1100" b="0" i="0" u="none" strike="noStrike" kern="1200" cap="none" spc="0" normalizeH="0" baseline="0" noProof="0">
                  <a:ln>
                    <a:noFill/>
                  </a:ln>
                  <a:solidFill>
                    <a:prstClr val="black"/>
                  </a:solidFill>
                  <a:effectLst/>
                  <a:uLnTx/>
                  <a:uFillTx/>
                  <a:latin typeface="Arial"/>
                  <a:ea typeface="+mn-ea"/>
                  <a:cs typeface="+mn-cs"/>
                </a:rPr>
              </a:br>
              <a:r>
                <a:rPr kumimoji="0" lang="it-IT" sz="1100" b="0" i="0" u="none" strike="noStrike" kern="1200" cap="none" spc="0" normalizeH="0" baseline="0" noProof="0">
                  <a:ln>
                    <a:noFill/>
                  </a:ln>
                  <a:solidFill>
                    <a:prstClr val="black"/>
                  </a:solidFill>
                  <a:effectLst/>
                  <a:uLnTx/>
                  <a:uFillTx/>
                  <a:latin typeface="Arial"/>
                  <a:ea typeface="+mn-ea"/>
                  <a:cs typeface="+mn-cs"/>
                </a:rPr>
                <a:t>(95% CI 0.48, 3.45); </a:t>
              </a:r>
              <a:br>
                <a:rPr kumimoji="0" lang="it-IT" sz="1100" b="0" i="0" u="none" strike="noStrike" kern="1200" cap="none" spc="0" normalizeH="0" baseline="0" noProof="0">
                  <a:ln>
                    <a:noFill/>
                  </a:ln>
                  <a:solidFill>
                    <a:prstClr val="black"/>
                  </a:solidFill>
                  <a:effectLst/>
                  <a:uLnTx/>
                  <a:uFillTx/>
                  <a:latin typeface="Arial"/>
                  <a:ea typeface="+mn-ea"/>
                  <a:cs typeface="+mn-cs"/>
                </a:rPr>
              </a:br>
              <a:r>
                <a:rPr kumimoji="0" lang="it-IT" sz="1100" b="0" i="1" u="none" strike="noStrike" kern="1200" cap="none" spc="0" normalizeH="0" baseline="0" noProof="0">
                  <a:ln>
                    <a:noFill/>
                  </a:ln>
                  <a:solidFill>
                    <a:prstClr val="black"/>
                  </a:solidFill>
                  <a:effectLst/>
                  <a:uLnTx/>
                  <a:uFillTx/>
                  <a:latin typeface="Arial"/>
                  <a:ea typeface="+mn-ea"/>
                  <a:cs typeface="+mn-cs"/>
                </a:rPr>
                <a:t>P</a:t>
              </a:r>
              <a:r>
                <a:rPr kumimoji="0" lang="it-IT" sz="1100" b="0" i="0" u="none" strike="noStrike" kern="1200" cap="none" spc="0" normalizeH="0" baseline="0" noProof="0">
                  <a:ln>
                    <a:noFill/>
                  </a:ln>
                  <a:solidFill>
                    <a:prstClr val="black"/>
                  </a:solidFill>
                  <a:effectLst/>
                  <a:uLnTx/>
                  <a:uFillTx/>
                  <a:latin typeface="Arial"/>
                  <a:ea typeface="+mn-ea"/>
                  <a:cs typeface="+mn-cs"/>
                </a:rPr>
                <a:t> = .62</a:t>
              </a:r>
            </a:p>
          </p:txBody>
        </p:sp>
        <p:sp>
          <p:nvSpPr>
            <p:cNvPr id="14" name="CasellaDiTesto 24">
              <a:extLst>
                <a:ext uri="{FF2B5EF4-FFF2-40B4-BE49-F238E27FC236}">
                  <a16:creationId xmlns:a16="http://schemas.microsoft.com/office/drawing/2014/main" id="{4C3D2AB8-8CE0-140B-EB3D-32F192D78028}"/>
                </a:ext>
              </a:extLst>
            </p:cNvPr>
            <p:cNvSpPr txBox="1"/>
            <p:nvPr/>
          </p:nvSpPr>
          <p:spPr>
            <a:xfrm>
              <a:off x="2409729" y="3420550"/>
              <a:ext cx="1916982" cy="3753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solidFill>
                  <a:effectLst/>
                  <a:uLnTx/>
                  <a:uFillTx/>
                  <a:latin typeface="Arial"/>
                  <a:ea typeface="+mn-ea"/>
                  <a:cs typeface="+mn-cs"/>
                </a:rPr>
                <a:t>HR: 5.06 (95% CI: 1.46, 17.47); </a:t>
              </a:r>
              <a:br>
                <a:rPr kumimoji="0" lang="it-IT" sz="1100" b="0" i="0" u="none" strike="noStrike" kern="1200" cap="none" spc="0" normalizeH="0" baseline="0" noProof="0">
                  <a:ln>
                    <a:noFill/>
                  </a:ln>
                  <a:solidFill>
                    <a:prstClr val="black"/>
                  </a:solidFill>
                  <a:effectLst/>
                  <a:uLnTx/>
                  <a:uFillTx/>
                  <a:latin typeface="Arial"/>
                  <a:ea typeface="+mn-ea"/>
                  <a:cs typeface="+mn-cs"/>
                </a:rPr>
              </a:br>
              <a:r>
                <a:rPr kumimoji="0" lang="it-IT" sz="1100" b="0" i="1" u="none" strike="noStrike" kern="1200" cap="none" spc="0" normalizeH="0" baseline="0" noProof="0">
                  <a:ln>
                    <a:noFill/>
                  </a:ln>
                  <a:solidFill>
                    <a:prstClr val="black"/>
                  </a:solidFill>
                  <a:effectLst/>
                  <a:uLnTx/>
                  <a:uFillTx/>
                  <a:latin typeface="Arial"/>
                  <a:ea typeface="+mn-ea"/>
                  <a:cs typeface="+mn-cs"/>
                </a:rPr>
                <a:t>P</a:t>
              </a:r>
              <a:r>
                <a:rPr kumimoji="0" lang="it-IT" sz="1100" b="0" i="0" u="none" strike="noStrike" kern="1200" cap="none" spc="0" normalizeH="0" baseline="0" noProof="0">
                  <a:ln>
                    <a:noFill/>
                  </a:ln>
                  <a:solidFill>
                    <a:prstClr val="black"/>
                  </a:solidFill>
                  <a:effectLst/>
                  <a:uLnTx/>
                  <a:uFillTx/>
                  <a:latin typeface="Arial"/>
                  <a:ea typeface="+mn-ea"/>
                  <a:cs typeface="+mn-cs"/>
                </a:rPr>
                <a:t> = .01</a:t>
              </a:r>
            </a:p>
          </p:txBody>
        </p:sp>
        <p:sp>
          <p:nvSpPr>
            <p:cNvPr id="15" name="CasellaDiTesto 2">
              <a:extLst>
                <a:ext uri="{FF2B5EF4-FFF2-40B4-BE49-F238E27FC236}">
                  <a16:creationId xmlns:a16="http://schemas.microsoft.com/office/drawing/2014/main" id="{23A57CB3-E653-E9D2-2881-D9348B9CE168}"/>
                </a:ext>
              </a:extLst>
            </p:cNvPr>
            <p:cNvSpPr txBox="1"/>
            <p:nvPr/>
          </p:nvSpPr>
          <p:spPr>
            <a:xfrm>
              <a:off x="2580972" y="1880608"/>
              <a:ext cx="184910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12-month or longer DAPT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6-month DAPT</a:t>
              </a:r>
            </a:p>
          </p:txBody>
        </p:sp>
        <p:cxnSp>
          <p:nvCxnSpPr>
            <p:cNvPr id="16" name="Connettore 1 4">
              <a:extLst>
                <a:ext uri="{FF2B5EF4-FFF2-40B4-BE49-F238E27FC236}">
                  <a16:creationId xmlns:a16="http://schemas.microsoft.com/office/drawing/2014/main" id="{C4FE47CF-1A37-2072-BA44-B93F3969F41B}"/>
                </a:ext>
              </a:extLst>
            </p:cNvPr>
            <p:cNvCxnSpPr/>
            <p:nvPr/>
          </p:nvCxnSpPr>
          <p:spPr>
            <a:xfrm>
              <a:off x="2352563" y="2012836"/>
              <a:ext cx="288032" cy="0"/>
            </a:xfrm>
            <a:prstGeom prst="line">
              <a:avLst/>
            </a:prstGeom>
            <a:ln w="19050">
              <a:solidFill>
                <a:srgbClr val="2071C1"/>
              </a:solidFill>
            </a:ln>
          </p:spPr>
          <p:style>
            <a:lnRef idx="1">
              <a:schemeClr val="accent1"/>
            </a:lnRef>
            <a:fillRef idx="0">
              <a:schemeClr val="accent1"/>
            </a:fillRef>
            <a:effectRef idx="0">
              <a:schemeClr val="accent1"/>
            </a:effectRef>
            <a:fontRef idx="minor">
              <a:schemeClr val="tx1"/>
            </a:fontRef>
          </p:style>
        </p:cxnSp>
        <p:cxnSp>
          <p:nvCxnSpPr>
            <p:cNvPr id="17" name="Connettore 1 25">
              <a:extLst>
                <a:ext uri="{FF2B5EF4-FFF2-40B4-BE49-F238E27FC236}">
                  <a16:creationId xmlns:a16="http://schemas.microsoft.com/office/drawing/2014/main" id="{5971650C-75C0-5576-80D4-88E60BAB1A37}"/>
                </a:ext>
              </a:extLst>
            </p:cNvPr>
            <p:cNvCxnSpPr/>
            <p:nvPr/>
          </p:nvCxnSpPr>
          <p:spPr>
            <a:xfrm>
              <a:off x="2352563" y="2220530"/>
              <a:ext cx="288032" cy="0"/>
            </a:xfrm>
            <a:prstGeom prst="line">
              <a:avLst/>
            </a:prstGeom>
            <a:ln w="19050">
              <a:solidFill>
                <a:srgbClr val="E23C7A"/>
              </a:solidFill>
            </a:ln>
          </p:spPr>
          <p:style>
            <a:lnRef idx="1">
              <a:schemeClr val="accent1"/>
            </a:lnRef>
            <a:fillRef idx="0">
              <a:schemeClr val="accent1"/>
            </a:fillRef>
            <a:effectRef idx="0">
              <a:schemeClr val="accent1"/>
            </a:effectRef>
            <a:fontRef idx="minor">
              <a:schemeClr val="tx1"/>
            </a:fontRef>
          </p:style>
        </p:cxnSp>
        <p:cxnSp>
          <p:nvCxnSpPr>
            <p:cNvPr id="18" name="Connettore 1 26">
              <a:extLst>
                <a:ext uri="{FF2B5EF4-FFF2-40B4-BE49-F238E27FC236}">
                  <a16:creationId xmlns:a16="http://schemas.microsoft.com/office/drawing/2014/main" id="{2911E588-36E7-6671-74A4-F997A59C070E}"/>
                </a:ext>
              </a:extLst>
            </p:cNvPr>
            <p:cNvCxnSpPr/>
            <p:nvPr/>
          </p:nvCxnSpPr>
          <p:spPr>
            <a:xfrm flipV="1">
              <a:off x="2189235" y="2084844"/>
              <a:ext cx="0" cy="216024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9" name="Chart 6">
              <a:extLst>
                <a:ext uri="{FF2B5EF4-FFF2-40B4-BE49-F238E27FC236}">
                  <a16:creationId xmlns:a16="http://schemas.microsoft.com/office/drawing/2014/main" id="{FFB6443E-3C71-F800-6562-A8C59C82E381}"/>
                </a:ext>
              </a:extLst>
            </p:cNvPr>
            <p:cNvGraphicFramePr/>
            <p:nvPr/>
          </p:nvGraphicFramePr>
          <p:xfrm>
            <a:off x="4860032" y="1938189"/>
            <a:ext cx="3648390" cy="2684337"/>
          </p:xfrm>
          <a:graphic>
            <a:graphicData uri="http://schemas.openxmlformats.org/drawingml/2006/chart">
              <c:chart xmlns:c="http://schemas.openxmlformats.org/drawingml/2006/chart" xmlns:r="http://schemas.openxmlformats.org/officeDocument/2006/relationships" r:id="rId4"/>
            </a:graphicData>
          </a:graphic>
        </p:graphicFrame>
        <p:sp>
          <p:nvSpPr>
            <p:cNvPr id="20" name="CasellaDiTesto 28">
              <a:extLst>
                <a:ext uri="{FF2B5EF4-FFF2-40B4-BE49-F238E27FC236}">
                  <a16:creationId xmlns:a16="http://schemas.microsoft.com/office/drawing/2014/main" id="{CD32B4AA-65B6-C9E8-E45A-9FCEAA7D9258}"/>
                </a:ext>
              </a:extLst>
            </p:cNvPr>
            <p:cNvSpPr txBox="1"/>
            <p:nvPr/>
          </p:nvSpPr>
          <p:spPr>
            <a:xfrm>
              <a:off x="5211732" y="3201739"/>
              <a:ext cx="1021642" cy="67030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solidFill>
                  <a:effectLst/>
                  <a:uLnTx/>
                  <a:uFillTx/>
                  <a:latin typeface="Arial"/>
                  <a:ea typeface="+mn-ea"/>
                  <a:cs typeface="+mn-cs"/>
                </a:rPr>
                <a:t>HR: 0.78 </a:t>
              </a:r>
              <a:br>
                <a:rPr kumimoji="0" lang="it-IT" sz="1100" b="0" i="0" u="none" strike="noStrike" kern="1200" cap="none" spc="0" normalizeH="0" baseline="0" noProof="0">
                  <a:ln>
                    <a:noFill/>
                  </a:ln>
                  <a:solidFill>
                    <a:prstClr val="black"/>
                  </a:solidFill>
                  <a:effectLst/>
                  <a:uLnTx/>
                  <a:uFillTx/>
                  <a:latin typeface="Arial"/>
                  <a:ea typeface="+mn-ea"/>
                  <a:cs typeface="+mn-cs"/>
                </a:rPr>
              </a:br>
              <a:r>
                <a:rPr kumimoji="0" lang="it-IT" sz="1100" b="0" i="0" u="none" strike="noStrike" kern="1200" cap="none" spc="0" normalizeH="0" baseline="0" noProof="0">
                  <a:ln>
                    <a:noFill/>
                  </a:ln>
                  <a:solidFill>
                    <a:prstClr val="black"/>
                  </a:solidFill>
                  <a:effectLst/>
                  <a:uLnTx/>
                  <a:uFillTx/>
                  <a:latin typeface="Arial"/>
                  <a:ea typeface="+mn-ea"/>
                  <a:cs typeface="+mn-cs"/>
                </a:rPr>
                <a:t>(95% CI 0.45, 1.37); </a:t>
              </a:r>
              <a:br>
                <a:rPr kumimoji="0" lang="it-IT" sz="1100" b="0" i="0" u="none" strike="noStrike" kern="1200" cap="none" spc="0" normalizeH="0" baseline="0" noProof="0">
                  <a:ln>
                    <a:noFill/>
                  </a:ln>
                  <a:solidFill>
                    <a:prstClr val="black"/>
                  </a:solidFill>
                  <a:effectLst/>
                  <a:uLnTx/>
                  <a:uFillTx/>
                  <a:latin typeface="Arial"/>
                  <a:ea typeface="+mn-ea"/>
                  <a:cs typeface="+mn-cs"/>
                </a:rPr>
              </a:br>
              <a:r>
                <a:rPr kumimoji="0" lang="it-IT" sz="1100" b="0" i="1" u="none" strike="noStrike" kern="1200" cap="none" spc="0" normalizeH="0" baseline="0" noProof="0">
                  <a:ln>
                    <a:noFill/>
                  </a:ln>
                  <a:solidFill>
                    <a:prstClr val="black"/>
                  </a:solidFill>
                  <a:effectLst/>
                  <a:uLnTx/>
                  <a:uFillTx/>
                  <a:latin typeface="Arial"/>
                  <a:ea typeface="+mn-ea"/>
                  <a:cs typeface="+mn-cs"/>
                </a:rPr>
                <a:t>P</a:t>
              </a:r>
              <a:r>
                <a:rPr kumimoji="0" lang="it-IT" sz="1100" b="0" i="0" u="none" strike="noStrike" kern="1200" cap="none" spc="0" normalizeH="0" baseline="0" noProof="0">
                  <a:ln>
                    <a:noFill/>
                  </a:ln>
                  <a:solidFill>
                    <a:prstClr val="black"/>
                  </a:solidFill>
                  <a:effectLst/>
                  <a:uLnTx/>
                  <a:uFillTx/>
                  <a:latin typeface="Arial"/>
                  <a:ea typeface="+mn-ea"/>
                  <a:cs typeface="+mn-cs"/>
                </a:rPr>
                <a:t> = .39</a:t>
              </a:r>
            </a:p>
          </p:txBody>
        </p:sp>
        <p:sp>
          <p:nvSpPr>
            <p:cNvPr id="21" name="CasellaDiTesto 29">
              <a:extLst>
                <a:ext uri="{FF2B5EF4-FFF2-40B4-BE49-F238E27FC236}">
                  <a16:creationId xmlns:a16="http://schemas.microsoft.com/office/drawing/2014/main" id="{DDA31AB3-CC7E-1142-C76F-C8057B8CC1B3}"/>
                </a:ext>
              </a:extLst>
            </p:cNvPr>
            <p:cNvSpPr txBox="1"/>
            <p:nvPr/>
          </p:nvSpPr>
          <p:spPr>
            <a:xfrm>
              <a:off x="6511168" y="3391559"/>
              <a:ext cx="2004876" cy="37537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prstClr val="black"/>
                  </a:solidFill>
                  <a:effectLst/>
                  <a:uLnTx/>
                  <a:uFillTx/>
                  <a:latin typeface="Arial"/>
                  <a:ea typeface="+mn-ea"/>
                  <a:cs typeface="+mn-cs"/>
                </a:rPr>
                <a:t>HR: 0.57 (95% CI: 0.29, 1.12); </a:t>
              </a:r>
              <a:br>
                <a:rPr kumimoji="0" lang="it-IT" sz="1100" b="0" i="0" u="none" strike="noStrike" kern="1200" cap="none" spc="0" normalizeH="0" baseline="0" noProof="0">
                  <a:ln>
                    <a:noFill/>
                  </a:ln>
                  <a:solidFill>
                    <a:prstClr val="black"/>
                  </a:solidFill>
                  <a:effectLst/>
                  <a:uLnTx/>
                  <a:uFillTx/>
                  <a:latin typeface="Arial"/>
                  <a:ea typeface="+mn-ea"/>
                  <a:cs typeface="+mn-cs"/>
                </a:rPr>
              </a:br>
              <a:r>
                <a:rPr kumimoji="0" lang="it-IT" sz="1100" b="0" i="1" u="none" strike="noStrike" kern="1200" cap="none" spc="0" normalizeH="0" baseline="0" noProof="0">
                  <a:ln>
                    <a:noFill/>
                  </a:ln>
                  <a:solidFill>
                    <a:prstClr val="black"/>
                  </a:solidFill>
                  <a:effectLst/>
                  <a:uLnTx/>
                  <a:uFillTx/>
                  <a:latin typeface="Arial"/>
                  <a:ea typeface="+mn-ea"/>
                  <a:cs typeface="+mn-cs"/>
                </a:rPr>
                <a:t>P</a:t>
              </a:r>
              <a:r>
                <a:rPr kumimoji="0" lang="it-IT" sz="1100" b="0" i="0" u="none" strike="noStrike" kern="1200" cap="none" spc="0" normalizeH="0" baseline="0" noProof="0">
                  <a:ln>
                    <a:noFill/>
                  </a:ln>
                  <a:solidFill>
                    <a:prstClr val="black"/>
                  </a:solidFill>
                  <a:effectLst/>
                  <a:uLnTx/>
                  <a:uFillTx/>
                  <a:latin typeface="Arial"/>
                  <a:ea typeface="+mn-ea"/>
                  <a:cs typeface="+mn-cs"/>
                </a:rPr>
                <a:t> = .10</a:t>
              </a:r>
            </a:p>
          </p:txBody>
        </p:sp>
        <p:sp>
          <p:nvSpPr>
            <p:cNvPr id="22" name="CasellaDiTesto 31">
              <a:extLst>
                <a:ext uri="{FF2B5EF4-FFF2-40B4-BE49-F238E27FC236}">
                  <a16:creationId xmlns:a16="http://schemas.microsoft.com/office/drawing/2014/main" id="{15E1196D-B292-BD98-AB0C-699B43F2DA0F}"/>
                </a:ext>
              </a:extLst>
            </p:cNvPr>
            <p:cNvSpPr txBox="1"/>
            <p:nvPr/>
          </p:nvSpPr>
          <p:spPr>
            <a:xfrm>
              <a:off x="6676722" y="1853324"/>
              <a:ext cx="184910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12-month or longer DAPT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6-month DAPT</a:t>
              </a:r>
            </a:p>
          </p:txBody>
        </p:sp>
        <p:cxnSp>
          <p:nvCxnSpPr>
            <p:cNvPr id="23" name="Connettore 1 32">
              <a:extLst>
                <a:ext uri="{FF2B5EF4-FFF2-40B4-BE49-F238E27FC236}">
                  <a16:creationId xmlns:a16="http://schemas.microsoft.com/office/drawing/2014/main" id="{37D5D63D-522B-B415-918A-1CE308A592E7}"/>
                </a:ext>
              </a:extLst>
            </p:cNvPr>
            <p:cNvCxnSpPr/>
            <p:nvPr/>
          </p:nvCxnSpPr>
          <p:spPr>
            <a:xfrm>
              <a:off x="6448313" y="1985552"/>
              <a:ext cx="288032" cy="0"/>
            </a:xfrm>
            <a:prstGeom prst="line">
              <a:avLst/>
            </a:prstGeom>
            <a:ln w="19050">
              <a:solidFill>
                <a:srgbClr val="2071C1"/>
              </a:solidFill>
            </a:ln>
          </p:spPr>
          <p:style>
            <a:lnRef idx="1">
              <a:schemeClr val="accent1"/>
            </a:lnRef>
            <a:fillRef idx="0">
              <a:schemeClr val="accent1"/>
            </a:fillRef>
            <a:effectRef idx="0">
              <a:schemeClr val="accent1"/>
            </a:effectRef>
            <a:fontRef idx="minor">
              <a:schemeClr val="tx1"/>
            </a:fontRef>
          </p:style>
        </p:cxnSp>
        <p:cxnSp>
          <p:nvCxnSpPr>
            <p:cNvPr id="24" name="Connettore 1 33">
              <a:extLst>
                <a:ext uri="{FF2B5EF4-FFF2-40B4-BE49-F238E27FC236}">
                  <a16:creationId xmlns:a16="http://schemas.microsoft.com/office/drawing/2014/main" id="{6E624CC6-BFA9-843B-06CF-0F6B76AF5FBA}"/>
                </a:ext>
              </a:extLst>
            </p:cNvPr>
            <p:cNvCxnSpPr/>
            <p:nvPr/>
          </p:nvCxnSpPr>
          <p:spPr>
            <a:xfrm>
              <a:off x="6448313" y="2193246"/>
              <a:ext cx="288032" cy="0"/>
            </a:xfrm>
            <a:prstGeom prst="line">
              <a:avLst/>
            </a:prstGeom>
            <a:ln w="19050">
              <a:solidFill>
                <a:srgbClr val="E23C7A"/>
              </a:solidFill>
            </a:ln>
          </p:spPr>
          <p:style>
            <a:lnRef idx="1">
              <a:schemeClr val="accent1"/>
            </a:lnRef>
            <a:fillRef idx="0">
              <a:schemeClr val="accent1"/>
            </a:fillRef>
            <a:effectRef idx="0">
              <a:schemeClr val="accent1"/>
            </a:effectRef>
            <a:fontRef idx="minor">
              <a:schemeClr val="tx1"/>
            </a:fontRef>
          </p:style>
        </p:cxnSp>
        <p:cxnSp>
          <p:nvCxnSpPr>
            <p:cNvPr id="25" name="Connettore 1 39">
              <a:extLst>
                <a:ext uri="{FF2B5EF4-FFF2-40B4-BE49-F238E27FC236}">
                  <a16:creationId xmlns:a16="http://schemas.microsoft.com/office/drawing/2014/main" id="{27B2C6AC-9F61-9BE7-004A-102C449C9E27}"/>
                </a:ext>
              </a:extLst>
            </p:cNvPr>
            <p:cNvCxnSpPr/>
            <p:nvPr/>
          </p:nvCxnSpPr>
          <p:spPr>
            <a:xfrm flipV="1">
              <a:off x="6240995" y="2084844"/>
              <a:ext cx="0" cy="216024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441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D7FD-156C-B57D-A5EF-6A011D120FC2}"/>
            </a:ext>
          </a:extLst>
        </p:cNvPr>
        <p:cNvGrpSpPr/>
        <p:nvPr/>
      </p:nvGrpSpPr>
      <p:grpSpPr>
        <a:xfrm>
          <a:off x="0" y="0"/>
          <a:ext cx="0" cy="0"/>
          <a:chOff x="0" y="0"/>
          <a:chExt cx="0" cy="0"/>
        </a:xfrm>
      </p:grpSpPr>
      <p:pic>
        <p:nvPicPr>
          <p:cNvPr id="5" name="Picture 2" descr="Image result for electron microscope">
            <a:extLst>
              <a:ext uri="{FF2B5EF4-FFF2-40B4-BE49-F238E27FC236}">
                <a16:creationId xmlns:a16="http://schemas.microsoft.com/office/drawing/2014/main" id="{C0F386E5-5068-F01A-F2C5-057AFC33F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942" y="3984767"/>
            <a:ext cx="3068893" cy="21734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428F55-7789-333D-B8FB-27C775B1F6E5}"/>
              </a:ext>
            </a:extLst>
          </p:cNvPr>
          <p:cNvSpPr>
            <a:spLocks noGrp="1"/>
          </p:cNvSpPr>
          <p:nvPr>
            <p:ph type="title"/>
          </p:nvPr>
        </p:nvSpPr>
        <p:spPr>
          <a:xfrm>
            <a:off x="719668" y="132515"/>
            <a:ext cx="10752667" cy="828675"/>
          </a:xfrm>
        </p:spPr>
        <p:txBody>
          <a:bodyPr/>
          <a:lstStyle/>
          <a:p>
            <a:r>
              <a:rPr lang="en-US"/>
              <a:t>High-Sensitivity Troponin Assays</a:t>
            </a:r>
          </a:p>
        </p:txBody>
      </p:sp>
      <p:sp>
        <p:nvSpPr>
          <p:cNvPr id="3" name="Content Placeholder 2">
            <a:extLst>
              <a:ext uri="{FF2B5EF4-FFF2-40B4-BE49-F238E27FC236}">
                <a16:creationId xmlns:a16="http://schemas.microsoft.com/office/drawing/2014/main" id="{BDD102B2-191C-E413-DD2D-23D8C57E976F}"/>
              </a:ext>
            </a:extLst>
          </p:cNvPr>
          <p:cNvSpPr>
            <a:spLocks noGrp="1"/>
          </p:cNvSpPr>
          <p:nvPr>
            <p:ph sz="quarter" idx="11"/>
          </p:nvPr>
        </p:nvSpPr>
        <p:spPr>
          <a:xfrm>
            <a:off x="719138" y="1274763"/>
            <a:ext cx="6658804" cy="5065712"/>
          </a:xfrm>
        </p:spPr>
        <p:txBody>
          <a:bodyPr>
            <a:normAutofit/>
          </a:bodyPr>
          <a:lstStyle/>
          <a:p>
            <a:pPr lvl="1">
              <a:lnSpc>
                <a:spcPct val="100000"/>
              </a:lnSpc>
              <a:spcAft>
                <a:spcPts val="2400"/>
              </a:spcAft>
              <a:buClr>
                <a:srgbClr val="C00000"/>
              </a:buClr>
            </a:pPr>
            <a:r>
              <a:rPr lang="en-US" altLang="en-US" sz="2800"/>
              <a:t>Assays for that have higher precision (</a:t>
            </a:r>
            <a:r>
              <a:rPr lang="en-US" altLang="en-US" sz="2800" err="1"/>
              <a:t>ie</a:t>
            </a:r>
            <a:r>
              <a:rPr lang="en-US" altLang="en-US" sz="2800"/>
              <a:t>, &lt; 10% co-efficient of variation) at the 99th percentile for a normal patient population and detect concentrations of troponin in &gt; 50% of a normal population</a:t>
            </a:r>
            <a:endParaRPr lang="en-US" altLang="en-US" sz="2800" baseline="30000"/>
          </a:p>
          <a:p>
            <a:pPr lvl="1">
              <a:lnSpc>
                <a:spcPct val="100000"/>
              </a:lnSpc>
              <a:spcAft>
                <a:spcPts val="2400"/>
              </a:spcAft>
              <a:buClr>
                <a:srgbClr val="C00000"/>
              </a:buClr>
            </a:pPr>
            <a:endParaRPr lang="en-US" altLang="en-US" sz="2800"/>
          </a:p>
          <a:p>
            <a:pPr lvl="1">
              <a:lnSpc>
                <a:spcPct val="100000"/>
              </a:lnSpc>
              <a:spcAft>
                <a:spcPts val="2400"/>
              </a:spcAft>
              <a:buClr>
                <a:srgbClr val="C00000"/>
              </a:buClr>
            </a:pPr>
            <a:r>
              <a:rPr lang="en-US" altLang="en-US" sz="2800"/>
              <a:t>The term “ultrasensitive” should not be used!</a:t>
            </a:r>
            <a:endParaRPr lang="en-US" altLang="en-US" sz="2800" baseline="30000"/>
          </a:p>
        </p:txBody>
      </p:sp>
      <p:sp>
        <p:nvSpPr>
          <p:cNvPr id="8" name="Text Placeholder 7">
            <a:extLst>
              <a:ext uri="{FF2B5EF4-FFF2-40B4-BE49-F238E27FC236}">
                <a16:creationId xmlns:a16="http://schemas.microsoft.com/office/drawing/2014/main" id="{CB38BC23-6099-A552-D0D4-D76BFDF0649E}"/>
              </a:ext>
            </a:extLst>
          </p:cNvPr>
          <p:cNvSpPr>
            <a:spLocks noGrp="1"/>
          </p:cNvSpPr>
          <p:nvPr>
            <p:ph type="body" sz="quarter" idx="14"/>
          </p:nvPr>
        </p:nvSpPr>
        <p:spPr>
          <a:xfrm>
            <a:off x="0" y="6443188"/>
            <a:ext cx="12191999" cy="278332"/>
          </a:xfrm>
        </p:spPr>
        <p:txBody>
          <a:bodyPr/>
          <a:lstStyle/>
          <a:p>
            <a:r>
              <a:rPr lang="da-DK"/>
              <a:t>Auberger N, et al. Pract Lab Med. 2024 Nov 29;42:e00441</a:t>
            </a:r>
          </a:p>
        </p:txBody>
      </p:sp>
      <p:pic>
        <p:nvPicPr>
          <p:cNvPr id="6148" name="Picture 4" descr="Image result for microscope">
            <a:extLst>
              <a:ext uri="{FF2B5EF4-FFF2-40B4-BE49-F238E27FC236}">
                <a16:creationId xmlns:a16="http://schemas.microsoft.com/office/drawing/2014/main" id="{0CF3D0D0-A540-2124-9286-0D7740853A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5968" y="2006081"/>
            <a:ext cx="1708097" cy="1708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13162-7F0D-F446-BB56-274533206751}"/>
              </a:ext>
            </a:extLst>
          </p:cNvPr>
          <p:cNvSpPr txBox="1"/>
          <p:nvPr/>
        </p:nvSpPr>
        <p:spPr>
          <a:xfrm>
            <a:off x="9565038" y="2675463"/>
            <a:ext cx="2198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ea typeface="+mn-ea"/>
                <a:cs typeface="+mn-cs"/>
              </a:rPr>
              <a:t>Conventional assay</a:t>
            </a:r>
          </a:p>
        </p:txBody>
      </p:sp>
      <p:sp>
        <p:nvSpPr>
          <p:cNvPr id="6" name="TextBox 5">
            <a:extLst>
              <a:ext uri="{FF2B5EF4-FFF2-40B4-BE49-F238E27FC236}">
                <a16:creationId xmlns:a16="http://schemas.microsoft.com/office/drawing/2014/main" id="{5C372D22-7546-38D0-5FBB-0069AC8ED211}"/>
              </a:ext>
            </a:extLst>
          </p:cNvPr>
          <p:cNvSpPr txBox="1"/>
          <p:nvPr/>
        </p:nvSpPr>
        <p:spPr>
          <a:xfrm>
            <a:off x="9496121" y="4585266"/>
            <a:ext cx="1556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ea typeface="+mn-ea"/>
                <a:cs typeface="+mn-cs"/>
              </a:rPr>
              <a:t>hs-cTn</a:t>
            </a:r>
            <a:r>
              <a:rPr kumimoji="0" lang="en-US" sz="1800" b="0" i="0" u="none" strike="noStrike" kern="1200" cap="none" spc="0" normalizeH="0" baseline="0" noProof="0">
                <a:ln>
                  <a:noFill/>
                </a:ln>
                <a:solidFill>
                  <a:prstClr val="black"/>
                </a:solidFill>
                <a:effectLst/>
                <a:uLnTx/>
                <a:uFillTx/>
                <a:ea typeface="+mn-ea"/>
                <a:cs typeface="+mn-cs"/>
              </a:rPr>
              <a:t> assay</a:t>
            </a:r>
          </a:p>
        </p:txBody>
      </p:sp>
    </p:spTree>
    <p:extLst>
      <p:ext uri="{BB962C8B-B14F-4D97-AF65-F5344CB8AC3E}">
        <p14:creationId xmlns:p14="http://schemas.microsoft.com/office/powerpoint/2010/main" val="1917913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9845-88DF-71F2-E921-A1727E00D127}"/>
              </a:ext>
            </a:extLst>
          </p:cNvPr>
          <p:cNvSpPr>
            <a:spLocks noGrp="1"/>
          </p:cNvSpPr>
          <p:nvPr>
            <p:ph type="title"/>
          </p:nvPr>
        </p:nvSpPr>
        <p:spPr/>
        <p:txBody>
          <a:bodyPr/>
          <a:lstStyle/>
          <a:p>
            <a:r>
              <a:rPr lang="en-US"/>
              <a:t>The EMMY Trial</a:t>
            </a:r>
          </a:p>
        </p:txBody>
      </p:sp>
      <p:sp>
        <p:nvSpPr>
          <p:cNvPr id="3" name="Content Placeholder 2">
            <a:extLst>
              <a:ext uri="{FF2B5EF4-FFF2-40B4-BE49-F238E27FC236}">
                <a16:creationId xmlns:a16="http://schemas.microsoft.com/office/drawing/2014/main" id="{D49D1A4B-D335-1B74-0A1A-A05493CD3D80}"/>
              </a:ext>
            </a:extLst>
          </p:cNvPr>
          <p:cNvSpPr>
            <a:spLocks noGrp="1"/>
          </p:cNvSpPr>
          <p:nvPr>
            <p:ph sz="quarter" idx="11"/>
          </p:nvPr>
        </p:nvSpPr>
        <p:spPr/>
        <p:txBody>
          <a:bodyPr vert="horz" lIns="0" tIns="45720" rIns="0" bIns="45720" rtlCol="0" anchor="t">
            <a:noAutofit/>
          </a:bodyPr>
          <a:lstStyle/>
          <a:p>
            <a:pPr marL="342900" indent="-342900">
              <a:lnSpc>
                <a:spcPct val="100000"/>
              </a:lnSpc>
              <a:spcBef>
                <a:spcPts val="0"/>
              </a:spcBef>
              <a:spcAft>
                <a:spcPts val="2400"/>
              </a:spcAft>
              <a:buClr>
                <a:srgbClr val="C00000"/>
              </a:buClr>
              <a:buFont typeface="Wingdings" panose="05000000000000000000" pitchFamily="2" charset="2"/>
              <a:buChar char="§"/>
            </a:pPr>
            <a:r>
              <a:rPr lang="en-US" sz="2400" dirty="0"/>
              <a:t>476 patients with acute MI and large </a:t>
            </a:r>
            <a:r>
              <a:rPr lang="en-US" sz="2400" b="0" i="0" dirty="0">
                <a:solidFill>
                  <a:srgbClr val="2A2A2A"/>
                </a:solidFill>
                <a:effectLst/>
              </a:rPr>
              <a:t>creatine kinase elevation </a:t>
            </a:r>
            <a:br>
              <a:rPr lang="en-US" sz="2400" b="0" i="0" dirty="0">
                <a:solidFill>
                  <a:srgbClr val="2A2A2A"/>
                </a:solidFill>
                <a:effectLst/>
              </a:rPr>
            </a:br>
            <a:r>
              <a:rPr lang="en-US" sz="2400" b="0" i="0" dirty="0">
                <a:solidFill>
                  <a:srgbClr val="2A2A2A"/>
                </a:solidFill>
                <a:effectLst/>
              </a:rPr>
              <a:t>(&gt; 800 IU/L) randomized to empagliflozin 10mg or placebo within </a:t>
            </a:r>
            <a:br>
              <a:rPr lang="en-US" sz="2400" b="0" i="0" dirty="0">
                <a:solidFill>
                  <a:srgbClr val="2A2A2A"/>
                </a:solidFill>
                <a:effectLst/>
              </a:rPr>
            </a:br>
            <a:r>
              <a:rPr lang="en-US" sz="2400" b="0" i="0" dirty="0">
                <a:solidFill>
                  <a:srgbClr val="2A2A2A"/>
                </a:solidFill>
                <a:effectLst/>
              </a:rPr>
              <a:t>72 hours of PCI</a:t>
            </a:r>
          </a:p>
          <a:p>
            <a:pPr marL="342900" indent="-342900">
              <a:lnSpc>
                <a:spcPct val="100000"/>
              </a:lnSpc>
              <a:spcBef>
                <a:spcPts val="0"/>
              </a:spcBef>
              <a:buClr>
                <a:srgbClr val="C00000"/>
              </a:buClr>
              <a:buFont typeface="Wingdings" panose="05000000000000000000" pitchFamily="2" charset="2"/>
              <a:buChar char="§"/>
            </a:pPr>
            <a:r>
              <a:rPr lang="en-US" sz="2400" dirty="0">
                <a:solidFill>
                  <a:srgbClr val="2A2A2A"/>
                </a:solidFill>
              </a:rPr>
              <a:t>Primary outcome was</a:t>
            </a:r>
            <a:r>
              <a:rPr lang="en-US" sz="2400" b="0" i="0" dirty="0">
                <a:solidFill>
                  <a:srgbClr val="2A2A2A"/>
                </a:solidFill>
                <a:effectLst/>
              </a:rPr>
              <a:t> the </a:t>
            </a:r>
            <a:r>
              <a:rPr lang="en-US" sz="2400" b="0" i="1" dirty="0">
                <a:solidFill>
                  <a:srgbClr val="2A2A2A"/>
                </a:solidFill>
                <a:effectLst/>
              </a:rPr>
              <a:t>N</a:t>
            </a:r>
            <a:r>
              <a:rPr lang="en-US" sz="2400" b="0" i="0" dirty="0">
                <a:solidFill>
                  <a:srgbClr val="2A2A2A"/>
                </a:solidFill>
                <a:effectLst/>
              </a:rPr>
              <a:t>-terminal pro-hormone of brain natriuretic </a:t>
            </a:r>
            <a:br>
              <a:rPr lang="en-US" sz="2400" b="0" i="0" dirty="0">
                <a:solidFill>
                  <a:srgbClr val="2A2A2A"/>
                </a:solidFill>
                <a:effectLst/>
              </a:rPr>
            </a:br>
            <a:r>
              <a:rPr lang="en-US" sz="2400" b="0" i="0" dirty="0">
                <a:solidFill>
                  <a:srgbClr val="2A2A2A"/>
                </a:solidFill>
                <a:effectLst/>
              </a:rPr>
              <a:t>peptide (NT-</a:t>
            </a:r>
            <a:r>
              <a:rPr lang="en-US" sz="2400" b="0" i="0" dirty="0" err="1">
                <a:solidFill>
                  <a:srgbClr val="2A2A2A"/>
                </a:solidFill>
                <a:effectLst/>
              </a:rPr>
              <a:t>proBNP</a:t>
            </a:r>
            <a:r>
              <a:rPr lang="en-US" sz="2400" b="0" i="0" dirty="0">
                <a:solidFill>
                  <a:srgbClr val="2A2A2A"/>
                </a:solidFill>
                <a:effectLst/>
              </a:rPr>
              <a:t>) change over 26 weeks</a:t>
            </a:r>
          </a:p>
          <a:p>
            <a:pPr marL="594900" lvl="1" indent="-342900">
              <a:lnSpc>
                <a:spcPct val="100000"/>
              </a:lnSpc>
              <a:spcAft>
                <a:spcPts val="1200"/>
              </a:spcAft>
              <a:buClr>
                <a:srgbClr val="C00000"/>
              </a:buClr>
              <a:buFont typeface="Arial" panose="020B0604020202020204" pitchFamily="34" charset="0"/>
              <a:buChar char="–"/>
            </a:pPr>
            <a:r>
              <a:rPr lang="en-US" sz="2400" b="0" i="0" dirty="0">
                <a:solidFill>
                  <a:srgbClr val="2A2A2A"/>
                </a:solidFill>
                <a:effectLst/>
              </a:rPr>
              <a:t>NT-</a:t>
            </a:r>
            <a:r>
              <a:rPr lang="en-US" sz="2400" b="0" i="0" dirty="0" err="1">
                <a:solidFill>
                  <a:srgbClr val="2A2A2A"/>
                </a:solidFill>
                <a:effectLst/>
              </a:rPr>
              <a:t>proBNP</a:t>
            </a:r>
            <a:r>
              <a:rPr lang="en-US" sz="2400" b="0" i="0" dirty="0">
                <a:solidFill>
                  <a:srgbClr val="2A2A2A"/>
                </a:solidFill>
                <a:effectLst/>
              </a:rPr>
              <a:t> reduction was significantly greater in the </a:t>
            </a:r>
            <a:r>
              <a:rPr lang="en-US" sz="2400" b="0" i="0" dirty="0" err="1">
                <a:solidFill>
                  <a:srgbClr val="2A2A2A"/>
                </a:solidFill>
                <a:effectLst/>
              </a:rPr>
              <a:t>empa</a:t>
            </a:r>
            <a:r>
              <a:rPr lang="en-US" sz="2400" b="0" i="0" dirty="0">
                <a:solidFill>
                  <a:srgbClr val="2A2A2A"/>
                </a:solidFill>
                <a:effectLst/>
              </a:rPr>
              <a:t> group, compared with placebo, (95% CI: −4.4%, −23.6%) after adjustment</a:t>
            </a:r>
          </a:p>
          <a:p>
            <a:pPr marL="594900" lvl="1" indent="-342900">
              <a:lnSpc>
                <a:spcPct val="100000"/>
              </a:lnSpc>
              <a:buClr>
                <a:srgbClr val="C00000"/>
              </a:buClr>
              <a:buFont typeface="Arial" panose="020B0604020202020204" pitchFamily="34" charset="0"/>
              <a:buChar char="–"/>
            </a:pPr>
            <a:r>
              <a:rPr lang="en-US" sz="2400" b="0" i="0" dirty="0">
                <a:solidFill>
                  <a:srgbClr val="2A2A2A"/>
                </a:solidFill>
                <a:effectLst/>
              </a:rPr>
              <a:t>Absolute left-ventricular ejection fraction improvement was significantly greater in the empagliflozin group (1.5% [95% CI: 0.2%, 2.9%]; </a:t>
            </a:r>
            <a:br>
              <a:rPr lang="en-US" sz="2400" b="0" i="0" dirty="0">
                <a:solidFill>
                  <a:srgbClr val="2A2A2A"/>
                </a:solidFill>
                <a:effectLst/>
              </a:rPr>
            </a:br>
            <a:r>
              <a:rPr lang="en-US" sz="2400" b="0" i="1" dirty="0">
                <a:solidFill>
                  <a:srgbClr val="2A2A2A"/>
                </a:solidFill>
                <a:effectLst/>
              </a:rPr>
              <a:t>P</a:t>
            </a:r>
            <a:r>
              <a:rPr lang="en-US" sz="2400" b="0" i="0" dirty="0">
                <a:solidFill>
                  <a:srgbClr val="2A2A2A"/>
                </a:solidFill>
                <a:effectLst/>
              </a:rPr>
              <a:t> = 0.029) (secondary outcome)</a:t>
            </a:r>
            <a:endParaRPr lang="en-US" sz="2400" dirty="0"/>
          </a:p>
        </p:txBody>
      </p:sp>
      <p:sp>
        <p:nvSpPr>
          <p:cNvPr id="5" name="Text Placeholder 4">
            <a:extLst>
              <a:ext uri="{FF2B5EF4-FFF2-40B4-BE49-F238E27FC236}">
                <a16:creationId xmlns:a16="http://schemas.microsoft.com/office/drawing/2014/main" id="{B94D6953-FAB8-C2E1-3D99-310D87F08E29}"/>
              </a:ext>
            </a:extLst>
          </p:cNvPr>
          <p:cNvSpPr>
            <a:spLocks noGrp="1"/>
          </p:cNvSpPr>
          <p:nvPr>
            <p:ph type="body" sz="quarter" idx="14"/>
          </p:nvPr>
        </p:nvSpPr>
        <p:spPr>
          <a:xfrm>
            <a:off x="0" y="6273911"/>
            <a:ext cx="12191999" cy="447609"/>
          </a:xfrm>
        </p:spPr>
        <p:txBody>
          <a:bodyPr/>
          <a:lstStyle/>
          <a:p>
            <a:r>
              <a:rPr lang="en-US" err="1"/>
              <a:t>empa</a:t>
            </a:r>
            <a:r>
              <a:rPr lang="en-US"/>
              <a:t>, empagliflozin</a:t>
            </a:r>
          </a:p>
          <a:p>
            <a:r>
              <a:rPr lang="en-US"/>
              <a:t>von Lewinski D, et al. </a:t>
            </a:r>
            <a:r>
              <a:rPr lang="en-US" err="1"/>
              <a:t>Eur</a:t>
            </a:r>
            <a:r>
              <a:rPr lang="en-US"/>
              <a:t> Heart J. 2022;43:4421-4432.</a:t>
            </a:r>
          </a:p>
        </p:txBody>
      </p:sp>
    </p:spTree>
    <p:extLst>
      <p:ext uri="{BB962C8B-B14F-4D97-AF65-F5344CB8AC3E}">
        <p14:creationId xmlns:p14="http://schemas.microsoft.com/office/powerpoint/2010/main" val="4242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2FCEE-AC90-DD62-67D7-C7C67247B12E}"/>
              </a:ext>
            </a:extLst>
          </p:cNvPr>
          <p:cNvSpPr>
            <a:spLocks noGrp="1"/>
          </p:cNvSpPr>
          <p:nvPr>
            <p:ph type="title"/>
          </p:nvPr>
        </p:nvSpPr>
        <p:spPr>
          <a:xfrm>
            <a:off x="719668" y="132515"/>
            <a:ext cx="10752667" cy="828675"/>
          </a:xfrm>
        </p:spPr>
        <p:txBody>
          <a:bodyPr/>
          <a:lstStyle/>
          <a:p>
            <a:r>
              <a:rPr lang="en-US"/>
              <a:t>SGLT2 Inhibition in AMI</a:t>
            </a:r>
          </a:p>
        </p:txBody>
      </p:sp>
      <p:sp>
        <p:nvSpPr>
          <p:cNvPr id="3" name="Content Placeholder 2">
            <a:extLst>
              <a:ext uri="{FF2B5EF4-FFF2-40B4-BE49-F238E27FC236}">
                <a16:creationId xmlns:a16="http://schemas.microsoft.com/office/drawing/2014/main" id="{0255127F-3194-5E88-85A4-5E815965FD98}"/>
              </a:ext>
            </a:extLst>
          </p:cNvPr>
          <p:cNvSpPr>
            <a:spLocks noGrp="1"/>
          </p:cNvSpPr>
          <p:nvPr>
            <p:ph type="body" sz="quarter" idx="14"/>
          </p:nvPr>
        </p:nvSpPr>
        <p:spPr>
          <a:xfrm>
            <a:off x="179109" y="6330657"/>
            <a:ext cx="12192000" cy="277812"/>
          </a:xfrm>
        </p:spPr>
        <p:txBody>
          <a:bodyPr vert="horz" lIns="0" tIns="45720" rIns="0" bIns="45720" rtlCol="0" anchor="t">
            <a:noAutofit/>
          </a:bodyPr>
          <a:lstStyle/>
          <a:p>
            <a:r>
              <a:rPr lang="en-US" err="1"/>
              <a:t>Udell</a:t>
            </a:r>
            <a:r>
              <a:rPr lang="en-US"/>
              <a:t> JA, et al. J Am Coll </a:t>
            </a:r>
            <a:r>
              <a:rPr lang="en-US" err="1"/>
              <a:t>Cardiol</a:t>
            </a:r>
            <a:r>
              <a:rPr lang="en-US"/>
              <a:t>. 2022;79:2058–2068.</a:t>
            </a:r>
            <a:endParaRPr lang="en-US" noProof="0"/>
          </a:p>
        </p:txBody>
      </p:sp>
      <p:pic>
        <p:nvPicPr>
          <p:cNvPr id="11" name="Picture 10">
            <a:extLst>
              <a:ext uri="{FF2B5EF4-FFF2-40B4-BE49-F238E27FC236}">
                <a16:creationId xmlns:a16="http://schemas.microsoft.com/office/drawing/2014/main" id="{AB39DD1D-F348-7A2E-0D14-E8370FF4DA84}"/>
              </a:ext>
            </a:extLst>
          </p:cNvPr>
          <p:cNvPicPr>
            <a:picLocks noChangeAspect="1"/>
          </p:cNvPicPr>
          <p:nvPr/>
        </p:nvPicPr>
        <p:blipFill>
          <a:blip r:embed="rId3"/>
          <a:srcRect/>
          <a:stretch/>
        </p:blipFill>
        <p:spPr>
          <a:xfrm>
            <a:off x="2469580" y="1153470"/>
            <a:ext cx="7252840" cy="5148906"/>
          </a:xfrm>
          <a:prstGeom prst="rect">
            <a:avLst/>
          </a:prstGeom>
        </p:spPr>
      </p:pic>
      <p:sp>
        <p:nvSpPr>
          <p:cNvPr id="12" name="Rectangle 11">
            <a:extLst>
              <a:ext uri="{FF2B5EF4-FFF2-40B4-BE49-F238E27FC236}">
                <a16:creationId xmlns:a16="http://schemas.microsoft.com/office/drawing/2014/main" id="{F3B4376E-4A80-A297-29A9-6518C297F218}"/>
              </a:ext>
            </a:extLst>
          </p:cNvPr>
          <p:cNvSpPr/>
          <p:nvPr/>
        </p:nvSpPr>
        <p:spPr>
          <a:xfrm>
            <a:off x="9572017" y="6196519"/>
            <a:ext cx="175098" cy="105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1938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64CC-BD39-3BE1-A006-E595301F85B8}"/>
              </a:ext>
            </a:extLst>
          </p:cNvPr>
          <p:cNvSpPr>
            <a:spLocks noGrp="1"/>
          </p:cNvSpPr>
          <p:nvPr>
            <p:ph type="title"/>
          </p:nvPr>
        </p:nvSpPr>
        <p:spPr/>
        <p:txBody>
          <a:bodyPr/>
          <a:lstStyle/>
          <a:p>
            <a:r>
              <a:rPr lang="en-US"/>
              <a:t>DAPA-MI</a:t>
            </a:r>
          </a:p>
        </p:txBody>
      </p:sp>
      <p:sp>
        <p:nvSpPr>
          <p:cNvPr id="8" name="Text Placeholder 7">
            <a:extLst>
              <a:ext uri="{FF2B5EF4-FFF2-40B4-BE49-F238E27FC236}">
                <a16:creationId xmlns:a16="http://schemas.microsoft.com/office/drawing/2014/main" id="{730A0D8F-B27E-36E7-A879-B132DA56CACA}"/>
              </a:ext>
            </a:extLst>
          </p:cNvPr>
          <p:cNvSpPr>
            <a:spLocks noGrp="1"/>
          </p:cNvSpPr>
          <p:nvPr>
            <p:ph type="body" sz="quarter" idx="14"/>
          </p:nvPr>
        </p:nvSpPr>
        <p:spPr>
          <a:xfrm>
            <a:off x="0" y="6273911"/>
            <a:ext cx="12191999" cy="447609"/>
          </a:xfrm>
        </p:spPr>
        <p:txBody>
          <a:bodyPr/>
          <a:lstStyle/>
          <a:p>
            <a:r>
              <a:rPr lang="en-US" err="1"/>
              <a:t>Dapa</a:t>
            </a:r>
            <a:r>
              <a:rPr lang="en-US"/>
              <a:t>, </a:t>
            </a:r>
            <a:r>
              <a:rPr lang="en-US" err="1"/>
              <a:t>dapagiflozin</a:t>
            </a:r>
            <a:r>
              <a:rPr lang="en-US"/>
              <a:t>. </a:t>
            </a:r>
          </a:p>
          <a:p>
            <a:r>
              <a:rPr lang="en-US"/>
              <a:t>James S, et al. NEJM Evid. 2024;3:EVIDoa2300286.​</a:t>
            </a:r>
          </a:p>
        </p:txBody>
      </p:sp>
      <p:pic>
        <p:nvPicPr>
          <p:cNvPr id="5" name="Content Placeholder 4" descr="A graph of a number of people&#10;&#10;Description automatically generated with medium confidence">
            <a:extLst>
              <a:ext uri="{FF2B5EF4-FFF2-40B4-BE49-F238E27FC236}">
                <a16:creationId xmlns:a16="http://schemas.microsoft.com/office/drawing/2014/main" id="{B637AA4F-91AB-88D6-5B02-D764AFF7360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84717" y="1101369"/>
            <a:ext cx="10287618" cy="4408979"/>
          </a:xfrm>
        </p:spPr>
      </p:pic>
      <p:sp>
        <p:nvSpPr>
          <p:cNvPr id="6" name="TextBox 5">
            <a:extLst>
              <a:ext uri="{FF2B5EF4-FFF2-40B4-BE49-F238E27FC236}">
                <a16:creationId xmlns:a16="http://schemas.microsoft.com/office/drawing/2014/main" id="{8FC562C2-A62F-92DC-10B5-70397B4ED6E8}"/>
              </a:ext>
            </a:extLst>
          </p:cNvPr>
          <p:cNvSpPr txBox="1"/>
          <p:nvPr/>
        </p:nvSpPr>
        <p:spPr>
          <a:xfrm>
            <a:off x="2182210" y="5433465"/>
            <a:ext cx="7988084" cy="646331"/>
          </a:xfrm>
          <a:prstGeom prst="rect">
            <a:avLst/>
          </a:prstGeom>
          <a:noFill/>
        </p:spPr>
        <p:txBody>
          <a:bodyPr wrap="non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3E89"/>
                </a:solidFill>
                <a:effectLst/>
                <a:uLnTx/>
                <a:uFillTx/>
                <a:latin typeface="Arial"/>
                <a:ea typeface="+mn-ea"/>
                <a:cs typeface="+mn-cs"/>
              </a:rPr>
              <a:t>7-component composite outcome “won” when comparing </a:t>
            </a:r>
            <a:r>
              <a:rPr kumimoji="0" lang="en-US" sz="1800" b="0" i="0" u="none" strike="noStrike" kern="1200" cap="none" spc="0" normalizeH="0" baseline="0" noProof="0" err="1">
                <a:ln>
                  <a:noFill/>
                </a:ln>
                <a:solidFill>
                  <a:srgbClr val="063E89"/>
                </a:solidFill>
                <a:effectLst/>
                <a:uLnTx/>
                <a:uFillTx/>
                <a:latin typeface="Arial"/>
                <a:ea typeface="+mn-ea"/>
                <a:cs typeface="+mn-cs"/>
              </a:rPr>
              <a:t>dapa</a:t>
            </a:r>
            <a:r>
              <a:rPr kumimoji="0" lang="en-US" sz="1800" b="0" i="0" u="none" strike="noStrike" kern="1200" cap="none" spc="0" normalizeH="0" baseline="0" noProof="0">
                <a:ln>
                  <a:noFill/>
                </a:ln>
                <a:solidFill>
                  <a:srgbClr val="063E89"/>
                </a:solidFill>
                <a:effectLst/>
                <a:uLnTx/>
                <a:uFillTx/>
                <a:latin typeface="Arial"/>
                <a:ea typeface="+mn-ea"/>
                <a:cs typeface="+mn-cs"/>
              </a:rPr>
              <a:t> to placebo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3E89"/>
                </a:solidFill>
                <a:effectLst/>
                <a:uLnTx/>
                <a:uFillTx/>
                <a:latin typeface="Arial"/>
                <a:ea typeface="+mn-ea"/>
                <a:cs typeface="+mn-cs"/>
              </a:rPr>
              <a:t>No difference in terms of MACE, death, HF/MI hospitalization</a:t>
            </a:r>
            <a:endParaRPr kumimoji="0" lang="en-US" sz="1800" b="0" i="0" u="none" strike="noStrike" kern="1200" cap="none" spc="0" normalizeH="0" baseline="0" noProof="0">
              <a:ln>
                <a:noFill/>
              </a:ln>
              <a:solidFill>
                <a:srgbClr val="063E89"/>
              </a:solidFill>
              <a:effectLst/>
              <a:uLnTx/>
              <a:uFillTx/>
              <a:latin typeface="Arial"/>
              <a:ea typeface="+mn-ea"/>
              <a:cs typeface="Arial"/>
            </a:endParaRPr>
          </a:p>
        </p:txBody>
      </p:sp>
    </p:spTree>
    <p:extLst>
      <p:ext uri="{BB962C8B-B14F-4D97-AF65-F5344CB8AC3E}">
        <p14:creationId xmlns:p14="http://schemas.microsoft.com/office/powerpoint/2010/main" val="3484757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3EAB0-68AC-BA79-0DCC-503835439B11}"/>
              </a:ext>
            </a:extLst>
          </p:cNvPr>
          <p:cNvSpPr>
            <a:spLocks noGrp="1"/>
          </p:cNvSpPr>
          <p:nvPr>
            <p:ph type="title"/>
          </p:nvPr>
        </p:nvSpPr>
        <p:spPr/>
        <p:txBody>
          <a:bodyPr/>
          <a:lstStyle/>
          <a:p>
            <a:r>
              <a:rPr lang="en-US"/>
              <a:t>PCSK9 Inhibition in the Acute AMI Setting</a:t>
            </a:r>
          </a:p>
        </p:txBody>
      </p:sp>
      <p:sp>
        <p:nvSpPr>
          <p:cNvPr id="6" name="Text Placeholder 5">
            <a:extLst>
              <a:ext uri="{FF2B5EF4-FFF2-40B4-BE49-F238E27FC236}">
                <a16:creationId xmlns:a16="http://schemas.microsoft.com/office/drawing/2014/main" id="{20FAEC6F-966C-D4FE-65FA-06BB2E90E83A}"/>
              </a:ext>
            </a:extLst>
          </p:cNvPr>
          <p:cNvSpPr>
            <a:spLocks noGrp="1"/>
          </p:cNvSpPr>
          <p:nvPr>
            <p:ph type="body" sz="quarter" idx="14"/>
          </p:nvPr>
        </p:nvSpPr>
        <p:spPr>
          <a:xfrm>
            <a:off x="0" y="6443188"/>
            <a:ext cx="12191999" cy="278332"/>
          </a:xfrm>
        </p:spPr>
        <p:txBody>
          <a:bodyPr/>
          <a:lstStyle/>
          <a:p>
            <a:r>
              <a:rPr lang="en-US" err="1"/>
              <a:t>Koskinas</a:t>
            </a:r>
            <a:r>
              <a:rPr lang="en-US"/>
              <a:t> KC, et al. J Am Coll </a:t>
            </a:r>
            <a:r>
              <a:rPr lang="en-US" err="1"/>
              <a:t>Cardiol</a:t>
            </a:r>
            <a:r>
              <a:rPr lang="en-US"/>
              <a:t>. 2019;74:2452-2462. </a:t>
            </a:r>
          </a:p>
        </p:txBody>
      </p:sp>
      <p:pic>
        <p:nvPicPr>
          <p:cNvPr id="5" name="Content Placeholder 4">
            <a:extLst>
              <a:ext uri="{FF2B5EF4-FFF2-40B4-BE49-F238E27FC236}">
                <a16:creationId xmlns:a16="http://schemas.microsoft.com/office/drawing/2014/main" id="{11E0E41B-F61C-C3AE-B8B0-B31D0E4EC2F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6390771" y="1742118"/>
            <a:ext cx="5801228" cy="3373764"/>
          </a:xfrm>
        </p:spPr>
      </p:pic>
      <p:pic>
        <p:nvPicPr>
          <p:cNvPr id="7" name="Picture 6" descr="A diagram of a patient's cycle&#10;&#10;Description automatically generated">
            <a:extLst>
              <a:ext uri="{FF2B5EF4-FFF2-40B4-BE49-F238E27FC236}">
                <a16:creationId xmlns:a16="http://schemas.microsoft.com/office/drawing/2014/main" id="{85C55B52-3BD1-798A-1423-74C0C39A2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80" y="1282046"/>
            <a:ext cx="5974830" cy="4883084"/>
          </a:xfrm>
          <a:prstGeom prst="rect">
            <a:avLst/>
          </a:prstGeom>
        </p:spPr>
      </p:pic>
    </p:spTree>
    <p:extLst>
      <p:ext uri="{BB962C8B-B14F-4D97-AF65-F5344CB8AC3E}">
        <p14:creationId xmlns:p14="http://schemas.microsoft.com/office/powerpoint/2010/main" val="71887108"/>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3F42B3-1140-15CC-28F0-35CF3F321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D5397-DFFC-F8C5-94A6-E4D327F04E97}"/>
              </a:ext>
            </a:extLst>
          </p:cNvPr>
          <p:cNvSpPr>
            <a:spLocks noGrp="1"/>
          </p:cNvSpPr>
          <p:nvPr>
            <p:ph type="title"/>
          </p:nvPr>
        </p:nvSpPr>
        <p:spPr/>
        <p:txBody>
          <a:bodyPr/>
          <a:lstStyle/>
          <a:p>
            <a:r>
              <a:rPr lang="en-US" dirty="0"/>
              <a:t>PCSK9 Inhibition in the Acute AMI Setting</a:t>
            </a:r>
          </a:p>
        </p:txBody>
      </p:sp>
      <p:sp>
        <p:nvSpPr>
          <p:cNvPr id="6" name="Text Placeholder 5">
            <a:extLst>
              <a:ext uri="{FF2B5EF4-FFF2-40B4-BE49-F238E27FC236}">
                <a16:creationId xmlns:a16="http://schemas.microsoft.com/office/drawing/2014/main" id="{2B6F198A-BDDC-E418-4855-CD01118C6D8D}"/>
              </a:ext>
            </a:extLst>
          </p:cNvPr>
          <p:cNvSpPr>
            <a:spLocks noGrp="1"/>
          </p:cNvSpPr>
          <p:nvPr>
            <p:ph type="body" sz="quarter" idx="14"/>
          </p:nvPr>
        </p:nvSpPr>
        <p:spPr>
          <a:xfrm>
            <a:off x="0" y="6443188"/>
            <a:ext cx="12191999" cy="278332"/>
          </a:xfrm>
        </p:spPr>
        <p:txBody>
          <a:bodyPr/>
          <a:lstStyle/>
          <a:p>
            <a:r>
              <a:rPr lang="en-US" dirty="0" err="1"/>
              <a:t>Koskinas</a:t>
            </a:r>
            <a:r>
              <a:rPr lang="en-US" dirty="0"/>
              <a:t> KC, et al. J Am Coll </a:t>
            </a:r>
            <a:r>
              <a:rPr lang="en-US" dirty="0" err="1"/>
              <a:t>Cardiol</a:t>
            </a:r>
            <a:r>
              <a:rPr lang="en-US" dirty="0"/>
              <a:t>. 2019;74:2452-2462. </a:t>
            </a:r>
          </a:p>
        </p:txBody>
      </p:sp>
      <p:grpSp>
        <p:nvGrpSpPr>
          <p:cNvPr id="68" name="Group 67">
            <a:extLst>
              <a:ext uri="{FF2B5EF4-FFF2-40B4-BE49-F238E27FC236}">
                <a16:creationId xmlns:a16="http://schemas.microsoft.com/office/drawing/2014/main" id="{E5E6E667-2AFF-605A-6DF9-7348E7DC6369}"/>
              </a:ext>
            </a:extLst>
          </p:cNvPr>
          <p:cNvGrpSpPr/>
          <p:nvPr/>
        </p:nvGrpSpPr>
        <p:grpSpPr>
          <a:xfrm>
            <a:off x="286823" y="1066750"/>
            <a:ext cx="11618354" cy="5344647"/>
            <a:chOff x="286823" y="1066750"/>
            <a:chExt cx="11618354" cy="5344647"/>
          </a:xfrm>
        </p:grpSpPr>
        <p:grpSp>
          <p:nvGrpSpPr>
            <p:cNvPr id="66" name="Group 65">
              <a:extLst>
                <a:ext uri="{FF2B5EF4-FFF2-40B4-BE49-F238E27FC236}">
                  <a16:creationId xmlns:a16="http://schemas.microsoft.com/office/drawing/2014/main" id="{E56962DC-289F-FC8E-08B3-BCE8FCD5E1A4}"/>
                </a:ext>
              </a:extLst>
            </p:cNvPr>
            <p:cNvGrpSpPr/>
            <p:nvPr/>
          </p:nvGrpSpPr>
          <p:grpSpPr>
            <a:xfrm>
              <a:off x="286823" y="1066750"/>
              <a:ext cx="11618354" cy="5344647"/>
              <a:chOff x="252945" y="1030174"/>
              <a:chExt cx="11618354" cy="5344647"/>
            </a:xfrm>
          </p:grpSpPr>
          <p:pic>
            <p:nvPicPr>
              <p:cNvPr id="41" name="Content Placeholder 4">
                <a:extLst>
                  <a:ext uri="{FF2B5EF4-FFF2-40B4-BE49-F238E27FC236}">
                    <a16:creationId xmlns:a16="http://schemas.microsoft.com/office/drawing/2014/main" id="{88F8E977-DC00-D573-AC72-12F2B58BB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168" y="1105178"/>
                <a:ext cx="4955131" cy="2881707"/>
              </a:xfrm>
              <a:prstGeom prst="rect">
                <a:avLst/>
              </a:prstGeom>
            </p:spPr>
          </p:pic>
          <p:sp>
            <p:nvSpPr>
              <p:cNvPr id="42" name="TextBox 41">
                <a:extLst>
                  <a:ext uri="{FF2B5EF4-FFF2-40B4-BE49-F238E27FC236}">
                    <a16:creationId xmlns:a16="http://schemas.microsoft.com/office/drawing/2014/main" id="{A229D5F9-0EB2-799B-C129-A580ED22BA3C}"/>
                  </a:ext>
                </a:extLst>
              </p:cNvPr>
              <p:cNvSpPr txBox="1"/>
              <p:nvPr/>
            </p:nvSpPr>
            <p:spPr>
              <a:xfrm>
                <a:off x="497476" y="1030174"/>
                <a:ext cx="5628448" cy="787073"/>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Early post-acute coronary syndrome (ACS) period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(Highest vulnerability)</a:t>
                </a:r>
              </a:p>
            </p:txBody>
          </p:sp>
          <p:sp>
            <p:nvSpPr>
              <p:cNvPr id="43" name="TextBox 42">
                <a:extLst>
                  <a:ext uri="{FF2B5EF4-FFF2-40B4-BE49-F238E27FC236}">
                    <a16:creationId xmlns:a16="http://schemas.microsoft.com/office/drawing/2014/main" id="{DCD7C7B3-E138-E5B0-6594-1D2EA5219F11}"/>
                  </a:ext>
                </a:extLst>
              </p:cNvPr>
              <p:cNvSpPr txBox="1"/>
              <p:nvPr/>
            </p:nvSpPr>
            <p:spPr>
              <a:xfrm>
                <a:off x="252945" y="2177748"/>
                <a:ext cx="1606380" cy="290944"/>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Acute phase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(in-hospital)</a:t>
                </a:r>
              </a:p>
            </p:txBody>
          </p:sp>
          <p:sp>
            <p:nvSpPr>
              <p:cNvPr id="44" name="TextBox 43">
                <a:extLst>
                  <a:ext uri="{FF2B5EF4-FFF2-40B4-BE49-F238E27FC236}">
                    <a16:creationId xmlns:a16="http://schemas.microsoft.com/office/drawing/2014/main" id="{FF360588-EB86-4902-BF79-891D6155FE41}"/>
                  </a:ext>
                </a:extLst>
              </p:cNvPr>
              <p:cNvSpPr txBox="1"/>
              <p:nvPr/>
            </p:nvSpPr>
            <p:spPr>
              <a:xfrm>
                <a:off x="4689010" y="2177748"/>
                <a:ext cx="1606380" cy="290944"/>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8 weeks</a:t>
                </a:r>
              </a:p>
            </p:txBody>
          </p:sp>
          <p:sp>
            <p:nvSpPr>
              <p:cNvPr id="45" name="TextBox 44">
                <a:extLst>
                  <a:ext uri="{FF2B5EF4-FFF2-40B4-BE49-F238E27FC236}">
                    <a16:creationId xmlns:a16="http://schemas.microsoft.com/office/drawing/2014/main" id="{F54C5D08-7B9C-DFB5-7F84-224E394084A2}"/>
                  </a:ext>
                </a:extLst>
              </p:cNvPr>
              <p:cNvSpPr txBox="1"/>
              <p:nvPr/>
            </p:nvSpPr>
            <p:spPr>
              <a:xfrm>
                <a:off x="399519" y="2656474"/>
                <a:ext cx="3310888" cy="1071790"/>
              </a:xfrm>
              <a:prstGeom prst="rect">
                <a:avLst/>
              </a:prstGeom>
              <a:solidFill>
                <a:schemeClr val="accent5">
                  <a:lumMod val="20000"/>
                  <a:lumOff val="80000"/>
                </a:schemeClr>
              </a:solidFill>
            </p:spPr>
            <p:txBody>
              <a:bodyPr wrap="square" lIns="182880"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Standard of care</a:t>
                </a:r>
              </a:p>
              <a:p>
                <a:pPr marL="285750" marR="0" lvl="0" indent="-285750" algn="l" defTabSz="914400" rtl="0" eaLnBrk="1" fontAlgn="auto" latinLnBrk="0" hangingPunct="1">
                  <a:lnSpc>
                    <a:spcPct val="100000"/>
                  </a:lnSpc>
                  <a:spcBef>
                    <a:spcPts val="0"/>
                  </a:spcBef>
                  <a:spcAft>
                    <a:spcPts val="0"/>
                  </a:spcAft>
                  <a:buClr>
                    <a:srgbClr val="9C130C"/>
                  </a:buClr>
                  <a:buSzTx/>
                  <a:buFont typeface="Wingdings" pitchFamily="2" charset="2"/>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Reperfusion/revascularization</a:t>
                </a:r>
              </a:p>
              <a:p>
                <a:pPr marL="285750" marR="0" lvl="0" indent="-285750" algn="l" defTabSz="914400" rtl="0" eaLnBrk="1" fontAlgn="auto" latinLnBrk="0" hangingPunct="1">
                  <a:lnSpc>
                    <a:spcPct val="100000"/>
                  </a:lnSpc>
                  <a:spcBef>
                    <a:spcPts val="0"/>
                  </a:spcBef>
                  <a:spcAft>
                    <a:spcPts val="0"/>
                  </a:spcAft>
                  <a:buClr>
                    <a:srgbClr val="9C130C"/>
                  </a:buClr>
                  <a:buSzTx/>
                  <a:buFont typeface="Wingdings" pitchFamily="2" charset="2"/>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Aspirin</a:t>
                </a:r>
              </a:p>
              <a:p>
                <a:pPr marL="285750" marR="0" lvl="0" indent="-285750" algn="l" defTabSz="914400" rtl="0" eaLnBrk="1" fontAlgn="auto" latinLnBrk="0" hangingPunct="1">
                  <a:lnSpc>
                    <a:spcPct val="100000"/>
                  </a:lnSpc>
                  <a:spcBef>
                    <a:spcPts val="0"/>
                  </a:spcBef>
                  <a:spcAft>
                    <a:spcPts val="0"/>
                  </a:spcAft>
                  <a:buClr>
                    <a:srgbClr val="9C130C"/>
                  </a:buClr>
                  <a:buSzTx/>
                  <a:buFont typeface="Wingdings" pitchFamily="2" charset="2"/>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Potent P2Y</a:t>
                </a:r>
                <a:r>
                  <a:rPr kumimoji="0" lang="en-US" sz="1400" b="0" i="0" u="none" strike="noStrike" kern="1200" cap="none" spc="0" normalizeH="0" baseline="-25000" noProof="0" dirty="0">
                    <a:ln>
                      <a:noFill/>
                    </a:ln>
                    <a:solidFill>
                      <a:srgbClr val="47484F"/>
                    </a:solidFill>
                    <a:effectLst/>
                    <a:uLnTx/>
                    <a:uFillTx/>
                    <a:latin typeface="Arial" panose="020B0604020202020204"/>
                    <a:ea typeface="+mn-ea"/>
                    <a:cs typeface="+mn-cs"/>
                  </a:rPr>
                  <a:t>12</a:t>
                </a: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 inhibition</a:t>
                </a:r>
              </a:p>
            </p:txBody>
          </p:sp>
          <p:sp>
            <p:nvSpPr>
              <p:cNvPr id="46" name="TextBox 45">
                <a:extLst>
                  <a:ext uri="{FF2B5EF4-FFF2-40B4-BE49-F238E27FC236}">
                    <a16:creationId xmlns:a16="http://schemas.microsoft.com/office/drawing/2014/main" id="{00168A24-9FA0-6550-80B9-B150D2738492}"/>
                  </a:ext>
                </a:extLst>
              </p:cNvPr>
              <p:cNvSpPr txBox="1"/>
              <p:nvPr/>
            </p:nvSpPr>
            <p:spPr>
              <a:xfrm>
                <a:off x="4610318" y="2656573"/>
                <a:ext cx="2125450" cy="1071592"/>
              </a:xfrm>
              <a:prstGeom prst="rect">
                <a:avLst/>
              </a:prstGeom>
              <a:solidFill>
                <a:schemeClr val="accent5">
                  <a:lumMod val="20000"/>
                  <a:lumOff val="80000"/>
                </a:schemeClr>
              </a:solidFill>
            </p:spPr>
            <p:txBody>
              <a:bodyPr wrap="square" lIns="640080" rIns="914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Achievement     of LDL-C target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&lt; 1.8 mmol/l</a:t>
                </a:r>
              </a:p>
            </p:txBody>
          </p:sp>
          <p:sp>
            <p:nvSpPr>
              <p:cNvPr id="47" name="TextBox 46">
                <a:extLst>
                  <a:ext uri="{FF2B5EF4-FFF2-40B4-BE49-F238E27FC236}">
                    <a16:creationId xmlns:a16="http://schemas.microsoft.com/office/drawing/2014/main" id="{0A532D28-BB38-0B0B-AF85-A3118700711D}"/>
                  </a:ext>
                </a:extLst>
              </p:cNvPr>
              <p:cNvSpPr txBox="1"/>
              <p:nvPr/>
            </p:nvSpPr>
            <p:spPr>
              <a:xfrm>
                <a:off x="5553416" y="3998363"/>
                <a:ext cx="1004774" cy="376616"/>
              </a:xfrm>
              <a:prstGeom prst="rect">
                <a:avLst/>
              </a:prstGeom>
              <a:noFill/>
            </p:spPr>
            <p:txBody>
              <a:bodyPr wrap="square"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37.6%</a:t>
                </a:r>
              </a:p>
            </p:txBody>
          </p:sp>
          <p:sp>
            <p:nvSpPr>
              <p:cNvPr id="48" name="TextBox 47">
                <a:extLst>
                  <a:ext uri="{FF2B5EF4-FFF2-40B4-BE49-F238E27FC236}">
                    <a16:creationId xmlns:a16="http://schemas.microsoft.com/office/drawing/2014/main" id="{5B6F3C12-764E-D7F8-30C5-577477B7026B}"/>
                  </a:ext>
                </a:extLst>
              </p:cNvPr>
              <p:cNvSpPr txBox="1"/>
              <p:nvPr/>
            </p:nvSpPr>
            <p:spPr>
              <a:xfrm>
                <a:off x="1960971" y="3912351"/>
                <a:ext cx="2425279" cy="548640"/>
              </a:xfrm>
              <a:prstGeom prst="rect">
                <a:avLst/>
              </a:prstGeom>
              <a:solidFill>
                <a:srgbClr val="DEEBF2"/>
              </a:solid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Intensive statin and placebo subcutaneously</a:t>
                </a:r>
              </a:p>
            </p:txBody>
          </p:sp>
          <p:sp>
            <p:nvSpPr>
              <p:cNvPr id="49" name="TextBox 48">
                <a:extLst>
                  <a:ext uri="{FF2B5EF4-FFF2-40B4-BE49-F238E27FC236}">
                    <a16:creationId xmlns:a16="http://schemas.microsoft.com/office/drawing/2014/main" id="{8E045665-BE27-6E77-AC11-B96098FE34C9}"/>
                  </a:ext>
                </a:extLst>
              </p:cNvPr>
              <p:cNvSpPr txBox="1"/>
              <p:nvPr/>
            </p:nvSpPr>
            <p:spPr>
              <a:xfrm>
                <a:off x="1960970" y="4666299"/>
                <a:ext cx="2425279" cy="548640"/>
              </a:xfrm>
              <a:prstGeom prst="rect">
                <a:avLst/>
              </a:prstGeom>
              <a:solidFill>
                <a:srgbClr val="DEEBF2"/>
              </a:solid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Intensive statin and </a:t>
                </a:r>
                <a:r>
                  <a:rPr kumimoji="0" lang="en-US" sz="1600" b="0" i="0" u="none" strike="noStrike" kern="1200" cap="none" spc="0" normalizeH="0" baseline="0" noProof="0" dirty="0" err="1">
                    <a:ln>
                      <a:noFill/>
                    </a:ln>
                    <a:solidFill>
                      <a:srgbClr val="47484F"/>
                    </a:solidFill>
                    <a:effectLst/>
                    <a:uLnTx/>
                    <a:uFillTx/>
                    <a:latin typeface="Arial" panose="020B0604020202020204"/>
                    <a:ea typeface="+mn-ea"/>
                    <a:cs typeface="+mn-cs"/>
                  </a:rPr>
                  <a:t>Evolocumab</a:t>
                </a:r>
                <a:endPar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81A41994-BBE0-5F67-90ED-44E9F4D723BF}"/>
                  </a:ext>
                </a:extLst>
              </p:cNvPr>
              <p:cNvSpPr txBox="1"/>
              <p:nvPr/>
            </p:nvSpPr>
            <p:spPr>
              <a:xfrm>
                <a:off x="399519" y="4546641"/>
                <a:ext cx="1777143" cy="787957"/>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Experimental design</a:t>
                </a:r>
              </a:p>
            </p:txBody>
          </p:sp>
          <p:sp>
            <p:nvSpPr>
              <p:cNvPr id="51" name="TextBox 50">
                <a:extLst>
                  <a:ext uri="{FF2B5EF4-FFF2-40B4-BE49-F238E27FC236}">
                    <a16:creationId xmlns:a16="http://schemas.microsoft.com/office/drawing/2014/main" id="{A218A994-AA9D-F283-A140-682DEC65EE36}"/>
                  </a:ext>
                </a:extLst>
              </p:cNvPr>
              <p:cNvSpPr txBox="1"/>
              <p:nvPr/>
            </p:nvSpPr>
            <p:spPr>
              <a:xfrm>
                <a:off x="399519" y="3794686"/>
                <a:ext cx="1561452" cy="787957"/>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Current paradigm</a:t>
                </a:r>
              </a:p>
            </p:txBody>
          </p:sp>
          <p:sp>
            <p:nvSpPr>
              <p:cNvPr id="52" name="TextBox 51">
                <a:extLst>
                  <a:ext uri="{FF2B5EF4-FFF2-40B4-BE49-F238E27FC236}">
                    <a16:creationId xmlns:a16="http://schemas.microsoft.com/office/drawing/2014/main" id="{27C7ED8A-62FB-4F42-0BF2-B305383FC2B8}"/>
                  </a:ext>
                </a:extLst>
              </p:cNvPr>
              <p:cNvSpPr txBox="1"/>
              <p:nvPr/>
            </p:nvSpPr>
            <p:spPr>
              <a:xfrm>
                <a:off x="399518" y="5369317"/>
                <a:ext cx="11106683" cy="1005504"/>
              </a:xfrm>
              <a:prstGeom prst="rect">
                <a:avLst/>
              </a:prstGeom>
              <a:solidFill>
                <a:schemeClr val="accent5">
                  <a:lumMod val="20000"/>
                  <a:lumOff val="80000"/>
                </a:schemeClr>
              </a:solidFill>
            </p:spPr>
            <p:txBody>
              <a:bodyPr wrap="square" lIns="182880" rIns="91440" numCol="1"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Patients with elevated LDL-C at baseline</a:t>
                </a:r>
              </a:p>
              <a:p>
                <a:pPr marL="285750" marR="0" lvl="0" indent="-285750" algn="l" defTabSz="914400" rtl="0" eaLnBrk="1" fontAlgn="auto" latinLnBrk="0" hangingPunct="1">
                  <a:lnSpc>
                    <a:spcPct val="100000"/>
                  </a:lnSpc>
                  <a:spcBef>
                    <a:spcPts val="0"/>
                  </a:spcBef>
                  <a:spcAft>
                    <a:spcPts val="0"/>
                  </a:spcAft>
                  <a:buClr>
                    <a:srgbClr val="9C130C"/>
                  </a:buClr>
                  <a:buSzTx/>
                  <a:buFont typeface="Wingdings" pitchFamily="2" charset="2"/>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23.2 mmol/l on no statin</a:t>
                </a:r>
              </a:p>
              <a:p>
                <a:pPr marL="285750" marR="0" lvl="0" indent="-285750" algn="l" defTabSz="914400" rtl="0" eaLnBrk="1" fontAlgn="auto" latinLnBrk="0" hangingPunct="1">
                  <a:lnSpc>
                    <a:spcPct val="100000"/>
                  </a:lnSpc>
                  <a:spcBef>
                    <a:spcPts val="0"/>
                  </a:spcBef>
                  <a:spcAft>
                    <a:spcPts val="0"/>
                  </a:spcAft>
                  <a:buClr>
                    <a:srgbClr val="9C130C"/>
                  </a:buClr>
                  <a:buSzTx/>
                  <a:buFont typeface="Wingdings" pitchFamily="2" charset="2"/>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22.3 mmol/l on low-/moderate-intensity statin</a:t>
                </a:r>
              </a:p>
              <a:p>
                <a:pPr marL="285750" marR="0" lvl="0" indent="-285750" algn="l" defTabSz="914400" rtl="0" eaLnBrk="1" fontAlgn="auto" latinLnBrk="0" hangingPunct="1">
                  <a:lnSpc>
                    <a:spcPct val="100000"/>
                  </a:lnSpc>
                  <a:spcBef>
                    <a:spcPts val="0"/>
                  </a:spcBef>
                  <a:spcAft>
                    <a:spcPts val="0"/>
                  </a:spcAft>
                  <a:buClr>
                    <a:srgbClr val="9C130C"/>
                  </a:buClr>
                  <a:buSzTx/>
                  <a:buFont typeface="Wingdings" pitchFamily="2" charset="2"/>
                  <a:buChar char="§"/>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 1.8 mmol/l on high-intensity statin</a:t>
                </a:r>
              </a:p>
            </p:txBody>
          </p:sp>
          <p:sp>
            <p:nvSpPr>
              <p:cNvPr id="53" name="TextBox 52">
                <a:extLst>
                  <a:ext uri="{FF2B5EF4-FFF2-40B4-BE49-F238E27FC236}">
                    <a16:creationId xmlns:a16="http://schemas.microsoft.com/office/drawing/2014/main" id="{10A9995B-BEAF-B4FD-CBD2-89DD7CE41D33}"/>
                  </a:ext>
                </a:extLst>
              </p:cNvPr>
              <p:cNvSpPr txBox="1"/>
              <p:nvPr/>
            </p:nvSpPr>
            <p:spPr>
              <a:xfrm>
                <a:off x="8040568" y="3998364"/>
                <a:ext cx="3465634" cy="1216576"/>
              </a:xfrm>
              <a:prstGeom prst="rect">
                <a:avLst/>
              </a:prstGeom>
              <a:solidFill>
                <a:srgbClr val="DEEBF2"/>
              </a:solidFill>
            </p:spPr>
            <p:txBody>
              <a:bodyPr wrap="square" lIns="274320" rIns="274320" rtlCol="0" anchor="ctr" anchorCtr="0">
                <a:noAutofit/>
              </a:bodyPr>
              <a:lstStyle/>
              <a:p>
                <a:pPr marL="0" marR="0" lvl="0" indent="0" algn="l" defTabSz="914400" rtl="0" eaLnBrk="1" fontAlgn="auto" latinLnBrk="0" hangingPunct="1">
                  <a:lnSpc>
                    <a:spcPct val="100000"/>
                  </a:lnSpc>
                  <a:spcBef>
                    <a:spcPts val="0"/>
                  </a:spcBef>
                  <a:spcAft>
                    <a:spcPts val="400"/>
                  </a:spcAft>
                  <a:buClr>
                    <a:srgbClr val="064AA7"/>
                  </a:buClr>
                  <a:buSzTx/>
                  <a:buFontTx/>
                  <a:buNone/>
                  <a:tabLst/>
                  <a:defRPr/>
                </a:pPr>
                <a:r>
                  <a:rPr kumimoji="0" lang="en-US" sz="1600" b="1" i="0" u="none" strike="noStrike" kern="1200" cap="none" spc="0" normalizeH="0" baseline="0" noProof="0" dirty="0">
                    <a:ln>
                      <a:noFill/>
                    </a:ln>
                    <a:solidFill>
                      <a:srgbClr val="47484F"/>
                    </a:solidFill>
                    <a:effectLst/>
                    <a:uLnTx/>
                    <a:uFillTx/>
                    <a:latin typeface="Arial" panose="020B0604020202020204"/>
                    <a:ea typeface="+mn-ea"/>
                    <a:cs typeface="+mn-cs"/>
                  </a:rPr>
                  <a:t>Early clinical outcomes</a:t>
                </a:r>
              </a:p>
              <a:p>
                <a:pPr marL="285750" marR="0" lvl="0" indent="-285750" algn="l" defTabSz="914400" rtl="0" eaLnBrk="1" fontAlgn="auto" latinLnBrk="0" hangingPunct="1">
                  <a:lnSpc>
                    <a:spcPct val="100000"/>
                  </a:lnSpc>
                  <a:spcBef>
                    <a:spcPts val="0"/>
                  </a:spcBef>
                  <a:spcAft>
                    <a:spcPts val="0"/>
                  </a:spcAft>
                  <a:buClr>
                    <a:srgbClr val="064AA7"/>
                  </a:buClr>
                  <a:buSzTx/>
                  <a:buFont typeface="Wingdings" pitchFamily="2" charset="2"/>
                  <a:buChar char="§"/>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Mortality</a:t>
                </a:r>
              </a:p>
              <a:p>
                <a:pPr marL="285750" marR="0" lvl="0" indent="-285750" algn="l" defTabSz="914400" rtl="0" eaLnBrk="1" fontAlgn="auto" latinLnBrk="0" hangingPunct="1">
                  <a:lnSpc>
                    <a:spcPct val="100000"/>
                  </a:lnSpc>
                  <a:spcBef>
                    <a:spcPts val="0"/>
                  </a:spcBef>
                  <a:spcAft>
                    <a:spcPts val="0"/>
                  </a:spcAft>
                  <a:buClr>
                    <a:srgbClr val="064AA7"/>
                  </a:buClr>
                  <a:buSzTx/>
                  <a:buFont typeface="Wingdings" pitchFamily="2" charset="2"/>
                  <a:buChar char="§"/>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Recurrent ACS</a:t>
                </a:r>
              </a:p>
              <a:p>
                <a:pPr marL="285750" marR="0" lvl="0" indent="-285750" algn="l" defTabSz="914400" rtl="0" eaLnBrk="1" fontAlgn="auto" latinLnBrk="0" hangingPunct="1">
                  <a:lnSpc>
                    <a:spcPct val="100000"/>
                  </a:lnSpc>
                  <a:spcBef>
                    <a:spcPts val="0"/>
                  </a:spcBef>
                  <a:spcAft>
                    <a:spcPts val="0"/>
                  </a:spcAft>
                  <a:buClr>
                    <a:srgbClr val="064AA7"/>
                  </a:buClr>
                  <a:buSzTx/>
                  <a:buFont typeface="Wingdings" pitchFamily="2" charset="2"/>
                  <a:buChar char="§"/>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Repeat revascularization</a:t>
                </a:r>
              </a:p>
            </p:txBody>
          </p:sp>
          <p:sp>
            <p:nvSpPr>
              <p:cNvPr id="54" name="TextBox 53">
                <a:extLst>
                  <a:ext uri="{FF2B5EF4-FFF2-40B4-BE49-F238E27FC236}">
                    <a16:creationId xmlns:a16="http://schemas.microsoft.com/office/drawing/2014/main" id="{C4069FEA-C4C5-E9E1-3444-B1B9BDB2B16E}"/>
                  </a:ext>
                </a:extLst>
              </p:cNvPr>
              <p:cNvSpPr txBox="1"/>
              <p:nvPr/>
            </p:nvSpPr>
            <p:spPr>
              <a:xfrm>
                <a:off x="5553416" y="4752311"/>
                <a:ext cx="1004774" cy="376616"/>
              </a:xfrm>
              <a:prstGeom prst="rect">
                <a:avLst/>
              </a:prstGeom>
              <a:noFill/>
            </p:spPr>
            <p:txBody>
              <a:bodyPr wrap="square"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panose="020B0604020202020204"/>
                    <a:ea typeface="+mn-ea"/>
                    <a:cs typeface="+mn-cs"/>
                  </a:rPr>
                  <a:t>95.7%</a:t>
                </a:r>
              </a:p>
            </p:txBody>
          </p:sp>
          <p:grpSp>
            <p:nvGrpSpPr>
              <p:cNvPr id="55" name="Group 54">
                <a:extLst>
                  <a:ext uri="{FF2B5EF4-FFF2-40B4-BE49-F238E27FC236}">
                    <a16:creationId xmlns:a16="http://schemas.microsoft.com/office/drawing/2014/main" id="{28DDE68C-5339-7253-E62E-DACA563BC567}"/>
                  </a:ext>
                </a:extLst>
              </p:cNvPr>
              <p:cNvGrpSpPr/>
              <p:nvPr/>
            </p:nvGrpSpPr>
            <p:grpSpPr>
              <a:xfrm>
                <a:off x="1056136" y="1707646"/>
                <a:ext cx="4511130" cy="358065"/>
                <a:chOff x="1056136" y="1594606"/>
                <a:chExt cx="4236306" cy="420809"/>
              </a:xfrm>
            </p:grpSpPr>
            <p:sp>
              <p:nvSpPr>
                <p:cNvPr id="56" name="Left Bracket 55">
                  <a:extLst>
                    <a:ext uri="{FF2B5EF4-FFF2-40B4-BE49-F238E27FC236}">
                      <a16:creationId xmlns:a16="http://schemas.microsoft.com/office/drawing/2014/main" id="{2C2A5C07-9B6F-2FF8-F0E2-B0A2CB669401}"/>
                    </a:ext>
                  </a:extLst>
                </p:cNvPr>
                <p:cNvSpPr/>
                <p:nvPr/>
              </p:nvSpPr>
              <p:spPr>
                <a:xfrm rot="5400000">
                  <a:off x="3051023" y="-226003"/>
                  <a:ext cx="246531" cy="4236306"/>
                </a:xfrm>
                <a:prstGeom prst="leftBracket">
                  <a:avLst>
                    <a:gd name="adj" fmla="val 0"/>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F"/>
                    </a:solidFill>
                    <a:effectLst/>
                    <a:uLnTx/>
                    <a:uFillTx/>
                    <a:latin typeface="Arial" panose="020B0604020202020204"/>
                    <a:ea typeface="+mn-ea"/>
                    <a:cs typeface="+mn-cs"/>
                  </a:endParaRPr>
                </a:p>
              </p:txBody>
            </p:sp>
            <p:cxnSp>
              <p:nvCxnSpPr>
                <p:cNvPr id="57" name="Straight Connector 56">
                  <a:extLst>
                    <a:ext uri="{FF2B5EF4-FFF2-40B4-BE49-F238E27FC236}">
                      <a16:creationId xmlns:a16="http://schemas.microsoft.com/office/drawing/2014/main" id="{3233D3B5-784B-F5CC-D7DA-FFECA04B70E4}"/>
                    </a:ext>
                  </a:extLst>
                </p:cNvPr>
                <p:cNvCxnSpPr>
                  <a:cxnSpLocks/>
                </p:cNvCxnSpPr>
                <p:nvPr/>
              </p:nvCxnSpPr>
              <p:spPr>
                <a:xfrm>
                  <a:off x="3174288" y="1594606"/>
                  <a:ext cx="0" cy="162756"/>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58" name="Picture 57" descr="A red and white target with a dart in the center&#10;&#10;Description automatically generated">
                <a:extLst>
                  <a:ext uri="{FF2B5EF4-FFF2-40B4-BE49-F238E27FC236}">
                    <a16:creationId xmlns:a16="http://schemas.microsoft.com/office/drawing/2014/main" id="{F86A69A9-D532-77DC-0DF9-A70480E42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6272" y="2656573"/>
                <a:ext cx="1104064" cy="1104064"/>
              </a:xfrm>
              <a:prstGeom prst="rect">
                <a:avLst/>
              </a:prstGeom>
            </p:spPr>
          </p:pic>
          <p:cxnSp>
            <p:nvCxnSpPr>
              <p:cNvPr id="59" name="Straight Arrow Connector 58">
                <a:extLst>
                  <a:ext uri="{FF2B5EF4-FFF2-40B4-BE49-F238E27FC236}">
                    <a16:creationId xmlns:a16="http://schemas.microsoft.com/office/drawing/2014/main" id="{1F5E2FC3-DEA5-DB84-49A2-750F7ADA7257}"/>
                  </a:ext>
                </a:extLst>
              </p:cNvPr>
              <p:cNvCxnSpPr>
                <a:cxnSpLocks/>
              </p:cNvCxnSpPr>
              <p:nvPr/>
            </p:nvCxnSpPr>
            <p:spPr>
              <a:xfrm>
                <a:off x="4379364" y="4186671"/>
                <a:ext cx="13716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0B285D6-E0A0-7EEF-EF42-C5147E8B0700}"/>
                  </a:ext>
                </a:extLst>
              </p:cNvPr>
              <p:cNvCxnSpPr>
                <a:cxnSpLocks/>
              </p:cNvCxnSpPr>
              <p:nvPr/>
            </p:nvCxnSpPr>
            <p:spPr>
              <a:xfrm>
                <a:off x="4379364" y="4940619"/>
                <a:ext cx="1371600"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FA06E61-B011-2473-6B5A-E7D03ACB9D22}"/>
                  </a:ext>
                </a:extLst>
              </p:cNvPr>
              <p:cNvCxnSpPr>
                <a:cxnSpLocks/>
              </p:cNvCxnSpPr>
              <p:nvPr/>
            </p:nvCxnSpPr>
            <p:spPr>
              <a:xfrm>
                <a:off x="6587584" y="4186671"/>
                <a:ext cx="1371600" cy="0"/>
              </a:xfrm>
              <a:prstGeom prst="straightConnector1">
                <a:avLst/>
              </a:prstGeom>
              <a:ln w="127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5794E88-9B88-6598-2CE5-93D657B949C6}"/>
                  </a:ext>
                </a:extLst>
              </p:cNvPr>
              <p:cNvCxnSpPr>
                <a:cxnSpLocks/>
              </p:cNvCxnSpPr>
              <p:nvPr/>
            </p:nvCxnSpPr>
            <p:spPr>
              <a:xfrm>
                <a:off x="6587584" y="4940619"/>
                <a:ext cx="1371600" cy="0"/>
              </a:xfrm>
              <a:prstGeom prst="straightConnector1">
                <a:avLst/>
              </a:prstGeom>
              <a:ln w="127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1890A85-A6BA-620E-81C7-D9DB68E286FA}"/>
                  </a:ext>
                </a:extLst>
              </p:cNvPr>
              <p:cNvSpPr/>
              <p:nvPr/>
            </p:nvSpPr>
            <p:spPr>
              <a:xfrm>
                <a:off x="7105196" y="4012921"/>
                <a:ext cx="336376" cy="3363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64" name="Oval 63">
                <a:extLst>
                  <a:ext uri="{FF2B5EF4-FFF2-40B4-BE49-F238E27FC236}">
                    <a16:creationId xmlns:a16="http://schemas.microsoft.com/office/drawing/2014/main" id="{079E567F-E634-712D-3810-8ADE3CB9DCEE}"/>
                  </a:ext>
                </a:extLst>
              </p:cNvPr>
              <p:cNvSpPr/>
              <p:nvPr/>
            </p:nvSpPr>
            <p:spPr>
              <a:xfrm>
                <a:off x="7105196" y="4769924"/>
                <a:ext cx="336376" cy="3363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65" name="Right Arrow 64">
                <a:extLst>
                  <a:ext uri="{FF2B5EF4-FFF2-40B4-BE49-F238E27FC236}">
                    <a16:creationId xmlns:a16="http://schemas.microsoft.com/office/drawing/2014/main" id="{992E09D5-D8C5-6F08-97CB-59F8969E7C5F}"/>
                  </a:ext>
                </a:extLst>
              </p:cNvPr>
              <p:cNvSpPr/>
              <p:nvPr/>
            </p:nvSpPr>
            <p:spPr>
              <a:xfrm>
                <a:off x="1704916" y="2109626"/>
                <a:ext cx="3360170" cy="427189"/>
              </a:xfrm>
              <a:prstGeom prst="rightArrow">
                <a:avLst>
                  <a:gd name="adj1" fmla="val 50000"/>
                  <a:gd name="adj2" fmla="val 68140"/>
                </a:avLst>
              </a:prstGeom>
              <a:solidFill>
                <a:srgbClr val="DE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7" name="TextBox 66">
              <a:extLst>
                <a:ext uri="{FF2B5EF4-FFF2-40B4-BE49-F238E27FC236}">
                  <a16:creationId xmlns:a16="http://schemas.microsoft.com/office/drawing/2014/main" id="{4E6DF3AA-E816-396B-BFF7-B2F1DC849C54}"/>
                </a:ext>
              </a:extLst>
            </p:cNvPr>
            <p:cNvSpPr txBox="1"/>
            <p:nvPr/>
          </p:nvSpPr>
          <p:spPr>
            <a:xfrm>
              <a:off x="5038612" y="3752534"/>
              <a:ext cx="182123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 Medscape, LLC</a:t>
              </a:r>
            </a:p>
          </p:txBody>
        </p:sp>
      </p:grpSp>
    </p:spTree>
    <p:extLst>
      <p:ext uri="{BB962C8B-B14F-4D97-AF65-F5344CB8AC3E}">
        <p14:creationId xmlns:p14="http://schemas.microsoft.com/office/powerpoint/2010/main" val="144665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A8D5-324A-2316-3D10-713518482B16}"/>
              </a:ext>
            </a:extLst>
          </p:cNvPr>
          <p:cNvSpPr>
            <a:spLocks noGrp="1"/>
          </p:cNvSpPr>
          <p:nvPr>
            <p:ph type="title"/>
          </p:nvPr>
        </p:nvSpPr>
        <p:spPr/>
        <p:txBody>
          <a:bodyPr/>
          <a:lstStyle/>
          <a:p>
            <a:r>
              <a:rPr lang="en-US"/>
              <a:t>Guidelines for LLT in ACS</a:t>
            </a:r>
          </a:p>
        </p:txBody>
      </p:sp>
      <p:sp>
        <p:nvSpPr>
          <p:cNvPr id="7" name="Text Placeholder 6">
            <a:extLst>
              <a:ext uri="{FF2B5EF4-FFF2-40B4-BE49-F238E27FC236}">
                <a16:creationId xmlns:a16="http://schemas.microsoft.com/office/drawing/2014/main" id="{4241ED0C-0938-290B-0D5B-DD1ED7E43E36}"/>
              </a:ext>
            </a:extLst>
          </p:cNvPr>
          <p:cNvSpPr>
            <a:spLocks noGrp="1"/>
          </p:cNvSpPr>
          <p:nvPr>
            <p:ph type="body" sz="quarter" idx="14"/>
          </p:nvPr>
        </p:nvSpPr>
        <p:spPr>
          <a:xfrm>
            <a:off x="0" y="6443188"/>
            <a:ext cx="12191999" cy="278332"/>
          </a:xfrm>
        </p:spPr>
        <p:txBody>
          <a:bodyPr/>
          <a:lstStyle/>
          <a:p>
            <a:r>
              <a:rPr lang="en-US"/>
              <a:t>Byrne RA, et al; ESC Scientific Document Group. </a:t>
            </a:r>
            <a:r>
              <a:rPr lang="en-US" err="1"/>
              <a:t>Eur</a:t>
            </a:r>
            <a:r>
              <a:rPr lang="en-US"/>
              <a:t> Heart J. 2023;44:3720-3826. Correction in: </a:t>
            </a:r>
            <a:r>
              <a:rPr lang="en-US" err="1"/>
              <a:t>Eur</a:t>
            </a:r>
            <a:r>
              <a:rPr lang="en-US"/>
              <a:t> Heart J. 2024;45:1145. </a:t>
            </a:r>
          </a:p>
        </p:txBody>
      </p:sp>
      <p:pic>
        <p:nvPicPr>
          <p:cNvPr id="5" name="Content Placeholder 4" descr="A diagram of a patient's treatment&#10;&#10;Description automatically generated">
            <a:extLst>
              <a:ext uri="{FF2B5EF4-FFF2-40B4-BE49-F238E27FC236}">
                <a16:creationId xmlns:a16="http://schemas.microsoft.com/office/drawing/2014/main" id="{5AD6EC98-E415-62F5-9F9D-1116327807F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095998" y="132515"/>
            <a:ext cx="5400657" cy="6310672"/>
          </a:xfrm>
        </p:spPr>
      </p:pic>
      <p:sp>
        <p:nvSpPr>
          <p:cNvPr id="6" name="TextBox 5">
            <a:extLst>
              <a:ext uri="{FF2B5EF4-FFF2-40B4-BE49-F238E27FC236}">
                <a16:creationId xmlns:a16="http://schemas.microsoft.com/office/drawing/2014/main" id="{3199578D-59C5-C76B-E4F0-512ECA42BAD7}"/>
              </a:ext>
            </a:extLst>
          </p:cNvPr>
          <p:cNvSpPr txBox="1"/>
          <p:nvPr/>
        </p:nvSpPr>
        <p:spPr>
          <a:xfrm>
            <a:off x="7836310" y="5031659"/>
            <a:ext cx="4449288"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12121"/>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352771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B665-B79D-04ED-CFC1-60B16CF429D2}"/>
              </a:ext>
            </a:extLst>
          </p:cNvPr>
          <p:cNvSpPr>
            <a:spLocks noGrp="1"/>
          </p:cNvSpPr>
          <p:nvPr>
            <p:ph type="title"/>
          </p:nvPr>
        </p:nvSpPr>
        <p:spPr/>
        <p:txBody>
          <a:bodyPr/>
          <a:lstStyle/>
          <a:p>
            <a:r>
              <a:rPr lang="en-US"/>
              <a:t>Transfusion Strategies</a:t>
            </a:r>
          </a:p>
        </p:txBody>
      </p:sp>
      <p:sp>
        <p:nvSpPr>
          <p:cNvPr id="8" name="Text Placeholder 7">
            <a:extLst>
              <a:ext uri="{FF2B5EF4-FFF2-40B4-BE49-F238E27FC236}">
                <a16:creationId xmlns:a16="http://schemas.microsoft.com/office/drawing/2014/main" id="{DB8B02F1-9964-22EE-FBDA-BA5999496C51}"/>
              </a:ext>
            </a:extLst>
          </p:cNvPr>
          <p:cNvSpPr>
            <a:spLocks noGrp="1"/>
          </p:cNvSpPr>
          <p:nvPr>
            <p:ph type="body" sz="quarter" idx="14"/>
          </p:nvPr>
        </p:nvSpPr>
        <p:spPr>
          <a:xfrm>
            <a:off x="0" y="6443188"/>
            <a:ext cx="12191999" cy="278332"/>
          </a:xfrm>
        </p:spPr>
        <p:txBody>
          <a:bodyPr/>
          <a:lstStyle/>
          <a:p>
            <a:r>
              <a:rPr lang="da-DK"/>
              <a:t>Carson JL, et al. N Engl J Med. 2023;389:2446-2456. </a:t>
            </a:r>
          </a:p>
        </p:txBody>
      </p:sp>
      <p:pic>
        <p:nvPicPr>
          <p:cNvPr id="5" name="Content Placeholder 4" descr="A table with numbers and symbols&#10;&#10;Description automatically generated with medium confidence">
            <a:extLst>
              <a:ext uri="{FF2B5EF4-FFF2-40B4-BE49-F238E27FC236}">
                <a16:creationId xmlns:a16="http://schemas.microsoft.com/office/drawing/2014/main" id="{B48C6C70-67F1-F811-388B-50514A5BDC3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5466" y="1871662"/>
            <a:ext cx="7437438" cy="3486150"/>
          </a:xfrm>
        </p:spPr>
      </p:pic>
      <p:pic>
        <p:nvPicPr>
          <p:cNvPr id="7" name="Picture 6" descr="A graph of a number of patients with different levels of the same patient&#10;&#10;Description automatically generated with medium confidence">
            <a:extLst>
              <a:ext uri="{FF2B5EF4-FFF2-40B4-BE49-F238E27FC236}">
                <a16:creationId xmlns:a16="http://schemas.microsoft.com/office/drawing/2014/main" id="{6351FC44-E07A-7576-2C0A-958547BA3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904" y="2249486"/>
            <a:ext cx="4499096" cy="2931229"/>
          </a:xfrm>
          <a:prstGeom prst="rect">
            <a:avLst/>
          </a:prstGeom>
        </p:spPr>
      </p:pic>
      <p:sp>
        <p:nvSpPr>
          <p:cNvPr id="9" name="Rectangle 8">
            <a:extLst>
              <a:ext uri="{FF2B5EF4-FFF2-40B4-BE49-F238E27FC236}">
                <a16:creationId xmlns:a16="http://schemas.microsoft.com/office/drawing/2014/main" id="{58033434-8939-8E6A-0EBF-EBF8C3C79BD0}"/>
              </a:ext>
            </a:extLst>
          </p:cNvPr>
          <p:cNvSpPr/>
          <p:nvPr/>
        </p:nvSpPr>
        <p:spPr>
          <a:xfrm>
            <a:off x="7833674" y="5099901"/>
            <a:ext cx="452487" cy="25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8684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8111-7BF0-0C26-F3B6-955772AB08E9}"/>
              </a:ext>
            </a:extLst>
          </p:cNvPr>
          <p:cNvSpPr>
            <a:spLocks noGrp="1"/>
          </p:cNvSpPr>
          <p:nvPr>
            <p:ph type="title"/>
          </p:nvPr>
        </p:nvSpPr>
        <p:spPr/>
        <p:txBody>
          <a:bodyPr/>
          <a:lstStyle/>
          <a:p>
            <a:r>
              <a:rPr lang="en-US"/>
              <a:t>Cardiac Rehabilitation</a:t>
            </a:r>
          </a:p>
        </p:txBody>
      </p:sp>
      <p:sp>
        <p:nvSpPr>
          <p:cNvPr id="5" name="Text Placeholder 4">
            <a:extLst>
              <a:ext uri="{FF2B5EF4-FFF2-40B4-BE49-F238E27FC236}">
                <a16:creationId xmlns:a16="http://schemas.microsoft.com/office/drawing/2014/main" id="{242F468E-F704-A5D0-2345-C4A50C81C73E}"/>
              </a:ext>
            </a:extLst>
          </p:cNvPr>
          <p:cNvSpPr>
            <a:spLocks noGrp="1"/>
          </p:cNvSpPr>
          <p:nvPr>
            <p:ph type="body" sz="quarter" idx="14"/>
          </p:nvPr>
        </p:nvSpPr>
        <p:spPr>
          <a:xfrm>
            <a:off x="0" y="6443188"/>
            <a:ext cx="12191999" cy="278332"/>
          </a:xfrm>
        </p:spPr>
        <p:txBody>
          <a:bodyPr/>
          <a:lstStyle/>
          <a:p>
            <a:r>
              <a:rPr lang="en-US" err="1"/>
              <a:t>Eijsvogels</a:t>
            </a:r>
            <a:r>
              <a:rPr lang="en-US"/>
              <a:t> TMH, et al. JAMA </a:t>
            </a:r>
            <a:r>
              <a:rPr lang="en-US" err="1"/>
              <a:t>Netw</a:t>
            </a:r>
            <a:r>
              <a:rPr lang="en-US"/>
              <a:t> Open. 2020;3:e2011686; Doll JA, et al. JAMA Intern Med. 2015;175:1700-1702. </a:t>
            </a:r>
          </a:p>
        </p:txBody>
      </p:sp>
      <p:pic>
        <p:nvPicPr>
          <p:cNvPr id="6" name="Content Placeholder 5" descr="A graph of a person with a number of people with their legs&#10;&#10;Description automatically generated with medium confidence">
            <a:extLst>
              <a:ext uri="{FF2B5EF4-FFF2-40B4-BE49-F238E27FC236}">
                <a16:creationId xmlns:a16="http://schemas.microsoft.com/office/drawing/2014/main" id="{59D71E2B-225B-68B8-A785-BE8852DF82DA}"/>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5729810" y="1544636"/>
            <a:ext cx="5827712" cy="3768725"/>
          </a:xfrm>
        </p:spPr>
      </p:pic>
      <p:pic>
        <p:nvPicPr>
          <p:cNvPr id="4" name="New picture">
            <a:extLst>
              <a:ext uri="{FF2B5EF4-FFF2-40B4-BE49-F238E27FC236}">
                <a16:creationId xmlns:a16="http://schemas.microsoft.com/office/drawing/2014/main" id="{EB5DE3EC-8F6B-E819-0618-A3873FC6AC7F}"/>
              </a:ext>
            </a:extLst>
          </p:cNvPr>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3657"/>
          <a:stretch/>
        </p:blipFill>
        <p:spPr bwMode="auto">
          <a:xfrm>
            <a:off x="209550" y="2041863"/>
            <a:ext cx="5520260" cy="27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16772819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9845-88DF-71F2-E921-A1727E00D127}"/>
              </a:ext>
            </a:extLst>
          </p:cNvPr>
          <p:cNvSpPr>
            <a:spLocks noGrp="1"/>
          </p:cNvSpPr>
          <p:nvPr>
            <p:ph type="title"/>
          </p:nvPr>
        </p:nvSpPr>
        <p:spPr>
          <a:xfrm>
            <a:off x="719668" y="132515"/>
            <a:ext cx="10752667" cy="828675"/>
          </a:xfrm>
        </p:spPr>
        <p:txBody>
          <a:bodyPr/>
          <a:lstStyle/>
          <a:p>
            <a:r>
              <a:rPr lang="en-US"/>
              <a:t>The SECURE Trial</a:t>
            </a:r>
          </a:p>
        </p:txBody>
      </p:sp>
      <p:sp>
        <p:nvSpPr>
          <p:cNvPr id="3" name="Content Placeholder 2">
            <a:extLst>
              <a:ext uri="{FF2B5EF4-FFF2-40B4-BE49-F238E27FC236}">
                <a16:creationId xmlns:a16="http://schemas.microsoft.com/office/drawing/2014/main" id="{075F6E65-BE55-9047-DEFC-08F91AD9B039}"/>
              </a:ext>
            </a:extLst>
          </p:cNvPr>
          <p:cNvSpPr>
            <a:spLocks noGrp="1"/>
          </p:cNvSpPr>
          <p:nvPr>
            <p:ph sz="quarter" idx="11"/>
          </p:nvPr>
        </p:nvSpPr>
        <p:spPr>
          <a:xfrm>
            <a:off x="719139" y="1274763"/>
            <a:ext cx="10319650" cy="5065712"/>
          </a:xfrm>
        </p:spPr>
        <p:txBody>
          <a:bodyPr/>
          <a:lstStyle/>
          <a:p>
            <a:pPr lvl="1">
              <a:lnSpc>
                <a:spcPct val="100000"/>
              </a:lnSpc>
              <a:spcAft>
                <a:spcPts val="1800"/>
              </a:spcAft>
              <a:buClr>
                <a:srgbClr val="C00000"/>
              </a:buClr>
            </a:pPr>
            <a:r>
              <a:rPr lang="en-US" sz="2800"/>
              <a:t>2499 patients with MI in previous 6 months (median 8 days between MI and randomization) randomized to polypill (aspirin, ramipril, atorvastatin) or usual care</a:t>
            </a:r>
          </a:p>
          <a:p>
            <a:pPr lvl="1">
              <a:lnSpc>
                <a:spcPct val="100000"/>
              </a:lnSpc>
              <a:buClr>
                <a:srgbClr val="C00000"/>
              </a:buClr>
            </a:pPr>
            <a:r>
              <a:rPr lang="en-US" sz="2800"/>
              <a:t>Primary outcome: CV death, nonfatal MI, nonfatal ischemic stroke, or urgent revascularization</a:t>
            </a:r>
          </a:p>
          <a:p>
            <a:pPr lvl="2">
              <a:lnSpc>
                <a:spcPct val="100000"/>
              </a:lnSpc>
              <a:spcAft>
                <a:spcPts val="1800"/>
              </a:spcAft>
              <a:buClr>
                <a:srgbClr val="C00000"/>
              </a:buClr>
              <a:buFont typeface="Arial" panose="020B0604020202020204" pitchFamily="34" charset="0"/>
              <a:buChar char="–"/>
            </a:pPr>
            <a:r>
              <a:rPr lang="en-US" sz="2400"/>
              <a:t>Polypill (9.5%) vs usual care (12.7%); HR: 0.76 (95% CI: 0.60, 0.96)</a:t>
            </a:r>
          </a:p>
          <a:p>
            <a:pPr lvl="1">
              <a:lnSpc>
                <a:spcPct val="100000"/>
              </a:lnSpc>
              <a:spcAft>
                <a:spcPts val="1800"/>
              </a:spcAft>
              <a:buClr>
                <a:srgbClr val="C00000"/>
              </a:buClr>
            </a:pPr>
            <a:r>
              <a:rPr lang="en-US" sz="2800"/>
              <a:t>Patient-reported medication adherence was higher in the polypill group</a:t>
            </a:r>
          </a:p>
          <a:p>
            <a:endParaRPr lang="en-US"/>
          </a:p>
        </p:txBody>
      </p:sp>
      <p:sp>
        <p:nvSpPr>
          <p:cNvPr id="6" name="Text Placeholder 5">
            <a:extLst>
              <a:ext uri="{FF2B5EF4-FFF2-40B4-BE49-F238E27FC236}">
                <a16:creationId xmlns:a16="http://schemas.microsoft.com/office/drawing/2014/main" id="{14BE69D8-0EC1-91D0-789D-531612A1E3B1}"/>
              </a:ext>
            </a:extLst>
          </p:cNvPr>
          <p:cNvSpPr>
            <a:spLocks noGrp="1"/>
          </p:cNvSpPr>
          <p:nvPr>
            <p:ph type="body" sz="quarter" idx="14"/>
          </p:nvPr>
        </p:nvSpPr>
        <p:spPr>
          <a:xfrm>
            <a:off x="0" y="6443188"/>
            <a:ext cx="12191999" cy="278332"/>
          </a:xfrm>
        </p:spPr>
        <p:txBody>
          <a:bodyPr/>
          <a:lstStyle/>
          <a:p>
            <a:r>
              <a:rPr lang="en-US"/>
              <a:t>Castellano JM, et al. N Engl J Med. 2022;387:967-977. </a:t>
            </a:r>
          </a:p>
        </p:txBody>
      </p:sp>
    </p:spTree>
    <p:extLst>
      <p:ext uri="{BB962C8B-B14F-4D97-AF65-F5344CB8AC3E}">
        <p14:creationId xmlns:p14="http://schemas.microsoft.com/office/powerpoint/2010/main" val="2834512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1C80-5FD9-F608-DA86-0F79A4425D33}"/>
              </a:ext>
            </a:extLst>
          </p:cNvPr>
          <p:cNvSpPr>
            <a:spLocks noGrp="1"/>
          </p:cNvSpPr>
          <p:nvPr>
            <p:ph type="title"/>
          </p:nvPr>
        </p:nvSpPr>
        <p:spPr/>
        <p:txBody>
          <a:bodyPr/>
          <a:lstStyle/>
          <a:p>
            <a:r>
              <a:rPr lang="en-US"/>
              <a:t>Case Follow-up</a:t>
            </a:r>
          </a:p>
        </p:txBody>
      </p:sp>
      <p:sp>
        <p:nvSpPr>
          <p:cNvPr id="4" name="Content Placeholder 3">
            <a:extLst>
              <a:ext uri="{FF2B5EF4-FFF2-40B4-BE49-F238E27FC236}">
                <a16:creationId xmlns:a16="http://schemas.microsoft.com/office/drawing/2014/main" id="{DE3EECDF-360B-75F7-6BD8-570D4489F2E1}"/>
              </a:ext>
            </a:extLst>
          </p:cNvPr>
          <p:cNvSpPr>
            <a:spLocks noGrp="1"/>
          </p:cNvSpPr>
          <p:nvPr>
            <p:ph sz="quarter" idx="11"/>
          </p:nvPr>
        </p:nvSpPr>
        <p:spPr/>
        <p:txBody>
          <a:bodyPr/>
          <a:lstStyle/>
          <a:p>
            <a:pPr marL="457200" indent="-457200">
              <a:lnSpc>
                <a:spcPct val="100000"/>
              </a:lnSpc>
              <a:spcBef>
                <a:spcPts val="0"/>
              </a:spcBef>
              <a:buClr>
                <a:srgbClr val="C00000"/>
              </a:buClr>
              <a:buFont typeface="Wingdings" panose="05000000000000000000" pitchFamily="2" charset="2"/>
              <a:buChar char="§"/>
            </a:pPr>
            <a:r>
              <a:rPr lang="en-US" sz="2800"/>
              <a:t>Engaged patient’s primary caregiver/family member to come to clinic visits</a:t>
            </a:r>
          </a:p>
          <a:p>
            <a:pPr marL="709200" lvl="1" indent="-457200">
              <a:lnSpc>
                <a:spcPct val="100000"/>
              </a:lnSpc>
              <a:spcAft>
                <a:spcPts val="1800"/>
              </a:spcAft>
              <a:buClr>
                <a:srgbClr val="C00000"/>
              </a:buClr>
              <a:buFont typeface="Arial" panose="020B0604020202020204" pitchFamily="34" charset="0"/>
              <a:buChar char="–"/>
            </a:pPr>
            <a:r>
              <a:rPr lang="en-US"/>
              <a:t>Was able to assist with PCSK9i and helping the patient set up a system at home to organize daily medication routine</a:t>
            </a:r>
          </a:p>
          <a:p>
            <a:pPr marL="457200" indent="-457200">
              <a:lnSpc>
                <a:spcPct val="100000"/>
              </a:lnSpc>
              <a:spcBef>
                <a:spcPts val="0"/>
              </a:spcBef>
              <a:spcAft>
                <a:spcPts val="1800"/>
              </a:spcAft>
              <a:buClr>
                <a:srgbClr val="C00000"/>
              </a:buClr>
              <a:buFont typeface="Wingdings" panose="05000000000000000000" pitchFamily="2" charset="2"/>
              <a:buChar char="§"/>
            </a:pPr>
            <a:r>
              <a:rPr lang="en-US" sz="2800"/>
              <a:t>Discuss WHY each medication was important and wrote the reasoning for medications on the after visit summaries</a:t>
            </a:r>
          </a:p>
          <a:p>
            <a:pPr marL="457200" indent="-457200">
              <a:lnSpc>
                <a:spcPct val="100000"/>
              </a:lnSpc>
              <a:spcBef>
                <a:spcPts val="0"/>
              </a:spcBef>
              <a:buClr>
                <a:srgbClr val="C00000"/>
              </a:buClr>
              <a:buFont typeface="Wingdings" panose="05000000000000000000" pitchFamily="2" charset="2"/>
              <a:buChar char="§"/>
            </a:pPr>
            <a:r>
              <a:rPr lang="en-US" sz="2800"/>
              <a:t>When possible, examine the costs of medications before discharging from the hospital (assess feasibility)</a:t>
            </a:r>
          </a:p>
          <a:p>
            <a:pPr marL="342900" indent="-342900">
              <a:lnSpc>
                <a:spcPct val="100000"/>
              </a:lnSpc>
              <a:spcBef>
                <a:spcPts val="0"/>
              </a:spcBef>
              <a:spcAft>
                <a:spcPts val="0"/>
              </a:spcAft>
              <a:buClr>
                <a:srgbClr val="C00000"/>
              </a:buClr>
              <a:buFont typeface="Wingdings" panose="05000000000000000000" pitchFamily="2" charset="2"/>
              <a:buChar char="§"/>
            </a:pPr>
            <a:endParaRPr lang="en-US"/>
          </a:p>
        </p:txBody>
      </p:sp>
    </p:spTree>
    <p:extLst>
      <p:ext uri="{BB962C8B-B14F-4D97-AF65-F5344CB8AC3E}">
        <p14:creationId xmlns:p14="http://schemas.microsoft.com/office/powerpoint/2010/main" val="332729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305A0-6DD4-66A7-4A9C-63BDB04A0BC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FC9EBE-2982-E37F-17D7-E8067C45F792}"/>
              </a:ext>
            </a:extLst>
          </p:cNvPr>
          <p:cNvSpPr>
            <a:spLocks noGrp="1"/>
          </p:cNvSpPr>
          <p:nvPr>
            <p:ph type="body" sz="quarter" idx="14"/>
          </p:nvPr>
        </p:nvSpPr>
        <p:spPr>
          <a:xfrm>
            <a:off x="1" y="6479833"/>
            <a:ext cx="12191999" cy="278332"/>
          </a:xfrm>
        </p:spPr>
        <p:txBody>
          <a:bodyPr/>
          <a:lstStyle/>
          <a:p>
            <a:r>
              <a:rPr lang="fr-FR" dirty="0">
                <a:latin typeface="Arial"/>
                <a:cs typeface="Arial"/>
              </a:rPr>
              <a:t>Wu AHB et al. Clin </a:t>
            </a:r>
            <a:r>
              <a:rPr lang="fr-FR" dirty="0" err="1">
                <a:latin typeface="Arial"/>
                <a:cs typeface="Arial"/>
              </a:rPr>
              <a:t>Chem</a:t>
            </a:r>
            <a:r>
              <a:rPr lang="fr-FR" dirty="0">
                <a:latin typeface="Arial"/>
                <a:cs typeface="Arial"/>
              </a:rPr>
              <a:t> 2018; 64: 645-655; Apple FS et al. Clin </a:t>
            </a:r>
            <a:r>
              <a:rPr lang="fr-FR" dirty="0" err="1">
                <a:latin typeface="Arial"/>
                <a:cs typeface="Arial"/>
              </a:rPr>
              <a:t>Chem</a:t>
            </a:r>
            <a:r>
              <a:rPr lang="fr-FR" dirty="0">
                <a:latin typeface="Arial"/>
                <a:cs typeface="Arial"/>
              </a:rPr>
              <a:t> 2017; 63: 73-81.</a:t>
            </a:r>
          </a:p>
        </p:txBody>
      </p:sp>
      <p:grpSp>
        <p:nvGrpSpPr>
          <p:cNvPr id="154" name="Group 153">
            <a:extLst>
              <a:ext uri="{FF2B5EF4-FFF2-40B4-BE49-F238E27FC236}">
                <a16:creationId xmlns:a16="http://schemas.microsoft.com/office/drawing/2014/main" id="{784702D5-D91B-7C9C-ED7B-B4EA44F80368}"/>
              </a:ext>
            </a:extLst>
          </p:cNvPr>
          <p:cNvGrpSpPr/>
          <p:nvPr/>
        </p:nvGrpSpPr>
        <p:grpSpPr>
          <a:xfrm>
            <a:off x="61548" y="1214552"/>
            <a:ext cx="11933328" cy="5091716"/>
            <a:chOff x="61548" y="1214552"/>
            <a:chExt cx="11933328" cy="5091716"/>
          </a:xfrm>
        </p:grpSpPr>
        <p:sp>
          <p:nvSpPr>
            <p:cNvPr id="4" name="TextBox 3">
              <a:extLst>
                <a:ext uri="{FF2B5EF4-FFF2-40B4-BE49-F238E27FC236}">
                  <a16:creationId xmlns:a16="http://schemas.microsoft.com/office/drawing/2014/main" id="{E03111C2-A179-3F41-3DFF-C0EF800CB9AA}"/>
                </a:ext>
              </a:extLst>
            </p:cNvPr>
            <p:cNvSpPr txBox="1"/>
            <p:nvPr/>
          </p:nvSpPr>
          <p:spPr>
            <a:xfrm>
              <a:off x="1620099" y="1722120"/>
              <a:ext cx="5108729" cy="2219708"/>
            </a:xfrm>
            <a:prstGeom prst="rect">
              <a:avLst/>
            </a:prstGeom>
            <a:solidFill>
              <a:srgbClr val="FDDDDC"/>
            </a:solidFill>
          </p:spPr>
          <p:txBody>
            <a:bodyPr wrap="square" lIns="216000" tIns="216000" rIns="216000" bIns="216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Measure </a:t>
              </a:r>
              <a:r>
                <a:rPr kumimoji="0" lang="en-US" sz="1800" b="0" i="0" u="none" strike="noStrike" kern="1200" cap="none" spc="0" normalizeH="0" baseline="0" noProof="0" dirty="0" err="1">
                  <a:ln>
                    <a:noFill/>
                  </a:ln>
                  <a:solidFill>
                    <a:srgbClr val="EC5149"/>
                  </a:solidFill>
                  <a:effectLst/>
                  <a:uLnTx/>
                  <a:uFillTx/>
                  <a:latin typeface="Arial" panose="020B0604020202020204" pitchFamily="34" charset="0"/>
                  <a:ea typeface="+mn-ea"/>
                  <a:cs typeface="+mn-cs"/>
                </a:rPr>
                <a:t>cTn</a:t>
              </a: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 in </a:t>
              </a:r>
              <a:r>
                <a:rPr kumimoji="0" lang="en-US" sz="1800" b="1"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&lt; 50% </a:t>
              </a: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of a ‘healthy’ cohort.</a:t>
              </a:r>
            </a:p>
          </p:txBody>
        </p:sp>
        <p:sp>
          <p:nvSpPr>
            <p:cNvPr id="5" name="TextBox 4">
              <a:extLst>
                <a:ext uri="{FF2B5EF4-FFF2-40B4-BE49-F238E27FC236}">
                  <a16:creationId xmlns:a16="http://schemas.microsoft.com/office/drawing/2014/main" id="{414C4AE0-D460-6838-1A6C-FBC3F1EBF194}"/>
                </a:ext>
              </a:extLst>
            </p:cNvPr>
            <p:cNvSpPr txBox="1"/>
            <p:nvPr/>
          </p:nvSpPr>
          <p:spPr>
            <a:xfrm>
              <a:off x="1620099" y="4086560"/>
              <a:ext cx="5108729" cy="2219708"/>
            </a:xfrm>
            <a:prstGeom prst="rect">
              <a:avLst/>
            </a:prstGeom>
            <a:solidFill>
              <a:srgbClr val="FDDDDC"/>
            </a:solidFill>
          </p:spPr>
          <p:txBody>
            <a:bodyPr wrap="square" lIns="216000" tIns="216000" rIns="216000" bIns="216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Acceptable </a:t>
              </a:r>
              <a:r>
                <a:rPr kumimoji="0" lang="en-US" sz="1800" b="1"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CV ≤ 20% </a:t>
              </a: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at 99</a:t>
              </a:r>
              <a:r>
                <a:rPr kumimoji="0" lang="en-US" sz="1800" b="0" i="0" u="none" strike="noStrike" kern="1200" cap="none" spc="0" normalizeH="0" noProof="0" dirty="0">
                  <a:ln>
                    <a:noFill/>
                  </a:ln>
                  <a:solidFill>
                    <a:srgbClr val="EC5149"/>
                  </a:solidFill>
                  <a:effectLst/>
                  <a:uLnTx/>
                  <a:uFillTx/>
                  <a:latin typeface="Arial" panose="020B0604020202020204" pitchFamily="34" charset="0"/>
                  <a:ea typeface="+mn-ea"/>
                  <a:cs typeface="+mn-cs"/>
                </a:rPr>
                <a:t>th</a:t>
              </a: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 URL.</a:t>
              </a:r>
            </a:p>
          </p:txBody>
        </p:sp>
        <p:sp>
          <p:nvSpPr>
            <p:cNvPr id="6" name="TextBox 5">
              <a:extLst>
                <a:ext uri="{FF2B5EF4-FFF2-40B4-BE49-F238E27FC236}">
                  <a16:creationId xmlns:a16="http://schemas.microsoft.com/office/drawing/2014/main" id="{B5CBB585-DB77-0DC4-0CC3-55DD274D6112}"/>
                </a:ext>
              </a:extLst>
            </p:cNvPr>
            <p:cNvSpPr txBox="1"/>
            <p:nvPr/>
          </p:nvSpPr>
          <p:spPr>
            <a:xfrm>
              <a:off x="6886147" y="1722120"/>
              <a:ext cx="5108729" cy="2219708"/>
            </a:xfrm>
            <a:prstGeom prst="rect">
              <a:avLst/>
            </a:prstGeom>
            <a:solidFill>
              <a:srgbClr val="FDDDDC"/>
            </a:solidFill>
          </p:spPr>
          <p:txBody>
            <a:bodyPr wrap="square" lIns="0" tIns="216000" rIns="0" bIns="216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EC5149"/>
                  </a:solidFill>
                  <a:effectLst/>
                  <a:uLnTx/>
                  <a:uFillTx/>
                  <a:latin typeface="Arial" panose="020B0604020202020204" pitchFamily="34" charset="0"/>
                  <a:ea typeface="+mn-ea"/>
                  <a:cs typeface="+mn-cs"/>
                </a:rPr>
                <a:t>Measure </a:t>
              </a:r>
              <a:r>
                <a:rPr kumimoji="0" lang="en-US" sz="1800" b="0" i="0" u="none" strike="noStrike" kern="1200" cap="none" spc="-40" normalizeH="0" baseline="0" noProof="0" dirty="0" err="1">
                  <a:ln>
                    <a:noFill/>
                  </a:ln>
                  <a:solidFill>
                    <a:srgbClr val="EC5149"/>
                  </a:solidFill>
                  <a:effectLst/>
                  <a:uLnTx/>
                  <a:uFillTx/>
                  <a:latin typeface="Arial" panose="020B0604020202020204" pitchFamily="34" charset="0"/>
                  <a:ea typeface="+mn-ea"/>
                  <a:cs typeface="+mn-cs"/>
                </a:rPr>
                <a:t>cTn</a:t>
              </a:r>
              <a:r>
                <a:rPr kumimoji="0" lang="en-US" sz="1800" b="0" i="0" u="none" strike="noStrike" kern="1200" cap="none" spc="-40" normalizeH="0" baseline="0" noProof="0" dirty="0">
                  <a:ln>
                    <a:noFill/>
                  </a:ln>
                  <a:solidFill>
                    <a:srgbClr val="EC5149"/>
                  </a:solidFill>
                  <a:effectLst/>
                  <a:uLnTx/>
                  <a:uFillTx/>
                  <a:latin typeface="Arial" panose="020B0604020202020204" pitchFamily="34" charset="0"/>
                  <a:ea typeface="+mn-ea"/>
                  <a:cs typeface="+mn-cs"/>
                </a:rPr>
                <a:t> in </a:t>
              </a:r>
              <a:r>
                <a:rPr kumimoji="0" lang="en-US" sz="1800" b="1" i="0" u="none" strike="noStrike" kern="1200" cap="none" spc="-40" normalizeH="0" baseline="0" noProof="0" dirty="0">
                  <a:ln>
                    <a:noFill/>
                  </a:ln>
                  <a:solidFill>
                    <a:srgbClr val="EC5149"/>
                  </a:solidFill>
                  <a:effectLst/>
                  <a:uLnTx/>
                  <a:uFillTx/>
                  <a:latin typeface="Arial" panose="020B0604020202020204" pitchFamily="34" charset="0"/>
                  <a:ea typeface="+mn-ea"/>
                  <a:cs typeface="+mn-cs"/>
                </a:rPr>
                <a:t>≥ 50% </a:t>
              </a:r>
              <a:r>
                <a:rPr kumimoji="0" lang="en-US" sz="1800" b="0" i="0" u="none" strike="noStrike" kern="1200" cap="none" spc="-40" normalizeH="0" baseline="0" noProof="0" dirty="0">
                  <a:ln>
                    <a:noFill/>
                  </a:ln>
                  <a:solidFill>
                    <a:srgbClr val="EC5149"/>
                  </a:solidFill>
                  <a:effectLst/>
                  <a:uLnTx/>
                  <a:uFillTx/>
                  <a:latin typeface="Arial" panose="020B0604020202020204" pitchFamily="34" charset="0"/>
                  <a:ea typeface="+mn-ea"/>
                  <a:cs typeface="+mn-cs"/>
                </a:rPr>
                <a:t>of ‘healthy’ men and women.</a:t>
              </a:r>
            </a:p>
          </p:txBody>
        </p:sp>
        <p:sp>
          <p:nvSpPr>
            <p:cNvPr id="7" name="TextBox 6">
              <a:extLst>
                <a:ext uri="{FF2B5EF4-FFF2-40B4-BE49-F238E27FC236}">
                  <a16:creationId xmlns:a16="http://schemas.microsoft.com/office/drawing/2014/main" id="{F854EDE1-FF81-A792-E807-1BC7F8E2976D}"/>
                </a:ext>
              </a:extLst>
            </p:cNvPr>
            <p:cNvSpPr txBox="1"/>
            <p:nvPr/>
          </p:nvSpPr>
          <p:spPr>
            <a:xfrm>
              <a:off x="6886147" y="4086560"/>
              <a:ext cx="5108729" cy="2219708"/>
            </a:xfrm>
            <a:prstGeom prst="rect">
              <a:avLst/>
            </a:prstGeom>
            <a:solidFill>
              <a:srgbClr val="FDDDDC"/>
            </a:solidFill>
          </p:spPr>
          <p:txBody>
            <a:bodyPr wrap="square" lIns="216000" tIns="216000" rIns="216000" bIns="21600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CV&lt;10% </a:t>
              </a: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at the 99</a:t>
              </a:r>
              <a:r>
                <a:rPr kumimoji="0" lang="en-US" sz="1800" b="0" i="0" u="none" strike="noStrike" kern="1200" cap="none" spc="0" normalizeH="0" noProof="0" dirty="0">
                  <a:ln>
                    <a:noFill/>
                  </a:ln>
                  <a:solidFill>
                    <a:srgbClr val="EC5149"/>
                  </a:solidFill>
                  <a:effectLst/>
                  <a:uLnTx/>
                  <a:uFillTx/>
                  <a:latin typeface="Arial" panose="020B0604020202020204" pitchFamily="34" charset="0"/>
                  <a:ea typeface="+mn-ea"/>
                  <a:cs typeface="+mn-cs"/>
                </a:rPr>
                <a:t>th</a:t>
              </a:r>
              <a:r>
                <a:rPr kumimoji="0" lang="en-US" sz="1800" b="0" i="0" u="none" strike="noStrike" kern="1200" cap="none" spc="0" normalizeH="0" baseline="0" noProof="0" dirty="0">
                  <a:ln>
                    <a:noFill/>
                  </a:ln>
                  <a:solidFill>
                    <a:srgbClr val="EC5149"/>
                  </a:solidFill>
                  <a:effectLst/>
                  <a:uLnTx/>
                  <a:uFillTx/>
                  <a:latin typeface="Arial" panose="020B0604020202020204" pitchFamily="34" charset="0"/>
                  <a:ea typeface="+mn-ea"/>
                  <a:cs typeface="+mn-cs"/>
                </a:rPr>
                <a:t> URL.</a:t>
              </a:r>
            </a:p>
          </p:txBody>
        </p:sp>
        <p:sp>
          <p:nvSpPr>
            <p:cNvPr id="11" name="Text Box 94">
              <a:extLst>
                <a:ext uri="{FF2B5EF4-FFF2-40B4-BE49-F238E27FC236}">
                  <a16:creationId xmlns:a16="http://schemas.microsoft.com/office/drawing/2014/main" id="{EC90BE15-DBCF-FDA1-0697-6F5EDAA5C739}"/>
                </a:ext>
              </a:extLst>
            </p:cNvPr>
            <p:cNvSpPr txBox="1">
              <a:spLocks noChangeArrowheads="1"/>
            </p:cNvSpPr>
            <p:nvPr/>
          </p:nvSpPr>
          <p:spPr bwMode="auto">
            <a:xfrm>
              <a:off x="144901" y="2508808"/>
              <a:ext cx="1313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1"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Analytical</a:t>
              </a:r>
              <a:br>
                <a:rPr kumimoji="0" lang="de-DE" altLang="en-US" sz="1800" b="1"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br>
              <a:r>
                <a:rPr kumimoji="0" lang="de-DE" altLang="en-US" sz="1800" b="1"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sensitivity</a:t>
              </a:r>
            </a:p>
          </p:txBody>
        </p:sp>
        <p:sp>
          <p:nvSpPr>
            <p:cNvPr id="12" name="Text Box 94">
              <a:extLst>
                <a:ext uri="{FF2B5EF4-FFF2-40B4-BE49-F238E27FC236}">
                  <a16:creationId xmlns:a16="http://schemas.microsoft.com/office/drawing/2014/main" id="{1D155F42-841B-3C37-A82A-0A2CB397AC49}"/>
                </a:ext>
              </a:extLst>
            </p:cNvPr>
            <p:cNvSpPr txBox="1">
              <a:spLocks noChangeArrowheads="1"/>
            </p:cNvSpPr>
            <p:nvPr/>
          </p:nvSpPr>
          <p:spPr bwMode="auto">
            <a:xfrm>
              <a:off x="61548" y="5007842"/>
              <a:ext cx="1479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1"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Imprecision</a:t>
              </a:r>
            </a:p>
          </p:txBody>
        </p:sp>
        <p:sp>
          <p:nvSpPr>
            <p:cNvPr id="14" name="Text Box 94">
              <a:extLst>
                <a:ext uri="{FF2B5EF4-FFF2-40B4-BE49-F238E27FC236}">
                  <a16:creationId xmlns:a16="http://schemas.microsoft.com/office/drawing/2014/main" id="{46CD98F6-E6F6-E509-EEDE-241CE546048E}"/>
                </a:ext>
              </a:extLst>
            </p:cNvPr>
            <p:cNvSpPr txBox="1">
              <a:spLocks noChangeArrowheads="1"/>
            </p:cNvSpPr>
            <p:nvPr/>
          </p:nvSpPr>
          <p:spPr bwMode="auto">
            <a:xfrm>
              <a:off x="1620098" y="1214552"/>
              <a:ext cx="5108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1"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Contemporary cTn assay</a:t>
              </a:r>
            </a:p>
          </p:txBody>
        </p:sp>
        <p:sp>
          <p:nvSpPr>
            <p:cNvPr id="16" name="Text Box 94">
              <a:extLst>
                <a:ext uri="{FF2B5EF4-FFF2-40B4-BE49-F238E27FC236}">
                  <a16:creationId xmlns:a16="http://schemas.microsoft.com/office/drawing/2014/main" id="{7108B729-051B-DACE-D3FB-0C943DEE76C7}"/>
                </a:ext>
              </a:extLst>
            </p:cNvPr>
            <p:cNvSpPr txBox="1">
              <a:spLocks noChangeArrowheads="1"/>
            </p:cNvSpPr>
            <p:nvPr/>
          </p:nvSpPr>
          <p:spPr bwMode="auto">
            <a:xfrm>
              <a:off x="6886147" y="1214552"/>
              <a:ext cx="5108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800" b="1"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High-sensitivity cTn assay</a:t>
              </a:r>
            </a:p>
          </p:txBody>
        </p:sp>
        <p:grpSp>
          <p:nvGrpSpPr>
            <p:cNvPr id="52" name="Group 51">
              <a:extLst>
                <a:ext uri="{FF2B5EF4-FFF2-40B4-BE49-F238E27FC236}">
                  <a16:creationId xmlns:a16="http://schemas.microsoft.com/office/drawing/2014/main" id="{EEC51931-A456-7EB7-0962-F89C031054F6}"/>
                </a:ext>
              </a:extLst>
            </p:cNvPr>
            <p:cNvGrpSpPr/>
            <p:nvPr/>
          </p:nvGrpSpPr>
          <p:grpSpPr>
            <a:xfrm>
              <a:off x="2240280" y="2508808"/>
              <a:ext cx="3976676" cy="1185032"/>
              <a:chOff x="1677871" y="2508808"/>
              <a:chExt cx="3976676" cy="1185032"/>
            </a:xfrm>
          </p:grpSpPr>
          <p:grpSp>
            <p:nvGrpSpPr>
              <p:cNvPr id="49" name="Group 48">
                <a:extLst>
                  <a:ext uri="{FF2B5EF4-FFF2-40B4-BE49-F238E27FC236}">
                    <a16:creationId xmlns:a16="http://schemas.microsoft.com/office/drawing/2014/main" id="{DF6DE72D-A01A-78A7-139F-0B897B5D4351}"/>
                  </a:ext>
                </a:extLst>
              </p:cNvPr>
              <p:cNvGrpSpPr/>
              <p:nvPr/>
            </p:nvGrpSpPr>
            <p:grpSpPr>
              <a:xfrm>
                <a:off x="3756660" y="2508808"/>
                <a:ext cx="1897887" cy="1185032"/>
                <a:chOff x="2948940" y="2508808"/>
                <a:chExt cx="1897887" cy="1185032"/>
              </a:xfrm>
            </p:grpSpPr>
            <p:grpSp>
              <p:nvGrpSpPr>
                <p:cNvPr id="20" name="Group 19">
                  <a:extLst>
                    <a:ext uri="{FF2B5EF4-FFF2-40B4-BE49-F238E27FC236}">
                      <a16:creationId xmlns:a16="http://schemas.microsoft.com/office/drawing/2014/main" id="{69449348-0FE2-38AB-6AF8-FF6FE21AF92F}"/>
                    </a:ext>
                  </a:extLst>
                </p:cNvPr>
                <p:cNvGrpSpPr/>
                <p:nvPr/>
              </p:nvGrpSpPr>
              <p:grpSpPr>
                <a:xfrm>
                  <a:off x="2948940" y="2508808"/>
                  <a:ext cx="274320" cy="529680"/>
                  <a:chOff x="2964180" y="2636586"/>
                  <a:chExt cx="441960" cy="853374"/>
                </a:xfrm>
                <a:solidFill>
                  <a:srgbClr val="064AA7"/>
                </a:solidFill>
              </p:grpSpPr>
              <p:sp>
                <p:nvSpPr>
                  <p:cNvPr id="18" name="Flowchart: Delay 17">
                    <a:extLst>
                      <a:ext uri="{FF2B5EF4-FFF2-40B4-BE49-F238E27FC236}">
                        <a16:creationId xmlns:a16="http://schemas.microsoft.com/office/drawing/2014/main" id="{BFBA93D4-8B11-AE5C-5613-39EE87168181}"/>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25F40C61-0C9A-BA19-C19A-2728A2EA7EBC}"/>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1" name="Group 20">
                  <a:extLst>
                    <a:ext uri="{FF2B5EF4-FFF2-40B4-BE49-F238E27FC236}">
                      <a16:creationId xmlns:a16="http://schemas.microsoft.com/office/drawing/2014/main" id="{566BC323-A82E-DF30-14EA-2D0FC898BE59}"/>
                    </a:ext>
                  </a:extLst>
                </p:cNvPr>
                <p:cNvGrpSpPr/>
                <p:nvPr/>
              </p:nvGrpSpPr>
              <p:grpSpPr>
                <a:xfrm>
                  <a:off x="3354832" y="2508808"/>
                  <a:ext cx="274320" cy="529680"/>
                  <a:chOff x="2964180" y="2636586"/>
                  <a:chExt cx="441960" cy="853374"/>
                </a:xfrm>
                <a:solidFill>
                  <a:srgbClr val="064AA7"/>
                </a:solidFill>
              </p:grpSpPr>
              <p:sp>
                <p:nvSpPr>
                  <p:cNvPr id="22" name="Flowchart: Delay 21">
                    <a:extLst>
                      <a:ext uri="{FF2B5EF4-FFF2-40B4-BE49-F238E27FC236}">
                        <a16:creationId xmlns:a16="http://schemas.microsoft.com/office/drawing/2014/main" id="{C93C342E-764B-5FB4-EEC7-6FC7C58066B9}"/>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30AFDEB3-5070-0D7C-5CF8-03D77F8E3FFC}"/>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4" name="Group 23">
                  <a:extLst>
                    <a:ext uri="{FF2B5EF4-FFF2-40B4-BE49-F238E27FC236}">
                      <a16:creationId xmlns:a16="http://schemas.microsoft.com/office/drawing/2014/main" id="{1897B46E-85BD-B60D-3ADD-D8BED86216AD}"/>
                    </a:ext>
                  </a:extLst>
                </p:cNvPr>
                <p:cNvGrpSpPr/>
                <p:nvPr/>
              </p:nvGrpSpPr>
              <p:grpSpPr>
                <a:xfrm>
                  <a:off x="3760724" y="2508808"/>
                  <a:ext cx="274320" cy="529680"/>
                  <a:chOff x="2964180" y="2636586"/>
                  <a:chExt cx="441960" cy="853374"/>
                </a:xfrm>
                <a:solidFill>
                  <a:srgbClr val="064AA7"/>
                </a:solidFill>
              </p:grpSpPr>
              <p:sp>
                <p:nvSpPr>
                  <p:cNvPr id="25" name="Flowchart: Delay 24">
                    <a:extLst>
                      <a:ext uri="{FF2B5EF4-FFF2-40B4-BE49-F238E27FC236}">
                        <a16:creationId xmlns:a16="http://schemas.microsoft.com/office/drawing/2014/main" id="{E51805BB-62B6-D593-9F1E-C6FB315573A1}"/>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EEF984DE-0C25-E731-9A71-B14FD70B0E5D}"/>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187D2CE6-EA6C-2F06-2E95-254849192D01}"/>
                    </a:ext>
                  </a:extLst>
                </p:cNvPr>
                <p:cNvGrpSpPr/>
                <p:nvPr/>
              </p:nvGrpSpPr>
              <p:grpSpPr>
                <a:xfrm>
                  <a:off x="4166616" y="2508808"/>
                  <a:ext cx="274320" cy="529680"/>
                  <a:chOff x="2964180" y="2636586"/>
                  <a:chExt cx="441960" cy="853374"/>
                </a:xfrm>
                <a:solidFill>
                  <a:srgbClr val="064AA7"/>
                </a:solidFill>
              </p:grpSpPr>
              <p:sp>
                <p:nvSpPr>
                  <p:cNvPr id="28" name="Flowchart: Delay 27">
                    <a:extLst>
                      <a:ext uri="{FF2B5EF4-FFF2-40B4-BE49-F238E27FC236}">
                        <a16:creationId xmlns:a16="http://schemas.microsoft.com/office/drawing/2014/main" id="{09119F64-C9F0-0F91-321F-8AF5367E20C7}"/>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65A0D492-29A7-9B46-AE33-4522AC03B532}"/>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5590CF6B-5889-9989-419C-D34F0B7987F1}"/>
                    </a:ext>
                  </a:extLst>
                </p:cNvPr>
                <p:cNvGrpSpPr/>
                <p:nvPr/>
              </p:nvGrpSpPr>
              <p:grpSpPr>
                <a:xfrm>
                  <a:off x="4572507" y="2508808"/>
                  <a:ext cx="274320" cy="529680"/>
                  <a:chOff x="2964180" y="2636586"/>
                  <a:chExt cx="441960" cy="853374"/>
                </a:xfrm>
                <a:solidFill>
                  <a:srgbClr val="064AA7"/>
                </a:solidFill>
              </p:grpSpPr>
              <p:sp>
                <p:nvSpPr>
                  <p:cNvPr id="31" name="Flowchart: Delay 30">
                    <a:extLst>
                      <a:ext uri="{FF2B5EF4-FFF2-40B4-BE49-F238E27FC236}">
                        <a16:creationId xmlns:a16="http://schemas.microsoft.com/office/drawing/2014/main" id="{E498B1CA-E1F6-C0A0-97DF-BB65585F698C}"/>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C3DB4BCC-3BDF-0B3E-08EB-64BD0D597F5F}"/>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3" name="Group 32">
                  <a:extLst>
                    <a:ext uri="{FF2B5EF4-FFF2-40B4-BE49-F238E27FC236}">
                      <a16:creationId xmlns:a16="http://schemas.microsoft.com/office/drawing/2014/main" id="{FA7E6A81-2888-4F78-669C-A5014DF6F527}"/>
                    </a:ext>
                  </a:extLst>
                </p:cNvPr>
                <p:cNvGrpSpPr/>
                <p:nvPr/>
              </p:nvGrpSpPr>
              <p:grpSpPr>
                <a:xfrm>
                  <a:off x="2948940" y="3164160"/>
                  <a:ext cx="274320" cy="529680"/>
                  <a:chOff x="2964180" y="2636586"/>
                  <a:chExt cx="441960" cy="853374"/>
                </a:xfrm>
                <a:solidFill>
                  <a:srgbClr val="064AA7"/>
                </a:solidFill>
              </p:grpSpPr>
              <p:sp>
                <p:nvSpPr>
                  <p:cNvPr id="34" name="Flowchart: Delay 33">
                    <a:extLst>
                      <a:ext uri="{FF2B5EF4-FFF2-40B4-BE49-F238E27FC236}">
                        <a16:creationId xmlns:a16="http://schemas.microsoft.com/office/drawing/2014/main" id="{2010627C-B5A6-7C6A-0082-B6D06A155DE0}"/>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99E5AAE9-04DE-8529-590A-29EEB6E30567}"/>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6" name="Group 35">
                  <a:extLst>
                    <a:ext uri="{FF2B5EF4-FFF2-40B4-BE49-F238E27FC236}">
                      <a16:creationId xmlns:a16="http://schemas.microsoft.com/office/drawing/2014/main" id="{5AB9C05C-C321-317C-F286-CE0D8A7A04B9}"/>
                    </a:ext>
                  </a:extLst>
                </p:cNvPr>
                <p:cNvGrpSpPr/>
                <p:nvPr/>
              </p:nvGrpSpPr>
              <p:grpSpPr>
                <a:xfrm>
                  <a:off x="3354832" y="3164160"/>
                  <a:ext cx="274320" cy="529680"/>
                  <a:chOff x="2964180" y="2636586"/>
                  <a:chExt cx="441960" cy="853374"/>
                </a:xfrm>
                <a:solidFill>
                  <a:srgbClr val="064AA7"/>
                </a:solidFill>
              </p:grpSpPr>
              <p:sp>
                <p:nvSpPr>
                  <p:cNvPr id="37" name="Flowchart: Delay 36">
                    <a:extLst>
                      <a:ext uri="{FF2B5EF4-FFF2-40B4-BE49-F238E27FC236}">
                        <a16:creationId xmlns:a16="http://schemas.microsoft.com/office/drawing/2014/main" id="{ED7EDA0F-66D5-256D-22F3-88EDAA4EC1CF}"/>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C78544D1-59C2-8952-F97D-EAE11353D669}"/>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9" name="Group 38">
                  <a:extLst>
                    <a:ext uri="{FF2B5EF4-FFF2-40B4-BE49-F238E27FC236}">
                      <a16:creationId xmlns:a16="http://schemas.microsoft.com/office/drawing/2014/main" id="{1AAB66D4-411B-3740-03E0-92034309518D}"/>
                    </a:ext>
                  </a:extLst>
                </p:cNvPr>
                <p:cNvGrpSpPr/>
                <p:nvPr/>
              </p:nvGrpSpPr>
              <p:grpSpPr>
                <a:xfrm>
                  <a:off x="3760724" y="3164160"/>
                  <a:ext cx="274320" cy="529680"/>
                  <a:chOff x="2964180" y="2636586"/>
                  <a:chExt cx="441960" cy="853374"/>
                </a:xfrm>
                <a:solidFill>
                  <a:srgbClr val="064AA7"/>
                </a:solidFill>
              </p:grpSpPr>
              <p:sp>
                <p:nvSpPr>
                  <p:cNvPr id="40" name="Flowchart: Delay 39">
                    <a:extLst>
                      <a:ext uri="{FF2B5EF4-FFF2-40B4-BE49-F238E27FC236}">
                        <a16:creationId xmlns:a16="http://schemas.microsoft.com/office/drawing/2014/main" id="{227433B1-517D-F93B-8C84-24A371A05404}"/>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18E34264-93C1-87AE-0623-9ED8DA82A75A}"/>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42" name="Group 41">
                  <a:extLst>
                    <a:ext uri="{FF2B5EF4-FFF2-40B4-BE49-F238E27FC236}">
                      <a16:creationId xmlns:a16="http://schemas.microsoft.com/office/drawing/2014/main" id="{74F58BD7-AFAE-BA07-84A8-A7BC2F1FB5ED}"/>
                    </a:ext>
                  </a:extLst>
                </p:cNvPr>
                <p:cNvGrpSpPr/>
                <p:nvPr/>
              </p:nvGrpSpPr>
              <p:grpSpPr>
                <a:xfrm>
                  <a:off x="4166616" y="3164160"/>
                  <a:ext cx="274320" cy="529680"/>
                  <a:chOff x="2964180" y="2636586"/>
                  <a:chExt cx="441960" cy="853374"/>
                </a:xfrm>
                <a:solidFill>
                  <a:srgbClr val="064AA7"/>
                </a:solidFill>
              </p:grpSpPr>
              <p:sp>
                <p:nvSpPr>
                  <p:cNvPr id="43" name="Flowchart: Delay 42">
                    <a:extLst>
                      <a:ext uri="{FF2B5EF4-FFF2-40B4-BE49-F238E27FC236}">
                        <a16:creationId xmlns:a16="http://schemas.microsoft.com/office/drawing/2014/main" id="{17B17DCD-BB32-BEE8-3B83-107DFEDCB1B8}"/>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B60A293F-F892-791F-45D1-0EAD1ACE3000}"/>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46" name="Group 45">
                  <a:extLst>
                    <a:ext uri="{FF2B5EF4-FFF2-40B4-BE49-F238E27FC236}">
                      <a16:creationId xmlns:a16="http://schemas.microsoft.com/office/drawing/2014/main" id="{018F3DEA-1574-CFD1-3E14-E0A90C1ED409}"/>
                    </a:ext>
                  </a:extLst>
                </p:cNvPr>
                <p:cNvGrpSpPr/>
                <p:nvPr/>
              </p:nvGrpSpPr>
              <p:grpSpPr>
                <a:xfrm>
                  <a:off x="4572507" y="3164160"/>
                  <a:ext cx="274320" cy="529680"/>
                  <a:chOff x="2964180" y="2636586"/>
                  <a:chExt cx="441960" cy="853374"/>
                </a:xfrm>
                <a:solidFill>
                  <a:srgbClr val="064AA7"/>
                </a:solidFill>
              </p:grpSpPr>
              <p:sp>
                <p:nvSpPr>
                  <p:cNvPr id="47" name="Flowchart: Delay 46">
                    <a:extLst>
                      <a:ext uri="{FF2B5EF4-FFF2-40B4-BE49-F238E27FC236}">
                        <a16:creationId xmlns:a16="http://schemas.microsoft.com/office/drawing/2014/main" id="{584C5D4E-3074-E6E9-59DD-94A13C52596C}"/>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A091810C-00B2-CC63-546D-EE590DBBE7B8}"/>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50" name="Text Box 94">
                <a:extLst>
                  <a:ext uri="{FF2B5EF4-FFF2-40B4-BE49-F238E27FC236}">
                    <a16:creationId xmlns:a16="http://schemas.microsoft.com/office/drawing/2014/main" id="{00F4C226-27DB-2675-BC68-C39419BD31F6}"/>
                  </a:ext>
                </a:extLst>
              </p:cNvPr>
              <p:cNvSpPr txBox="1">
                <a:spLocks noChangeArrowheads="1"/>
              </p:cNvSpPr>
              <p:nvPr/>
            </p:nvSpPr>
            <p:spPr bwMode="auto">
              <a:xfrm>
                <a:off x="1677871" y="2508808"/>
                <a:ext cx="1915445" cy="118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Lower analytical sensitivity</a:t>
                </a:r>
              </a:p>
            </p:txBody>
          </p:sp>
        </p:grpSp>
        <p:grpSp>
          <p:nvGrpSpPr>
            <p:cNvPr id="53" name="Group 52">
              <a:extLst>
                <a:ext uri="{FF2B5EF4-FFF2-40B4-BE49-F238E27FC236}">
                  <a16:creationId xmlns:a16="http://schemas.microsoft.com/office/drawing/2014/main" id="{836C0D3C-F23C-0527-8AA8-3E604EEF3D00}"/>
                </a:ext>
              </a:extLst>
            </p:cNvPr>
            <p:cNvGrpSpPr/>
            <p:nvPr/>
          </p:nvGrpSpPr>
          <p:grpSpPr>
            <a:xfrm>
              <a:off x="7498080" y="2508808"/>
              <a:ext cx="3984924" cy="1185032"/>
              <a:chOff x="1669623" y="2508808"/>
              <a:chExt cx="3984924" cy="1185032"/>
            </a:xfrm>
          </p:grpSpPr>
          <p:grpSp>
            <p:nvGrpSpPr>
              <p:cNvPr id="54" name="Group 53">
                <a:extLst>
                  <a:ext uri="{FF2B5EF4-FFF2-40B4-BE49-F238E27FC236}">
                    <a16:creationId xmlns:a16="http://schemas.microsoft.com/office/drawing/2014/main" id="{9EE836E2-B045-771A-9961-2077B39E3282}"/>
                  </a:ext>
                </a:extLst>
              </p:cNvPr>
              <p:cNvGrpSpPr/>
              <p:nvPr/>
            </p:nvGrpSpPr>
            <p:grpSpPr>
              <a:xfrm>
                <a:off x="3756660" y="2508808"/>
                <a:ext cx="1897887" cy="1185032"/>
                <a:chOff x="2948940" y="2508808"/>
                <a:chExt cx="1897887" cy="1185032"/>
              </a:xfrm>
            </p:grpSpPr>
            <p:grpSp>
              <p:nvGrpSpPr>
                <p:cNvPr id="56" name="Group 55">
                  <a:extLst>
                    <a:ext uri="{FF2B5EF4-FFF2-40B4-BE49-F238E27FC236}">
                      <a16:creationId xmlns:a16="http://schemas.microsoft.com/office/drawing/2014/main" id="{AE097DD9-9905-8C08-5CE5-BF9104AE2A83}"/>
                    </a:ext>
                  </a:extLst>
                </p:cNvPr>
                <p:cNvGrpSpPr/>
                <p:nvPr/>
              </p:nvGrpSpPr>
              <p:grpSpPr>
                <a:xfrm>
                  <a:off x="2948940" y="2508808"/>
                  <a:ext cx="274320" cy="529680"/>
                  <a:chOff x="2964180" y="2636586"/>
                  <a:chExt cx="441960" cy="853374"/>
                </a:xfrm>
                <a:solidFill>
                  <a:srgbClr val="064AA7"/>
                </a:solidFill>
              </p:grpSpPr>
              <p:sp>
                <p:nvSpPr>
                  <p:cNvPr id="84" name="Flowchart: Delay 83">
                    <a:extLst>
                      <a:ext uri="{FF2B5EF4-FFF2-40B4-BE49-F238E27FC236}">
                        <a16:creationId xmlns:a16="http://schemas.microsoft.com/office/drawing/2014/main" id="{54800D2D-7A2F-F1ED-FF1C-DD0EDF0472FB}"/>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1257FE16-F7AC-8D75-DF1E-D2F4A85175DC}"/>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7" name="Group 56">
                  <a:extLst>
                    <a:ext uri="{FF2B5EF4-FFF2-40B4-BE49-F238E27FC236}">
                      <a16:creationId xmlns:a16="http://schemas.microsoft.com/office/drawing/2014/main" id="{820372FE-FAF1-3A87-5113-2FC557AF544A}"/>
                    </a:ext>
                  </a:extLst>
                </p:cNvPr>
                <p:cNvGrpSpPr/>
                <p:nvPr/>
              </p:nvGrpSpPr>
              <p:grpSpPr>
                <a:xfrm>
                  <a:off x="3354832" y="2508808"/>
                  <a:ext cx="274320" cy="529680"/>
                  <a:chOff x="2964180" y="2636586"/>
                  <a:chExt cx="441960" cy="853374"/>
                </a:xfrm>
                <a:solidFill>
                  <a:srgbClr val="064AA7"/>
                </a:solidFill>
              </p:grpSpPr>
              <p:sp>
                <p:nvSpPr>
                  <p:cNvPr id="82" name="Flowchart: Delay 81">
                    <a:extLst>
                      <a:ext uri="{FF2B5EF4-FFF2-40B4-BE49-F238E27FC236}">
                        <a16:creationId xmlns:a16="http://schemas.microsoft.com/office/drawing/2014/main" id="{992317B6-55CB-80F2-6FA9-2150FDED4FB4}"/>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3" name="Oval 82">
                    <a:extLst>
                      <a:ext uri="{FF2B5EF4-FFF2-40B4-BE49-F238E27FC236}">
                        <a16:creationId xmlns:a16="http://schemas.microsoft.com/office/drawing/2014/main" id="{9EFA7D09-DD96-4F91-C7FC-523A80822F0B}"/>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8" name="Group 57">
                  <a:extLst>
                    <a:ext uri="{FF2B5EF4-FFF2-40B4-BE49-F238E27FC236}">
                      <a16:creationId xmlns:a16="http://schemas.microsoft.com/office/drawing/2014/main" id="{F3193558-A82D-1953-8EF3-583CF4EA9E1E}"/>
                    </a:ext>
                  </a:extLst>
                </p:cNvPr>
                <p:cNvGrpSpPr/>
                <p:nvPr/>
              </p:nvGrpSpPr>
              <p:grpSpPr>
                <a:xfrm>
                  <a:off x="3760724" y="2508808"/>
                  <a:ext cx="274320" cy="529680"/>
                  <a:chOff x="2964180" y="2636586"/>
                  <a:chExt cx="441960" cy="853374"/>
                </a:xfrm>
                <a:solidFill>
                  <a:srgbClr val="064AA7"/>
                </a:solidFill>
              </p:grpSpPr>
              <p:sp>
                <p:nvSpPr>
                  <p:cNvPr id="80" name="Flowchart: Delay 79">
                    <a:extLst>
                      <a:ext uri="{FF2B5EF4-FFF2-40B4-BE49-F238E27FC236}">
                        <a16:creationId xmlns:a16="http://schemas.microsoft.com/office/drawing/2014/main" id="{0B9B269A-CBA8-B701-DD35-853E6FACBC80}"/>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2A7FDB99-4F25-F04D-1F2A-932C05E8D091}"/>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9" name="Group 58">
                  <a:extLst>
                    <a:ext uri="{FF2B5EF4-FFF2-40B4-BE49-F238E27FC236}">
                      <a16:creationId xmlns:a16="http://schemas.microsoft.com/office/drawing/2014/main" id="{A12A7836-0F24-2B3E-81EC-D4044D22C6C7}"/>
                    </a:ext>
                  </a:extLst>
                </p:cNvPr>
                <p:cNvGrpSpPr/>
                <p:nvPr/>
              </p:nvGrpSpPr>
              <p:grpSpPr>
                <a:xfrm>
                  <a:off x="4166616" y="2508808"/>
                  <a:ext cx="274320" cy="529680"/>
                  <a:chOff x="2964180" y="2636586"/>
                  <a:chExt cx="441960" cy="853374"/>
                </a:xfrm>
                <a:solidFill>
                  <a:srgbClr val="064AA7"/>
                </a:solidFill>
              </p:grpSpPr>
              <p:sp>
                <p:nvSpPr>
                  <p:cNvPr id="78" name="Flowchart: Delay 77">
                    <a:extLst>
                      <a:ext uri="{FF2B5EF4-FFF2-40B4-BE49-F238E27FC236}">
                        <a16:creationId xmlns:a16="http://schemas.microsoft.com/office/drawing/2014/main" id="{AF515410-86DA-7249-C9FD-A87337EC4BAA}"/>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78319EA5-48D7-9306-0943-E2F91F209A9B}"/>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0" name="Group 59">
                  <a:extLst>
                    <a:ext uri="{FF2B5EF4-FFF2-40B4-BE49-F238E27FC236}">
                      <a16:creationId xmlns:a16="http://schemas.microsoft.com/office/drawing/2014/main" id="{832FFC6C-2F89-ABC0-2F45-2D5D6AD0913A}"/>
                    </a:ext>
                  </a:extLst>
                </p:cNvPr>
                <p:cNvGrpSpPr/>
                <p:nvPr/>
              </p:nvGrpSpPr>
              <p:grpSpPr>
                <a:xfrm>
                  <a:off x="4572507" y="2508808"/>
                  <a:ext cx="274320" cy="529680"/>
                  <a:chOff x="2964180" y="2636586"/>
                  <a:chExt cx="441960" cy="853374"/>
                </a:xfrm>
                <a:solidFill>
                  <a:srgbClr val="064AA7"/>
                </a:solidFill>
              </p:grpSpPr>
              <p:sp>
                <p:nvSpPr>
                  <p:cNvPr id="76" name="Flowchart: Delay 75">
                    <a:extLst>
                      <a:ext uri="{FF2B5EF4-FFF2-40B4-BE49-F238E27FC236}">
                        <a16:creationId xmlns:a16="http://schemas.microsoft.com/office/drawing/2014/main" id="{F6E06CBE-9A2F-B538-FFD5-3F8E56993C9C}"/>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D6F358BA-18F6-EF95-C347-C12A65F7FA89}"/>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1" name="Group 60">
                  <a:extLst>
                    <a:ext uri="{FF2B5EF4-FFF2-40B4-BE49-F238E27FC236}">
                      <a16:creationId xmlns:a16="http://schemas.microsoft.com/office/drawing/2014/main" id="{2F7807C2-7193-0DCD-1AB7-E4E4F2D5B432}"/>
                    </a:ext>
                  </a:extLst>
                </p:cNvPr>
                <p:cNvGrpSpPr/>
                <p:nvPr/>
              </p:nvGrpSpPr>
              <p:grpSpPr>
                <a:xfrm>
                  <a:off x="2948940" y="3164160"/>
                  <a:ext cx="274320" cy="529680"/>
                  <a:chOff x="2964180" y="2636586"/>
                  <a:chExt cx="441960" cy="853374"/>
                </a:xfrm>
                <a:solidFill>
                  <a:srgbClr val="064AA7"/>
                </a:solidFill>
              </p:grpSpPr>
              <p:sp>
                <p:nvSpPr>
                  <p:cNvPr id="74" name="Flowchart: Delay 73">
                    <a:extLst>
                      <a:ext uri="{FF2B5EF4-FFF2-40B4-BE49-F238E27FC236}">
                        <a16:creationId xmlns:a16="http://schemas.microsoft.com/office/drawing/2014/main" id="{C1870CFA-5FC6-45DF-80FC-AE247EA00D46}"/>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A3A7BE95-66B1-8FF3-49D0-B6A3E0FE83D8}"/>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2" name="Group 61">
                  <a:extLst>
                    <a:ext uri="{FF2B5EF4-FFF2-40B4-BE49-F238E27FC236}">
                      <a16:creationId xmlns:a16="http://schemas.microsoft.com/office/drawing/2014/main" id="{A6A29148-7627-DB4E-9C2C-6502D1117C1D}"/>
                    </a:ext>
                  </a:extLst>
                </p:cNvPr>
                <p:cNvGrpSpPr/>
                <p:nvPr/>
              </p:nvGrpSpPr>
              <p:grpSpPr>
                <a:xfrm>
                  <a:off x="3354832" y="3164160"/>
                  <a:ext cx="274320" cy="529680"/>
                  <a:chOff x="2964180" y="2636586"/>
                  <a:chExt cx="441960" cy="853374"/>
                </a:xfrm>
                <a:solidFill>
                  <a:srgbClr val="064AA7"/>
                </a:solidFill>
              </p:grpSpPr>
              <p:sp>
                <p:nvSpPr>
                  <p:cNvPr id="72" name="Flowchart: Delay 71">
                    <a:extLst>
                      <a:ext uri="{FF2B5EF4-FFF2-40B4-BE49-F238E27FC236}">
                        <a16:creationId xmlns:a16="http://schemas.microsoft.com/office/drawing/2014/main" id="{A262DF68-0467-EC6F-E760-27339B8829BE}"/>
                      </a:ext>
                    </a:extLst>
                  </p:cNvPr>
                  <p:cNvSpPr/>
                  <p:nvPr/>
                </p:nvSpPr>
                <p:spPr>
                  <a:xfrm rot="16200000">
                    <a:off x="2964180" y="3048000"/>
                    <a:ext cx="441960" cy="441960"/>
                  </a:xfrm>
                  <a:prstGeom prst="flowChartDelay">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B619E9A6-333E-D35B-F520-A54F2D2F4682}"/>
                      </a:ext>
                    </a:extLst>
                  </p:cNvPr>
                  <p:cNvSpPr/>
                  <p:nvPr/>
                </p:nvSpPr>
                <p:spPr>
                  <a:xfrm>
                    <a:off x="2989773" y="2636586"/>
                    <a:ext cx="390774" cy="390774"/>
                  </a:xfrm>
                  <a:prstGeom prst="ellipse">
                    <a:avLst/>
                  </a:prstGeom>
                  <a:solidFill>
                    <a:srgbClr val="E84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3" name="Group 62">
                  <a:extLst>
                    <a:ext uri="{FF2B5EF4-FFF2-40B4-BE49-F238E27FC236}">
                      <a16:creationId xmlns:a16="http://schemas.microsoft.com/office/drawing/2014/main" id="{B1D868F2-3004-9691-E523-02FB22DE45F7}"/>
                    </a:ext>
                  </a:extLst>
                </p:cNvPr>
                <p:cNvGrpSpPr/>
                <p:nvPr/>
              </p:nvGrpSpPr>
              <p:grpSpPr>
                <a:xfrm>
                  <a:off x="3760724" y="3164160"/>
                  <a:ext cx="274320" cy="529680"/>
                  <a:chOff x="2964180" y="2636586"/>
                  <a:chExt cx="441960" cy="853374"/>
                </a:xfrm>
                <a:solidFill>
                  <a:srgbClr val="064AA7"/>
                </a:solidFill>
              </p:grpSpPr>
              <p:sp>
                <p:nvSpPr>
                  <p:cNvPr id="70" name="Flowchart: Delay 69">
                    <a:extLst>
                      <a:ext uri="{FF2B5EF4-FFF2-40B4-BE49-F238E27FC236}">
                        <a16:creationId xmlns:a16="http://schemas.microsoft.com/office/drawing/2014/main" id="{949D7A93-E12A-C03F-8A20-E3F3CB8E3F65}"/>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80C3EB22-3E2D-5C88-44FB-045FEB7A74BA}"/>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4" name="Group 63">
                  <a:extLst>
                    <a:ext uri="{FF2B5EF4-FFF2-40B4-BE49-F238E27FC236}">
                      <a16:creationId xmlns:a16="http://schemas.microsoft.com/office/drawing/2014/main" id="{8EDCF451-11E5-8860-796D-925161084A7D}"/>
                    </a:ext>
                  </a:extLst>
                </p:cNvPr>
                <p:cNvGrpSpPr/>
                <p:nvPr/>
              </p:nvGrpSpPr>
              <p:grpSpPr>
                <a:xfrm>
                  <a:off x="4166616" y="3164160"/>
                  <a:ext cx="274320" cy="529680"/>
                  <a:chOff x="2964180" y="2636586"/>
                  <a:chExt cx="441960" cy="853374"/>
                </a:xfrm>
                <a:solidFill>
                  <a:srgbClr val="064AA7"/>
                </a:solidFill>
              </p:grpSpPr>
              <p:sp>
                <p:nvSpPr>
                  <p:cNvPr id="68" name="Flowchart: Delay 67">
                    <a:extLst>
                      <a:ext uri="{FF2B5EF4-FFF2-40B4-BE49-F238E27FC236}">
                        <a16:creationId xmlns:a16="http://schemas.microsoft.com/office/drawing/2014/main" id="{70EEEA0C-6866-9826-14ED-1C86D2305A58}"/>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id="{C0A86DAC-D69E-004E-C994-7AF254720D2E}"/>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5" name="Group 64">
                  <a:extLst>
                    <a:ext uri="{FF2B5EF4-FFF2-40B4-BE49-F238E27FC236}">
                      <a16:creationId xmlns:a16="http://schemas.microsoft.com/office/drawing/2014/main" id="{C8C2BCE3-D7D8-C747-57AD-BB0D8E53947F}"/>
                    </a:ext>
                  </a:extLst>
                </p:cNvPr>
                <p:cNvGrpSpPr/>
                <p:nvPr/>
              </p:nvGrpSpPr>
              <p:grpSpPr>
                <a:xfrm>
                  <a:off x="4572507" y="3164160"/>
                  <a:ext cx="274320" cy="529680"/>
                  <a:chOff x="2964180" y="2636586"/>
                  <a:chExt cx="441960" cy="853374"/>
                </a:xfrm>
                <a:solidFill>
                  <a:srgbClr val="064AA7"/>
                </a:solidFill>
              </p:grpSpPr>
              <p:sp>
                <p:nvSpPr>
                  <p:cNvPr id="66" name="Flowchart: Delay 65">
                    <a:extLst>
                      <a:ext uri="{FF2B5EF4-FFF2-40B4-BE49-F238E27FC236}">
                        <a16:creationId xmlns:a16="http://schemas.microsoft.com/office/drawing/2014/main" id="{71A8F91B-3F00-EDF5-3D0B-40116DA10BEC}"/>
                      </a:ext>
                    </a:extLst>
                  </p:cNvPr>
                  <p:cNvSpPr/>
                  <p:nvPr/>
                </p:nvSpPr>
                <p:spPr>
                  <a:xfrm rot="16200000">
                    <a:off x="2964180" y="3048000"/>
                    <a:ext cx="441960" cy="441960"/>
                  </a:xfrm>
                  <a:prstGeom prst="flowChartDelay">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Oval 66">
                    <a:extLst>
                      <a:ext uri="{FF2B5EF4-FFF2-40B4-BE49-F238E27FC236}">
                        <a16:creationId xmlns:a16="http://schemas.microsoft.com/office/drawing/2014/main" id="{4458CDB1-EC50-D0A7-861D-C06B95644BFB}"/>
                      </a:ext>
                    </a:extLst>
                  </p:cNvPr>
                  <p:cNvSpPr/>
                  <p:nvPr/>
                </p:nvSpPr>
                <p:spPr>
                  <a:xfrm>
                    <a:off x="2989773" y="2636586"/>
                    <a:ext cx="390774" cy="390774"/>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55" name="Text Box 94">
                <a:extLst>
                  <a:ext uri="{FF2B5EF4-FFF2-40B4-BE49-F238E27FC236}">
                    <a16:creationId xmlns:a16="http://schemas.microsoft.com/office/drawing/2014/main" id="{369489C7-5857-EDEC-4C58-7E5C00CB554E}"/>
                  </a:ext>
                </a:extLst>
              </p:cNvPr>
              <p:cNvSpPr txBox="1">
                <a:spLocks noChangeArrowheads="1"/>
              </p:cNvSpPr>
              <p:nvPr/>
            </p:nvSpPr>
            <p:spPr bwMode="auto">
              <a:xfrm>
                <a:off x="1669623" y="2508808"/>
                <a:ext cx="1923693" cy="118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Higher analytical sensitivity</a:t>
                </a:r>
              </a:p>
            </p:txBody>
          </p:sp>
        </p:grpSp>
        <p:sp>
          <p:nvSpPr>
            <p:cNvPr id="88" name="Text Box 94">
              <a:extLst>
                <a:ext uri="{FF2B5EF4-FFF2-40B4-BE49-F238E27FC236}">
                  <a16:creationId xmlns:a16="http://schemas.microsoft.com/office/drawing/2014/main" id="{DDAAE5F6-B93C-48C4-E646-75A1BEAEDE9A}"/>
                </a:ext>
              </a:extLst>
            </p:cNvPr>
            <p:cNvSpPr txBox="1">
              <a:spLocks noChangeArrowheads="1"/>
            </p:cNvSpPr>
            <p:nvPr/>
          </p:nvSpPr>
          <p:spPr bwMode="auto">
            <a:xfrm>
              <a:off x="1698759" y="4903600"/>
              <a:ext cx="2456968" cy="118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Higher imprecision</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More ‘analytical noise‘  </a:t>
              </a:r>
            </a:p>
          </p:txBody>
        </p:sp>
        <p:grpSp>
          <p:nvGrpSpPr>
            <p:cNvPr id="137" name="Group 136">
              <a:extLst>
                <a:ext uri="{FF2B5EF4-FFF2-40B4-BE49-F238E27FC236}">
                  <a16:creationId xmlns:a16="http://schemas.microsoft.com/office/drawing/2014/main" id="{58B76BB0-F4E9-8622-D984-494162707C35}"/>
                </a:ext>
              </a:extLst>
            </p:cNvPr>
            <p:cNvGrpSpPr/>
            <p:nvPr/>
          </p:nvGrpSpPr>
          <p:grpSpPr>
            <a:xfrm>
              <a:off x="4234386" y="4643285"/>
              <a:ext cx="2080803" cy="1519389"/>
              <a:chOff x="4364768" y="4643285"/>
              <a:chExt cx="2080803" cy="1519389"/>
            </a:xfrm>
          </p:grpSpPr>
          <p:grpSp>
            <p:nvGrpSpPr>
              <p:cNvPr id="129" name="Group 128">
                <a:extLst>
                  <a:ext uri="{FF2B5EF4-FFF2-40B4-BE49-F238E27FC236}">
                    <a16:creationId xmlns:a16="http://schemas.microsoft.com/office/drawing/2014/main" id="{BDFF51BC-2550-23B7-C4A5-46D8B78340F7}"/>
                  </a:ext>
                </a:extLst>
              </p:cNvPr>
              <p:cNvGrpSpPr/>
              <p:nvPr/>
            </p:nvGrpSpPr>
            <p:grpSpPr>
              <a:xfrm>
                <a:off x="4364768" y="5128260"/>
                <a:ext cx="2080803" cy="1034414"/>
                <a:chOff x="4364771" y="5128260"/>
                <a:chExt cx="2080803" cy="1034414"/>
              </a:xfrm>
            </p:grpSpPr>
            <p:cxnSp>
              <p:nvCxnSpPr>
                <p:cNvPr id="120" name="Straight Connector 119">
                  <a:extLst>
                    <a:ext uri="{FF2B5EF4-FFF2-40B4-BE49-F238E27FC236}">
                      <a16:creationId xmlns:a16="http://schemas.microsoft.com/office/drawing/2014/main" id="{FEB775CE-2747-334A-531D-F5B300E52FDD}"/>
                    </a:ext>
                  </a:extLst>
                </p:cNvPr>
                <p:cNvCxnSpPr>
                  <a:cxnSpLocks/>
                </p:cNvCxnSpPr>
                <p:nvPr/>
              </p:nvCxnSpPr>
              <p:spPr>
                <a:xfrm>
                  <a:off x="4364771" y="6156960"/>
                  <a:ext cx="2080803"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12A6E257-F85A-A380-F76C-15A33320028E}"/>
                    </a:ext>
                  </a:extLst>
                </p:cNvPr>
                <p:cNvGrpSpPr/>
                <p:nvPr/>
              </p:nvGrpSpPr>
              <p:grpSpPr>
                <a:xfrm>
                  <a:off x="4656819" y="5128260"/>
                  <a:ext cx="1496707" cy="1034414"/>
                  <a:chOff x="4576226" y="5128260"/>
                  <a:chExt cx="1496707" cy="1034414"/>
                </a:xfrm>
              </p:grpSpPr>
              <p:cxnSp>
                <p:nvCxnSpPr>
                  <p:cNvPr id="122" name="Straight Connector 121">
                    <a:extLst>
                      <a:ext uri="{FF2B5EF4-FFF2-40B4-BE49-F238E27FC236}">
                        <a16:creationId xmlns:a16="http://schemas.microsoft.com/office/drawing/2014/main" id="{0D7525B4-264B-325C-0047-DE30502B0E06}"/>
                      </a:ext>
                    </a:extLst>
                  </p:cNvPr>
                  <p:cNvCxnSpPr>
                    <a:cxnSpLocks/>
                  </p:cNvCxnSpPr>
                  <p:nvPr/>
                </p:nvCxnSpPr>
                <p:spPr>
                  <a:xfrm>
                    <a:off x="5324891" y="5128260"/>
                    <a:ext cx="0" cy="1026795"/>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3" name="Freeform: Shape 122">
                    <a:extLst>
                      <a:ext uri="{FF2B5EF4-FFF2-40B4-BE49-F238E27FC236}">
                        <a16:creationId xmlns:a16="http://schemas.microsoft.com/office/drawing/2014/main" id="{2D71A5DE-EC4F-6BAD-720A-71350F5C7413}"/>
                      </a:ext>
                    </a:extLst>
                  </p:cNvPr>
                  <p:cNvSpPr/>
                  <p:nvPr/>
                </p:nvSpPr>
                <p:spPr>
                  <a:xfrm>
                    <a:off x="4576226" y="5223509"/>
                    <a:ext cx="746760" cy="939165"/>
                  </a:xfrm>
                  <a:custGeom>
                    <a:avLst/>
                    <a:gdLst>
                      <a:gd name="connsiteX0" fmla="*/ 746760 w 746760"/>
                      <a:gd name="connsiteY0" fmla="*/ 0 h 960120"/>
                      <a:gd name="connsiteX1" fmla="*/ 632460 w 746760"/>
                      <a:gd name="connsiteY1" fmla="*/ 106680 h 960120"/>
                      <a:gd name="connsiteX2" fmla="*/ 518160 w 746760"/>
                      <a:gd name="connsiteY2" fmla="*/ 563880 h 960120"/>
                      <a:gd name="connsiteX3" fmla="*/ 373380 w 746760"/>
                      <a:gd name="connsiteY3" fmla="*/ 838200 h 960120"/>
                      <a:gd name="connsiteX4" fmla="*/ 0 w 74676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 h="960120">
                        <a:moveTo>
                          <a:pt x="746760" y="0"/>
                        </a:moveTo>
                        <a:cubicBezTo>
                          <a:pt x="708660" y="6350"/>
                          <a:pt x="670560" y="12700"/>
                          <a:pt x="632460" y="106680"/>
                        </a:cubicBezTo>
                        <a:cubicBezTo>
                          <a:pt x="594360" y="200660"/>
                          <a:pt x="561340" y="441960"/>
                          <a:pt x="518160" y="563880"/>
                        </a:cubicBezTo>
                        <a:cubicBezTo>
                          <a:pt x="474980" y="685800"/>
                          <a:pt x="459740" y="772160"/>
                          <a:pt x="373380" y="838200"/>
                        </a:cubicBezTo>
                        <a:cubicBezTo>
                          <a:pt x="287020" y="904240"/>
                          <a:pt x="134620" y="951230"/>
                          <a:pt x="0" y="960120"/>
                        </a:cubicBezTo>
                      </a:path>
                    </a:pathLst>
                  </a:custGeom>
                  <a:noFill/>
                  <a:ln w="19050">
                    <a:solidFill>
                      <a:srgbClr val="E84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83865869-7FFF-7848-4116-41EA74A11009}"/>
                      </a:ext>
                    </a:extLst>
                  </p:cNvPr>
                  <p:cNvSpPr/>
                  <p:nvPr/>
                </p:nvSpPr>
                <p:spPr>
                  <a:xfrm flipH="1">
                    <a:off x="5326173" y="5223509"/>
                    <a:ext cx="746760" cy="939165"/>
                  </a:xfrm>
                  <a:custGeom>
                    <a:avLst/>
                    <a:gdLst>
                      <a:gd name="connsiteX0" fmla="*/ 746760 w 746760"/>
                      <a:gd name="connsiteY0" fmla="*/ 0 h 960120"/>
                      <a:gd name="connsiteX1" fmla="*/ 632460 w 746760"/>
                      <a:gd name="connsiteY1" fmla="*/ 106680 h 960120"/>
                      <a:gd name="connsiteX2" fmla="*/ 518160 w 746760"/>
                      <a:gd name="connsiteY2" fmla="*/ 563880 h 960120"/>
                      <a:gd name="connsiteX3" fmla="*/ 373380 w 746760"/>
                      <a:gd name="connsiteY3" fmla="*/ 838200 h 960120"/>
                      <a:gd name="connsiteX4" fmla="*/ 0 w 74676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 h="960120">
                        <a:moveTo>
                          <a:pt x="746760" y="0"/>
                        </a:moveTo>
                        <a:cubicBezTo>
                          <a:pt x="708660" y="6350"/>
                          <a:pt x="670560" y="12700"/>
                          <a:pt x="632460" y="106680"/>
                        </a:cubicBezTo>
                        <a:cubicBezTo>
                          <a:pt x="594360" y="200660"/>
                          <a:pt x="561340" y="441960"/>
                          <a:pt x="518160" y="563880"/>
                        </a:cubicBezTo>
                        <a:cubicBezTo>
                          <a:pt x="474980" y="685800"/>
                          <a:pt x="459740" y="772160"/>
                          <a:pt x="373380" y="838200"/>
                        </a:cubicBezTo>
                        <a:cubicBezTo>
                          <a:pt x="287020" y="904240"/>
                          <a:pt x="134620" y="951230"/>
                          <a:pt x="0" y="960120"/>
                        </a:cubicBezTo>
                      </a:path>
                    </a:pathLst>
                  </a:custGeom>
                  <a:noFill/>
                  <a:ln w="19050">
                    <a:solidFill>
                      <a:srgbClr val="E84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127" name="Text Box 94">
                <a:extLst>
                  <a:ext uri="{FF2B5EF4-FFF2-40B4-BE49-F238E27FC236}">
                    <a16:creationId xmlns:a16="http://schemas.microsoft.com/office/drawing/2014/main" id="{363A79C8-D9B2-06E3-AE5B-F86915367690}"/>
                  </a:ext>
                </a:extLst>
              </p:cNvPr>
              <p:cNvSpPr txBox="1">
                <a:spLocks noChangeArrowheads="1"/>
              </p:cNvSpPr>
              <p:nvPr/>
            </p:nvSpPr>
            <p:spPr bwMode="auto">
              <a:xfrm>
                <a:off x="4364768" y="4643285"/>
                <a:ext cx="2080803" cy="27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Measured value</a:t>
                </a:r>
              </a:p>
            </p:txBody>
          </p:sp>
          <p:cxnSp>
            <p:nvCxnSpPr>
              <p:cNvPr id="130" name="Straight Arrow Connector 129">
                <a:extLst>
                  <a:ext uri="{FF2B5EF4-FFF2-40B4-BE49-F238E27FC236}">
                    <a16:creationId xmlns:a16="http://schemas.microsoft.com/office/drawing/2014/main" id="{49AE51D1-3A53-0A99-9BB2-D81792F5E366}"/>
                  </a:ext>
                </a:extLst>
              </p:cNvPr>
              <p:cNvCxnSpPr>
                <a:cxnSpLocks/>
              </p:cNvCxnSpPr>
              <p:nvPr/>
            </p:nvCxnSpPr>
            <p:spPr>
              <a:xfrm>
                <a:off x="5405169" y="4903600"/>
                <a:ext cx="0" cy="217040"/>
              </a:xfrm>
              <a:prstGeom prst="straightConnector1">
                <a:avLst/>
              </a:prstGeom>
              <a:ln w="12700">
                <a:solidFill>
                  <a:srgbClr val="696C6D"/>
                </a:solidFill>
                <a:tailEnd type="oval"/>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C5583F41-6005-264D-F5E3-E174CDDFB337}"/>
                  </a:ext>
                </a:extLst>
              </p:cNvPr>
              <p:cNvCxnSpPr>
                <a:cxnSpLocks/>
              </p:cNvCxnSpPr>
              <p:nvPr/>
            </p:nvCxnSpPr>
            <p:spPr>
              <a:xfrm flipH="1">
                <a:off x="5206407" y="5601842"/>
                <a:ext cx="392388" cy="0"/>
              </a:xfrm>
              <a:prstGeom prst="straightConnector1">
                <a:avLst/>
              </a:prstGeom>
              <a:ln w="19050">
                <a:solidFill>
                  <a:srgbClr val="696C6D"/>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6" name="Text Box 94">
                <a:extLst>
                  <a:ext uri="{FF2B5EF4-FFF2-40B4-BE49-F238E27FC236}">
                    <a16:creationId xmlns:a16="http://schemas.microsoft.com/office/drawing/2014/main" id="{C40B7240-C58E-E214-0E5A-D4F5EBD96570}"/>
                  </a:ext>
                </a:extLst>
              </p:cNvPr>
              <p:cNvSpPr txBox="1">
                <a:spLocks noChangeArrowheads="1"/>
              </p:cNvSpPr>
              <p:nvPr/>
            </p:nvSpPr>
            <p:spPr bwMode="auto">
              <a:xfrm>
                <a:off x="5574304" y="5464937"/>
                <a:ext cx="487454" cy="27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CV</a:t>
                </a:r>
              </a:p>
            </p:txBody>
          </p:sp>
        </p:grpSp>
        <p:grpSp>
          <p:nvGrpSpPr>
            <p:cNvPr id="149" name="Group 148">
              <a:extLst>
                <a:ext uri="{FF2B5EF4-FFF2-40B4-BE49-F238E27FC236}">
                  <a16:creationId xmlns:a16="http://schemas.microsoft.com/office/drawing/2014/main" id="{1F9FB8DC-BDE3-2D1E-F6BE-4C8C05DA7B5D}"/>
                </a:ext>
              </a:extLst>
            </p:cNvPr>
            <p:cNvGrpSpPr/>
            <p:nvPr/>
          </p:nvGrpSpPr>
          <p:grpSpPr>
            <a:xfrm>
              <a:off x="9537907" y="4643285"/>
              <a:ext cx="2080803" cy="1519390"/>
              <a:chOff x="7583270" y="4643285"/>
              <a:chExt cx="2080803" cy="1519390"/>
            </a:xfrm>
          </p:grpSpPr>
          <p:cxnSp>
            <p:nvCxnSpPr>
              <p:cNvPr id="144" name="Straight Connector 143">
                <a:extLst>
                  <a:ext uri="{FF2B5EF4-FFF2-40B4-BE49-F238E27FC236}">
                    <a16:creationId xmlns:a16="http://schemas.microsoft.com/office/drawing/2014/main" id="{677024E9-DD5B-9BAB-85D2-4D750F6020C6}"/>
                  </a:ext>
                </a:extLst>
              </p:cNvPr>
              <p:cNvCxnSpPr>
                <a:cxnSpLocks/>
              </p:cNvCxnSpPr>
              <p:nvPr/>
            </p:nvCxnSpPr>
            <p:spPr>
              <a:xfrm>
                <a:off x="7583270" y="6156960"/>
                <a:ext cx="2080803"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22CCAB7A-EB12-7973-F609-FE537C90D225}"/>
                  </a:ext>
                </a:extLst>
              </p:cNvPr>
              <p:cNvGrpSpPr/>
              <p:nvPr/>
            </p:nvGrpSpPr>
            <p:grpSpPr>
              <a:xfrm>
                <a:off x="8239860" y="5128260"/>
                <a:ext cx="767624" cy="1034415"/>
                <a:chOff x="4576226" y="5128260"/>
                <a:chExt cx="1496707" cy="1034415"/>
              </a:xfrm>
            </p:grpSpPr>
            <p:cxnSp>
              <p:nvCxnSpPr>
                <p:cNvPr id="146" name="Straight Connector 145">
                  <a:extLst>
                    <a:ext uri="{FF2B5EF4-FFF2-40B4-BE49-F238E27FC236}">
                      <a16:creationId xmlns:a16="http://schemas.microsoft.com/office/drawing/2014/main" id="{AC60E192-026C-496C-DE9F-2FC6717DE96E}"/>
                    </a:ext>
                  </a:extLst>
                </p:cNvPr>
                <p:cNvCxnSpPr>
                  <a:cxnSpLocks/>
                </p:cNvCxnSpPr>
                <p:nvPr/>
              </p:nvCxnSpPr>
              <p:spPr>
                <a:xfrm>
                  <a:off x="5324891" y="5128260"/>
                  <a:ext cx="0" cy="1026795"/>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7" name="Freeform: Shape 146">
                  <a:extLst>
                    <a:ext uri="{FF2B5EF4-FFF2-40B4-BE49-F238E27FC236}">
                      <a16:creationId xmlns:a16="http://schemas.microsoft.com/office/drawing/2014/main" id="{5A092252-0132-5346-7F85-66E8E17930B9}"/>
                    </a:ext>
                  </a:extLst>
                </p:cNvPr>
                <p:cNvSpPr/>
                <p:nvPr/>
              </p:nvSpPr>
              <p:spPr>
                <a:xfrm>
                  <a:off x="4576226" y="5179911"/>
                  <a:ext cx="746760" cy="982764"/>
                </a:xfrm>
                <a:custGeom>
                  <a:avLst/>
                  <a:gdLst>
                    <a:gd name="connsiteX0" fmla="*/ 746760 w 746760"/>
                    <a:gd name="connsiteY0" fmla="*/ 0 h 960120"/>
                    <a:gd name="connsiteX1" fmla="*/ 632460 w 746760"/>
                    <a:gd name="connsiteY1" fmla="*/ 106680 h 960120"/>
                    <a:gd name="connsiteX2" fmla="*/ 518160 w 746760"/>
                    <a:gd name="connsiteY2" fmla="*/ 563880 h 960120"/>
                    <a:gd name="connsiteX3" fmla="*/ 373380 w 746760"/>
                    <a:gd name="connsiteY3" fmla="*/ 838200 h 960120"/>
                    <a:gd name="connsiteX4" fmla="*/ 0 w 74676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 h="960120">
                      <a:moveTo>
                        <a:pt x="746760" y="0"/>
                      </a:moveTo>
                      <a:cubicBezTo>
                        <a:pt x="708660" y="6350"/>
                        <a:pt x="670560" y="12700"/>
                        <a:pt x="632460" y="106680"/>
                      </a:cubicBezTo>
                      <a:cubicBezTo>
                        <a:pt x="594360" y="200660"/>
                        <a:pt x="561340" y="441960"/>
                        <a:pt x="518160" y="563880"/>
                      </a:cubicBezTo>
                      <a:cubicBezTo>
                        <a:pt x="474980" y="685800"/>
                        <a:pt x="459740" y="772160"/>
                        <a:pt x="373380" y="838200"/>
                      </a:cubicBezTo>
                      <a:cubicBezTo>
                        <a:pt x="287020" y="904240"/>
                        <a:pt x="134620" y="951230"/>
                        <a:pt x="0" y="960120"/>
                      </a:cubicBezTo>
                    </a:path>
                  </a:pathLst>
                </a:custGeom>
                <a:noFill/>
                <a:ln w="19050">
                  <a:solidFill>
                    <a:srgbClr val="E84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97FD2456-55AE-2166-D35E-2582FC14DECC}"/>
                    </a:ext>
                  </a:extLst>
                </p:cNvPr>
                <p:cNvSpPr/>
                <p:nvPr/>
              </p:nvSpPr>
              <p:spPr>
                <a:xfrm flipH="1">
                  <a:off x="5326173" y="5179911"/>
                  <a:ext cx="746760" cy="982764"/>
                </a:xfrm>
                <a:custGeom>
                  <a:avLst/>
                  <a:gdLst>
                    <a:gd name="connsiteX0" fmla="*/ 746760 w 746760"/>
                    <a:gd name="connsiteY0" fmla="*/ 0 h 960120"/>
                    <a:gd name="connsiteX1" fmla="*/ 632460 w 746760"/>
                    <a:gd name="connsiteY1" fmla="*/ 106680 h 960120"/>
                    <a:gd name="connsiteX2" fmla="*/ 518160 w 746760"/>
                    <a:gd name="connsiteY2" fmla="*/ 563880 h 960120"/>
                    <a:gd name="connsiteX3" fmla="*/ 373380 w 746760"/>
                    <a:gd name="connsiteY3" fmla="*/ 838200 h 960120"/>
                    <a:gd name="connsiteX4" fmla="*/ 0 w 746760"/>
                    <a:gd name="connsiteY4" fmla="*/ 960120 h 960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 h="960120">
                      <a:moveTo>
                        <a:pt x="746760" y="0"/>
                      </a:moveTo>
                      <a:cubicBezTo>
                        <a:pt x="708660" y="6350"/>
                        <a:pt x="670560" y="12700"/>
                        <a:pt x="632460" y="106680"/>
                      </a:cubicBezTo>
                      <a:cubicBezTo>
                        <a:pt x="594360" y="200660"/>
                        <a:pt x="561340" y="441960"/>
                        <a:pt x="518160" y="563880"/>
                      </a:cubicBezTo>
                      <a:cubicBezTo>
                        <a:pt x="474980" y="685800"/>
                        <a:pt x="459740" y="772160"/>
                        <a:pt x="373380" y="838200"/>
                      </a:cubicBezTo>
                      <a:cubicBezTo>
                        <a:pt x="287020" y="904240"/>
                        <a:pt x="134620" y="951230"/>
                        <a:pt x="0" y="960120"/>
                      </a:cubicBezTo>
                    </a:path>
                  </a:pathLst>
                </a:custGeom>
                <a:noFill/>
                <a:ln w="19050">
                  <a:solidFill>
                    <a:srgbClr val="E84D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40" name="Text Box 94">
                <a:extLst>
                  <a:ext uri="{FF2B5EF4-FFF2-40B4-BE49-F238E27FC236}">
                    <a16:creationId xmlns:a16="http://schemas.microsoft.com/office/drawing/2014/main" id="{9D6BEB7B-8FB4-6878-6FDB-6D20DCF99AF6}"/>
                  </a:ext>
                </a:extLst>
              </p:cNvPr>
              <p:cNvSpPr txBox="1">
                <a:spLocks noChangeArrowheads="1"/>
              </p:cNvSpPr>
              <p:nvPr/>
            </p:nvSpPr>
            <p:spPr bwMode="auto">
              <a:xfrm>
                <a:off x="7583270" y="4643285"/>
                <a:ext cx="2080803" cy="27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Measured value</a:t>
                </a:r>
              </a:p>
            </p:txBody>
          </p:sp>
          <p:cxnSp>
            <p:nvCxnSpPr>
              <p:cNvPr id="141" name="Straight Arrow Connector 140">
                <a:extLst>
                  <a:ext uri="{FF2B5EF4-FFF2-40B4-BE49-F238E27FC236}">
                    <a16:creationId xmlns:a16="http://schemas.microsoft.com/office/drawing/2014/main" id="{C0BA8BCD-904E-52AE-07B7-39A092914C89}"/>
                  </a:ext>
                </a:extLst>
              </p:cNvPr>
              <p:cNvCxnSpPr>
                <a:cxnSpLocks/>
              </p:cNvCxnSpPr>
              <p:nvPr/>
            </p:nvCxnSpPr>
            <p:spPr>
              <a:xfrm>
                <a:off x="8623671" y="4903600"/>
                <a:ext cx="0" cy="217040"/>
              </a:xfrm>
              <a:prstGeom prst="straightConnector1">
                <a:avLst/>
              </a:prstGeom>
              <a:ln w="12700">
                <a:solidFill>
                  <a:srgbClr val="696C6D"/>
                </a:solidFill>
                <a:tailEnd type="oval"/>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E2D37F27-7D54-3ADD-CC6D-57AD88DBD0CA}"/>
                  </a:ext>
                </a:extLst>
              </p:cNvPr>
              <p:cNvCxnSpPr>
                <a:cxnSpLocks/>
              </p:cNvCxnSpPr>
              <p:nvPr/>
            </p:nvCxnSpPr>
            <p:spPr>
              <a:xfrm flipH="1">
                <a:off x="8515243" y="5601842"/>
                <a:ext cx="209550" cy="0"/>
              </a:xfrm>
              <a:prstGeom prst="straightConnector1">
                <a:avLst/>
              </a:prstGeom>
              <a:ln w="19050">
                <a:solidFill>
                  <a:srgbClr val="696C6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 Box 94">
                <a:extLst>
                  <a:ext uri="{FF2B5EF4-FFF2-40B4-BE49-F238E27FC236}">
                    <a16:creationId xmlns:a16="http://schemas.microsoft.com/office/drawing/2014/main" id="{47264199-F670-5258-37BA-6B450EB1D1D9}"/>
                  </a:ext>
                </a:extLst>
              </p:cNvPr>
              <p:cNvSpPr txBox="1">
                <a:spLocks noChangeArrowheads="1"/>
              </p:cNvSpPr>
              <p:nvPr/>
            </p:nvSpPr>
            <p:spPr bwMode="auto">
              <a:xfrm>
                <a:off x="8700698" y="5464937"/>
                <a:ext cx="487454" cy="27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CV</a:t>
                </a:r>
              </a:p>
            </p:txBody>
          </p:sp>
        </p:grpSp>
        <p:sp>
          <p:nvSpPr>
            <p:cNvPr id="150" name="Text Box 94">
              <a:extLst>
                <a:ext uri="{FF2B5EF4-FFF2-40B4-BE49-F238E27FC236}">
                  <a16:creationId xmlns:a16="http://schemas.microsoft.com/office/drawing/2014/main" id="{3BA93950-B2A5-566F-5F74-D104721D5E28}"/>
                </a:ext>
              </a:extLst>
            </p:cNvPr>
            <p:cNvSpPr txBox="1">
              <a:spLocks noChangeArrowheads="1"/>
            </p:cNvSpPr>
            <p:nvPr/>
          </p:nvSpPr>
          <p:spPr bwMode="auto">
            <a:xfrm>
              <a:off x="6983543" y="4903600"/>
              <a:ext cx="2456968" cy="118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defTabSz="457200">
                <a:spcBef>
                  <a:spcPct val="20000"/>
                </a:spcBef>
                <a:buClr>
                  <a:srgbClr val="8E1400"/>
                </a:buClr>
                <a:buFont typeface="Arial" panose="020B0604020202020204" pitchFamily="34" charset="0"/>
                <a:buChar char="•"/>
                <a:defRPr sz="2800">
                  <a:solidFill>
                    <a:srgbClr val="262626"/>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457200">
                <a:spcBef>
                  <a:spcPct val="20000"/>
                </a:spcBef>
                <a:buClr>
                  <a:srgbClr val="8E1400"/>
                </a:buClr>
                <a:buChar char="–"/>
                <a:defRPr sz="2400">
                  <a:solidFill>
                    <a:srgbClr val="262626"/>
                  </a:solidFill>
                  <a:latin typeface="Calibri" panose="020F0502020204030204" pitchFamily="34" charset="0"/>
                  <a:ea typeface="MS PGothic" panose="020B0600070205080204" pitchFamily="34" charset="-128"/>
                </a:defRPr>
              </a:lvl2pPr>
              <a:lvl3pPr marL="1143000" indent="-228600" defTabSz="457200">
                <a:spcBef>
                  <a:spcPct val="20000"/>
                </a:spcBef>
                <a:buClr>
                  <a:srgbClr val="8E1400"/>
                </a:buClr>
                <a:buChar char="•"/>
                <a:defRPr sz="2000">
                  <a:solidFill>
                    <a:srgbClr val="262626"/>
                  </a:solidFill>
                  <a:latin typeface="Calibri" panose="020F0502020204030204" pitchFamily="34" charset="0"/>
                  <a:ea typeface="MS PGothic" panose="020B0600070205080204" pitchFamily="34" charset="-128"/>
                </a:defRPr>
              </a:lvl3pPr>
              <a:lvl4pPr marL="16002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4pPr>
              <a:lvl5pPr marL="2057400" indent="-228600" defTabSz="457200">
                <a:spcBef>
                  <a:spcPct val="20000"/>
                </a:spcBef>
                <a:buClr>
                  <a:srgbClr val="8E1400"/>
                </a:buClr>
                <a:buChar char="»"/>
                <a:defRPr>
                  <a:solidFill>
                    <a:srgbClr val="262626"/>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8E1400"/>
                </a:buClr>
                <a:buChar char="»"/>
                <a:defRPr>
                  <a:solidFill>
                    <a:srgbClr val="262626"/>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Lower imprecision</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de-DE" altLang="en-US" sz="1800" b="0" i="0" u="none" strike="noStrike" kern="1200" cap="none" spc="0" normalizeH="0" baseline="0" noProof="0" dirty="0">
                  <a:ln>
                    <a:noFill/>
                  </a:ln>
                  <a:solidFill>
                    <a:srgbClr val="47484F"/>
                  </a:solidFill>
                  <a:effectLst/>
                  <a:uLnTx/>
                  <a:uFillTx/>
                  <a:latin typeface="Arial" panose="020B0604020202020204"/>
                  <a:ea typeface="MS PGothic" panose="020B0600070205080204" pitchFamily="34" charset="-128"/>
                  <a:cs typeface="Calibri" panose="020F0502020204030204" pitchFamily="34" charset="0"/>
                </a:rPr>
                <a:t>Less ‘analytical noise‘  </a:t>
              </a:r>
            </a:p>
          </p:txBody>
        </p:sp>
      </p:grpSp>
      <p:sp>
        <p:nvSpPr>
          <p:cNvPr id="153" name="TextBox 152">
            <a:extLst>
              <a:ext uri="{FF2B5EF4-FFF2-40B4-BE49-F238E27FC236}">
                <a16:creationId xmlns:a16="http://schemas.microsoft.com/office/drawing/2014/main" id="{6D8398E9-224B-0283-EAAD-5AE8751D81C6}"/>
              </a:ext>
            </a:extLst>
          </p:cNvPr>
          <p:cNvSpPr txBox="1"/>
          <p:nvPr/>
        </p:nvSpPr>
        <p:spPr>
          <a:xfrm>
            <a:off x="10655335" y="6143669"/>
            <a:ext cx="1097455" cy="428499"/>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Medscape, LLC</a:t>
            </a:r>
          </a:p>
        </p:txBody>
      </p:sp>
    </p:spTree>
    <p:extLst>
      <p:ext uri="{BB962C8B-B14F-4D97-AF65-F5344CB8AC3E}">
        <p14:creationId xmlns:p14="http://schemas.microsoft.com/office/powerpoint/2010/main" val="2661489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9A16-133F-CB88-E31C-1AF1FDD59926}"/>
              </a:ext>
            </a:extLst>
          </p:cNvPr>
          <p:cNvSpPr>
            <a:spLocks noGrp="1"/>
          </p:cNvSpPr>
          <p:nvPr>
            <p:ph type="ctrTitle"/>
          </p:nvPr>
        </p:nvSpPr>
        <p:spPr/>
        <p:txBody>
          <a:bodyPr/>
          <a:lstStyle/>
          <a:p>
            <a:r>
              <a:rPr lang="en-US"/>
              <a:t>What’s On the Horizon</a:t>
            </a:r>
          </a:p>
        </p:txBody>
      </p:sp>
    </p:spTree>
    <p:extLst>
      <p:ext uri="{BB962C8B-B14F-4D97-AF65-F5344CB8AC3E}">
        <p14:creationId xmlns:p14="http://schemas.microsoft.com/office/powerpoint/2010/main" val="2799892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7B86-EEA6-2E6F-9396-506C32059886}"/>
              </a:ext>
            </a:extLst>
          </p:cNvPr>
          <p:cNvSpPr>
            <a:spLocks noGrp="1"/>
          </p:cNvSpPr>
          <p:nvPr>
            <p:ph type="title"/>
          </p:nvPr>
        </p:nvSpPr>
        <p:spPr>
          <a:xfrm>
            <a:off x="719668" y="132515"/>
            <a:ext cx="10752667" cy="828675"/>
          </a:xfrm>
        </p:spPr>
        <p:txBody>
          <a:bodyPr/>
          <a:lstStyle/>
          <a:p>
            <a:r>
              <a:rPr lang="en-US"/>
              <a:t>SOS-AMI</a:t>
            </a:r>
          </a:p>
        </p:txBody>
      </p:sp>
      <p:sp>
        <p:nvSpPr>
          <p:cNvPr id="5" name="Content Placeholder 4">
            <a:extLst>
              <a:ext uri="{FF2B5EF4-FFF2-40B4-BE49-F238E27FC236}">
                <a16:creationId xmlns:a16="http://schemas.microsoft.com/office/drawing/2014/main" id="{72CDDE81-F6DE-5590-64F8-36BA8E8C44C2}"/>
              </a:ext>
            </a:extLst>
          </p:cNvPr>
          <p:cNvSpPr>
            <a:spLocks noGrp="1"/>
          </p:cNvSpPr>
          <p:nvPr>
            <p:ph sz="quarter" idx="11"/>
          </p:nvPr>
        </p:nvSpPr>
        <p:spPr>
          <a:xfrm>
            <a:off x="719668" y="1274618"/>
            <a:ext cx="10752667" cy="5065222"/>
          </a:xfrm>
        </p:spPr>
        <p:txBody>
          <a:bodyPr/>
          <a:lstStyle/>
          <a:p>
            <a:pPr lvl="1">
              <a:lnSpc>
                <a:spcPct val="100000"/>
              </a:lnSpc>
              <a:buClr>
                <a:srgbClr val="C00000"/>
              </a:buClr>
            </a:pPr>
            <a:r>
              <a:rPr lang="en-US" sz="2800" noProof="0"/>
              <a:t>Study to Evaluate the Efficacy and Safety of Self-administered Subcutaneous </a:t>
            </a:r>
            <a:r>
              <a:rPr lang="en-US" sz="2800" noProof="0" err="1"/>
              <a:t>Selatogrel</a:t>
            </a:r>
            <a:r>
              <a:rPr lang="en-US" sz="2800" noProof="0"/>
              <a:t> for Prevention of All-cause Death and Treatment of Acute Myocardial Infarction in Subjects With a Recent History of Acute Myocardial Infarction (SOS-AMI)</a:t>
            </a:r>
          </a:p>
          <a:p>
            <a:pPr lvl="2">
              <a:lnSpc>
                <a:spcPct val="100000"/>
              </a:lnSpc>
              <a:buClr>
                <a:srgbClr val="C00000"/>
              </a:buClr>
              <a:buFont typeface="Arial" panose="020B0604020202020204" pitchFamily="34" charset="0"/>
              <a:buChar char="–"/>
            </a:pPr>
            <a:r>
              <a:rPr lang="en-US" sz="2400" noProof="0"/>
              <a:t>Participants with acute MI no longer than 4 weeks prior to randomization with either history of </a:t>
            </a:r>
            <a:r>
              <a:rPr lang="en-US" sz="2400" noProof="0" err="1"/>
              <a:t>of</a:t>
            </a:r>
            <a:r>
              <a:rPr lang="en-US" sz="2400" noProof="0"/>
              <a:t> prior MI in the last year or at least 2 other enrichment criteria</a:t>
            </a:r>
          </a:p>
          <a:p>
            <a:pPr lvl="2">
              <a:lnSpc>
                <a:spcPct val="100000"/>
              </a:lnSpc>
              <a:buClr>
                <a:srgbClr val="C00000"/>
              </a:buClr>
              <a:buFont typeface="Arial" panose="020B0604020202020204" pitchFamily="34" charset="0"/>
              <a:buChar char="–"/>
            </a:pPr>
            <a:r>
              <a:rPr lang="en-US" sz="2400"/>
              <a:t>14,000</a:t>
            </a:r>
            <a:r>
              <a:rPr lang="en-US" sz="2400" noProof="0"/>
              <a:t> participants, estimated completion 8/2025</a:t>
            </a:r>
          </a:p>
          <a:p>
            <a:pPr marL="342900" indent="-342900">
              <a:lnSpc>
                <a:spcPct val="100000"/>
              </a:lnSpc>
              <a:buClr>
                <a:srgbClr val="C00000"/>
              </a:buClr>
              <a:buFont typeface="Wingdings" panose="05000000000000000000" pitchFamily="2" charset="2"/>
              <a:buChar char="§"/>
            </a:pPr>
            <a:endParaRPr lang="en-US"/>
          </a:p>
        </p:txBody>
      </p:sp>
      <p:sp>
        <p:nvSpPr>
          <p:cNvPr id="7" name="Text Placeholder 6">
            <a:extLst>
              <a:ext uri="{FF2B5EF4-FFF2-40B4-BE49-F238E27FC236}">
                <a16:creationId xmlns:a16="http://schemas.microsoft.com/office/drawing/2014/main" id="{74ACC7BF-6405-8288-EB9B-DDB4FF6600BB}"/>
              </a:ext>
            </a:extLst>
          </p:cNvPr>
          <p:cNvSpPr>
            <a:spLocks noGrp="1"/>
          </p:cNvSpPr>
          <p:nvPr>
            <p:ph type="body" sz="quarter" idx="14"/>
          </p:nvPr>
        </p:nvSpPr>
        <p:spPr>
          <a:xfrm>
            <a:off x="0" y="6443188"/>
            <a:ext cx="12191999" cy="278332"/>
          </a:xfrm>
        </p:spPr>
        <p:txBody>
          <a:bodyPr/>
          <a:lstStyle/>
          <a:p>
            <a:r>
              <a:rPr lang="en-US"/>
              <a:t>ClinicalTrials.gov. NCT04957719. Accessed January 16, 2025.</a:t>
            </a:r>
          </a:p>
        </p:txBody>
      </p:sp>
    </p:spTree>
    <p:extLst>
      <p:ext uri="{BB962C8B-B14F-4D97-AF65-F5344CB8AC3E}">
        <p14:creationId xmlns:p14="http://schemas.microsoft.com/office/powerpoint/2010/main" val="405150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91BC-AF43-5A56-8CE9-7AC4EFAF29BF}"/>
              </a:ext>
            </a:extLst>
          </p:cNvPr>
          <p:cNvSpPr>
            <a:spLocks noGrp="1"/>
          </p:cNvSpPr>
          <p:nvPr>
            <p:ph type="title"/>
          </p:nvPr>
        </p:nvSpPr>
        <p:spPr/>
        <p:txBody>
          <a:bodyPr/>
          <a:lstStyle/>
          <a:p>
            <a:r>
              <a:rPr lang="en-US"/>
              <a:t>ARTEMIS Trial</a:t>
            </a:r>
          </a:p>
        </p:txBody>
      </p:sp>
      <p:sp>
        <p:nvSpPr>
          <p:cNvPr id="4" name="Text Placeholder 3">
            <a:extLst>
              <a:ext uri="{FF2B5EF4-FFF2-40B4-BE49-F238E27FC236}">
                <a16:creationId xmlns:a16="http://schemas.microsoft.com/office/drawing/2014/main" id="{D9A36E89-0260-325A-F90F-3ABB8E53D825}"/>
              </a:ext>
            </a:extLst>
          </p:cNvPr>
          <p:cNvSpPr>
            <a:spLocks noGrp="1"/>
          </p:cNvSpPr>
          <p:nvPr>
            <p:ph type="body" sz="quarter" idx="14"/>
          </p:nvPr>
        </p:nvSpPr>
        <p:spPr>
          <a:xfrm>
            <a:off x="0" y="6443188"/>
            <a:ext cx="12191999" cy="278332"/>
          </a:xfrm>
        </p:spPr>
        <p:txBody>
          <a:bodyPr/>
          <a:lstStyle/>
          <a:p>
            <a:r>
              <a:rPr lang="en-US"/>
              <a:t>ClinicalTrials.gov. NCT06118281. Accessed January 16, 2025.</a:t>
            </a:r>
          </a:p>
        </p:txBody>
      </p:sp>
      <p:pic>
        <p:nvPicPr>
          <p:cNvPr id="6" name="Content Placeholder 6" descr="A screenshot of a medical information&#10;&#10;Description automatically generated">
            <a:extLst>
              <a:ext uri="{FF2B5EF4-FFF2-40B4-BE49-F238E27FC236}">
                <a16:creationId xmlns:a16="http://schemas.microsoft.com/office/drawing/2014/main" id="{75E75EC6-9F36-1319-24CC-B163CF20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42" y="1291993"/>
            <a:ext cx="11753915" cy="4981918"/>
          </a:xfrm>
          <a:prstGeom prst="rect">
            <a:avLst/>
          </a:prstGeom>
        </p:spPr>
      </p:pic>
    </p:spTree>
    <p:extLst>
      <p:ext uri="{BB962C8B-B14F-4D97-AF65-F5344CB8AC3E}">
        <p14:creationId xmlns:p14="http://schemas.microsoft.com/office/powerpoint/2010/main" val="1764424375"/>
      </p:ext>
    </p:extLst>
  </p:cSld>
  <p:clrMapOvr>
    <a:masterClrMapping/>
  </p:clrMapOvr>
  <p:extLst>
    <p:ext uri="{6950BFC3-D8DA-4A85-94F7-54DA5524770B}">
      <p188:commentRel xmlns:p188="http://schemas.microsoft.com/office/powerpoint/2018/8/main" r:id="rId2"/>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643DF-9B82-85E2-6BBB-9678E8B1D65D}"/>
              </a:ext>
            </a:extLst>
          </p:cNvPr>
          <p:cNvSpPr>
            <a:spLocks noGrp="1"/>
          </p:cNvSpPr>
          <p:nvPr>
            <p:ph type="title"/>
          </p:nvPr>
        </p:nvSpPr>
        <p:spPr/>
        <p:txBody>
          <a:bodyPr/>
          <a:lstStyle/>
          <a:p>
            <a:r>
              <a:rPr lang="en-US"/>
              <a:t>CELEBRATE Trial</a:t>
            </a:r>
          </a:p>
        </p:txBody>
      </p:sp>
      <p:sp>
        <p:nvSpPr>
          <p:cNvPr id="7" name="Text Placeholder 6">
            <a:extLst>
              <a:ext uri="{FF2B5EF4-FFF2-40B4-BE49-F238E27FC236}">
                <a16:creationId xmlns:a16="http://schemas.microsoft.com/office/drawing/2014/main" id="{0E6B72E8-D852-A030-7AAD-9CE07BC420BA}"/>
              </a:ext>
            </a:extLst>
          </p:cNvPr>
          <p:cNvSpPr>
            <a:spLocks noGrp="1"/>
          </p:cNvSpPr>
          <p:nvPr>
            <p:ph type="body" sz="quarter" idx="14"/>
          </p:nvPr>
        </p:nvSpPr>
        <p:spPr>
          <a:xfrm>
            <a:off x="0" y="6443188"/>
            <a:ext cx="12191999" cy="278332"/>
          </a:xfrm>
        </p:spPr>
        <p:txBody>
          <a:bodyPr/>
          <a:lstStyle/>
          <a:p>
            <a:r>
              <a:rPr lang="en-US" err="1">
                <a:cs typeface="Arial"/>
              </a:rPr>
              <a:t>Rikken</a:t>
            </a:r>
            <a:r>
              <a:rPr lang="en-US">
                <a:cs typeface="Arial"/>
              </a:rPr>
              <a:t> SA, et al; Am Heart J. 2023;258:119-128</a:t>
            </a:r>
            <a:endParaRPr lang="en-US"/>
          </a:p>
        </p:txBody>
      </p:sp>
      <p:pic>
        <p:nvPicPr>
          <p:cNvPr id="5" name="Content Placeholder 4" descr="A diagram of a flowchart&#10;&#10;Description automatically generated">
            <a:extLst>
              <a:ext uri="{FF2B5EF4-FFF2-40B4-BE49-F238E27FC236}">
                <a16:creationId xmlns:a16="http://schemas.microsoft.com/office/drawing/2014/main" id="{4CAE4D2B-9296-D494-6964-7226D1A61F5A}"/>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1434911" y="1237064"/>
            <a:ext cx="9322176" cy="5206124"/>
          </a:xfrm>
        </p:spPr>
      </p:pic>
      <p:sp>
        <p:nvSpPr>
          <p:cNvPr id="8" name="Rectangle 7">
            <a:extLst>
              <a:ext uri="{FF2B5EF4-FFF2-40B4-BE49-F238E27FC236}">
                <a16:creationId xmlns:a16="http://schemas.microsoft.com/office/drawing/2014/main" id="{0D02DA41-F58A-2A8A-9F39-E0DD6111AFDF}"/>
              </a:ext>
            </a:extLst>
          </p:cNvPr>
          <p:cNvSpPr/>
          <p:nvPr/>
        </p:nvSpPr>
        <p:spPr>
          <a:xfrm>
            <a:off x="9277350" y="1266825"/>
            <a:ext cx="1524000" cy="63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1705466"/>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E434-A9B8-256D-47AF-BB1145C49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48489-8741-4DAD-92BE-EC649E4D4C78}"/>
              </a:ext>
            </a:extLst>
          </p:cNvPr>
          <p:cNvSpPr>
            <a:spLocks noGrp="1"/>
          </p:cNvSpPr>
          <p:nvPr>
            <p:ph type="title"/>
          </p:nvPr>
        </p:nvSpPr>
        <p:spPr>
          <a:xfrm>
            <a:off x="719668" y="132515"/>
            <a:ext cx="10752667" cy="828675"/>
          </a:xfrm>
        </p:spPr>
        <p:txBody>
          <a:bodyPr/>
          <a:lstStyle/>
          <a:p>
            <a:r>
              <a:rPr lang="en-US" dirty="0"/>
              <a:t>Conclusions	</a:t>
            </a:r>
          </a:p>
        </p:txBody>
      </p:sp>
      <p:sp>
        <p:nvSpPr>
          <p:cNvPr id="3" name="Content Placeholder 2">
            <a:extLst>
              <a:ext uri="{FF2B5EF4-FFF2-40B4-BE49-F238E27FC236}">
                <a16:creationId xmlns:a16="http://schemas.microsoft.com/office/drawing/2014/main" id="{20D9510B-1D29-8558-AEE1-8B8870DECF7C}"/>
              </a:ext>
            </a:extLst>
          </p:cNvPr>
          <p:cNvSpPr>
            <a:spLocks noGrp="1"/>
          </p:cNvSpPr>
          <p:nvPr>
            <p:ph sz="quarter" idx="11"/>
          </p:nvPr>
        </p:nvSpPr>
        <p:spPr>
          <a:xfrm>
            <a:off x="327310" y="11807892"/>
            <a:ext cx="3950138" cy="4215735"/>
          </a:xfrm>
        </p:spPr>
        <p:txBody>
          <a:bodyPr vert="horz" lIns="0" tIns="45720" rIns="0" bIns="45720" rtlCol="0" anchor="t">
            <a:noAutofit/>
          </a:bodyPr>
          <a:lstStyle/>
          <a:p>
            <a:pPr lvl="1">
              <a:lnSpc>
                <a:spcPct val="100000"/>
              </a:lnSpc>
              <a:spcAft>
                <a:spcPts val="1800"/>
              </a:spcAft>
              <a:buClr>
                <a:srgbClr val="C00000"/>
              </a:buClr>
            </a:pPr>
            <a:r>
              <a:rPr lang="en-US" dirty="0"/>
              <a:t>Class I GDMT for ACS focuses on treating the post-ACS patient but also concomitant conditions (HF, PAD, </a:t>
            </a:r>
            <a:r>
              <a:rPr lang="en-US" dirty="0" err="1"/>
              <a:t>etc</a:t>
            </a:r>
            <a:r>
              <a:rPr lang="en-US" dirty="0"/>
              <a:t>)</a:t>
            </a:r>
          </a:p>
          <a:p>
            <a:pPr lvl="1">
              <a:lnSpc>
                <a:spcPct val="100000"/>
              </a:lnSpc>
              <a:spcAft>
                <a:spcPts val="1800"/>
              </a:spcAft>
              <a:buClr>
                <a:srgbClr val="C00000"/>
              </a:buClr>
            </a:pPr>
            <a:r>
              <a:rPr lang="en-US" dirty="0"/>
              <a:t>There are many new potential drugs/therapies in the pipeline </a:t>
            </a:r>
          </a:p>
          <a:p>
            <a:pPr lvl="1">
              <a:lnSpc>
                <a:spcPct val="100000"/>
              </a:lnSpc>
              <a:buClr>
                <a:srgbClr val="C00000"/>
              </a:buClr>
            </a:pPr>
            <a:r>
              <a:rPr lang="en-US" dirty="0"/>
              <a:t>Most importantly, we can prescribe GDMT but it has to be adhered to </a:t>
            </a:r>
          </a:p>
          <a:p>
            <a:pPr lvl="2">
              <a:lnSpc>
                <a:spcPct val="100000"/>
              </a:lnSpc>
              <a:spcAft>
                <a:spcPts val="1800"/>
              </a:spcAft>
              <a:buClr>
                <a:srgbClr val="C00000"/>
              </a:buClr>
              <a:buFont typeface="Arial" panose="020B0604020202020204" pitchFamily="34" charset="0"/>
              <a:buChar char="–"/>
            </a:pPr>
            <a:r>
              <a:rPr lang="en-US" dirty="0"/>
              <a:t>Implementation science is critical in this space to improve adherence after discharge</a:t>
            </a:r>
          </a:p>
        </p:txBody>
      </p:sp>
      <p:sp>
        <p:nvSpPr>
          <p:cNvPr id="6" name="Text Placeholder 5">
            <a:extLst>
              <a:ext uri="{FF2B5EF4-FFF2-40B4-BE49-F238E27FC236}">
                <a16:creationId xmlns:a16="http://schemas.microsoft.com/office/drawing/2014/main" id="{DB1C30D5-C005-4566-C66D-061AE621A7CB}"/>
              </a:ext>
            </a:extLst>
          </p:cNvPr>
          <p:cNvSpPr>
            <a:spLocks noGrp="1"/>
          </p:cNvSpPr>
          <p:nvPr>
            <p:ph type="body" sz="quarter" idx="14"/>
          </p:nvPr>
        </p:nvSpPr>
        <p:spPr>
          <a:xfrm>
            <a:off x="0" y="6443188"/>
            <a:ext cx="12191999" cy="278332"/>
          </a:xfrm>
        </p:spPr>
        <p:txBody>
          <a:bodyPr/>
          <a:lstStyle/>
          <a:p>
            <a:r>
              <a:rPr lang="en-US" dirty="0"/>
              <a:t>Byrne RA, et al; </a:t>
            </a:r>
            <a:r>
              <a:rPr lang="en-US" dirty="0" err="1"/>
              <a:t>Eur</a:t>
            </a:r>
            <a:r>
              <a:rPr lang="en-US" dirty="0"/>
              <a:t> Heart J. 2023;44:3720-3826. </a:t>
            </a:r>
          </a:p>
        </p:txBody>
      </p:sp>
      <p:grpSp>
        <p:nvGrpSpPr>
          <p:cNvPr id="89" name="Group 88">
            <a:extLst>
              <a:ext uri="{FF2B5EF4-FFF2-40B4-BE49-F238E27FC236}">
                <a16:creationId xmlns:a16="http://schemas.microsoft.com/office/drawing/2014/main" id="{767A8FA7-33BE-524D-C4D8-4E5A0372C5CE}"/>
              </a:ext>
            </a:extLst>
          </p:cNvPr>
          <p:cNvGrpSpPr/>
          <p:nvPr/>
        </p:nvGrpSpPr>
        <p:grpSpPr>
          <a:xfrm>
            <a:off x="7677" y="1078484"/>
            <a:ext cx="12218234" cy="5559671"/>
            <a:chOff x="7677" y="1078484"/>
            <a:chExt cx="12218234" cy="5559671"/>
          </a:xfrm>
        </p:grpSpPr>
        <p:sp>
          <p:nvSpPr>
            <p:cNvPr id="77" name="Rectangle 76">
              <a:extLst>
                <a:ext uri="{FF2B5EF4-FFF2-40B4-BE49-F238E27FC236}">
                  <a16:creationId xmlns:a16="http://schemas.microsoft.com/office/drawing/2014/main" id="{38D3E767-B778-D282-186F-BA2346275574}"/>
                </a:ext>
              </a:extLst>
            </p:cNvPr>
            <p:cNvSpPr/>
            <p:nvPr/>
          </p:nvSpPr>
          <p:spPr>
            <a:xfrm>
              <a:off x="7677" y="1078484"/>
              <a:ext cx="4589405" cy="5364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252000" marR="0" lvl="1" indent="-252000" algn="l" defTabSz="914400" rtl="0" eaLnBrk="1" fontAlgn="auto" latinLnBrk="0" hangingPunct="1">
                <a:lnSpc>
                  <a:spcPct val="100000"/>
                </a:lnSpc>
                <a:spcBef>
                  <a:spcPts val="0"/>
                </a:spcBef>
                <a:spcAft>
                  <a:spcPts val="180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Class I GDMT for ACS focuses on treating the post-ACS patient but also concomitant conditions (HF, PAD, </a:t>
              </a:r>
              <a:r>
                <a:rPr kumimoji="0" lang="en-US" sz="2000" b="0" i="0" u="none" strike="noStrike" kern="1200" cap="none" spc="0" normalizeH="0" baseline="0" noProof="0" dirty="0" err="1">
                  <a:ln>
                    <a:noFill/>
                  </a:ln>
                  <a:solidFill>
                    <a:srgbClr val="47484F"/>
                  </a:solidFill>
                  <a:effectLst/>
                  <a:uLnTx/>
                  <a:uFillTx/>
                  <a:latin typeface="Arial" panose="020B0604020202020204" pitchFamily="34" charset="0"/>
                  <a:ea typeface="+mn-ea"/>
                  <a:cs typeface="+mn-cs"/>
                </a:rPr>
                <a:t>etc</a:t>
              </a:r>
              <a:r>
                <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a:t>
              </a:r>
            </a:p>
            <a:p>
              <a:pPr marL="252000" marR="0" lvl="1" indent="-252000" algn="l" defTabSz="914400" rtl="0" eaLnBrk="1" fontAlgn="auto" latinLnBrk="0" hangingPunct="1">
                <a:lnSpc>
                  <a:spcPct val="100000"/>
                </a:lnSpc>
                <a:spcBef>
                  <a:spcPts val="0"/>
                </a:spcBef>
                <a:spcAft>
                  <a:spcPts val="180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There are many new potential drugs/therapies in the pipeline </a:t>
              </a:r>
            </a:p>
            <a:p>
              <a:pPr marL="252000" marR="0" lvl="1" indent="-252000" algn="l" defTabSz="914400" rtl="0" eaLnBrk="1" fontAlgn="auto" latinLnBrk="0" hangingPunct="1">
                <a:lnSpc>
                  <a:spcPct val="100000"/>
                </a:lnSpc>
                <a:spcBef>
                  <a:spcPts val="0"/>
                </a:spcBef>
                <a:spcAft>
                  <a:spcPts val="600"/>
                </a:spcAft>
                <a:buClr>
                  <a:srgbClr val="C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Most importantly, we can prescribe GDMT but it has to be adhered to </a:t>
              </a:r>
            </a:p>
            <a:p>
              <a:pPr marL="504000" marR="0" lvl="2" indent="-252000" algn="l" defTabSz="914400" rtl="0" eaLnBrk="1" fontAlgn="auto" latinLnBrk="0" hangingPunct="1">
                <a:lnSpc>
                  <a:spcPct val="100000"/>
                </a:lnSpc>
                <a:spcBef>
                  <a:spcPts val="0"/>
                </a:spcBef>
                <a:spcAft>
                  <a:spcPts val="1800"/>
                </a:spcAft>
                <a:buClr>
                  <a:srgbClr val="C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Implementation science is critical in this space to improve adherence after discharge</a:t>
              </a:r>
            </a:p>
          </p:txBody>
        </p:sp>
        <p:grpSp>
          <p:nvGrpSpPr>
            <p:cNvPr id="87" name="Group 86">
              <a:extLst>
                <a:ext uri="{FF2B5EF4-FFF2-40B4-BE49-F238E27FC236}">
                  <a16:creationId xmlns:a16="http://schemas.microsoft.com/office/drawing/2014/main" id="{6FD6B8CD-BD43-57DF-6C69-1083420259F6}"/>
                </a:ext>
              </a:extLst>
            </p:cNvPr>
            <p:cNvGrpSpPr/>
            <p:nvPr/>
          </p:nvGrpSpPr>
          <p:grpSpPr>
            <a:xfrm>
              <a:off x="4585917" y="1078484"/>
              <a:ext cx="7639994" cy="5394373"/>
              <a:chOff x="4585917" y="1078484"/>
              <a:chExt cx="7639994" cy="5394373"/>
            </a:xfrm>
          </p:grpSpPr>
          <p:sp>
            <p:nvSpPr>
              <p:cNvPr id="8" name="TextBox 7">
                <a:extLst>
                  <a:ext uri="{FF2B5EF4-FFF2-40B4-BE49-F238E27FC236}">
                    <a16:creationId xmlns:a16="http://schemas.microsoft.com/office/drawing/2014/main" id="{EA67C240-15D8-7BB0-21CC-154C4D7F3054}"/>
                  </a:ext>
                </a:extLst>
              </p:cNvPr>
              <p:cNvSpPr txBox="1"/>
              <p:nvPr/>
            </p:nvSpPr>
            <p:spPr>
              <a:xfrm>
                <a:off x="4597082" y="1078484"/>
                <a:ext cx="7594918" cy="36933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a:ea typeface="+mn-ea"/>
                    <a:cs typeface="+mn-cs"/>
                  </a:rPr>
                  <a:t>Long term treatment after ACS</a:t>
                </a:r>
              </a:p>
            </p:txBody>
          </p:sp>
          <p:sp>
            <p:nvSpPr>
              <p:cNvPr id="9" name="TextBox 8">
                <a:extLst>
                  <a:ext uri="{FF2B5EF4-FFF2-40B4-BE49-F238E27FC236}">
                    <a16:creationId xmlns:a16="http://schemas.microsoft.com/office/drawing/2014/main" id="{E2145ACE-411A-155A-0C17-9309543D3E6F}"/>
                  </a:ext>
                </a:extLst>
              </p:cNvPr>
              <p:cNvSpPr txBox="1"/>
              <p:nvPr/>
            </p:nvSpPr>
            <p:spPr>
              <a:xfrm>
                <a:off x="5387748" y="1572343"/>
                <a:ext cx="3366990" cy="738664"/>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Discharge on cardio-protective medications, start lifestyle management and refer to cardiac rehab</a:t>
                </a:r>
              </a:p>
            </p:txBody>
          </p:sp>
          <p:sp>
            <p:nvSpPr>
              <p:cNvPr id="10" name="TextBox 9">
                <a:extLst>
                  <a:ext uri="{FF2B5EF4-FFF2-40B4-BE49-F238E27FC236}">
                    <a16:creationId xmlns:a16="http://schemas.microsoft.com/office/drawing/2014/main" id="{F3EACE97-9C35-4948-2347-635DF31E7DF3}"/>
                  </a:ext>
                </a:extLst>
              </p:cNvPr>
              <p:cNvSpPr txBox="1"/>
              <p:nvPr/>
            </p:nvSpPr>
            <p:spPr>
              <a:xfrm>
                <a:off x="9417367" y="1572343"/>
                <a:ext cx="2703442" cy="738664"/>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Arrange OPD review to manage comorbidities and discuss patient goals and preferences</a:t>
                </a:r>
              </a:p>
            </p:txBody>
          </p:sp>
          <p:sp>
            <p:nvSpPr>
              <p:cNvPr id="11" name="TextBox 10">
                <a:extLst>
                  <a:ext uri="{FF2B5EF4-FFF2-40B4-BE49-F238E27FC236}">
                    <a16:creationId xmlns:a16="http://schemas.microsoft.com/office/drawing/2014/main" id="{69207D08-EB8C-9D22-8F01-5A9BEC4275B0}"/>
                  </a:ext>
                </a:extLst>
              </p:cNvPr>
              <p:cNvSpPr txBox="1"/>
              <p:nvPr/>
            </p:nvSpPr>
            <p:spPr>
              <a:xfrm>
                <a:off x="4597082" y="2402131"/>
                <a:ext cx="7594918" cy="36933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F"/>
                    </a:solidFill>
                    <a:effectLst/>
                    <a:uLnTx/>
                    <a:uFillTx/>
                    <a:latin typeface="Arial" panose="020B0604020202020204"/>
                    <a:ea typeface="+mn-ea"/>
                    <a:cs typeface="+mn-cs"/>
                  </a:rPr>
                  <a:t>Treatment goals</a:t>
                </a:r>
              </a:p>
            </p:txBody>
          </p:sp>
          <p:sp>
            <p:nvSpPr>
              <p:cNvPr id="12" name="TextBox 11">
                <a:extLst>
                  <a:ext uri="{FF2B5EF4-FFF2-40B4-BE49-F238E27FC236}">
                    <a16:creationId xmlns:a16="http://schemas.microsoft.com/office/drawing/2014/main" id="{E9F154B4-EEBE-33FE-D90F-C2C9755785C9}"/>
                  </a:ext>
                </a:extLst>
              </p:cNvPr>
              <p:cNvSpPr txBox="1"/>
              <p:nvPr/>
            </p:nvSpPr>
            <p:spPr>
              <a:xfrm>
                <a:off x="4602664" y="2769540"/>
                <a:ext cx="2528539" cy="731520"/>
              </a:xfrm>
              <a:prstGeom prst="rect">
                <a:avLst/>
              </a:prstGeom>
              <a:solidFill>
                <a:srgbClr val="E84E4B"/>
              </a:solidFill>
            </p:spPr>
            <p:txBody>
              <a:bodyPr wrap="square" lIns="91440" r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1. Support healthy lifestyle choices</a:t>
                </a:r>
              </a:p>
            </p:txBody>
          </p:sp>
          <p:sp>
            <p:nvSpPr>
              <p:cNvPr id="13" name="TextBox 12">
                <a:extLst>
                  <a:ext uri="{FF2B5EF4-FFF2-40B4-BE49-F238E27FC236}">
                    <a16:creationId xmlns:a16="http://schemas.microsoft.com/office/drawing/2014/main" id="{27240235-6731-D50F-6750-566D08B328DB}"/>
                  </a:ext>
                </a:extLst>
              </p:cNvPr>
              <p:cNvSpPr txBox="1"/>
              <p:nvPr/>
            </p:nvSpPr>
            <p:spPr>
              <a:xfrm>
                <a:off x="7127482" y="2769540"/>
                <a:ext cx="2534120" cy="731520"/>
              </a:xfrm>
              <a:prstGeom prst="rect">
                <a:avLst/>
              </a:prstGeom>
              <a:solidFill>
                <a:srgbClr val="E84E4B"/>
              </a:solidFill>
            </p:spPr>
            <p:txBody>
              <a:bodyPr wrap="square" lIns="91440" r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2. Continue optimal pharmacological and cardio-protective treatment</a:t>
                </a:r>
              </a:p>
            </p:txBody>
          </p:sp>
          <p:sp>
            <p:nvSpPr>
              <p:cNvPr id="14" name="TextBox 13">
                <a:extLst>
                  <a:ext uri="{FF2B5EF4-FFF2-40B4-BE49-F238E27FC236}">
                    <a16:creationId xmlns:a16="http://schemas.microsoft.com/office/drawing/2014/main" id="{B47591CE-54AE-A3D0-90D4-86B031080E7D}"/>
                  </a:ext>
                </a:extLst>
              </p:cNvPr>
              <p:cNvSpPr txBox="1"/>
              <p:nvPr/>
            </p:nvSpPr>
            <p:spPr>
              <a:xfrm>
                <a:off x="9650437" y="2769540"/>
                <a:ext cx="2541563" cy="731520"/>
              </a:xfrm>
              <a:prstGeom prst="rect">
                <a:avLst/>
              </a:prstGeom>
              <a:solidFill>
                <a:srgbClr val="E84E4B"/>
              </a:solidFill>
            </p:spPr>
            <p:txBody>
              <a:bodyPr wrap="square" lIns="91440" rIns="9144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3. Reach and sustain risk factor treatment targets</a:t>
                </a:r>
              </a:p>
            </p:txBody>
          </p:sp>
          <p:sp>
            <p:nvSpPr>
              <p:cNvPr id="15" name="TextBox 14">
                <a:extLst>
                  <a:ext uri="{FF2B5EF4-FFF2-40B4-BE49-F238E27FC236}">
                    <a16:creationId xmlns:a16="http://schemas.microsoft.com/office/drawing/2014/main" id="{9770661A-5980-4F65-5EB3-7A77D425C315}"/>
                  </a:ext>
                </a:extLst>
              </p:cNvPr>
              <p:cNvSpPr txBox="1"/>
              <p:nvPr/>
            </p:nvSpPr>
            <p:spPr>
              <a:xfrm>
                <a:off x="5300416" y="3665181"/>
                <a:ext cx="1828802" cy="30777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Smoking cessation</a:t>
                </a:r>
              </a:p>
            </p:txBody>
          </p:sp>
          <p:sp>
            <p:nvSpPr>
              <p:cNvPr id="16" name="TextBox 15">
                <a:extLst>
                  <a:ext uri="{FF2B5EF4-FFF2-40B4-BE49-F238E27FC236}">
                    <a16:creationId xmlns:a16="http://schemas.microsoft.com/office/drawing/2014/main" id="{B66BBD2D-529E-FBB3-C163-DB681B569CDA}"/>
                  </a:ext>
                </a:extLst>
              </p:cNvPr>
              <p:cNvSpPr txBox="1"/>
              <p:nvPr/>
            </p:nvSpPr>
            <p:spPr>
              <a:xfrm>
                <a:off x="5300416" y="4219765"/>
                <a:ext cx="1828802" cy="30777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Healthy diet</a:t>
                </a:r>
              </a:p>
            </p:txBody>
          </p:sp>
          <p:sp>
            <p:nvSpPr>
              <p:cNvPr id="17" name="TextBox 16">
                <a:extLst>
                  <a:ext uri="{FF2B5EF4-FFF2-40B4-BE49-F238E27FC236}">
                    <a16:creationId xmlns:a16="http://schemas.microsoft.com/office/drawing/2014/main" id="{7F52038B-B14E-16E7-D395-96475618C49D}"/>
                  </a:ext>
                </a:extLst>
              </p:cNvPr>
              <p:cNvSpPr txBox="1"/>
              <p:nvPr/>
            </p:nvSpPr>
            <p:spPr>
              <a:xfrm>
                <a:off x="5300416" y="4805085"/>
                <a:ext cx="1828802" cy="30777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Regular exercise</a:t>
                </a:r>
              </a:p>
            </p:txBody>
          </p:sp>
          <p:sp>
            <p:nvSpPr>
              <p:cNvPr id="18" name="TextBox 17">
                <a:extLst>
                  <a:ext uri="{FF2B5EF4-FFF2-40B4-BE49-F238E27FC236}">
                    <a16:creationId xmlns:a16="http://schemas.microsoft.com/office/drawing/2014/main" id="{F65B3EFF-A1EB-4361-FBAB-CAF1A0E52DF2}"/>
                  </a:ext>
                </a:extLst>
              </p:cNvPr>
              <p:cNvSpPr txBox="1"/>
              <p:nvPr/>
            </p:nvSpPr>
            <p:spPr>
              <a:xfrm>
                <a:off x="5300416" y="5390405"/>
                <a:ext cx="1828802" cy="30777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Healthy weight</a:t>
                </a:r>
              </a:p>
            </p:txBody>
          </p:sp>
          <p:sp>
            <p:nvSpPr>
              <p:cNvPr id="19" name="TextBox 18">
                <a:extLst>
                  <a:ext uri="{FF2B5EF4-FFF2-40B4-BE49-F238E27FC236}">
                    <a16:creationId xmlns:a16="http://schemas.microsoft.com/office/drawing/2014/main" id="{388C02E0-487E-F27B-118A-D9AD05A0D06C}"/>
                  </a:ext>
                </a:extLst>
              </p:cNvPr>
              <p:cNvSpPr txBox="1"/>
              <p:nvPr/>
            </p:nvSpPr>
            <p:spPr>
              <a:xfrm>
                <a:off x="5300416" y="5916508"/>
                <a:ext cx="1828802" cy="409386"/>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Psychosocial management</a:t>
                </a:r>
              </a:p>
            </p:txBody>
          </p:sp>
          <p:sp>
            <p:nvSpPr>
              <p:cNvPr id="20" name="TextBox 19">
                <a:extLst>
                  <a:ext uri="{FF2B5EF4-FFF2-40B4-BE49-F238E27FC236}">
                    <a16:creationId xmlns:a16="http://schemas.microsoft.com/office/drawing/2014/main" id="{821A7678-F32B-DFBB-1836-1E1D936E422F}"/>
                  </a:ext>
                </a:extLst>
              </p:cNvPr>
              <p:cNvSpPr txBox="1"/>
              <p:nvPr/>
            </p:nvSpPr>
            <p:spPr>
              <a:xfrm>
                <a:off x="7922844" y="3605904"/>
                <a:ext cx="1649674" cy="365760"/>
              </a:xfrm>
              <a:prstGeom prst="rect">
                <a:avLst/>
              </a:prstGeom>
              <a:noFill/>
            </p:spPr>
            <p:txBody>
              <a:bodyPr wrap="square" l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Antithrombotic therapy</a:t>
                </a:r>
              </a:p>
            </p:txBody>
          </p:sp>
          <p:sp>
            <p:nvSpPr>
              <p:cNvPr id="21" name="TextBox 20">
                <a:extLst>
                  <a:ext uri="{FF2B5EF4-FFF2-40B4-BE49-F238E27FC236}">
                    <a16:creationId xmlns:a16="http://schemas.microsoft.com/office/drawing/2014/main" id="{E438885E-B10C-7457-0CB0-09CEC5C58D38}"/>
                  </a:ext>
                </a:extLst>
              </p:cNvPr>
              <p:cNvSpPr txBox="1"/>
              <p:nvPr/>
            </p:nvSpPr>
            <p:spPr>
              <a:xfrm>
                <a:off x="7922844" y="4190116"/>
                <a:ext cx="1649674" cy="365760"/>
              </a:xfrm>
              <a:prstGeom prst="rect">
                <a:avLst/>
              </a:prstGeom>
              <a:noFill/>
            </p:spPr>
            <p:txBody>
              <a:bodyPr wrap="square" l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Lipid-lowering therapy</a:t>
                </a:r>
              </a:p>
            </p:txBody>
          </p:sp>
          <p:sp>
            <p:nvSpPr>
              <p:cNvPr id="23" name="TextBox 22">
                <a:extLst>
                  <a:ext uri="{FF2B5EF4-FFF2-40B4-BE49-F238E27FC236}">
                    <a16:creationId xmlns:a16="http://schemas.microsoft.com/office/drawing/2014/main" id="{2903E725-76C9-9F79-A674-DD5EBED88882}"/>
                  </a:ext>
                </a:extLst>
              </p:cNvPr>
              <p:cNvSpPr txBox="1"/>
              <p:nvPr/>
            </p:nvSpPr>
            <p:spPr>
              <a:xfrm>
                <a:off x="7922844" y="4774328"/>
                <a:ext cx="1649674" cy="365760"/>
              </a:xfrm>
              <a:prstGeom prst="rect">
                <a:avLst/>
              </a:prstGeom>
              <a:noFill/>
            </p:spPr>
            <p:txBody>
              <a:bodyPr wrap="square" l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Annual influenza vaccination</a:t>
                </a:r>
              </a:p>
            </p:txBody>
          </p:sp>
          <p:sp>
            <p:nvSpPr>
              <p:cNvPr id="24" name="TextBox 23">
                <a:extLst>
                  <a:ext uri="{FF2B5EF4-FFF2-40B4-BE49-F238E27FC236}">
                    <a16:creationId xmlns:a16="http://schemas.microsoft.com/office/drawing/2014/main" id="{6105E4F0-8270-1FEE-8F34-23441DEFA95A}"/>
                  </a:ext>
                </a:extLst>
              </p:cNvPr>
              <p:cNvSpPr txBox="1"/>
              <p:nvPr/>
            </p:nvSpPr>
            <p:spPr>
              <a:xfrm>
                <a:off x="7922842" y="5303306"/>
                <a:ext cx="1573820" cy="1169551"/>
              </a:xfrm>
              <a:prstGeom prst="rect">
                <a:avLst/>
              </a:prstGeom>
              <a:noFill/>
            </p:spPr>
            <p:txBody>
              <a:bodyPr wrap="square" l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Promote drug adherence and persistence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other treatments as appropriate</a:t>
                </a:r>
              </a:p>
            </p:txBody>
          </p:sp>
          <p:sp>
            <p:nvSpPr>
              <p:cNvPr id="25" name="TextBox 24">
                <a:extLst>
                  <a:ext uri="{FF2B5EF4-FFF2-40B4-BE49-F238E27FC236}">
                    <a16:creationId xmlns:a16="http://schemas.microsoft.com/office/drawing/2014/main" id="{9455B0AD-ED86-C1FF-FC6C-A2ABA442BDCF}"/>
                  </a:ext>
                </a:extLst>
              </p:cNvPr>
              <p:cNvSpPr txBox="1"/>
              <p:nvPr/>
            </p:nvSpPr>
            <p:spPr>
              <a:xfrm>
                <a:off x="10305671" y="3614510"/>
                <a:ext cx="1920240" cy="95410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Systolic BP &lt; 130 mmHg and diastolic BP &lt; 80 mmHg         (if tolerated)</a:t>
                </a:r>
              </a:p>
            </p:txBody>
          </p:sp>
          <p:sp>
            <p:nvSpPr>
              <p:cNvPr id="26" name="TextBox 25">
                <a:extLst>
                  <a:ext uri="{FF2B5EF4-FFF2-40B4-BE49-F238E27FC236}">
                    <a16:creationId xmlns:a16="http://schemas.microsoft.com/office/drawing/2014/main" id="{3DB9252D-3DA9-F3E0-D850-CDDD03870B2C}"/>
                  </a:ext>
                </a:extLst>
              </p:cNvPr>
              <p:cNvSpPr txBox="1"/>
              <p:nvPr/>
            </p:nvSpPr>
            <p:spPr>
              <a:xfrm>
                <a:off x="10305671" y="4703828"/>
                <a:ext cx="1920240"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LDL-C &lt; 1.4 mmol/L (&lt; 55 mg/dL)</a:t>
                </a:r>
              </a:p>
            </p:txBody>
          </p:sp>
          <p:sp>
            <p:nvSpPr>
              <p:cNvPr id="27" name="TextBox 26">
                <a:extLst>
                  <a:ext uri="{FF2B5EF4-FFF2-40B4-BE49-F238E27FC236}">
                    <a16:creationId xmlns:a16="http://schemas.microsoft.com/office/drawing/2014/main" id="{FBFF0387-498B-2D7C-2C5C-76E4E3D76F69}"/>
                  </a:ext>
                </a:extLst>
              </p:cNvPr>
              <p:cNvSpPr txBox="1"/>
              <p:nvPr/>
            </p:nvSpPr>
            <p:spPr>
              <a:xfrm>
                <a:off x="10305671" y="5859591"/>
                <a:ext cx="1920240" cy="5232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7484F"/>
                    </a:solidFill>
                    <a:effectLst/>
                    <a:uLnTx/>
                    <a:uFillTx/>
                    <a:latin typeface="Arial" panose="020B0604020202020204"/>
                    <a:ea typeface="+mn-ea"/>
                    <a:cs typeface="+mn-cs"/>
                  </a:rPr>
                  <a:t>HbAlc</a:t>
                </a:r>
                <a:r>
                  <a:rPr kumimoji="0" lang="en-US" sz="1400" b="0" i="0" u="none" strike="noStrike" kern="1200" cap="none" spc="0" normalizeH="0" baseline="0" noProof="0" dirty="0">
                    <a:ln>
                      <a:noFill/>
                    </a:ln>
                    <a:solidFill>
                      <a:srgbClr val="47484F"/>
                    </a:solidFill>
                    <a:effectLst/>
                    <a:uLnTx/>
                    <a:uFillTx/>
                    <a:latin typeface="Arial" panose="020B0604020202020204"/>
                    <a:ea typeface="+mn-ea"/>
                    <a:cs typeface="+mn-cs"/>
                  </a:rPr>
                  <a:t> &lt; 53 mmol/mol (&lt; 7%)</a:t>
                </a:r>
              </a:p>
            </p:txBody>
          </p:sp>
          <p:cxnSp>
            <p:nvCxnSpPr>
              <p:cNvPr id="31" name="Straight Connector 30">
                <a:extLst>
                  <a:ext uri="{FF2B5EF4-FFF2-40B4-BE49-F238E27FC236}">
                    <a16:creationId xmlns:a16="http://schemas.microsoft.com/office/drawing/2014/main" id="{1BABEB99-7EBA-9006-2344-D893DB9ACC67}"/>
                  </a:ext>
                </a:extLst>
              </p:cNvPr>
              <p:cNvCxnSpPr>
                <a:cxnSpLocks/>
              </p:cNvCxnSpPr>
              <p:nvPr/>
            </p:nvCxnSpPr>
            <p:spPr>
              <a:xfrm>
                <a:off x="7121898" y="2767493"/>
                <a:ext cx="0" cy="365760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231682-DAF1-2A92-77CD-FD05E3550E54}"/>
                  </a:ext>
                </a:extLst>
              </p:cNvPr>
              <p:cNvCxnSpPr>
                <a:cxnSpLocks/>
              </p:cNvCxnSpPr>
              <p:nvPr/>
            </p:nvCxnSpPr>
            <p:spPr>
              <a:xfrm>
                <a:off x="9652296" y="2767493"/>
                <a:ext cx="0" cy="365760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5" name="Picture 34" descr="A no smoking sign&#10;&#10;Description automatically generated">
                <a:extLst>
                  <a:ext uri="{FF2B5EF4-FFF2-40B4-BE49-F238E27FC236}">
                    <a16:creationId xmlns:a16="http://schemas.microsoft.com/office/drawing/2014/main" id="{BAAD3FA3-11BD-AA59-AF61-76E5F6FC5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665" y="3547002"/>
                <a:ext cx="482662" cy="482662"/>
              </a:xfrm>
              <a:prstGeom prst="rect">
                <a:avLst/>
              </a:prstGeom>
            </p:spPr>
          </p:pic>
          <p:pic>
            <p:nvPicPr>
              <p:cNvPr id="37" name="Picture 36" descr="A red circle with food on it&#10;&#10;Description automatically generated">
                <a:extLst>
                  <a:ext uri="{FF2B5EF4-FFF2-40B4-BE49-F238E27FC236}">
                    <a16:creationId xmlns:a16="http://schemas.microsoft.com/office/drawing/2014/main" id="{2204D000-6837-8BFE-10F6-DF9DD0031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665" y="4132322"/>
                <a:ext cx="482662" cy="482662"/>
              </a:xfrm>
              <a:prstGeom prst="rect">
                <a:avLst/>
              </a:prstGeom>
            </p:spPr>
          </p:pic>
          <p:pic>
            <p:nvPicPr>
              <p:cNvPr id="39" name="Picture 38" descr="A white pictogram of a person riding a bicycle over a barbell&#10;&#10;Description automatically generated">
                <a:extLst>
                  <a:ext uri="{FF2B5EF4-FFF2-40B4-BE49-F238E27FC236}">
                    <a16:creationId xmlns:a16="http://schemas.microsoft.com/office/drawing/2014/main" id="{6A693D33-9A21-1051-6541-42F5C5862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65" y="4717642"/>
                <a:ext cx="482662" cy="482662"/>
              </a:xfrm>
              <a:prstGeom prst="rect">
                <a:avLst/>
              </a:prstGeom>
            </p:spPr>
          </p:pic>
          <p:pic>
            <p:nvPicPr>
              <p:cNvPr id="43" name="Picture 42" descr="A head with a brain in the middle&#10;&#10;Description automatically generated">
                <a:extLst>
                  <a:ext uri="{FF2B5EF4-FFF2-40B4-BE49-F238E27FC236}">
                    <a16:creationId xmlns:a16="http://schemas.microsoft.com/office/drawing/2014/main" id="{AD3DC887-30C0-D560-26C0-3C133DBFB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8665" y="5888282"/>
                <a:ext cx="482662" cy="482662"/>
              </a:xfrm>
              <a:prstGeom prst="rect">
                <a:avLst/>
              </a:prstGeom>
            </p:spPr>
          </p:pic>
          <p:pic>
            <p:nvPicPr>
              <p:cNvPr id="45" name="Picture 44" descr="A round red circle with a clock and a pill bottle&#10;&#10;Description automatically generated">
                <a:extLst>
                  <a:ext uri="{FF2B5EF4-FFF2-40B4-BE49-F238E27FC236}">
                    <a16:creationId xmlns:a16="http://schemas.microsoft.com/office/drawing/2014/main" id="{99F2007D-2AC7-CA81-885F-0D48DBFBF5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419" y="5646750"/>
                <a:ext cx="482662" cy="482662"/>
              </a:xfrm>
              <a:prstGeom prst="rect">
                <a:avLst/>
              </a:prstGeom>
            </p:spPr>
          </p:pic>
          <p:pic>
            <p:nvPicPr>
              <p:cNvPr id="49" name="Picture 48" descr="A close-up of a bottle&#10;&#10;Description automatically generated">
                <a:extLst>
                  <a:ext uri="{FF2B5EF4-FFF2-40B4-BE49-F238E27FC236}">
                    <a16:creationId xmlns:a16="http://schemas.microsoft.com/office/drawing/2014/main" id="{65966855-8A14-6F96-F92F-2A6A917973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2419" y="3547453"/>
                <a:ext cx="482662" cy="482662"/>
              </a:xfrm>
              <a:prstGeom prst="rect">
                <a:avLst/>
              </a:prstGeom>
            </p:spPr>
          </p:pic>
          <p:pic>
            <p:nvPicPr>
              <p:cNvPr id="51" name="Picture 50" descr="A hand holding a syringe&#10;&#10;Description automatically generated">
                <a:extLst>
                  <a:ext uri="{FF2B5EF4-FFF2-40B4-BE49-F238E27FC236}">
                    <a16:creationId xmlns:a16="http://schemas.microsoft.com/office/drawing/2014/main" id="{BC0FAE0D-DAFF-869A-DE2D-20D5AF128E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2419" y="4715877"/>
                <a:ext cx="482662" cy="482662"/>
              </a:xfrm>
              <a:prstGeom prst="rect">
                <a:avLst/>
              </a:prstGeom>
            </p:spPr>
          </p:pic>
          <p:pic>
            <p:nvPicPr>
              <p:cNvPr id="53" name="Picture 52" descr="A red circle with a white arrow pointing to a sand glass&#10;&#10;Description automatically generated">
                <a:extLst>
                  <a:ext uri="{FF2B5EF4-FFF2-40B4-BE49-F238E27FC236}">
                    <a16:creationId xmlns:a16="http://schemas.microsoft.com/office/drawing/2014/main" id="{E76D4103-BB66-22BA-1163-3D3F8A4673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2419" y="4131665"/>
                <a:ext cx="482662" cy="482662"/>
              </a:xfrm>
              <a:prstGeom prst="rect">
                <a:avLst/>
              </a:prstGeom>
            </p:spPr>
          </p:pic>
          <p:pic>
            <p:nvPicPr>
              <p:cNvPr id="54" name="Picture 53" descr="A red circle with a white circle with a white circle and a white circle with a white circle with a white circle with a white circle with a white circle with a white circle with a white circle&#10;&#10;Description automatically generated">
                <a:extLst>
                  <a:ext uri="{FF2B5EF4-FFF2-40B4-BE49-F238E27FC236}">
                    <a16:creationId xmlns:a16="http://schemas.microsoft.com/office/drawing/2014/main" id="{130337A1-A0DB-1AC7-6DB8-BAB16A3D45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8665" y="5302962"/>
                <a:ext cx="482662" cy="482662"/>
              </a:xfrm>
              <a:prstGeom prst="rect">
                <a:avLst/>
              </a:prstGeom>
            </p:spPr>
          </p:pic>
          <p:pic>
            <p:nvPicPr>
              <p:cNvPr id="72" name="Picture 71">
                <a:extLst>
                  <a:ext uri="{FF2B5EF4-FFF2-40B4-BE49-F238E27FC236}">
                    <a16:creationId xmlns:a16="http://schemas.microsoft.com/office/drawing/2014/main" id="{811A6279-F8DF-C4FC-F622-85CD6AD1435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762665" y="3547453"/>
                <a:ext cx="482662" cy="482662"/>
              </a:xfrm>
              <a:prstGeom prst="rect">
                <a:avLst/>
              </a:prstGeom>
            </p:spPr>
          </p:pic>
          <p:pic>
            <p:nvPicPr>
              <p:cNvPr id="73" name="Picture 72">
                <a:extLst>
                  <a:ext uri="{FF2B5EF4-FFF2-40B4-BE49-F238E27FC236}">
                    <a16:creationId xmlns:a16="http://schemas.microsoft.com/office/drawing/2014/main" id="{C212DBF4-EF46-D561-351C-551345A6B4D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760203" y="4717642"/>
                <a:ext cx="482662" cy="482662"/>
              </a:xfrm>
              <a:prstGeom prst="rect">
                <a:avLst/>
              </a:prstGeom>
            </p:spPr>
          </p:pic>
          <p:pic>
            <p:nvPicPr>
              <p:cNvPr id="74" name="Picture 73">
                <a:extLst>
                  <a:ext uri="{FF2B5EF4-FFF2-40B4-BE49-F238E27FC236}">
                    <a16:creationId xmlns:a16="http://schemas.microsoft.com/office/drawing/2014/main" id="{14A5AEFC-E401-0196-0FA7-27BC3F86408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760203" y="5879870"/>
                <a:ext cx="482662" cy="482662"/>
              </a:xfrm>
              <a:prstGeom prst="rect">
                <a:avLst/>
              </a:prstGeom>
            </p:spPr>
          </p:pic>
          <p:pic>
            <p:nvPicPr>
              <p:cNvPr id="75" name="Picture 74">
                <a:extLst>
                  <a:ext uri="{FF2B5EF4-FFF2-40B4-BE49-F238E27FC236}">
                    <a16:creationId xmlns:a16="http://schemas.microsoft.com/office/drawing/2014/main" id="{DEDC6A92-C470-6858-F91A-DAD7230FA28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743153" y="1598775"/>
                <a:ext cx="685800" cy="685800"/>
              </a:xfrm>
              <a:prstGeom prst="rect">
                <a:avLst/>
              </a:prstGeom>
            </p:spPr>
          </p:pic>
          <p:pic>
            <p:nvPicPr>
              <p:cNvPr id="76" name="Picture 75">
                <a:extLst>
                  <a:ext uri="{FF2B5EF4-FFF2-40B4-BE49-F238E27FC236}">
                    <a16:creationId xmlns:a16="http://schemas.microsoft.com/office/drawing/2014/main" id="{C6111F04-D01C-BDEF-31BA-F56FF6C918F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725119" y="1598775"/>
                <a:ext cx="685800" cy="685800"/>
              </a:xfrm>
              <a:prstGeom prst="rect">
                <a:avLst/>
              </a:prstGeom>
            </p:spPr>
          </p:pic>
          <p:grpSp>
            <p:nvGrpSpPr>
              <p:cNvPr id="86" name="Group 85">
                <a:extLst>
                  <a:ext uri="{FF2B5EF4-FFF2-40B4-BE49-F238E27FC236}">
                    <a16:creationId xmlns:a16="http://schemas.microsoft.com/office/drawing/2014/main" id="{7D5FD735-4911-1210-5453-0787ECD78160}"/>
                  </a:ext>
                </a:extLst>
              </p:cNvPr>
              <p:cNvGrpSpPr/>
              <p:nvPr/>
            </p:nvGrpSpPr>
            <p:grpSpPr>
              <a:xfrm>
                <a:off x="4600358" y="4080993"/>
                <a:ext cx="5061243" cy="1170640"/>
                <a:chOff x="4600358" y="4080993"/>
                <a:chExt cx="4944205" cy="1170640"/>
              </a:xfrm>
            </p:grpSpPr>
            <p:cxnSp>
              <p:nvCxnSpPr>
                <p:cNvPr id="62" name="Straight Connector 61">
                  <a:extLst>
                    <a:ext uri="{FF2B5EF4-FFF2-40B4-BE49-F238E27FC236}">
                      <a16:creationId xmlns:a16="http://schemas.microsoft.com/office/drawing/2014/main" id="{2763AF14-616C-76AF-2551-F24756751947}"/>
                    </a:ext>
                  </a:extLst>
                </p:cNvPr>
                <p:cNvCxnSpPr>
                  <a:cxnSpLocks/>
                </p:cNvCxnSpPr>
                <p:nvPr/>
              </p:nvCxnSpPr>
              <p:spPr>
                <a:xfrm>
                  <a:off x="4600358" y="4080993"/>
                  <a:ext cx="4944205" cy="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95051EE-95A2-97B5-9759-D6DB305EF0FD}"/>
                    </a:ext>
                  </a:extLst>
                </p:cNvPr>
                <p:cNvCxnSpPr>
                  <a:cxnSpLocks/>
                </p:cNvCxnSpPr>
                <p:nvPr/>
              </p:nvCxnSpPr>
              <p:spPr>
                <a:xfrm>
                  <a:off x="4600358" y="4666313"/>
                  <a:ext cx="4944205" cy="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167C24-219E-D3D3-C4D8-F5B3FC2A001A}"/>
                    </a:ext>
                  </a:extLst>
                </p:cNvPr>
                <p:cNvCxnSpPr>
                  <a:cxnSpLocks/>
                </p:cNvCxnSpPr>
                <p:nvPr/>
              </p:nvCxnSpPr>
              <p:spPr>
                <a:xfrm>
                  <a:off x="4600358" y="5251633"/>
                  <a:ext cx="4944205" cy="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3BF29685-BA71-A54C-F546-3BCEF9CE0B29}"/>
                  </a:ext>
                </a:extLst>
              </p:cNvPr>
              <p:cNvCxnSpPr>
                <a:cxnSpLocks/>
              </p:cNvCxnSpPr>
              <p:nvPr/>
            </p:nvCxnSpPr>
            <p:spPr>
              <a:xfrm>
                <a:off x="4600358" y="5836953"/>
                <a:ext cx="2534733" cy="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0AD1E29-9362-F597-E115-43B12A666578}"/>
                  </a:ext>
                </a:extLst>
              </p:cNvPr>
              <p:cNvCxnSpPr>
                <a:cxnSpLocks/>
              </p:cNvCxnSpPr>
              <p:nvPr/>
            </p:nvCxnSpPr>
            <p:spPr>
              <a:xfrm>
                <a:off x="4585917" y="6429270"/>
                <a:ext cx="7619937" cy="0"/>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83470A-57EB-97B7-F1CB-AA08F3EA6210}"/>
                  </a:ext>
                </a:extLst>
              </p:cNvPr>
              <p:cNvCxnSpPr>
                <a:cxnSpLocks/>
              </p:cNvCxnSpPr>
              <p:nvPr/>
            </p:nvCxnSpPr>
            <p:spPr>
              <a:xfrm>
                <a:off x="12182696" y="2739651"/>
                <a:ext cx="0" cy="3685442"/>
              </a:xfrm>
              <a:prstGeom prst="line">
                <a:avLst/>
              </a:prstGeom>
              <a:ln>
                <a:solidFill>
                  <a:schemeClr val="tx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76E61FE1-ECB5-1CFB-B034-3A695028997E}"/>
                </a:ext>
              </a:extLst>
            </p:cNvPr>
            <p:cNvSpPr txBox="1"/>
            <p:nvPr/>
          </p:nvSpPr>
          <p:spPr>
            <a:xfrm>
              <a:off x="10386479" y="6422711"/>
              <a:ext cx="182123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 Medscape, LLC</a:t>
              </a:r>
            </a:p>
          </p:txBody>
        </p:sp>
      </p:grpSp>
    </p:spTree>
    <p:extLst>
      <p:ext uri="{BB962C8B-B14F-4D97-AF65-F5344CB8AC3E}">
        <p14:creationId xmlns:p14="http://schemas.microsoft.com/office/powerpoint/2010/main" val="1874882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FC1355-C12A-CB43-876D-23EB590D7B5B}"/>
              </a:ext>
            </a:extLst>
          </p:cNvPr>
          <p:cNvSpPr>
            <a:spLocks noGrp="1"/>
          </p:cNvSpPr>
          <p:nvPr>
            <p:ph type="body" sz="quarter" idx="20"/>
          </p:nvPr>
        </p:nvSpPr>
        <p:spPr>
          <a:xfrm>
            <a:off x="508863" y="4162942"/>
            <a:ext cx="7296788" cy="1538883"/>
          </a:xfrm>
        </p:spPr>
        <p:txBody>
          <a:bodyPr/>
          <a:lstStyle/>
          <a:p>
            <a:r>
              <a:rPr lang="en-GB" sz="2000" b="1" dirty="0"/>
              <a:t>Vanessa Blumer, MD</a:t>
            </a:r>
          </a:p>
          <a:p>
            <a:r>
              <a:rPr lang="en-US" dirty="0"/>
              <a:t>Advanced Heart Failure and Transplant Cardiology</a:t>
            </a:r>
          </a:p>
          <a:p>
            <a:r>
              <a:rPr lang="en-US" dirty="0"/>
              <a:t>Associate Director, Heart Failure Research</a:t>
            </a:r>
          </a:p>
          <a:p>
            <a:r>
              <a:rPr lang="en-US" dirty="0"/>
              <a:t>Medical Co-Director, Heart Failure Outreach</a:t>
            </a:r>
          </a:p>
          <a:p>
            <a:r>
              <a:rPr lang="en-US" dirty="0"/>
              <a:t>Inova </a:t>
            </a:r>
            <a:r>
              <a:rPr lang="en-US" dirty="0" err="1"/>
              <a:t>Schar</a:t>
            </a:r>
            <a:r>
              <a:rPr lang="en-US" dirty="0"/>
              <a:t> Heart and Vascular</a:t>
            </a:r>
          </a:p>
          <a:p>
            <a:r>
              <a:rPr lang="en-US" dirty="0"/>
              <a:t>Falls Church, Virginia</a:t>
            </a:r>
          </a:p>
        </p:txBody>
      </p:sp>
      <p:sp>
        <p:nvSpPr>
          <p:cNvPr id="4" name="Title 3">
            <a:extLst>
              <a:ext uri="{FF2B5EF4-FFF2-40B4-BE49-F238E27FC236}">
                <a16:creationId xmlns:a16="http://schemas.microsoft.com/office/drawing/2014/main" id="{713BB44A-263F-74F5-EE6E-D935C6E4B9BE}"/>
              </a:ext>
            </a:extLst>
          </p:cNvPr>
          <p:cNvSpPr>
            <a:spLocks noGrp="1"/>
          </p:cNvSpPr>
          <p:nvPr>
            <p:ph type="ctrTitle"/>
          </p:nvPr>
        </p:nvSpPr>
        <p:spPr>
          <a:xfrm>
            <a:off x="508863" y="2157743"/>
            <a:ext cx="6687066" cy="1231106"/>
          </a:xfrm>
        </p:spPr>
        <p:txBody>
          <a:bodyPr/>
          <a:lstStyle/>
          <a:p>
            <a:r>
              <a:rPr lang="en-US" sz="4000" dirty="0"/>
              <a:t>Modern Management of Cardiogenic Shock</a:t>
            </a:r>
          </a:p>
        </p:txBody>
      </p:sp>
      <p:cxnSp>
        <p:nvCxnSpPr>
          <p:cNvPr id="16" name="Straight Connector 15">
            <a:extLst>
              <a:ext uri="{FF2B5EF4-FFF2-40B4-BE49-F238E27FC236}">
                <a16:creationId xmlns:a16="http://schemas.microsoft.com/office/drawing/2014/main" id="{AA328F3E-1DE7-D44F-B833-80C9EC479107}"/>
              </a:ext>
            </a:extLst>
          </p:cNvPr>
          <p:cNvCxnSpPr/>
          <p:nvPr/>
        </p:nvCxnSpPr>
        <p:spPr>
          <a:xfrm>
            <a:off x="508864" y="377589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670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D4320-4223-C793-E88A-7AE7C08D1923}"/>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D9E703DF-0F78-5016-D410-4D65DAC1BE2A}"/>
              </a:ext>
            </a:extLst>
          </p:cNvPr>
          <p:cNvSpPr txBox="1"/>
          <p:nvPr/>
        </p:nvSpPr>
        <p:spPr>
          <a:xfrm>
            <a:off x="314326" y="1302557"/>
            <a:ext cx="11334750" cy="4653518"/>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Epidemiology</a:t>
            </a:r>
          </a:p>
          <a:p>
            <a:pPr marL="457200" marR="0" lvl="0"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Definitions and classification</a:t>
            </a:r>
          </a:p>
          <a:p>
            <a:pPr marL="457200" marR="0" lvl="0"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Cardiogenic shock teams</a:t>
            </a:r>
          </a:p>
          <a:p>
            <a:pPr marL="457200" marR="0" lvl="0"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Management:</a:t>
            </a:r>
          </a:p>
          <a:p>
            <a:pPr marL="914400" marR="0" lvl="1"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Risk stratification</a:t>
            </a:r>
          </a:p>
          <a:p>
            <a:pPr marL="914400" marR="0" lvl="1"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Drugs</a:t>
            </a:r>
          </a:p>
          <a:p>
            <a:pPr marL="914400" marR="0" lvl="1"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Devices</a:t>
            </a:r>
          </a:p>
          <a:p>
            <a:pPr marL="457200" marR="0" lvl="0" indent="-4572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500" b="0" i="0" u="none" strike="noStrike" kern="1200" cap="none" spc="0" normalizeH="0" baseline="0" noProof="0">
                <a:ln>
                  <a:noFill/>
                </a:ln>
                <a:solidFill>
                  <a:prstClr val="black"/>
                </a:solidFill>
                <a:effectLst/>
                <a:uLnTx/>
                <a:uFillTx/>
                <a:latin typeface="Aptos" panose="02110004020202020204"/>
                <a:ea typeface="+mn-ea"/>
                <a:cs typeface="+mn-cs"/>
              </a:rPr>
              <a:t>Take home points and future directions</a:t>
            </a:r>
          </a:p>
        </p:txBody>
      </p:sp>
      <p:sp>
        <p:nvSpPr>
          <p:cNvPr id="7" name="TextBox 6">
            <a:extLst>
              <a:ext uri="{FF2B5EF4-FFF2-40B4-BE49-F238E27FC236}">
                <a16:creationId xmlns:a16="http://schemas.microsoft.com/office/drawing/2014/main" id="{10198C88-3040-8423-EF01-C4903B085CBC}"/>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Outline</a:t>
            </a:r>
          </a:p>
        </p:txBody>
      </p:sp>
      <p:graphicFrame>
        <p:nvGraphicFramePr>
          <p:cNvPr id="14" name="Chart 13">
            <a:extLst>
              <a:ext uri="{FF2B5EF4-FFF2-40B4-BE49-F238E27FC236}">
                <a16:creationId xmlns:a16="http://schemas.microsoft.com/office/drawing/2014/main" id="{082F9BA2-637A-7F57-9B1C-6D59B8D46F97}"/>
              </a:ext>
            </a:extLst>
          </p:cNvPr>
          <p:cNvGraphicFramePr/>
          <p:nvPr/>
        </p:nvGraphicFramePr>
        <p:xfrm>
          <a:off x="5762625" y="1146180"/>
          <a:ext cx="6115049" cy="4565637"/>
        </p:xfrm>
        <a:graphic>
          <a:graphicData uri="http://schemas.openxmlformats.org/drawingml/2006/chart">
            <c:chart xmlns:c="http://schemas.openxmlformats.org/drawingml/2006/chart" xmlns:r="http://schemas.openxmlformats.org/officeDocument/2006/relationships" r:id="rId4"/>
          </a:graphicData>
        </a:graphic>
      </p:graphicFrame>
      <p:sp>
        <p:nvSpPr>
          <p:cNvPr id="5" name="Oval 4">
            <a:extLst>
              <a:ext uri="{FF2B5EF4-FFF2-40B4-BE49-F238E27FC236}">
                <a16:creationId xmlns:a16="http://schemas.microsoft.com/office/drawing/2014/main" id="{B9DFC939-BE3E-471A-6467-6D7EB7D66A84}"/>
              </a:ext>
            </a:extLst>
          </p:cNvPr>
          <p:cNvSpPr/>
          <p:nvPr/>
        </p:nvSpPr>
        <p:spPr>
          <a:xfrm>
            <a:off x="8061202" y="1975596"/>
            <a:ext cx="466725" cy="4572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57CEFAE9-6B17-C209-D39A-B87BE5BD3841}"/>
              </a:ext>
            </a:extLst>
          </p:cNvPr>
          <p:cNvSpPr txBox="1"/>
          <p:nvPr/>
        </p:nvSpPr>
        <p:spPr>
          <a:xfrm>
            <a:off x="7096125" y="4020235"/>
            <a:ext cx="13430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Brush Script MT" panose="03060802040406070304" pitchFamily="66" charset="0"/>
                <a:ea typeface="+mn-ea"/>
                <a:cs typeface="+mn-cs"/>
              </a:rPr>
              <a:t>~75%</a:t>
            </a:r>
          </a:p>
        </p:txBody>
      </p:sp>
      <p:sp>
        <p:nvSpPr>
          <p:cNvPr id="2" name="TextBox 1">
            <a:extLst>
              <a:ext uri="{FF2B5EF4-FFF2-40B4-BE49-F238E27FC236}">
                <a16:creationId xmlns:a16="http://schemas.microsoft.com/office/drawing/2014/main" id="{03EF0966-96FE-BD6F-202D-AB6ED10D9F96}"/>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772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5" grpId="0" animBg="1"/>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84186" y="4867889"/>
            <a:ext cx="6344487" cy="1407011"/>
          </a:xfrm>
          <a:prstGeom prst="rect">
            <a:avLst/>
          </a:prstGeom>
          <a:ln>
            <a:noFill/>
          </a:ln>
          <a:effectLst/>
        </p:spPr>
      </p:pic>
      <p:pic>
        <p:nvPicPr>
          <p:cNvPr id="10" name="Picture 9">
            <a:extLst>
              <a:ext uri="{FF2B5EF4-FFF2-40B4-BE49-F238E27FC236}">
                <a16:creationId xmlns:a16="http://schemas.microsoft.com/office/drawing/2014/main" id="{F28DD9FE-C870-90F6-27AF-05893B990819}"/>
              </a:ext>
            </a:extLst>
          </p:cNvPr>
          <p:cNvPicPr>
            <a:picLocks noChangeAspect="1"/>
          </p:cNvPicPr>
          <p:nvPr/>
        </p:nvPicPr>
        <p:blipFill>
          <a:blip r:embed="rId4"/>
          <a:stretch>
            <a:fillRect/>
          </a:stretch>
        </p:blipFill>
        <p:spPr>
          <a:xfrm>
            <a:off x="174851" y="419349"/>
            <a:ext cx="6824210" cy="1901375"/>
          </a:xfrm>
          <a:prstGeom prst="rect">
            <a:avLst/>
          </a:prstGeom>
        </p:spPr>
      </p:pic>
      <p:pic>
        <p:nvPicPr>
          <p:cNvPr id="14" name="Picture 13">
            <a:extLst>
              <a:ext uri="{FF2B5EF4-FFF2-40B4-BE49-F238E27FC236}">
                <a16:creationId xmlns:a16="http://schemas.microsoft.com/office/drawing/2014/main" id="{34332A41-3D4B-421A-216C-381AE7CDC995}"/>
              </a:ext>
            </a:extLst>
          </p:cNvPr>
          <p:cNvPicPr>
            <a:picLocks noChangeAspect="1"/>
          </p:cNvPicPr>
          <p:nvPr/>
        </p:nvPicPr>
        <p:blipFill rotWithShape="1">
          <a:blip r:embed="rId5"/>
          <a:srcRect r="1274"/>
          <a:stretch/>
        </p:blipFill>
        <p:spPr>
          <a:xfrm>
            <a:off x="82928" y="3571219"/>
            <a:ext cx="3686564" cy="1197636"/>
          </a:xfrm>
          <a:prstGeom prst="rect">
            <a:avLst/>
          </a:prstGeom>
        </p:spPr>
      </p:pic>
      <p:pic>
        <p:nvPicPr>
          <p:cNvPr id="16" name="Picture 15">
            <a:extLst>
              <a:ext uri="{FF2B5EF4-FFF2-40B4-BE49-F238E27FC236}">
                <a16:creationId xmlns:a16="http://schemas.microsoft.com/office/drawing/2014/main" id="{C7FFCE97-1A8A-CA5C-FB59-EF84B75B9761}"/>
              </a:ext>
            </a:extLst>
          </p:cNvPr>
          <p:cNvPicPr>
            <a:picLocks noChangeAspect="1"/>
          </p:cNvPicPr>
          <p:nvPr/>
        </p:nvPicPr>
        <p:blipFill rotWithShape="1">
          <a:blip r:embed="rId6"/>
          <a:srcRect r="2725"/>
          <a:stretch/>
        </p:blipFill>
        <p:spPr>
          <a:xfrm>
            <a:off x="3869326" y="3610332"/>
            <a:ext cx="5052627" cy="1101251"/>
          </a:xfrm>
          <a:prstGeom prst="rect">
            <a:avLst/>
          </a:prstGeom>
        </p:spPr>
      </p:pic>
      <p:pic>
        <p:nvPicPr>
          <p:cNvPr id="12" name="Picture 11">
            <a:extLst>
              <a:ext uri="{FF2B5EF4-FFF2-40B4-BE49-F238E27FC236}">
                <a16:creationId xmlns:a16="http://schemas.microsoft.com/office/drawing/2014/main" id="{1A71B79C-D970-6B3E-16AB-51A7430774AC}"/>
              </a:ext>
            </a:extLst>
          </p:cNvPr>
          <p:cNvPicPr>
            <a:picLocks noChangeAspect="1"/>
          </p:cNvPicPr>
          <p:nvPr/>
        </p:nvPicPr>
        <p:blipFill rotWithShape="1">
          <a:blip r:embed="rId7"/>
          <a:srcRect l="1790" r="2531"/>
          <a:stretch/>
        </p:blipFill>
        <p:spPr>
          <a:xfrm>
            <a:off x="8973670" y="3229649"/>
            <a:ext cx="3218330" cy="1110465"/>
          </a:xfrm>
          <a:prstGeom prst="rect">
            <a:avLst/>
          </a:prstGeom>
        </p:spPr>
      </p:pic>
      <p:pic>
        <p:nvPicPr>
          <p:cNvPr id="18" name="Picture 17">
            <a:extLst>
              <a:ext uri="{FF2B5EF4-FFF2-40B4-BE49-F238E27FC236}">
                <a16:creationId xmlns:a16="http://schemas.microsoft.com/office/drawing/2014/main" id="{30E5D6BB-4E1A-FF37-541F-89C9FEBF8FDF}"/>
              </a:ext>
            </a:extLst>
          </p:cNvPr>
          <p:cNvPicPr>
            <a:picLocks noChangeAspect="1"/>
          </p:cNvPicPr>
          <p:nvPr/>
        </p:nvPicPr>
        <p:blipFill>
          <a:blip r:embed="rId8"/>
          <a:stretch>
            <a:fillRect/>
          </a:stretch>
        </p:blipFill>
        <p:spPr>
          <a:xfrm>
            <a:off x="7264127" y="938257"/>
            <a:ext cx="4554071" cy="1867643"/>
          </a:xfrm>
          <a:prstGeom prst="rect">
            <a:avLst/>
          </a:prstGeom>
        </p:spPr>
      </p:pic>
      <p:pic>
        <p:nvPicPr>
          <p:cNvPr id="6" name="Picture 5"/>
          <p:cNvPicPr>
            <a:picLocks noChangeAspect="1"/>
          </p:cNvPicPr>
          <p:nvPr/>
        </p:nvPicPr>
        <p:blipFill>
          <a:blip r:embed="rId9"/>
          <a:stretch>
            <a:fillRect/>
          </a:stretch>
        </p:blipFill>
        <p:spPr>
          <a:xfrm>
            <a:off x="163327" y="5026858"/>
            <a:ext cx="5469618" cy="1152770"/>
          </a:xfrm>
          <a:prstGeom prst="rect">
            <a:avLst/>
          </a:prstGeom>
          <a:ln>
            <a:noFill/>
          </a:ln>
          <a:effectLst/>
        </p:spPr>
      </p:pic>
      <p:pic>
        <p:nvPicPr>
          <p:cNvPr id="3" name="Picture 2">
            <a:extLst>
              <a:ext uri="{FF2B5EF4-FFF2-40B4-BE49-F238E27FC236}">
                <a16:creationId xmlns:a16="http://schemas.microsoft.com/office/drawing/2014/main" id="{E60F6D1E-F83E-07B5-CA06-7E1F3A4DEBB1}"/>
              </a:ext>
            </a:extLst>
          </p:cNvPr>
          <p:cNvPicPr>
            <a:picLocks noChangeAspect="1"/>
          </p:cNvPicPr>
          <p:nvPr/>
        </p:nvPicPr>
        <p:blipFill rotWithShape="1">
          <a:blip r:embed="rId10"/>
          <a:srcRect t="70659"/>
          <a:stretch/>
        </p:blipFill>
        <p:spPr>
          <a:xfrm>
            <a:off x="-13347" y="0"/>
            <a:ext cx="12223635" cy="369984"/>
          </a:xfrm>
          <a:prstGeom prst="rect">
            <a:avLst/>
          </a:prstGeom>
        </p:spPr>
      </p:pic>
      <p:pic>
        <p:nvPicPr>
          <p:cNvPr id="8" name="Picture 7">
            <a:extLst>
              <a:ext uri="{FF2B5EF4-FFF2-40B4-BE49-F238E27FC236}">
                <a16:creationId xmlns:a16="http://schemas.microsoft.com/office/drawing/2014/main" id="{02C2A904-54A3-F7BF-007A-B630F39253FB}"/>
              </a:ext>
            </a:extLst>
          </p:cNvPr>
          <p:cNvPicPr>
            <a:picLocks noChangeAspect="1"/>
          </p:cNvPicPr>
          <p:nvPr/>
        </p:nvPicPr>
        <p:blipFill>
          <a:blip r:embed="rId11"/>
          <a:stretch>
            <a:fillRect/>
          </a:stretch>
        </p:blipFill>
        <p:spPr>
          <a:xfrm>
            <a:off x="1053082" y="2370089"/>
            <a:ext cx="5632488" cy="1150931"/>
          </a:xfrm>
          <a:prstGeom prst="rect">
            <a:avLst/>
          </a:prstGeom>
        </p:spPr>
      </p:pic>
      <p:sp>
        <p:nvSpPr>
          <p:cNvPr id="2" name="TextBox 1">
            <a:extLst>
              <a:ext uri="{FF2B5EF4-FFF2-40B4-BE49-F238E27FC236}">
                <a16:creationId xmlns:a16="http://schemas.microsoft.com/office/drawing/2014/main" id="{FC6ADA7E-F523-8647-1608-4B5ED7EE1892}"/>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14220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23C5F0-DAEE-156D-D1DD-42275E7C51AE}"/>
              </a:ext>
            </a:extLst>
          </p:cNvPr>
          <p:cNvPicPr>
            <a:picLocks noChangeAspect="1"/>
          </p:cNvPicPr>
          <p:nvPr/>
        </p:nvPicPr>
        <p:blipFill rotWithShape="1">
          <a:blip r:embed="rId4"/>
          <a:srcRect l="1658" r="553"/>
          <a:stretch/>
        </p:blipFill>
        <p:spPr>
          <a:xfrm>
            <a:off x="529735" y="1494993"/>
            <a:ext cx="10899531" cy="4580106"/>
          </a:xfrm>
          <a:prstGeom prst="rect">
            <a:avLst/>
          </a:prstGeom>
        </p:spPr>
      </p:pic>
      <p:sp>
        <p:nvSpPr>
          <p:cNvPr id="10" name="Rectangle 9">
            <a:extLst>
              <a:ext uri="{FF2B5EF4-FFF2-40B4-BE49-F238E27FC236}">
                <a16:creationId xmlns:a16="http://schemas.microsoft.com/office/drawing/2014/main" id="{58DC44C5-A75B-D43D-461C-ECF7F7233732}"/>
              </a:ext>
            </a:extLst>
          </p:cNvPr>
          <p:cNvSpPr/>
          <p:nvPr/>
        </p:nvSpPr>
        <p:spPr>
          <a:xfrm>
            <a:off x="1580416" y="2250280"/>
            <a:ext cx="1090247" cy="382481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F06E2C98-13EB-31DC-3B2C-0B0B9F1373D6}"/>
              </a:ext>
            </a:extLst>
          </p:cNvPr>
          <p:cNvPicPr>
            <a:picLocks noChangeAspect="1"/>
          </p:cNvPicPr>
          <p:nvPr/>
        </p:nvPicPr>
        <p:blipFill rotWithShape="1">
          <a:blip r:embed="rId5"/>
          <a:srcRect t="30193" b="19915"/>
          <a:stretch/>
        </p:blipFill>
        <p:spPr>
          <a:xfrm>
            <a:off x="529735" y="448256"/>
            <a:ext cx="3824654" cy="980475"/>
          </a:xfrm>
          <a:prstGeom prst="rect">
            <a:avLst/>
          </a:prstGeom>
        </p:spPr>
      </p:pic>
      <p:sp>
        <p:nvSpPr>
          <p:cNvPr id="14" name="TextBox 13">
            <a:extLst>
              <a:ext uri="{FF2B5EF4-FFF2-40B4-BE49-F238E27FC236}">
                <a16:creationId xmlns:a16="http://schemas.microsoft.com/office/drawing/2014/main" id="{4F74CC9B-3033-13A8-7722-DF736AE2BEC7}"/>
              </a:ext>
            </a:extLst>
          </p:cNvPr>
          <p:cNvSpPr txBox="1"/>
          <p:nvPr/>
        </p:nvSpPr>
        <p:spPr>
          <a:xfrm>
            <a:off x="7095392" y="6501156"/>
            <a:ext cx="5096608"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Heidenreich et al. JACC 2022; 79(17): e263-421. </a:t>
            </a:r>
          </a:p>
        </p:txBody>
      </p:sp>
      <p:pic>
        <p:nvPicPr>
          <p:cNvPr id="3" name="Picture 2">
            <a:extLst>
              <a:ext uri="{FF2B5EF4-FFF2-40B4-BE49-F238E27FC236}">
                <a16:creationId xmlns:a16="http://schemas.microsoft.com/office/drawing/2014/main" id="{437048ED-D028-7E42-F1DA-461AB0AE75C7}"/>
              </a:ext>
            </a:extLst>
          </p:cNvPr>
          <p:cNvPicPr>
            <a:picLocks noChangeAspect="1"/>
          </p:cNvPicPr>
          <p:nvPr/>
        </p:nvPicPr>
        <p:blipFill rotWithShape="1">
          <a:blip r:embed="rId6"/>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B83DFBC9-D01C-F71E-9B0C-3353A621ADD4}"/>
              </a:ext>
            </a:extLst>
          </p:cNvPr>
          <p:cNvSpPr txBox="1"/>
          <p:nvPr/>
        </p:nvSpPr>
        <p:spPr>
          <a:xfrm>
            <a:off x="529735" y="6138219"/>
            <a:ext cx="11034080"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ACC, American College of Cardiology; AHA, American Heart Association; HFSA, Heart Failure Society of America.</a:t>
            </a:r>
            <a:b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Heidenreich PA, et al. Circulation. 2022;145:e895-e1032.Erratum in: Circulation. 2022 May 3;145(18):e1033. </a:t>
            </a:r>
            <a:b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Erratum in: Circulation. 2022 Sep 27;146(13):e185. Erratum in: Circulation. 2023 Apr 4;147(14):e674.  </a:t>
            </a:r>
          </a:p>
        </p:txBody>
      </p:sp>
      <p:sp>
        <p:nvSpPr>
          <p:cNvPr id="2" name="TextBox 1">
            <a:extLst>
              <a:ext uri="{FF2B5EF4-FFF2-40B4-BE49-F238E27FC236}">
                <a16:creationId xmlns:a16="http://schemas.microsoft.com/office/drawing/2014/main" id="{9A59F10C-4224-2C3B-CC11-034828AF7972}"/>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96773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6950BFC3-D8DA-4A85-94F7-54DA5524770B}">
      <p188:commentRel xmlns:p188="http://schemas.microsoft.com/office/powerpoint/2018/8/main" r:id="rId3"/>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C9CD7-A21D-2875-A110-6B4DB27C76C0}"/>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5" name="TextBox 4">
            <a:extLst>
              <a:ext uri="{FF2B5EF4-FFF2-40B4-BE49-F238E27FC236}">
                <a16:creationId xmlns:a16="http://schemas.microsoft.com/office/drawing/2014/main" id="{AE538402-F20F-42DF-3679-3284BA4333E7}"/>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Epidemiology</a:t>
            </a:r>
          </a:p>
        </p:txBody>
      </p:sp>
      <p:pic>
        <p:nvPicPr>
          <p:cNvPr id="7" name="Picture 6">
            <a:extLst>
              <a:ext uri="{FF2B5EF4-FFF2-40B4-BE49-F238E27FC236}">
                <a16:creationId xmlns:a16="http://schemas.microsoft.com/office/drawing/2014/main" id="{6B54B97F-D25F-74CE-A279-EE460E0323D3}"/>
              </a:ext>
            </a:extLst>
          </p:cNvPr>
          <p:cNvPicPr>
            <a:picLocks noChangeAspect="1"/>
          </p:cNvPicPr>
          <p:nvPr/>
        </p:nvPicPr>
        <p:blipFill>
          <a:blip r:embed="rId4"/>
          <a:stretch>
            <a:fillRect/>
          </a:stretch>
        </p:blipFill>
        <p:spPr>
          <a:xfrm>
            <a:off x="171992" y="1974937"/>
            <a:ext cx="6303211" cy="2949903"/>
          </a:xfrm>
          <a:prstGeom prst="rect">
            <a:avLst/>
          </a:prstGeom>
        </p:spPr>
      </p:pic>
      <p:sp>
        <p:nvSpPr>
          <p:cNvPr id="9" name="TextBox 8">
            <a:extLst>
              <a:ext uri="{FF2B5EF4-FFF2-40B4-BE49-F238E27FC236}">
                <a16:creationId xmlns:a16="http://schemas.microsoft.com/office/drawing/2014/main" id="{8830E9B5-0A8F-5726-CEC6-C9AA3114F6E7}"/>
              </a:ext>
            </a:extLst>
          </p:cNvPr>
          <p:cNvSpPr txBox="1"/>
          <p:nvPr/>
        </p:nvSpPr>
        <p:spPr>
          <a:xfrm>
            <a:off x="51817" y="1099424"/>
            <a:ext cx="10329111" cy="369332"/>
          </a:xfrm>
          <a:prstGeom prst="rect">
            <a:avLst/>
          </a:prstGeom>
          <a:noFill/>
        </p:spPr>
        <p:txBody>
          <a:bodyPr wrap="square" rtlCol="0">
            <a:spAutoFit/>
          </a:bodyPr>
          <a:lstStyle>
            <a:defPPr>
              <a:defRPr lang="en-US"/>
            </a:defPPr>
            <a:lvl1pPr>
              <a:defRPr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rPr>
              <a:t>The landscape of CS is changing…</a:t>
            </a:r>
          </a:p>
        </p:txBody>
      </p:sp>
      <p:sp>
        <p:nvSpPr>
          <p:cNvPr id="10" name="TextBox 9">
            <a:extLst>
              <a:ext uri="{FF2B5EF4-FFF2-40B4-BE49-F238E27FC236}">
                <a16:creationId xmlns:a16="http://schemas.microsoft.com/office/drawing/2014/main" id="{E7EAC33B-FD99-1392-F15F-58C3C7BE4B99}"/>
              </a:ext>
            </a:extLst>
          </p:cNvPr>
          <p:cNvSpPr txBox="1"/>
          <p:nvPr/>
        </p:nvSpPr>
        <p:spPr>
          <a:xfrm>
            <a:off x="7146235" y="650906"/>
            <a:ext cx="4606331" cy="477054"/>
          </a:xfrm>
          <a:prstGeom prst="rect">
            <a:avLst/>
          </a:prstGeom>
          <a:solidFill>
            <a:srgbClr val="FFFF00"/>
          </a:solidFill>
        </p:spPr>
        <p:txBody>
          <a:bodyPr wrap="square" rtlCol="0">
            <a:spAutoFit/>
          </a:bodyPr>
          <a:lstStyle>
            <a:defPPr>
              <a:defRPr lang="en-US"/>
            </a:defPPr>
            <a:lvl1pPr>
              <a:defRPr b="1"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F Compact Text Light"/>
                <a:ea typeface="+mn-ea"/>
                <a:cs typeface="Arial" panose="020B0604020202020204" pitchFamily="34" charset="0"/>
              </a:rPr>
              <a:t>… management is also changing!</a:t>
            </a:r>
          </a:p>
        </p:txBody>
      </p:sp>
      <p:pic>
        <p:nvPicPr>
          <p:cNvPr id="11" name="Picture 10">
            <a:extLst>
              <a:ext uri="{FF2B5EF4-FFF2-40B4-BE49-F238E27FC236}">
                <a16:creationId xmlns:a16="http://schemas.microsoft.com/office/drawing/2014/main" id="{8605851B-124E-4134-A544-BE96A79DD2CC}"/>
              </a:ext>
            </a:extLst>
          </p:cNvPr>
          <p:cNvPicPr>
            <a:picLocks noChangeAspect="1"/>
          </p:cNvPicPr>
          <p:nvPr/>
        </p:nvPicPr>
        <p:blipFill rotWithShape="1">
          <a:blip r:embed="rId5"/>
          <a:srcRect r="31951" b="10800"/>
          <a:stretch/>
        </p:blipFill>
        <p:spPr>
          <a:xfrm>
            <a:off x="6240771" y="1401817"/>
            <a:ext cx="5707464" cy="4383850"/>
          </a:xfrm>
          <a:prstGeom prst="rect">
            <a:avLst/>
          </a:prstGeom>
        </p:spPr>
      </p:pic>
      <p:sp>
        <p:nvSpPr>
          <p:cNvPr id="12" name="Rectangle 11">
            <a:extLst>
              <a:ext uri="{FF2B5EF4-FFF2-40B4-BE49-F238E27FC236}">
                <a16:creationId xmlns:a16="http://schemas.microsoft.com/office/drawing/2014/main" id="{96205342-5AE2-C513-BBBB-A3ADC95CE9B2}"/>
              </a:ext>
            </a:extLst>
          </p:cNvPr>
          <p:cNvSpPr/>
          <p:nvPr/>
        </p:nvSpPr>
        <p:spPr>
          <a:xfrm>
            <a:off x="5323817" y="2249723"/>
            <a:ext cx="867434" cy="297766"/>
          </a:xfrm>
          <a:prstGeom prst="rect">
            <a:avLst/>
          </a:prstGeom>
          <a:noFill/>
          <a:ln w="28575">
            <a:solidFill>
              <a:srgbClr val="FFFF00"/>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D42B4A0B-2B51-6807-1842-D0A7582DF5AB}"/>
              </a:ext>
            </a:extLst>
          </p:cNvPr>
          <p:cNvSpPr txBox="1"/>
          <p:nvPr/>
        </p:nvSpPr>
        <p:spPr>
          <a:xfrm>
            <a:off x="126220" y="6088060"/>
            <a:ext cx="8186245"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CS, cardiogenic shock; IABP, intra-aortic balloon counter-pulsation pump; pLVAD, percutaneous left ventricular assist device; VA-ECMO, veno-arterial extracorporeal membrane oxygenation therapy.</a:t>
            </a:r>
            <a:br>
              <a:rPr kumimoji="0" lang="pt-BR"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br>
            <a:r>
              <a:rPr kumimoji="0" lang="pt-BR"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Berg DD, et al. Circ Cardiovasc Qual Outcomes. 2019;12:e005618; Schrage B, et al. ESC Heart Fail. 2021;8:1295-1303.   </a:t>
            </a:r>
            <a:endPar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C305B4A-C616-5E3E-4A2D-F2FB238FB479}"/>
              </a:ext>
            </a:extLst>
          </p:cNvPr>
          <p:cNvSpPr/>
          <p:nvPr/>
        </p:nvSpPr>
        <p:spPr>
          <a:xfrm>
            <a:off x="171992" y="1890944"/>
            <a:ext cx="147604" cy="30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0891BA3-20BE-74CF-B796-04C2F749C852}"/>
              </a:ext>
            </a:extLst>
          </p:cNvPr>
          <p:cNvSpPr/>
          <p:nvPr/>
        </p:nvSpPr>
        <p:spPr>
          <a:xfrm>
            <a:off x="3282581" y="1942471"/>
            <a:ext cx="147604" cy="30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7A48025-87DF-84B6-8429-4EB05CF2005C}"/>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2227971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Population Measurements of hsTnT</a:t>
            </a:r>
          </a:p>
        </p:txBody>
      </p:sp>
      <p:sp>
        <p:nvSpPr>
          <p:cNvPr id="2920468" name="Text Placeholder 2920467">
            <a:extLst>
              <a:ext uri="{FF2B5EF4-FFF2-40B4-BE49-F238E27FC236}">
                <a16:creationId xmlns:a16="http://schemas.microsoft.com/office/drawing/2014/main" id="{96159865-9336-1033-08CC-C875F511DE46}"/>
              </a:ext>
            </a:extLst>
          </p:cNvPr>
          <p:cNvSpPr>
            <a:spLocks noGrp="1"/>
          </p:cNvSpPr>
          <p:nvPr>
            <p:ph type="body" sz="quarter" idx="15"/>
          </p:nvPr>
        </p:nvSpPr>
        <p:spPr/>
        <p:txBody>
          <a:bodyPr/>
          <a:lstStyle/>
          <a:p>
            <a:pPr marL="342900" indent="-342900">
              <a:lnSpc>
                <a:spcPct val="100000"/>
              </a:lnSpc>
              <a:spcAft>
                <a:spcPts val="2400"/>
              </a:spcAft>
              <a:buFont typeface="Wingdings" panose="05000000000000000000" pitchFamily="2" charset="2"/>
              <a:buChar char="§"/>
            </a:pPr>
            <a:r>
              <a:rPr lang="en-US"/>
              <a:t>Depending on the assay, up to 75% or more of ‘</a:t>
            </a:r>
            <a:r>
              <a:rPr lang="en-US" err="1"/>
              <a:t>normals</a:t>
            </a:r>
            <a:r>
              <a:rPr lang="en-US"/>
              <a:t>’ will have measurable Tn!</a:t>
            </a:r>
          </a:p>
          <a:p>
            <a:pPr marL="342900" indent="-342900">
              <a:lnSpc>
                <a:spcPct val="100000"/>
              </a:lnSpc>
              <a:spcAft>
                <a:spcPts val="2400"/>
              </a:spcAft>
              <a:buFont typeface="Wingdings" panose="05000000000000000000" pitchFamily="2" charset="2"/>
              <a:buChar char="§"/>
            </a:pPr>
            <a:r>
              <a:rPr lang="en-US"/>
              <a:t>The term ‘troponin positive’ will become less useful!</a:t>
            </a:r>
          </a:p>
        </p:txBody>
      </p:sp>
      <p:sp>
        <p:nvSpPr>
          <p:cNvPr id="4" name="Text Placeholder 3">
            <a:extLst>
              <a:ext uri="{FF2B5EF4-FFF2-40B4-BE49-F238E27FC236}">
                <a16:creationId xmlns:a16="http://schemas.microsoft.com/office/drawing/2014/main" id="{4D3C1165-C4CA-7466-8053-7DF37AEC2DE4}"/>
              </a:ext>
            </a:extLst>
          </p:cNvPr>
          <p:cNvSpPr>
            <a:spLocks noGrp="1"/>
          </p:cNvSpPr>
          <p:nvPr>
            <p:ph type="body" sz="quarter" idx="14"/>
          </p:nvPr>
        </p:nvSpPr>
        <p:spPr/>
        <p:txBody>
          <a:bodyPr/>
          <a:lstStyle/>
          <a:p>
            <a:r>
              <a:rPr lang="en-GB"/>
              <a:t>Faculty data on file. </a:t>
            </a:r>
          </a:p>
        </p:txBody>
      </p:sp>
      <p:sp>
        <p:nvSpPr>
          <p:cNvPr id="2920512" name="Rectangle 2">
            <a:extLst>
              <a:ext uri="{FF2B5EF4-FFF2-40B4-BE49-F238E27FC236}">
                <a16:creationId xmlns:a16="http://schemas.microsoft.com/office/drawing/2014/main" id="{FB7215C4-5ADC-16C6-A3EB-AB415006D1B8}"/>
              </a:ext>
            </a:extLst>
          </p:cNvPr>
          <p:cNvSpPr>
            <a:spLocks noChangeArrowheads="1"/>
          </p:cNvSpPr>
          <p:nvPr/>
        </p:nvSpPr>
        <p:spPr bwMode="auto">
          <a:xfrm>
            <a:off x="1046825" y="5614437"/>
            <a:ext cx="146051" cy="26988"/>
          </a:xfrm>
          <a:prstGeom prst="rect">
            <a:avLst/>
          </a:prstGeom>
          <a:solidFill>
            <a:srgbClr val="FF0000"/>
          </a:solidFill>
          <a:ln w="9525">
            <a:solidFill>
              <a:schemeClr val="tx1"/>
            </a:solidFill>
            <a:miter lim="800000"/>
            <a:headEnd/>
            <a:tailEnd/>
          </a:ln>
        </p:spPr>
        <p:txBody>
          <a:bodyPr/>
          <a:lstStyle/>
          <a:p>
            <a:endParaRPr lang="en-US"/>
          </a:p>
        </p:txBody>
      </p:sp>
      <p:sp>
        <p:nvSpPr>
          <p:cNvPr id="2920513" name="Rectangle 3">
            <a:extLst>
              <a:ext uri="{FF2B5EF4-FFF2-40B4-BE49-F238E27FC236}">
                <a16:creationId xmlns:a16="http://schemas.microsoft.com/office/drawing/2014/main" id="{236E3EA7-B147-5D68-8B3A-610C51E80056}"/>
              </a:ext>
            </a:extLst>
          </p:cNvPr>
          <p:cNvSpPr>
            <a:spLocks noChangeArrowheads="1"/>
          </p:cNvSpPr>
          <p:nvPr/>
        </p:nvSpPr>
        <p:spPr bwMode="auto">
          <a:xfrm>
            <a:off x="1337339" y="5438225"/>
            <a:ext cx="142875" cy="203200"/>
          </a:xfrm>
          <a:prstGeom prst="rect">
            <a:avLst/>
          </a:prstGeom>
          <a:solidFill>
            <a:srgbClr val="FF0000"/>
          </a:solidFill>
          <a:ln w="9525">
            <a:solidFill>
              <a:schemeClr val="tx1"/>
            </a:solidFill>
            <a:miter lim="800000"/>
            <a:headEnd/>
            <a:tailEnd/>
          </a:ln>
        </p:spPr>
        <p:txBody>
          <a:bodyPr/>
          <a:lstStyle/>
          <a:p>
            <a:endParaRPr lang="en-US"/>
          </a:p>
        </p:txBody>
      </p:sp>
      <p:sp>
        <p:nvSpPr>
          <p:cNvPr id="2920514" name="Rectangle 4">
            <a:extLst>
              <a:ext uri="{FF2B5EF4-FFF2-40B4-BE49-F238E27FC236}">
                <a16:creationId xmlns:a16="http://schemas.microsoft.com/office/drawing/2014/main" id="{17F3F839-16EA-4DDB-D84F-A926AA36A877}"/>
              </a:ext>
            </a:extLst>
          </p:cNvPr>
          <p:cNvSpPr>
            <a:spLocks noChangeArrowheads="1"/>
          </p:cNvSpPr>
          <p:nvPr/>
        </p:nvSpPr>
        <p:spPr bwMode="auto">
          <a:xfrm>
            <a:off x="1608801" y="4474613"/>
            <a:ext cx="146051" cy="1166813"/>
          </a:xfrm>
          <a:prstGeom prst="rect">
            <a:avLst/>
          </a:prstGeom>
          <a:solidFill>
            <a:srgbClr val="FF0000"/>
          </a:solidFill>
          <a:ln w="9525">
            <a:solidFill>
              <a:srgbClr val="000000"/>
            </a:solidFill>
            <a:miter lim="800000"/>
            <a:headEnd/>
            <a:tailEnd/>
          </a:ln>
        </p:spPr>
        <p:txBody>
          <a:bodyPr/>
          <a:lstStyle/>
          <a:p>
            <a:endParaRPr lang="en-US"/>
          </a:p>
        </p:txBody>
      </p:sp>
      <p:sp>
        <p:nvSpPr>
          <p:cNvPr id="2920515" name="Rectangle 5">
            <a:extLst>
              <a:ext uri="{FF2B5EF4-FFF2-40B4-BE49-F238E27FC236}">
                <a16:creationId xmlns:a16="http://schemas.microsoft.com/office/drawing/2014/main" id="{91DAA1DD-9E2B-DC71-FB6E-F9150F258ED4}"/>
              </a:ext>
            </a:extLst>
          </p:cNvPr>
          <p:cNvSpPr>
            <a:spLocks noChangeArrowheads="1"/>
          </p:cNvSpPr>
          <p:nvPr/>
        </p:nvSpPr>
        <p:spPr bwMode="auto">
          <a:xfrm>
            <a:off x="1899313" y="4433337"/>
            <a:ext cx="146051" cy="1208088"/>
          </a:xfrm>
          <a:prstGeom prst="rect">
            <a:avLst/>
          </a:prstGeom>
          <a:solidFill>
            <a:srgbClr val="FF0000"/>
          </a:solidFill>
          <a:ln w="9525">
            <a:solidFill>
              <a:srgbClr val="000000"/>
            </a:solidFill>
            <a:miter lim="800000"/>
            <a:headEnd/>
            <a:tailEnd/>
          </a:ln>
        </p:spPr>
        <p:txBody>
          <a:bodyPr/>
          <a:lstStyle/>
          <a:p>
            <a:endParaRPr lang="en-US"/>
          </a:p>
        </p:txBody>
      </p:sp>
      <p:sp>
        <p:nvSpPr>
          <p:cNvPr id="2920516" name="Rectangle 6">
            <a:extLst>
              <a:ext uri="{FF2B5EF4-FFF2-40B4-BE49-F238E27FC236}">
                <a16:creationId xmlns:a16="http://schemas.microsoft.com/office/drawing/2014/main" id="{908396BE-C089-5212-51C9-02CA313CABD0}"/>
              </a:ext>
            </a:extLst>
          </p:cNvPr>
          <p:cNvSpPr>
            <a:spLocks noChangeArrowheads="1"/>
          </p:cNvSpPr>
          <p:nvPr/>
        </p:nvSpPr>
        <p:spPr bwMode="auto">
          <a:xfrm>
            <a:off x="2188238" y="4487314"/>
            <a:ext cx="146051" cy="1154113"/>
          </a:xfrm>
          <a:prstGeom prst="rect">
            <a:avLst/>
          </a:prstGeom>
          <a:solidFill>
            <a:srgbClr val="FF0000"/>
          </a:solidFill>
          <a:ln w="9525">
            <a:solidFill>
              <a:srgbClr val="000000"/>
            </a:solidFill>
            <a:miter lim="800000"/>
            <a:headEnd/>
            <a:tailEnd/>
          </a:ln>
        </p:spPr>
        <p:txBody>
          <a:bodyPr/>
          <a:lstStyle/>
          <a:p>
            <a:endParaRPr lang="en-US"/>
          </a:p>
        </p:txBody>
      </p:sp>
      <p:sp>
        <p:nvSpPr>
          <p:cNvPr id="2920517" name="Rectangle 7">
            <a:extLst>
              <a:ext uri="{FF2B5EF4-FFF2-40B4-BE49-F238E27FC236}">
                <a16:creationId xmlns:a16="http://schemas.microsoft.com/office/drawing/2014/main" id="{451589D7-060E-4928-5C7A-98BD82D4D614}"/>
              </a:ext>
            </a:extLst>
          </p:cNvPr>
          <p:cNvSpPr>
            <a:spLocks noChangeArrowheads="1"/>
          </p:cNvSpPr>
          <p:nvPr/>
        </p:nvSpPr>
        <p:spPr bwMode="auto">
          <a:xfrm>
            <a:off x="2462877" y="4881013"/>
            <a:ext cx="144463" cy="760413"/>
          </a:xfrm>
          <a:prstGeom prst="rect">
            <a:avLst/>
          </a:prstGeom>
          <a:solidFill>
            <a:srgbClr val="FF0000"/>
          </a:solidFill>
          <a:ln w="9525">
            <a:solidFill>
              <a:srgbClr val="000000"/>
            </a:solidFill>
            <a:miter lim="800000"/>
            <a:headEnd/>
            <a:tailEnd/>
          </a:ln>
        </p:spPr>
        <p:txBody>
          <a:bodyPr/>
          <a:lstStyle/>
          <a:p>
            <a:endParaRPr lang="en-US"/>
          </a:p>
        </p:txBody>
      </p:sp>
      <p:sp>
        <p:nvSpPr>
          <p:cNvPr id="2920518" name="Rectangle 8">
            <a:extLst>
              <a:ext uri="{FF2B5EF4-FFF2-40B4-BE49-F238E27FC236}">
                <a16:creationId xmlns:a16="http://schemas.microsoft.com/office/drawing/2014/main" id="{15C39D1C-FCCA-CD4B-7C79-CE8ED7078063}"/>
              </a:ext>
            </a:extLst>
          </p:cNvPr>
          <p:cNvSpPr>
            <a:spLocks noChangeArrowheads="1"/>
          </p:cNvSpPr>
          <p:nvPr/>
        </p:nvSpPr>
        <p:spPr bwMode="auto">
          <a:xfrm>
            <a:off x="2751801" y="5179463"/>
            <a:ext cx="144463" cy="461963"/>
          </a:xfrm>
          <a:prstGeom prst="rect">
            <a:avLst/>
          </a:prstGeom>
          <a:solidFill>
            <a:srgbClr val="FF0000"/>
          </a:solidFill>
          <a:ln w="9525">
            <a:solidFill>
              <a:srgbClr val="000000"/>
            </a:solidFill>
            <a:miter lim="800000"/>
            <a:headEnd/>
            <a:tailEnd/>
          </a:ln>
        </p:spPr>
        <p:txBody>
          <a:bodyPr/>
          <a:lstStyle/>
          <a:p>
            <a:endParaRPr lang="en-US"/>
          </a:p>
        </p:txBody>
      </p:sp>
      <p:sp>
        <p:nvSpPr>
          <p:cNvPr id="2920519" name="Rectangle 9">
            <a:extLst>
              <a:ext uri="{FF2B5EF4-FFF2-40B4-BE49-F238E27FC236}">
                <a16:creationId xmlns:a16="http://schemas.microsoft.com/office/drawing/2014/main" id="{19CE390D-49E7-3E9C-6896-62993F5BE740}"/>
              </a:ext>
            </a:extLst>
          </p:cNvPr>
          <p:cNvSpPr>
            <a:spLocks noChangeArrowheads="1"/>
          </p:cNvSpPr>
          <p:nvPr/>
        </p:nvSpPr>
        <p:spPr bwMode="auto">
          <a:xfrm>
            <a:off x="3040727" y="5274714"/>
            <a:ext cx="144463" cy="366713"/>
          </a:xfrm>
          <a:prstGeom prst="rect">
            <a:avLst/>
          </a:prstGeom>
          <a:solidFill>
            <a:srgbClr val="FF0000"/>
          </a:solidFill>
          <a:ln w="9525">
            <a:solidFill>
              <a:srgbClr val="000000"/>
            </a:solidFill>
            <a:miter lim="800000"/>
            <a:headEnd/>
            <a:tailEnd/>
          </a:ln>
        </p:spPr>
        <p:txBody>
          <a:bodyPr/>
          <a:lstStyle/>
          <a:p>
            <a:endParaRPr lang="en-US"/>
          </a:p>
        </p:txBody>
      </p:sp>
      <p:sp>
        <p:nvSpPr>
          <p:cNvPr id="2920520" name="Rectangle 10">
            <a:extLst>
              <a:ext uri="{FF2B5EF4-FFF2-40B4-BE49-F238E27FC236}">
                <a16:creationId xmlns:a16="http://schemas.microsoft.com/office/drawing/2014/main" id="{D18A3CDE-A808-28F0-1615-BD13ED1D6BB0}"/>
              </a:ext>
            </a:extLst>
          </p:cNvPr>
          <p:cNvSpPr>
            <a:spLocks noChangeArrowheads="1"/>
          </p:cNvSpPr>
          <p:nvPr/>
        </p:nvSpPr>
        <p:spPr bwMode="auto">
          <a:xfrm>
            <a:off x="3329650" y="5477914"/>
            <a:ext cx="146051" cy="163513"/>
          </a:xfrm>
          <a:prstGeom prst="rect">
            <a:avLst/>
          </a:prstGeom>
          <a:solidFill>
            <a:srgbClr val="FF0000"/>
          </a:solidFill>
          <a:ln w="9525">
            <a:solidFill>
              <a:schemeClr val="tx1"/>
            </a:solidFill>
            <a:miter lim="800000"/>
            <a:headEnd/>
            <a:tailEnd/>
          </a:ln>
        </p:spPr>
        <p:txBody>
          <a:bodyPr/>
          <a:lstStyle/>
          <a:p>
            <a:endParaRPr lang="en-US"/>
          </a:p>
        </p:txBody>
      </p:sp>
      <p:sp>
        <p:nvSpPr>
          <p:cNvPr id="2920521" name="Rectangle 11">
            <a:extLst>
              <a:ext uri="{FF2B5EF4-FFF2-40B4-BE49-F238E27FC236}">
                <a16:creationId xmlns:a16="http://schemas.microsoft.com/office/drawing/2014/main" id="{D53E9A8A-73B0-5DDA-D5AD-2C9B3028944B}"/>
              </a:ext>
            </a:extLst>
          </p:cNvPr>
          <p:cNvSpPr>
            <a:spLocks noChangeArrowheads="1"/>
          </p:cNvSpPr>
          <p:nvPr/>
        </p:nvSpPr>
        <p:spPr bwMode="auto">
          <a:xfrm>
            <a:off x="3604289" y="5504901"/>
            <a:ext cx="142875" cy="136525"/>
          </a:xfrm>
          <a:prstGeom prst="rect">
            <a:avLst/>
          </a:prstGeom>
          <a:solidFill>
            <a:srgbClr val="FF0000"/>
          </a:solidFill>
          <a:ln w="9525">
            <a:solidFill>
              <a:schemeClr val="tx1"/>
            </a:solidFill>
            <a:miter lim="800000"/>
            <a:headEnd/>
            <a:tailEnd/>
          </a:ln>
        </p:spPr>
        <p:txBody>
          <a:bodyPr/>
          <a:lstStyle/>
          <a:p>
            <a:endParaRPr lang="en-US"/>
          </a:p>
        </p:txBody>
      </p:sp>
      <p:sp>
        <p:nvSpPr>
          <p:cNvPr id="2920522" name="Rectangle 12">
            <a:extLst>
              <a:ext uri="{FF2B5EF4-FFF2-40B4-BE49-F238E27FC236}">
                <a16:creationId xmlns:a16="http://schemas.microsoft.com/office/drawing/2014/main" id="{C3D155EA-5A54-34DA-6222-0E9A696E070A}"/>
              </a:ext>
            </a:extLst>
          </p:cNvPr>
          <p:cNvSpPr>
            <a:spLocks noChangeArrowheads="1"/>
          </p:cNvSpPr>
          <p:nvPr/>
        </p:nvSpPr>
        <p:spPr bwMode="auto">
          <a:xfrm>
            <a:off x="3893213" y="5600151"/>
            <a:ext cx="144463" cy="41275"/>
          </a:xfrm>
          <a:prstGeom prst="rect">
            <a:avLst/>
          </a:prstGeom>
          <a:solidFill>
            <a:srgbClr val="FF0000"/>
          </a:solidFill>
          <a:ln w="9525">
            <a:solidFill>
              <a:schemeClr val="tx1"/>
            </a:solidFill>
            <a:miter lim="800000"/>
            <a:headEnd/>
            <a:tailEnd/>
          </a:ln>
        </p:spPr>
        <p:txBody>
          <a:bodyPr/>
          <a:lstStyle/>
          <a:p>
            <a:endParaRPr lang="en-US"/>
          </a:p>
        </p:txBody>
      </p:sp>
      <p:sp>
        <p:nvSpPr>
          <p:cNvPr id="2920523" name="Rectangle 13">
            <a:extLst>
              <a:ext uri="{FF2B5EF4-FFF2-40B4-BE49-F238E27FC236}">
                <a16:creationId xmlns:a16="http://schemas.microsoft.com/office/drawing/2014/main" id="{87D2B212-FE17-4851-19F0-144CBF4642D0}"/>
              </a:ext>
            </a:extLst>
          </p:cNvPr>
          <p:cNvSpPr>
            <a:spLocks noChangeArrowheads="1"/>
          </p:cNvSpPr>
          <p:nvPr/>
        </p:nvSpPr>
        <p:spPr bwMode="auto">
          <a:xfrm>
            <a:off x="4183726" y="5560463"/>
            <a:ext cx="142875" cy="80963"/>
          </a:xfrm>
          <a:prstGeom prst="rect">
            <a:avLst/>
          </a:prstGeom>
          <a:solidFill>
            <a:srgbClr val="FF0000"/>
          </a:solidFill>
          <a:ln w="9525">
            <a:solidFill>
              <a:schemeClr val="tx1"/>
            </a:solidFill>
            <a:miter lim="800000"/>
            <a:headEnd/>
            <a:tailEnd/>
          </a:ln>
        </p:spPr>
        <p:txBody>
          <a:bodyPr/>
          <a:lstStyle/>
          <a:p>
            <a:endParaRPr lang="en-US"/>
          </a:p>
        </p:txBody>
      </p:sp>
      <p:sp>
        <p:nvSpPr>
          <p:cNvPr id="2920524" name="Rectangle 14">
            <a:extLst>
              <a:ext uri="{FF2B5EF4-FFF2-40B4-BE49-F238E27FC236}">
                <a16:creationId xmlns:a16="http://schemas.microsoft.com/office/drawing/2014/main" id="{DD691FD5-6EC7-1CE9-0FBC-D3AF50A3C986}"/>
              </a:ext>
            </a:extLst>
          </p:cNvPr>
          <p:cNvSpPr>
            <a:spLocks noChangeArrowheads="1"/>
          </p:cNvSpPr>
          <p:nvPr/>
        </p:nvSpPr>
        <p:spPr bwMode="auto">
          <a:xfrm>
            <a:off x="4455189" y="5614437"/>
            <a:ext cx="144463" cy="26988"/>
          </a:xfrm>
          <a:prstGeom prst="rect">
            <a:avLst/>
          </a:prstGeom>
          <a:solidFill>
            <a:srgbClr val="FF0000"/>
          </a:solidFill>
          <a:ln w="9525">
            <a:solidFill>
              <a:schemeClr val="tx1"/>
            </a:solidFill>
            <a:miter lim="800000"/>
            <a:headEnd/>
            <a:tailEnd/>
          </a:ln>
        </p:spPr>
        <p:txBody>
          <a:bodyPr/>
          <a:lstStyle/>
          <a:p>
            <a:endParaRPr lang="en-US"/>
          </a:p>
        </p:txBody>
      </p:sp>
      <p:sp>
        <p:nvSpPr>
          <p:cNvPr id="2920525" name="Rectangle 15">
            <a:extLst>
              <a:ext uri="{FF2B5EF4-FFF2-40B4-BE49-F238E27FC236}">
                <a16:creationId xmlns:a16="http://schemas.microsoft.com/office/drawing/2014/main" id="{6D1CE8E0-1AE4-4F9E-366F-24077FFD8A72}"/>
              </a:ext>
            </a:extLst>
          </p:cNvPr>
          <p:cNvSpPr>
            <a:spLocks noChangeArrowheads="1"/>
          </p:cNvSpPr>
          <p:nvPr/>
        </p:nvSpPr>
        <p:spPr bwMode="auto">
          <a:xfrm>
            <a:off x="4745701" y="5600151"/>
            <a:ext cx="142875" cy="41275"/>
          </a:xfrm>
          <a:prstGeom prst="rect">
            <a:avLst/>
          </a:prstGeom>
          <a:solidFill>
            <a:srgbClr val="FF0000"/>
          </a:solidFill>
          <a:ln w="9525">
            <a:solidFill>
              <a:schemeClr val="tx1"/>
            </a:solidFill>
            <a:miter lim="800000"/>
            <a:headEnd/>
            <a:tailEnd/>
          </a:ln>
        </p:spPr>
        <p:txBody>
          <a:bodyPr/>
          <a:lstStyle/>
          <a:p>
            <a:endParaRPr lang="en-US"/>
          </a:p>
        </p:txBody>
      </p:sp>
      <p:sp>
        <p:nvSpPr>
          <p:cNvPr id="2920526" name="Rectangle 16">
            <a:extLst>
              <a:ext uri="{FF2B5EF4-FFF2-40B4-BE49-F238E27FC236}">
                <a16:creationId xmlns:a16="http://schemas.microsoft.com/office/drawing/2014/main" id="{7A72D875-D0F3-5894-D4AD-A91078C62764}"/>
              </a:ext>
            </a:extLst>
          </p:cNvPr>
          <p:cNvSpPr>
            <a:spLocks noChangeArrowheads="1"/>
          </p:cNvSpPr>
          <p:nvPr/>
        </p:nvSpPr>
        <p:spPr bwMode="auto">
          <a:xfrm>
            <a:off x="5034627" y="5600151"/>
            <a:ext cx="144463" cy="41275"/>
          </a:xfrm>
          <a:prstGeom prst="rect">
            <a:avLst/>
          </a:prstGeom>
          <a:solidFill>
            <a:srgbClr val="FF0000"/>
          </a:solidFill>
          <a:ln w="9525">
            <a:solidFill>
              <a:schemeClr val="tx1"/>
            </a:solidFill>
            <a:miter lim="800000"/>
            <a:headEnd/>
            <a:tailEnd/>
          </a:ln>
        </p:spPr>
        <p:txBody>
          <a:bodyPr/>
          <a:lstStyle/>
          <a:p>
            <a:endParaRPr lang="en-US"/>
          </a:p>
        </p:txBody>
      </p:sp>
      <p:sp>
        <p:nvSpPr>
          <p:cNvPr id="2920527" name="Rectangle 17">
            <a:extLst>
              <a:ext uri="{FF2B5EF4-FFF2-40B4-BE49-F238E27FC236}">
                <a16:creationId xmlns:a16="http://schemas.microsoft.com/office/drawing/2014/main" id="{4EA9B03B-5D40-6F01-31C2-4F669D71F53B}"/>
              </a:ext>
            </a:extLst>
          </p:cNvPr>
          <p:cNvSpPr>
            <a:spLocks noChangeArrowheads="1"/>
          </p:cNvSpPr>
          <p:nvPr/>
        </p:nvSpPr>
        <p:spPr bwMode="auto">
          <a:xfrm>
            <a:off x="5307675" y="5627137"/>
            <a:ext cx="146051" cy="14288"/>
          </a:xfrm>
          <a:prstGeom prst="rect">
            <a:avLst/>
          </a:prstGeom>
          <a:solidFill>
            <a:srgbClr val="FF0000"/>
          </a:solidFill>
          <a:ln w="9525">
            <a:solidFill>
              <a:schemeClr val="tx1"/>
            </a:solidFill>
            <a:miter lim="800000"/>
            <a:headEnd/>
            <a:tailEnd/>
          </a:ln>
        </p:spPr>
        <p:txBody>
          <a:bodyPr/>
          <a:lstStyle/>
          <a:p>
            <a:endParaRPr lang="en-US"/>
          </a:p>
        </p:txBody>
      </p:sp>
      <p:sp>
        <p:nvSpPr>
          <p:cNvPr id="2920528" name="Rectangle 18">
            <a:extLst>
              <a:ext uri="{FF2B5EF4-FFF2-40B4-BE49-F238E27FC236}">
                <a16:creationId xmlns:a16="http://schemas.microsoft.com/office/drawing/2014/main" id="{AD6CA625-5FB1-4373-15F3-1FDB133C89FF}"/>
              </a:ext>
            </a:extLst>
          </p:cNvPr>
          <p:cNvSpPr>
            <a:spLocks noChangeArrowheads="1"/>
          </p:cNvSpPr>
          <p:nvPr/>
        </p:nvSpPr>
        <p:spPr bwMode="auto">
          <a:xfrm>
            <a:off x="5596601" y="5627137"/>
            <a:ext cx="144463" cy="14288"/>
          </a:xfrm>
          <a:prstGeom prst="rect">
            <a:avLst/>
          </a:prstGeom>
          <a:solidFill>
            <a:srgbClr val="FF0000"/>
          </a:solidFill>
          <a:ln w="9525">
            <a:solidFill>
              <a:schemeClr val="tx1"/>
            </a:solidFill>
            <a:miter lim="800000"/>
            <a:headEnd/>
            <a:tailEnd/>
          </a:ln>
        </p:spPr>
        <p:txBody>
          <a:bodyPr/>
          <a:lstStyle/>
          <a:p>
            <a:endParaRPr lang="en-US"/>
          </a:p>
        </p:txBody>
      </p:sp>
      <p:sp>
        <p:nvSpPr>
          <p:cNvPr id="2920529" name="Rectangle 19">
            <a:extLst>
              <a:ext uri="{FF2B5EF4-FFF2-40B4-BE49-F238E27FC236}">
                <a16:creationId xmlns:a16="http://schemas.microsoft.com/office/drawing/2014/main" id="{C13C4430-5AC3-56B4-2A2C-CD9DED08BCB5}"/>
              </a:ext>
            </a:extLst>
          </p:cNvPr>
          <p:cNvSpPr>
            <a:spLocks noChangeArrowheads="1"/>
          </p:cNvSpPr>
          <p:nvPr/>
        </p:nvSpPr>
        <p:spPr bwMode="auto">
          <a:xfrm>
            <a:off x="6176039" y="5627137"/>
            <a:ext cx="142875" cy="14288"/>
          </a:xfrm>
          <a:prstGeom prst="rect">
            <a:avLst/>
          </a:prstGeom>
          <a:solidFill>
            <a:srgbClr val="FF0000"/>
          </a:solidFill>
          <a:ln w="9525">
            <a:solidFill>
              <a:schemeClr val="tx1"/>
            </a:solidFill>
            <a:miter lim="800000"/>
            <a:headEnd/>
            <a:tailEnd/>
          </a:ln>
        </p:spPr>
        <p:txBody>
          <a:bodyPr/>
          <a:lstStyle/>
          <a:p>
            <a:endParaRPr lang="en-US"/>
          </a:p>
        </p:txBody>
      </p:sp>
      <p:sp>
        <p:nvSpPr>
          <p:cNvPr id="2920530" name="Rectangle 20">
            <a:extLst>
              <a:ext uri="{FF2B5EF4-FFF2-40B4-BE49-F238E27FC236}">
                <a16:creationId xmlns:a16="http://schemas.microsoft.com/office/drawing/2014/main" id="{7D86D73C-AF72-CFBA-EF9B-5B491683FE9B}"/>
              </a:ext>
            </a:extLst>
          </p:cNvPr>
          <p:cNvSpPr>
            <a:spLocks noChangeArrowheads="1"/>
          </p:cNvSpPr>
          <p:nvPr/>
        </p:nvSpPr>
        <p:spPr bwMode="auto">
          <a:xfrm>
            <a:off x="1192877" y="2779164"/>
            <a:ext cx="144463" cy="2862263"/>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31" name="Rectangle 21">
            <a:extLst>
              <a:ext uri="{FF2B5EF4-FFF2-40B4-BE49-F238E27FC236}">
                <a16:creationId xmlns:a16="http://schemas.microsoft.com/office/drawing/2014/main" id="{115222A3-0E3B-6706-5902-B25544A00AD6}"/>
              </a:ext>
            </a:extLst>
          </p:cNvPr>
          <p:cNvSpPr>
            <a:spLocks noChangeArrowheads="1"/>
          </p:cNvSpPr>
          <p:nvPr/>
        </p:nvSpPr>
        <p:spPr bwMode="auto">
          <a:xfrm>
            <a:off x="1480214" y="4298402"/>
            <a:ext cx="128587" cy="134302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2" name="Rectangle 22">
            <a:extLst>
              <a:ext uri="{FF2B5EF4-FFF2-40B4-BE49-F238E27FC236}">
                <a16:creationId xmlns:a16="http://schemas.microsoft.com/office/drawing/2014/main" id="{ABB3F6D9-4C9D-1767-E15A-A26F8DB2743D}"/>
              </a:ext>
            </a:extLst>
          </p:cNvPr>
          <p:cNvSpPr>
            <a:spLocks noChangeArrowheads="1"/>
          </p:cNvSpPr>
          <p:nvPr/>
        </p:nvSpPr>
        <p:spPr bwMode="auto">
          <a:xfrm>
            <a:off x="1754852" y="3809452"/>
            <a:ext cx="144463" cy="183197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3" name="Rectangle 23">
            <a:extLst>
              <a:ext uri="{FF2B5EF4-FFF2-40B4-BE49-F238E27FC236}">
                <a16:creationId xmlns:a16="http://schemas.microsoft.com/office/drawing/2014/main" id="{C55421D0-E547-0394-0017-822F690B2F44}"/>
              </a:ext>
            </a:extLst>
          </p:cNvPr>
          <p:cNvSpPr>
            <a:spLocks noChangeArrowheads="1"/>
          </p:cNvSpPr>
          <p:nvPr/>
        </p:nvSpPr>
        <p:spPr bwMode="auto">
          <a:xfrm>
            <a:off x="2045365" y="3591964"/>
            <a:ext cx="142875" cy="2049463"/>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4" name="Rectangle 24">
            <a:extLst>
              <a:ext uri="{FF2B5EF4-FFF2-40B4-BE49-F238E27FC236}">
                <a16:creationId xmlns:a16="http://schemas.microsoft.com/office/drawing/2014/main" id="{9D5E8C1C-B2FC-6D59-E7A3-0887300C39F9}"/>
              </a:ext>
            </a:extLst>
          </p:cNvPr>
          <p:cNvSpPr>
            <a:spLocks noChangeArrowheads="1"/>
          </p:cNvSpPr>
          <p:nvPr/>
        </p:nvSpPr>
        <p:spPr bwMode="auto">
          <a:xfrm>
            <a:off x="2334289" y="3537988"/>
            <a:ext cx="128587" cy="2103439"/>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5" name="Rectangle 25">
            <a:extLst>
              <a:ext uri="{FF2B5EF4-FFF2-40B4-BE49-F238E27FC236}">
                <a16:creationId xmlns:a16="http://schemas.microsoft.com/office/drawing/2014/main" id="{4C6280A4-84DC-CE57-2A00-876AEDFF1460}"/>
              </a:ext>
            </a:extLst>
          </p:cNvPr>
          <p:cNvSpPr>
            <a:spLocks noChangeArrowheads="1"/>
          </p:cNvSpPr>
          <p:nvPr/>
        </p:nvSpPr>
        <p:spPr bwMode="auto">
          <a:xfrm>
            <a:off x="2607339" y="3755476"/>
            <a:ext cx="144463" cy="1885951"/>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6" name="Rectangle 26">
            <a:extLst>
              <a:ext uri="{FF2B5EF4-FFF2-40B4-BE49-F238E27FC236}">
                <a16:creationId xmlns:a16="http://schemas.microsoft.com/office/drawing/2014/main" id="{C962E11A-19EC-1681-CA0F-BC301D8F3F7E}"/>
              </a:ext>
            </a:extLst>
          </p:cNvPr>
          <p:cNvSpPr>
            <a:spLocks noChangeArrowheads="1"/>
          </p:cNvSpPr>
          <p:nvPr/>
        </p:nvSpPr>
        <p:spPr bwMode="auto">
          <a:xfrm>
            <a:off x="2896264" y="4203151"/>
            <a:ext cx="144463" cy="143827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7" name="Rectangle 27">
            <a:extLst>
              <a:ext uri="{FF2B5EF4-FFF2-40B4-BE49-F238E27FC236}">
                <a16:creationId xmlns:a16="http://schemas.microsoft.com/office/drawing/2014/main" id="{1B4C8A5C-BBA4-F5CC-D515-20F07E4595FD}"/>
              </a:ext>
            </a:extLst>
          </p:cNvPr>
          <p:cNvSpPr>
            <a:spLocks noChangeArrowheads="1"/>
          </p:cNvSpPr>
          <p:nvPr/>
        </p:nvSpPr>
        <p:spPr bwMode="auto">
          <a:xfrm>
            <a:off x="3185189" y="4922287"/>
            <a:ext cx="144463" cy="719139"/>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8" name="Rectangle 28">
            <a:extLst>
              <a:ext uri="{FF2B5EF4-FFF2-40B4-BE49-F238E27FC236}">
                <a16:creationId xmlns:a16="http://schemas.microsoft.com/office/drawing/2014/main" id="{76E2939E-5AAF-ED5C-FAF6-8F05C7A7B947}"/>
              </a:ext>
            </a:extLst>
          </p:cNvPr>
          <p:cNvSpPr>
            <a:spLocks noChangeArrowheads="1"/>
          </p:cNvSpPr>
          <p:nvPr/>
        </p:nvSpPr>
        <p:spPr bwMode="auto">
          <a:xfrm>
            <a:off x="3475701" y="5289002"/>
            <a:ext cx="128588" cy="35242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rgbClr val="000000"/>
            </a:solidFill>
            <a:miter lim="800000"/>
            <a:headEnd/>
            <a:tailEnd/>
          </a:ln>
        </p:spPr>
        <p:txBody>
          <a:bodyPr/>
          <a:lstStyle/>
          <a:p>
            <a:endParaRPr lang="en-US"/>
          </a:p>
        </p:txBody>
      </p:sp>
      <p:sp>
        <p:nvSpPr>
          <p:cNvPr id="2920539" name="Rectangle 29">
            <a:extLst>
              <a:ext uri="{FF2B5EF4-FFF2-40B4-BE49-F238E27FC236}">
                <a16:creationId xmlns:a16="http://schemas.microsoft.com/office/drawing/2014/main" id="{3F5780AE-0330-7C5A-6EBE-492AD2C27CE5}"/>
              </a:ext>
            </a:extLst>
          </p:cNvPr>
          <p:cNvSpPr>
            <a:spLocks noChangeArrowheads="1"/>
          </p:cNvSpPr>
          <p:nvPr/>
        </p:nvSpPr>
        <p:spPr bwMode="auto">
          <a:xfrm>
            <a:off x="3747163" y="5369964"/>
            <a:ext cx="146051" cy="271463"/>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0" name="Rectangle 30">
            <a:extLst>
              <a:ext uri="{FF2B5EF4-FFF2-40B4-BE49-F238E27FC236}">
                <a16:creationId xmlns:a16="http://schemas.microsoft.com/office/drawing/2014/main" id="{A61AFAE6-37C7-E40C-6768-99D95F3FAE2E}"/>
              </a:ext>
            </a:extLst>
          </p:cNvPr>
          <p:cNvSpPr>
            <a:spLocks noChangeArrowheads="1"/>
          </p:cNvSpPr>
          <p:nvPr/>
        </p:nvSpPr>
        <p:spPr bwMode="auto">
          <a:xfrm>
            <a:off x="4037675" y="5411237"/>
            <a:ext cx="146051" cy="230188"/>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1" name="Rectangle 31">
            <a:extLst>
              <a:ext uri="{FF2B5EF4-FFF2-40B4-BE49-F238E27FC236}">
                <a16:creationId xmlns:a16="http://schemas.microsoft.com/office/drawing/2014/main" id="{EDD6F3C7-7FA2-3D5E-63EE-1A3344657CCE}"/>
              </a:ext>
            </a:extLst>
          </p:cNvPr>
          <p:cNvSpPr>
            <a:spLocks noChangeArrowheads="1"/>
          </p:cNvSpPr>
          <p:nvPr/>
        </p:nvSpPr>
        <p:spPr bwMode="auto">
          <a:xfrm>
            <a:off x="4326601" y="5492202"/>
            <a:ext cx="128588" cy="14922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2" name="Rectangle 32">
            <a:extLst>
              <a:ext uri="{FF2B5EF4-FFF2-40B4-BE49-F238E27FC236}">
                <a16:creationId xmlns:a16="http://schemas.microsoft.com/office/drawing/2014/main" id="{DCB60DDC-3954-0FCC-0D05-BDCDCA823E38}"/>
              </a:ext>
            </a:extLst>
          </p:cNvPr>
          <p:cNvSpPr>
            <a:spLocks noChangeArrowheads="1"/>
          </p:cNvSpPr>
          <p:nvPr/>
        </p:nvSpPr>
        <p:spPr bwMode="auto">
          <a:xfrm>
            <a:off x="4599650" y="5573164"/>
            <a:ext cx="146051" cy="68263"/>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3" name="Rectangle 33">
            <a:extLst>
              <a:ext uri="{FF2B5EF4-FFF2-40B4-BE49-F238E27FC236}">
                <a16:creationId xmlns:a16="http://schemas.microsoft.com/office/drawing/2014/main" id="{C15B9451-5583-BF3B-7868-66A2F7A9BDA0}"/>
              </a:ext>
            </a:extLst>
          </p:cNvPr>
          <p:cNvSpPr>
            <a:spLocks noChangeArrowheads="1"/>
          </p:cNvSpPr>
          <p:nvPr/>
        </p:nvSpPr>
        <p:spPr bwMode="auto">
          <a:xfrm>
            <a:off x="4888575" y="5600151"/>
            <a:ext cx="146051" cy="4127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4" name="Rectangle 34">
            <a:extLst>
              <a:ext uri="{FF2B5EF4-FFF2-40B4-BE49-F238E27FC236}">
                <a16:creationId xmlns:a16="http://schemas.microsoft.com/office/drawing/2014/main" id="{CBD45211-733A-CAF5-3F85-130A67F5DB29}"/>
              </a:ext>
            </a:extLst>
          </p:cNvPr>
          <p:cNvSpPr>
            <a:spLocks noChangeArrowheads="1"/>
          </p:cNvSpPr>
          <p:nvPr/>
        </p:nvSpPr>
        <p:spPr bwMode="auto">
          <a:xfrm>
            <a:off x="5179089" y="5560463"/>
            <a:ext cx="128587" cy="80963"/>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5" name="Rectangle 35">
            <a:extLst>
              <a:ext uri="{FF2B5EF4-FFF2-40B4-BE49-F238E27FC236}">
                <a16:creationId xmlns:a16="http://schemas.microsoft.com/office/drawing/2014/main" id="{A3A2AFFB-F865-7611-5B28-72494E83C5A2}"/>
              </a:ext>
            </a:extLst>
          </p:cNvPr>
          <p:cNvSpPr>
            <a:spLocks noChangeArrowheads="1"/>
          </p:cNvSpPr>
          <p:nvPr/>
        </p:nvSpPr>
        <p:spPr bwMode="auto">
          <a:xfrm>
            <a:off x="5453726" y="5614437"/>
            <a:ext cx="142875" cy="26988"/>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6" name="Rectangle 36">
            <a:extLst>
              <a:ext uri="{FF2B5EF4-FFF2-40B4-BE49-F238E27FC236}">
                <a16:creationId xmlns:a16="http://schemas.microsoft.com/office/drawing/2014/main" id="{A40A7632-B99C-1C52-E145-15A50F439E25}"/>
              </a:ext>
            </a:extLst>
          </p:cNvPr>
          <p:cNvSpPr>
            <a:spLocks noChangeArrowheads="1"/>
          </p:cNvSpPr>
          <p:nvPr/>
        </p:nvSpPr>
        <p:spPr bwMode="auto">
          <a:xfrm>
            <a:off x="5741064" y="5600151"/>
            <a:ext cx="144463" cy="41275"/>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8" name="Rectangle 37">
            <a:extLst>
              <a:ext uri="{FF2B5EF4-FFF2-40B4-BE49-F238E27FC236}">
                <a16:creationId xmlns:a16="http://schemas.microsoft.com/office/drawing/2014/main" id="{A7721D52-EA18-2D88-9BE1-E6A03F3F5449}"/>
              </a:ext>
            </a:extLst>
          </p:cNvPr>
          <p:cNvSpPr>
            <a:spLocks noChangeArrowheads="1"/>
          </p:cNvSpPr>
          <p:nvPr/>
        </p:nvSpPr>
        <p:spPr bwMode="auto">
          <a:xfrm>
            <a:off x="6029989" y="5627137"/>
            <a:ext cx="146051" cy="14288"/>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49" name="Rectangle 38">
            <a:extLst>
              <a:ext uri="{FF2B5EF4-FFF2-40B4-BE49-F238E27FC236}">
                <a16:creationId xmlns:a16="http://schemas.microsoft.com/office/drawing/2014/main" id="{2AF65CC0-94D2-5296-B80C-B21585BC3D46}"/>
              </a:ext>
            </a:extLst>
          </p:cNvPr>
          <p:cNvSpPr>
            <a:spLocks noChangeArrowheads="1"/>
          </p:cNvSpPr>
          <p:nvPr/>
        </p:nvSpPr>
        <p:spPr bwMode="auto">
          <a:xfrm>
            <a:off x="6318914" y="5627137"/>
            <a:ext cx="128587" cy="14288"/>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50" name="Rectangle 39">
            <a:extLst>
              <a:ext uri="{FF2B5EF4-FFF2-40B4-BE49-F238E27FC236}">
                <a16:creationId xmlns:a16="http://schemas.microsoft.com/office/drawing/2014/main" id="{393A32D9-7615-0209-E99D-05007A2AEA74}"/>
              </a:ext>
            </a:extLst>
          </p:cNvPr>
          <p:cNvSpPr>
            <a:spLocks noChangeArrowheads="1"/>
          </p:cNvSpPr>
          <p:nvPr/>
        </p:nvSpPr>
        <p:spPr bwMode="auto">
          <a:xfrm>
            <a:off x="7171401" y="5627137"/>
            <a:ext cx="128588" cy="14288"/>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solidFill>
              <a:schemeClr val="tx1"/>
            </a:solidFill>
            <a:miter lim="800000"/>
            <a:headEnd/>
            <a:tailEnd/>
          </a:ln>
        </p:spPr>
        <p:txBody>
          <a:bodyPr/>
          <a:lstStyle/>
          <a:p>
            <a:endParaRPr lang="en-US"/>
          </a:p>
        </p:txBody>
      </p:sp>
      <p:sp>
        <p:nvSpPr>
          <p:cNvPr id="2920551" name="Line 40">
            <a:extLst>
              <a:ext uri="{FF2B5EF4-FFF2-40B4-BE49-F238E27FC236}">
                <a16:creationId xmlns:a16="http://schemas.microsoft.com/office/drawing/2014/main" id="{0A6B8517-C36F-89FE-8D99-B02A8E058239}"/>
              </a:ext>
            </a:extLst>
          </p:cNvPr>
          <p:cNvSpPr>
            <a:spLocks noChangeShapeType="1"/>
          </p:cNvSpPr>
          <p:nvPr/>
        </p:nvSpPr>
        <p:spPr bwMode="auto">
          <a:xfrm>
            <a:off x="1046827" y="2099714"/>
            <a:ext cx="3175" cy="354171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52" name="Line 41">
            <a:extLst>
              <a:ext uri="{FF2B5EF4-FFF2-40B4-BE49-F238E27FC236}">
                <a16:creationId xmlns:a16="http://schemas.microsoft.com/office/drawing/2014/main" id="{F75263D6-9169-6DE7-50D3-ECA3098C6445}"/>
              </a:ext>
            </a:extLst>
          </p:cNvPr>
          <p:cNvSpPr>
            <a:spLocks noChangeShapeType="1"/>
          </p:cNvSpPr>
          <p:nvPr/>
        </p:nvSpPr>
        <p:spPr bwMode="auto">
          <a:xfrm>
            <a:off x="967452" y="5641426"/>
            <a:ext cx="79375" cy="158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94" name="Line 42">
            <a:extLst>
              <a:ext uri="{FF2B5EF4-FFF2-40B4-BE49-F238E27FC236}">
                <a16:creationId xmlns:a16="http://schemas.microsoft.com/office/drawing/2014/main" id="{A5C05095-E612-7E4A-AE5B-DEAEFA28EA60}"/>
              </a:ext>
            </a:extLst>
          </p:cNvPr>
          <p:cNvSpPr>
            <a:spLocks noChangeShapeType="1"/>
          </p:cNvSpPr>
          <p:nvPr/>
        </p:nvSpPr>
        <p:spPr bwMode="auto">
          <a:xfrm>
            <a:off x="967452" y="5057227"/>
            <a:ext cx="79375" cy="317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95" name="Line 43">
            <a:extLst>
              <a:ext uri="{FF2B5EF4-FFF2-40B4-BE49-F238E27FC236}">
                <a16:creationId xmlns:a16="http://schemas.microsoft.com/office/drawing/2014/main" id="{4FED5781-07F5-8A16-8F25-26C431A46D4A}"/>
              </a:ext>
            </a:extLst>
          </p:cNvPr>
          <p:cNvSpPr>
            <a:spLocks noChangeShapeType="1"/>
          </p:cNvSpPr>
          <p:nvPr/>
        </p:nvSpPr>
        <p:spPr bwMode="auto">
          <a:xfrm>
            <a:off x="967452" y="4460327"/>
            <a:ext cx="79375" cy="317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96" name="Line 44">
            <a:extLst>
              <a:ext uri="{FF2B5EF4-FFF2-40B4-BE49-F238E27FC236}">
                <a16:creationId xmlns:a16="http://schemas.microsoft.com/office/drawing/2014/main" id="{3F37BAA1-F176-7CD6-7FBC-9A70E0973472}"/>
              </a:ext>
            </a:extLst>
          </p:cNvPr>
          <p:cNvSpPr>
            <a:spLocks noChangeShapeType="1"/>
          </p:cNvSpPr>
          <p:nvPr/>
        </p:nvSpPr>
        <p:spPr bwMode="auto">
          <a:xfrm>
            <a:off x="967452" y="3877713"/>
            <a:ext cx="793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97" name="Line 45">
            <a:extLst>
              <a:ext uri="{FF2B5EF4-FFF2-40B4-BE49-F238E27FC236}">
                <a16:creationId xmlns:a16="http://schemas.microsoft.com/office/drawing/2014/main" id="{B6CEC9DB-2F3B-EBF9-FF11-7EA03A67CB80}"/>
              </a:ext>
            </a:extLst>
          </p:cNvPr>
          <p:cNvSpPr>
            <a:spLocks noChangeShapeType="1"/>
          </p:cNvSpPr>
          <p:nvPr/>
        </p:nvSpPr>
        <p:spPr bwMode="auto">
          <a:xfrm>
            <a:off x="967452" y="3280813"/>
            <a:ext cx="79375" cy="1588"/>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98" name="Line 46">
            <a:extLst>
              <a:ext uri="{FF2B5EF4-FFF2-40B4-BE49-F238E27FC236}">
                <a16:creationId xmlns:a16="http://schemas.microsoft.com/office/drawing/2014/main" id="{E715B57E-1330-1306-ED91-9A131B6931C9}"/>
              </a:ext>
            </a:extLst>
          </p:cNvPr>
          <p:cNvSpPr>
            <a:spLocks noChangeShapeType="1"/>
          </p:cNvSpPr>
          <p:nvPr/>
        </p:nvSpPr>
        <p:spPr bwMode="auto">
          <a:xfrm>
            <a:off x="967452" y="2696613"/>
            <a:ext cx="79375" cy="317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599" name="Line 47">
            <a:extLst>
              <a:ext uri="{FF2B5EF4-FFF2-40B4-BE49-F238E27FC236}">
                <a16:creationId xmlns:a16="http://schemas.microsoft.com/office/drawing/2014/main" id="{268AE74D-A60F-AFCA-D9D0-AE97C0FE9A88}"/>
              </a:ext>
            </a:extLst>
          </p:cNvPr>
          <p:cNvSpPr>
            <a:spLocks noChangeShapeType="1"/>
          </p:cNvSpPr>
          <p:nvPr/>
        </p:nvSpPr>
        <p:spPr bwMode="auto">
          <a:xfrm>
            <a:off x="967452" y="2099713"/>
            <a:ext cx="79375" cy="3175"/>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0" name="Line 48">
            <a:extLst>
              <a:ext uri="{FF2B5EF4-FFF2-40B4-BE49-F238E27FC236}">
                <a16:creationId xmlns:a16="http://schemas.microsoft.com/office/drawing/2014/main" id="{F20F10FA-50DF-BB52-DA3F-03F9EA56BA07}"/>
              </a:ext>
            </a:extLst>
          </p:cNvPr>
          <p:cNvSpPr>
            <a:spLocks noChangeShapeType="1"/>
          </p:cNvSpPr>
          <p:nvPr/>
        </p:nvSpPr>
        <p:spPr bwMode="auto">
          <a:xfrm>
            <a:off x="1046825" y="5641427"/>
            <a:ext cx="7346951" cy="7937"/>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1" name="Line 49">
            <a:extLst>
              <a:ext uri="{FF2B5EF4-FFF2-40B4-BE49-F238E27FC236}">
                <a16:creationId xmlns:a16="http://schemas.microsoft.com/office/drawing/2014/main" id="{97DB9A5F-8718-8982-62C7-11A0858C4218}"/>
              </a:ext>
            </a:extLst>
          </p:cNvPr>
          <p:cNvSpPr>
            <a:spLocks noChangeShapeType="1"/>
          </p:cNvSpPr>
          <p:nvPr/>
        </p:nvSpPr>
        <p:spPr bwMode="auto">
          <a:xfrm flipV="1">
            <a:off x="1046827"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2" name="Line 50">
            <a:extLst>
              <a:ext uri="{FF2B5EF4-FFF2-40B4-BE49-F238E27FC236}">
                <a16:creationId xmlns:a16="http://schemas.microsoft.com/office/drawing/2014/main" id="{3B339A2C-8E47-BF29-2607-E7A7369F3596}"/>
              </a:ext>
            </a:extLst>
          </p:cNvPr>
          <p:cNvSpPr>
            <a:spLocks noChangeShapeType="1"/>
          </p:cNvSpPr>
          <p:nvPr/>
        </p:nvSpPr>
        <p:spPr bwMode="auto">
          <a:xfrm flipV="1">
            <a:off x="1337339" y="5641425"/>
            <a:ext cx="1587"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3" name="Line 51">
            <a:extLst>
              <a:ext uri="{FF2B5EF4-FFF2-40B4-BE49-F238E27FC236}">
                <a16:creationId xmlns:a16="http://schemas.microsoft.com/office/drawing/2014/main" id="{C4E91D5E-F5CB-9D9A-4CF2-70AFF4FE40F0}"/>
              </a:ext>
            </a:extLst>
          </p:cNvPr>
          <p:cNvSpPr>
            <a:spLocks noChangeShapeType="1"/>
          </p:cNvSpPr>
          <p:nvPr/>
        </p:nvSpPr>
        <p:spPr bwMode="auto">
          <a:xfrm flipV="1">
            <a:off x="1608801" y="5641425"/>
            <a:ext cx="4763"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4" name="Line 52">
            <a:extLst>
              <a:ext uri="{FF2B5EF4-FFF2-40B4-BE49-F238E27FC236}">
                <a16:creationId xmlns:a16="http://schemas.microsoft.com/office/drawing/2014/main" id="{6093125B-F120-ADE8-BE7D-141F2DD0BA25}"/>
              </a:ext>
            </a:extLst>
          </p:cNvPr>
          <p:cNvSpPr>
            <a:spLocks noChangeShapeType="1"/>
          </p:cNvSpPr>
          <p:nvPr/>
        </p:nvSpPr>
        <p:spPr bwMode="auto">
          <a:xfrm flipV="1">
            <a:off x="1899315"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5" name="Line 53">
            <a:extLst>
              <a:ext uri="{FF2B5EF4-FFF2-40B4-BE49-F238E27FC236}">
                <a16:creationId xmlns:a16="http://schemas.microsoft.com/office/drawing/2014/main" id="{BB039171-5D38-16E4-FE41-D35DA7A514F0}"/>
              </a:ext>
            </a:extLst>
          </p:cNvPr>
          <p:cNvSpPr>
            <a:spLocks noChangeShapeType="1"/>
          </p:cNvSpPr>
          <p:nvPr/>
        </p:nvSpPr>
        <p:spPr bwMode="auto">
          <a:xfrm flipV="1">
            <a:off x="2188239" y="5641425"/>
            <a:ext cx="1587"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6" name="Line 54">
            <a:extLst>
              <a:ext uri="{FF2B5EF4-FFF2-40B4-BE49-F238E27FC236}">
                <a16:creationId xmlns:a16="http://schemas.microsoft.com/office/drawing/2014/main" id="{D0E90ACE-76E5-AB33-C3AB-F940E4D5FFC4}"/>
              </a:ext>
            </a:extLst>
          </p:cNvPr>
          <p:cNvSpPr>
            <a:spLocks noChangeShapeType="1"/>
          </p:cNvSpPr>
          <p:nvPr/>
        </p:nvSpPr>
        <p:spPr bwMode="auto">
          <a:xfrm flipV="1">
            <a:off x="2462876" y="5641425"/>
            <a:ext cx="1588"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7" name="Line 55">
            <a:extLst>
              <a:ext uri="{FF2B5EF4-FFF2-40B4-BE49-F238E27FC236}">
                <a16:creationId xmlns:a16="http://schemas.microsoft.com/office/drawing/2014/main" id="{D8B33E8A-CC39-7E23-4DF9-EDD29D3C7EAA}"/>
              </a:ext>
            </a:extLst>
          </p:cNvPr>
          <p:cNvSpPr>
            <a:spLocks noChangeShapeType="1"/>
          </p:cNvSpPr>
          <p:nvPr/>
        </p:nvSpPr>
        <p:spPr bwMode="auto">
          <a:xfrm flipV="1">
            <a:off x="2751801"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8" name="Line 56">
            <a:extLst>
              <a:ext uri="{FF2B5EF4-FFF2-40B4-BE49-F238E27FC236}">
                <a16:creationId xmlns:a16="http://schemas.microsoft.com/office/drawing/2014/main" id="{4FC96DDF-8F73-839D-D0D5-E1D3E29BD26E}"/>
              </a:ext>
            </a:extLst>
          </p:cNvPr>
          <p:cNvSpPr>
            <a:spLocks noChangeShapeType="1"/>
          </p:cNvSpPr>
          <p:nvPr/>
        </p:nvSpPr>
        <p:spPr bwMode="auto">
          <a:xfrm flipV="1">
            <a:off x="3040727"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09" name="Line 57">
            <a:extLst>
              <a:ext uri="{FF2B5EF4-FFF2-40B4-BE49-F238E27FC236}">
                <a16:creationId xmlns:a16="http://schemas.microsoft.com/office/drawing/2014/main" id="{3D71F022-9C04-8EA0-4400-04F34C53C0F2}"/>
              </a:ext>
            </a:extLst>
          </p:cNvPr>
          <p:cNvSpPr>
            <a:spLocks noChangeShapeType="1"/>
          </p:cNvSpPr>
          <p:nvPr/>
        </p:nvSpPr>
        <p:spPr bwMode="auto">
          <a:xfrm flipV="1">
            <a:off x="3329651" y="5641425"/>
            <a:ext cx="4763"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0" name="Line 58">
            <a:extLst>
              <a:ext uri="{FF2B5EF4-FFF2-40B4-BE49-F238E27FC236}">
                <a16:creationId xmlns:a16="http://schemas.microsoft.com/office/drawing/2014/main" id="{EC717243-0DDD-2E42-B90E-1101744AD1A4}"/>
              </a:ext>
            </a:extLst>
          </p:cNvPr>
          <p:cNvSpPr>
            <a:spLocks noChangeShapeType="1"/>
          </p:cNvSpPr>
          <p:nvPr/>
        </p:nvSpPr>
        <p:spPr bwMode="auto">
          <a:xfrm flipV="1">
            <a:off x="3604289" y="5641425"/>
            <a:ext cx="1587"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1" name="Line 59">
            <a:extLst>
              <a:ext uri="{FF2B5EF4-FFF2-40B4-BE49-F238E27FC236}">
                <a16:creationId xmlns:a16="http://schemas.microsoft.com/office/drawing/2014/main" id="{A6557509-8024-7BAB-B282-F1CF5113C084}"/>
              </a:ext>
            </a:extLst>
          </p:cNvPr>
          <p:cNvSpPr>
            <a:spLocks noChangeShapeType="1"/>
          </p:cNvSpPr>
          <p:nvPr/>
        </p:nvSpPr>
        <p:spPr bwMode="auto">
          <a:xfrm flipV="1">
            <a:off x="3893215"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2" name="Line 60">
            <a:extLst>
              <a:ext uri="{FF2B5EF4-FFF2-40B4-BE49-F238E27FC236}">
                <a16:creationId xmlns:a16="http://schemas.microsoft.com/office/drawing/2014/main" id="{9DFDA439-C3F8-DCA6-99AD-D3295783D2B3}"/>
              </a:ext>
            </a:extLst>
          </p:cNvPr>
          <p:cNvSpPr>
            <a:spLocks noChangeShapeType="1"/>
          </p:cNvSpPr>
          <p:nvPr/>
        </p:nvSpPr>
        <p:spPr bwMode="auto">
          <a:xfrm flipV="1">
            <a:off x="4183727" y="5641425"/>
            <a:ext cx="1588"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3" name="Line 61">
            <a:extLst>
              <a:ext uri="{FF2B5EF4-FFF2-40B4-BE49-F238E27FC236}">
                <a16:creationId xmlns:a16="http://schemas.microsoft.com/office/drawing/2014/main" id="{022F0DAB-9214-E90C-F1DB-D26A69FCBD90}"/>
              </a:ext>
            </a:extLst>
          </p:cNvPr>
          <p:cNvSpPr>
            <a:spLocks noChangeShapeType="1"/>
          </p:cNvSpPr>
          <p:nvPr/>
        </p:nvSpPr>
        <p:spPr bwMode="auto">
          <a:xfrm flipV="1">
            <a:off x="4455189"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4" name="Line 62">
            <a:extLst>
              <a:ext uri="{FF2B5EF4-FFF2-40B4-BE49-F238E27FC236}">
                <a16:creationId xmlns:a16="http://schemas.microsoft.com/office/drawing/2014/main" id="{53692439-139B-2F86-FF7B-AD5D8C49D3EA}"/>
              </a:ext>
            </a:extLst>
          </p:cNvPr>
          <p:cNvSpPr>
            <a:spLocks noChangeShapeType="1"/>
          </p:cNvSpPr>
          <p:nvPr/>
        </p:nvSpPr>
        <p:spPr bwMode="auto">
          <a:xfrm flipV="1">
            <a:off x="4745701" y="5641425"/>
            <a:ext cx="1588"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5" name="Line 63">
            <a:extLst>
              <a:ext uri="{FF2B5EF4-FFF2-40B4-BE49-F238E27FC236}">
                <a16:creationId xmlns:a16="http://schemas.microsoft.com/office/drawing/2014/main" id="{9BACCEA2-B777-B32B-932F-FC4821533F8A}"/>
              </a:ext>
            </a:extLst>
          </p:cNvPr>
          <p:cNvSpPr>
            <a:spLocks noChangeShapeType="1"/>
          </p:cNvSpPr>
          <p:nvPr/>
        </p:nvSpPr>
        <p:spPr bwMode="auto">
          <a:xfrm flipV="1">
            <a:off x="5034627" y="5641425"/>
            <a:ext cx="1588"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6" name="Line 64">
            <a:extLst>
              <a:ext uri="{FF2B5EF4-FFF2-40B4-BE49-F238E27FC236}">
                <a16:creationId xmlns:a16="http://schemas.microsoft.com/office/drawing/2014/main" id="{F7E82836-B89F-C063-C219-DA9EF5BDEA82}"/>
              </a:ext>
            </a:extLst>
          </p:cNvPr>
          <p:cNvSpPr>
            <a:spLocks noChangeShapeType="1"/>
          </p:cNvSpPr>
          <p:nvPr/>
        </p:nvSpPr>
        <p:spPr bwMode="auto">
          <a:xfrm flipV="1">
            <a:off x="5307676" y="5641425"/>
            <a:ext cx="1588"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7" name="Line 65">
            <a:extLst>
              <a:ext uri="{FF2B5EF4-FFF2-40B4-BE49-F238E27FC236}">
                <a16:creationId xmlns:a16="http://schemas.microsoft.com/office/drawing/2014/main" id="{D346E737-4686-2C0A-CA74-1F91B538A0DE}"/>
              </a:ext>
            </a:extLst>
          </p:cNvPr>
          <p:cNvSpPr>
            <a:spLocks noChangeShapeType="1"/>
          </p:cNvSpPr>
          <p:nvPr/>
        </p:nvSpPr>
        <p:spPr bwMode="auto">
          <a:xfrm flipV="1">
            <a:off x="5596601" y="5641425"/>
            <a:ext cx="1588"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8" name="Line 66">
            <a:extLst>
              <a:ext uri="{FF2B5EF4-FFF2-40B4-BE49-F238E27FC236}">
                <a16:creationId xmlns:a16="http://schemas.microsoft.com/office/drawing/2014/main" id="{99B62D2B-BB9A-E3AE-5C3E-4454378C5B98}"/>
              </a:ext>
            </a:extLst>
          </p:cNvPr>
          <p:cNvSpPr>
            <a:spLocks noChangeShapeType="1"/>
          </p:cNvSpPr>
          <p:nvPr/>
        </p:nvSpPr>
        <p:spPr bwMode="auto">
          <a:xfrm flipV="1">
            <a:off x="5885527"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19" name="Line 67">
            <a:extLst>
              <a:ext uri="{FF2B5EF4-FFF2-40B4-BE49-F238E27FC236}">
                <a16:creationId xmlns:a16="http://schemas.microsoft.com/office/drawing/2014/main" id="{8983D3CD-AB26-5F2C-1529-AD45809EE54D}"/>
              </a:ext>
            </a:extLst>
          </p:cNvPr>
          <p:cNvSpPr>
            <a:spLocks noChangeShapeType="1"/>
          </p:cNvSpPr>
          <p:nvPr/>
        </p:nvSpPr>
        <p:spPr bwMode="auto">
          <a:xfrm flipV="1">
            <a:off x="6176039" y="5641425"/>
            <a:ext cx="1587"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20" name="Line 68">
            <a:extLst>
              <a:ext uri="{FF2B5EF4-FFF2-40B4-BE49-F238E27FC236}">
                <a16:creationId xmlns:a16="http://schemas.microsoft.com/office/drawing/2014/main" id="{04E38F0A-17D7-0B38-AB49-F9B21290A7FB}"/>
              </a:ext>
            </a:extLst>
          </p:cNvPr>
          <p:cNvSpPr>
            <a:spLocks noChangeShapeType="1"/>
          </p:cNvSpPr>
          <p:nvPr/>
        </p:nvSpPr>
        <p:spPr bwMode="auto">
          <a:xfrm flipV="1">
            <a:off x="6447501"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21" name="Line 69">
            <a:extLst>
              <a:ext uri="{FF2B5EF4-FFF2-40B4-BE49-F238E27FC236}">
                <a16:creationId xmlns:a16="http://schemas.microsoft.com/office/drawing/2014/main" id="{DCE15F86-44CC-EF4D-A421-87DD0F8516AB}"/>
              </a:ext>
            </a:extLst>
          </p:cNvPr>
          <p:cNvSpPr>
            <a:spLocks noChangeShapeType="1"/>
          </p:cNvSpPr>
          <p:nvPr/>
        </p:nvSpPr>
        <p:spPr bwMode="auto">
          <a:xfrm flipV="1">
            <a:off x="6738014" y="5641425"/>
            <a:ext cx="1587"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22" name="Line 70">
            <a:extLst>
              <a:ext uri="{FF2B5EF4-FFF2-40B4-BE49-F238E27FC236}">
                <a16:creationId xmlns:a16="http://schemas.microsoft.com/office/drawing/2014/main" id="{77353DF8-7115-05A5-06DE-793956458CF9}"/>
              </a:ext>
            </a:extLst>
          </p:cNvPr>
          <p:cNvSpPr>
            <a:spLocks noChangeShapeType="1"/>
          </p:cNvSpPr>
          <p:nvPr/>
        </p:nvSpPr>
        <p:spPr bwMode="auto">
          <a:xfrm flipV="1">
            <a:off x="7026940" y="5641425"/>
            <a:ext cx="3175"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23" name="Line 71">
            <a:extLst>
              <a:ext uri="{FF2B5EF4-FFF2-40B4-BE49-F238E27FC236}">
                <a16:creationId xmlns:a16="http://schemas.microsoft.com/office/drawing/2014/main" id="{8E530C0C-6040-9010-347F-5F9CDC67134D}"/>
              </a:ext>
            </a:extLst>
          </p:cNvPr>
          <p:cNvSpPr>
            <a:spLocks noChangeShapeType="1"/>
          </p:cNvSpPr>
          <p:nvPr/>
        </p:nvSpPr>
        <p:spPr bwMode="auto">
          <a:xfrm flipV="1">
            <a:off x="7299989" y="5641425"/>
            <a:ext cx="4763"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24" name="Line 72">
            <a:extLst>
              <a:ext uri="{FF2B5EF4-FFF2-40B4-BE49-F238E27FC236}">
                <a16:creationId xmlns:a16="http://schemas.microsoft.com/office/drawing/2014/main" id="{B3A82752-E519-6A25-51FC-C10D7D8CE090}"/>
              </a:ext>
            </a:extLst>
          </p:cNvPr>
          <p:cNvSpPr>
            <a:spLocks noChangeShapeType="1"/>
          </p:cNvSpPr>
          <p:nvPr/>
        </p:nvSpPr>
        <p:spPr bwMode="auto">
          <a:xfrm flipV="1">
            <a:off x="7588913" y="5641425"/>
            <a:ext cx="4763" cy="68263"/>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0625" name="Rectangle 73">
            <a:extLst>
              <a:ext uri="{FF2B5EF4-FFF2-40B4-BE49-F238E27FC236}">
                <a16:creationId xmlns:a16="http://schemas.microsoft.com/office/drawing/2014/main" id="{C5E95F5A-7ACF-09B9-82DD-4AEF1470516B}"/>
              </a:ext>
            </a:extLst>
          </p:cNvPr>
          <p:cNvSpPr>
            <a:spLocks noChangeArrowheads="1"/>
          </p:cNvSpPr>
          <p:nvPr/>
        </p:nvSpPr>
        <p:spPr bwMode="auto">
          <a:xfrm>
            <a:off x="726150" y="5533476"/>
            <a:ext cx="105798" cy="27699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eaLnBrk="1" hangingPunct="1"/>
            <a:r>
              <a:rPr lang="de-DE" altLang="en-US">
                <a:latin typeface="Arial Narrow" panose="020B0606020202030204" pitchFamily="34" charset="0"/>
              </a:rPr>
              <a:t>0</a:t>
            </a:r>
          </a:p>
        </p:txBody>
      </p:sp>
      <p:sp>
        <p:nvSpPr>
          <p:cNvPr id="2920626" name="Rectangle 74">
            <a:extLst>
              <a:ext uri="{FF2B5EF4-FFF2-40B4-BE49-F238E27FC236}">
                <a16:creationId xmlns:a16="http://schemas.microsoft.com/office/drawing/2014/main" id="{2512B8F7-BBDE-19B3-F6CE-FDD39728DAF8}"/>
              </a:ext>
            </a:extLst>
          </p:cNvPr>
          <p:cNvSpPr>
            <a:spLocks noChangeArrowheads="1"/>
          </p:cNvSpPr>
          <p:nvPr/>
        </p:nvSpPr>
        <p:spPr bwMode="auto">
          <a:xfrm>
            <a:off x="597563" y="4949276"/>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50</a:t>
            </a:r>
          </a:p>
        </p:txBody>
      </p:sp>
      <p:sp>
        <p:nvSpPr>
          <p:cNvPr id="2920627" name="Rectangle 75">
            <a:extLst>
              <a:ext uri="{FF2B5EF4-FFF2-40B4-BE49-F238E27FC236}">
                <a16:creationId xmlns:a16="http://schemas.microsoft.com/office/drawing/2014/main" id="{F93D1C01-6B52-1070-84A7-4143D4F478B2}"/>
              </a:ext>
            </a:extLst>
          </p:cNvPr>
          <p:cNvSpPr>
            <a:spLocks noChangeArrowheads="1"/>
          </p:cNvSpPr>
          <p:nvPr/>
        </p:nvSpPr>
        <p:spPr bwMode="auto">
          <a:xfrm>
            <a:off x="468976" y="4352376"/>
            <a:ext cx="317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100</a:t>
            </a:r>
          </a:p>
        </p:txBody>
      </p:sp>
      <p:sp>
        <p:nvSpPr>
          <p:cNvPr id="2920628" name="Rectangle 76">
            <a:extLst>
              <a:ext uri="{FF2B5EF4-FFF2-40B4-BE49-F238E27FC236}">
                <a16:creationId xmlns:a16="http://schemas.microsoft.com/office/drawing/2014/main" id="{79D06685-CAF6-8BF9-B0FB-E54F88293CC2}"/>
              </a:ext>
            </a:extLst>
          </p:cNvPr>
          <p:cNvSpPr>
            <a:spLocks noChangeArrowheads="1"/>
          </p:cNvSpPr>
          <p:nvPr/>
        </p:nvSpPr>
        <p:spPr bwMode="auto">
          <a:xfrm>
            <a:off x="468976" y="3769763"/>
            <a:ext cx="317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150</a:t>
            </a:r>
          </a:p>
        </p:txBody>
      </p:sp>
      <p:sp>
        <p:nvSpPr>
          <p:cNvPr id="2920629" name="Rectangle 77">
            <a:extLst>
              <a:ext uri="{FF2B5EF4-FFF2-40B4-BE49-F238E27FC236}">
                <a16:creationId xmlns:a16="http://schemas.microsoft.com/office/drawing/2014/main" id="{89035AEE-6C0B-43CB-5955-7E374235908A}"/>
              </a:ext>
            </a:extLst>
          </p:cNvPr>
          <p:cNvSpPr>
            <a:spLocks noChangeArrowheads="1"/>
          </p:cNvSpPr>
          <p:nvPr/>
        </p:nvSpPr>
        <p:spPr bwMode="auto">
          <a:xfrm>
            <a:off x="468976" y="3172863"/>
            <a:ext cx="317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200</a:t>
            </a:r>
          </a:p>
        </p:txBody>
      </p:sp>
      <p:sp>
        <p:nvSpPr>
          <p:cNvPr id="2920630" name="Rectangle 78">
            <a:extLst>
              <a:ext uri="{FF2B5EF4-FFF2-40B4-BE49-F238E27FC236}">
                <a16:creationId xmlns:a16="http://schemas.microsoft.com/office/drawing/2014/main" id="{691B01B2-4D8F-2EAF-5AA5-D270B34B5D0B}"/>
              </a:ext>
            </a:extLst>
          </p:cNvPr>
          <p:cNvSpPr>
            <a:spLocks noChangeArrowheads="1"/>
          </p:cNvSpPr>
          <p:nvPr/>
        </p:nvSpPr>
        <p:spPr bwMode="auto">
          <a:xfrm>
            <a:off x="468976" y="2588663"/>
            <a:ext cx="317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250</a:t>
            </a:r>
          </a:p>
        </p:txBody>
      </p:sp>
      <p:sp>
        <p:nvSpPr>
          <p:cNvPr id="2920631" name="Rectangle 79">
            <a:extLst>
              <a:ext uri="{FF2B5EF4-FFF2-40B4-BE49-F238E27FC236}">
                <a16:creationId xmlns:a16="http://schemas.microsoft.com/office/drawing/2014/main" id="{361CD3BF-6803-02A1-F742-ED7DD21CE05E}"/>
              </a:ext>
            </a:extLst>
          </p:cNvPr>
          <p:cNvSpPr>
            <a:spLocks noChangeArrowheads="1"/>
          </p:cNvSpPr>
          <p:nvPr/>
        </p:nvSpPr>
        <p:spPr bwMode="auto">
          <a:xfrm>
            <a:off x="468976" y="1991763"/>
            <a:ext cx="3173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300</a:t>
            </a:r>
          </a:p>
        </p:txBody>
      </p:sp>
      <p:sp>
        <p:nvSpPr>
          <p:cNvPr id="2920632" name="Rectangle 80">
            <a:extLst>
              <a:ext uri="{FF2B5EF4-FFF2-40B4-BE49-F238E27FC236}">
                <a16:creationId xmlns:a16="http://schemas.microsoft.com/office/drawing/2014/main" id="{EE84C9B5-A367-DD2F-09E9-814D198DCE5C}"/>
              </a:ext>
            </a:extLst>
          </p:cNvPr>
          <p:cNvSpPr>
            <a:spLocks noChangeArrowheads="1"/>
          </p:cNvSpPr>
          <p:nvPr/>
        </p:nvSpPr>
        <p:spPr bwMode="auto">
          <a:xfrm>
            <a:off x="1129375" y="5831927"/>
            <a:ext cx="1057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eaLnBrk="1" hangingPunct="1"/>
            <a:r>
              <a:rPr lang="de-DE" altLang="en-US">
                <a:latin typeface="Arial Narrow" panose="020B0606020202030204" pitchFamily="34" charset="0"/>
              </a:rPr>
              <a:t>0</a:t>
            </a:r>
          </a:p>
        </p:txBody>
      </p:sp>
      <p:sp>
        <p:nvSpPr>
          <p:cNvPr id="2920633" name="Rectangle 81">
            <a:extLst>
              <a:ext uri="{FF2B5EF4-FFF2-40B4-BE49-F238E27FC236}">
                <a16:creationId xmlns:a16="http://schemas.microsoft.com/office/drawing/2014/main" id="{3D8E44A7-DBD5-F14D-110A-F2CD078D8531}"/>
              </a:ext>
            </a:extLst>
          </p:cNvPr>
          <p:cNvSpPr>
            <a:spLocks noChangeArrowheads="1"/>
          </p:cNvSpPr>
          <p:nvPr/>
        </p:nvSpPr>
        <p:spPr bwMode="auto">
          <a:xfrm>
            <a:off x="1691350" y="5831927"/>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2</a:t>
            </a:r>
          </a:p>
        </p:txBody>
      </p:sp>
      <p:sp>
        <p:nvSpPr>
          <p:cNvPr id="2920634" name="Rectangle 82">
            <a:extLst>
              <a:ext uri="{FF2B5EF4-FFF2-40B4-BE49-F238E27FC236}">
                <a16:creationId xmlns:a16="http://schemas.microsoft.com/office/drawing/2014/main" id="{E1A43327-2F07-51A5-7F6F-926ACC9E943E}"/>
              </a:ext>
            </a:extLst>
          </p:cNvPr>
          <p:cNvSpPr>
            <a:spLocks noChangeArrowheads="1"/>
          </p:cNvSpPr>
          <p:nvPr/>
        </p:nvSpPr>
        <p:spPr bwMode="auto">
          <a:xfrm>
            <a:off x="2269201" y="5831927"/>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4</a:t>
            </a:r>
          </a:p>
        </p:txBody>
      </p:sp>
      <p:sp>
        <p:nvSpPr>
          <p:cNvPr id="2920635" name="Rectangle 83">
            <a:extLst>
              <a:ext uri="{FF2B5EF4-FFF2-40B4-BE49-F238E27FC236}">
                <a16:creationId xmlns:a16="http://schemas.microsoft.com/office/drawing/2014/main" id="{66A299C2-5C13-46C2-8DB9-6970F6BBBB4C}"/>
              </a:ext>
            </a:extLst>
          </p:cNvPr>
          <p:cNvSpPr>
            <a:spLocks noChangeArrowheads="1"/>
          </p:cNvSpPr>
          <p:nvPr/>
        </p:nvSpPr>
        <p:spPr bwMode="auto">
          <a:xfrm>
            <a:off x="2831175" y="5831927"/>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6</a:t>
            </a:r>
          </a:p>
        </p:txBody>
      </p:sp>
      <p:sp>
        <p:nvSpPr>
          <p:cNvPr id="2920636" name="Rectangle 84">
            <a:extLst>
              <a:ext uri="{FF2B5EF4-FFF2-40B4-BE49-F238E27FC236}">
                <a16:creationId xmlns:a16="http://schemas.microsoft.com/office/drawing/2014/main" id="{76FAF54E-76F3-9489-9BB0-DC3C0E9D14A2}"/>
              </a:ext>
            </a:extLst>
          </p:cNvPr>
          <p:cNvSpPr>
            <a:spLocks noChangeArrowheads="1"/>
          </p:cNvSpPr>
          <p:nvPr/>
        </p:nvSpPr>
        <p:spPr bwMode="auto">
          <a:xfrm>
            <a:off x="3393150" y="5831927"/>
            <a:ext cx="105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8</a:t>
            </a:r>
          </a:p>
        </p:txBody>
      </p:sp>
      <p:sp>
        <p:nvSpPr>
          <p:cNvPr id="2920637" name="Rectangle 85">
            <a:extLst>
              <a:ext uri="{FF2B5EF4-FFF2-40B4-BE49-F238E27FC236}">
                <a16:creationId xmlns:a16="http://schemas.microsoft.com/office/drawing/2014/main" id="{8A06CBD9-2A2E-D5AD-D8CF-2C685800C284}"/>
              </a:ext>
            </a:extLst>
          </p:cNvPr>
          <p:cNvSpPr>
            <a:spLocks noChangeArrowheads="1"/>
          </p:cNvSpPr>
          <p:nvPr/>
        </p:nvSpPr>
        <p:spPr bwMode="auto">
          <a:xfrm>
            <a:off x="3909089"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10</a:t>
            </a:r>
          </a:p>
        </p:txBody>
      </p:sp>
      <p:sp>
        <p:nvSpPr>
          <p:cNvPr id="2920638" name="Rectangle 86">
            <a:extLst>
              <a:ext uri="{FF2B5EF4-FFF2-40B4-BE49-F238E27FC236}">
                <a16:creationId xmlns:a16="http://schemas.microsoft.com/office/drawing/2014/main" id="{9C56CB00-D593-DB45-6B8B-A8312F7A0C6A}"/>
              </a:ext>
            </a:extLst>
          </p:cNvPr>
          <p:cNvSpPr>
            <a:spLocks noChangeArrowheads="1"/>
          </p:cNvSpPr>
          <p:nvPr/>
        </p:nvSpPr>
        <p:spPr bwMode="auto">
          <a:xfrm>
            <a:off x="4471063"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12</a:t>
            </a:r>
          </a:p>
        </p:txBody>
      </p:sp>
      <p:sp>
        <p:nvSpPr>
          <p:cNvPr id="2920639" name="Rectangle 87">
            <a:extLst>
              <a:ext uri="{FF2B5EF4-FFF2-40B4-BE49-F238E27FC236}">
                <a16:creationId xmlns:a16="http://schemas.microsoft.com/office/drawing/2014/main" id="{2D69E8A9-7FB8-8A9D-FAC6-E14A68F9683C}"/>
              </a:ext>
            </a:extLst>
          </p:cNvPr>
          <p:cNvSpPr>
            <a:spLocks noChangeArrowheads="1"/>
          </p:cNvSpPr>
          <p:nvPr/>
        </p:nvSpPr>
        <p:spPr bwMode="auto">
          <a:xfrm>
            <a:off x="5050501"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14</a:t>
            </a:r>
          </a:p>
        </p:txBody>
      </p:sp>
      <p:sp>
        <p:nvSpPr>
          <p:cNvPr id="2920450" name="Rectangle 88">
            <a:extLst>
              <a:ext uri="{FF2B5EF4-FFF2-40B4-BE49-F238E27FC236}">
                <a16:creationId xmlns:a16="http://schemas.microsoft.com/office/drawing/2014/main" id="{03FF8A09-7A0B-B39B-4CBB-FF40E0782423}"/>
              </a:ext>
            </a:extLst>
          </p:cNvPr>
          <p:cNvSpPr>
            <a:spLocks noChangeArrowheads="1"/>
          </p:cNvSpPr>
          <p:nvPr/>
        </p:nvSpPr>
        <p:spPr bwMode="auto">
          <a:xfrm>
            <a:off x="5612475"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16</a:t>
            </a:r>
          </a:p>
        </p:txBody>
      </p:sp>
      <p:sp>
        <p:nvSpPr>
          <p:cNvPr id="2920451" name="Rectangle 89">
            <a:extLst>
              <a:ext uri="{FF2B5EF4-FFF2-40B4-BE49-F238E27FC236}">
                <a16:creationId xmlns:a16="http://schemas.microsoft.com/office/drawing/2014/main" id="{0A63A77F-5795-26F1-4F4E-EE64A1598645}"/>
              </a:ext>
            </a:extLst>
          </p:cNvPr>
          <p:cNvSpPr>
            <a:spLocks noChangeArrowheads="1"/>
          </p:cNvSpPr>
          <p:nvPr/>
        </p:nvSpPr>
        <p:spPr bwMode="auto">
          <a:xfrm>
            <a:off x="6176038"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18</a:t>
            </a:r>
          </a:p>
        </p:txBody>
      </p:sp>
      <p:sp>
        <p:nvSpPr>
          <p:cNvPr id="2920452" name="Rectangle 90">
            <a:extLst>
              <a:ext uri="{FF2B5EF4-FFF2-40B4-BE49-F238E27FC236}">
                <a16:creationId xmlns:a16="http://schemas.microsoft.com/office/drawing/2014/main" id="{5D85F049-1359-E880-8D3A-B520D323316F}"/>
              </a:ext>
            </a:extLst>
          </p:cNvPr>
          <p:cNvSpPr>
            <a:spLocks noChangeArrowheads="1"/>
          </p:cNvSpPr>
          <p:nvPr/>
        </p:nvSpPr>
        <p:spPr bwMode="auto">
          <a:xfrm>
            <a:off x="6755475"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20</a:t>
            </a:r>
          </a:p>
        </p:txBody>
      </p:sp>
      <p:sp>
        <p:nvSpPr>
          <p:cNvPr id="2920453" name="Rectangle 91">
            <a:extLst>
              <a:ext uri="{FF2B5EF4-FFF2-40B4-BE49-F238E27FC236}">
                <a16:creationId xmlns:a16="http://schemas.microsoft.com/office/drawing/2014/main" id="{22167612-0D4D-D19C-A0B3-EDDA6D9D05C4}"/>
              </a:ext>
            </a:extLst>
          </p:cNvPr>
          <p:cNvSpPr>
            <a:spLocks noChangeArrowheads="1"/>
          </p:cNvSpPr>
          <p:nvPr/>
        </p:nvSpPr>
        <p:spPr bwMode="auto">
          <a:xfrm>
            <a:off x="7317450" y="5831927"/>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22</a:t>
            </a:r>
          </a:p>
        </p:txBody>
      </p:sp>
      <p:sp>
        <p:nvSpPr>
          <p:cNvPr id="2920454" name="Rectangle 92">
            <a:extLst>
              <a:ext uri="{FF2B5EF4-FFF2-40B4-BE49-F238E27FC236}">
                <a16:creationId xmlns:a16="http://schemas.microsoft.com/office/drawing/2014/main" id="{4F84400F-76C2-3A04-9728-B7AAD4D2735A}"/>
              </a:ext>
            </a:extLst>
          </p:cNvPr>
          <p:cNvSpPr>
            <a:spLocks noChangeArrowheads="1"/>
          </p:cNvSpPr>
          <p:nvPr/>
        </p:nvSpPr>
        <p:spPr bwMode="auto">
          <a:xfrm>
            <a:off x="3786850" y="6184351"/>
            <a:ext cx="1144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b="1">
                <a:latin typeface="Arial Narrow" panose="020B0606020202030204" pitchFamily="34" charset="0"/>
              </a:rPr>
              <a:t>TnT  [pg/mL]</a:t>
            </a:r>
            <a:endParaRPr lang="de-DE" altLang="en-US">
              <a:latin typeface="Arial Narrow" panose="020B0606020202030204" pitchFamily="34" charset="0"/>
            </a:endParaRPr>
          </a:p>
        </p:txBody>
      </p:sp>
      <p:sp>
        <p:nvSpPr>
          <p:cNvPr id="2920455" name="Rectangle 93">
            <a:extLst>
              <a:ext uri="{FF2B5EF4-FFF2-40B4-BE49-F238E27FC236}">
                <a16:creationId xmlns:a16="http://schemas.microsoft.com/office/drawing/2014/main" id="{BB082CFE-77B3-AF8C-737B-E40269FBB90F}"/>
              </a:ext>
            </a:extLst>
          </p:cNvPr>
          <p:cNvSpPr>
            <a:spLocks noChangeArrowheads="1"/>
          </p:cNvSpPr>
          <p:nvPr/>
        </p:nvSpPr>
        <p:spPr bwMode="auto">
          <a:xfrm rot="16200000">
            <a:off x="-439452" y="3639995"/>
            <a:ext cx="13914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b="1">
                <a:latin typeface="Arial Narrow" panose="020B0606020202030204" pitchFamily="34" charset="0"/>
              </a:rPr>
              <a:t>Frequency abs.</a:t>
            </a:r>
            <a:endParaRPr lang="de-DE" altLang="en-US">
              <a:latin typeface="Arial Narrow" panose="020B0606020202030204" pitchFamily="34" charset="0"/>
            </a:endParaRPr>
          </a:p>
        </p:txBody>
      </p:sp>
      <p:sp>
        <p:nvSpPr>
          <p:cNvPr id="2920456" name="Rectangle 94">
            <a:extLst>
              <a:ext uri="{FF2B5EF4-FFF2-40B4-BE49-F238E27FC236}">
                <a16:creationId xmlns:a16="http://schemas.microsoft.com/office/drawing/2014/main" id="{3E1BFEB0-AA77-72BE-8971-368830810A0E}"/>
              </a:ext>
            </a:extLst>
          </p:cNvPr>
          <p:cNvSpPr>
            <a:spLocks noChangeArrowheads="1"/>
          </p:cNvSpPr>
          <p:nvPr/>
        </p:nvSpPr>
        <p:spPr bwMode="auto">
          <a:xfrm>
            <a:off x="1688177" y="2472776"/>
            <a:ext cx="142875" cy="215900"/>
          </a:xfrm>
          <a:prstGeom prst="rect">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0457" name="Text Box 95">
            <a:extLst>
              <a:ext uri="{FF2B5EF4-FFF2-40B4-BE49-F238E27FC236}">
                <a16:creationId xmlns:a16="http://schemas.microsoft.com/office/drawing/2014/main" id="{6D652520-9303-7CBB-C43F-39CCBEB2B621}"/>
              </a:ext>
            </a:extLst>
          </p:cNvPr>
          <p:cNvSpPr txBox="1">
            <a:spLocks noChangeArrowheads="1"/>
          </p:cNvSpPr>
          <p:nvPr/>
        </p:nvSpPr>
        <p:spPr bwMode="auto">
          <a:xfrm>
            <a:off x="1834225" y="2112413"/>
            <a:ext cx="34067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de-DE" altLang="en-US">
                <a:latin typeface="Arial Narrow" panose="020B0606020202030204" pitchFamily="34" charset="0"/>
              </a:rPr>
              <a:t>Blood donors (n=1251)</a:t>
            </a:r>
          </a:p>
          <a:p>
            <a:pPr eaLnBrk="1" hangingPunct="1"/>
            <a:r>
              <a:rPr lang="de-DE" altLang="en-US">
                <a:latin typeface="Arial Narrow" panose="020B0606020202030204" pitchFamily="34" charset="0"/>
              </a:rPr>
              <a:t>Apparently healthy individuals (n=500)</a:t>
            </a:r>
          </a:p>
        </p:txBody>
      </p:sp>
      <p:sp>
        <p:nvSpPr>
          <p:cNvPr id="2920458" name="Rectangle 96">
            <a:extLst>
              <a:ext uri="{FF2B5EF4-FFF2-40B4-BE49-F238E27FC236}">
                <a16:creationId xmlns:a16="http://schemas.microsoft.com/office/drawing/2014/main" id="{AD86E369-2D6E-076B-8D72-EB4CB69100B4}"/>
              </a:ext>
            </a:extLst>
          </p:cNvPr>
          <p:cNvSpPr>
            <a:spLocks noChangeArrowheads="1"/>
          </p:cNvSpPr>
          <p:nvPr/>
        </p:nvSpPr>
        <p:spPr bwMode="auto">
          <a:xfrm>
            <a:off x="1688177" y="2185437"/>
            <a:ext cx="142875" cy="215900"/>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0459" name="Line 97">
            <a:extLst>
              <a:ext uri="{FF2B5EF4-FFF2-40B4-BE49-F238E27FC236}">
                <a16:creationId xmlns:a16="http://schemas.microsoft.com/office/drawing/2014/main" id="{FF80AF84-D5F7-1BC5-B528-DA58BB771F87}"/>
              </a:ext>
            </a:extLst>
          </p:cNvPr>
          <p:cNvSpPr>
            <a:spLocks noChangeShapeType="1"/>
          </p:cNvSpPr>
          <p:nvPr/>
        </p:nvSpPr>
        <p:spPr bwMode="auto">
          <a:xfrm flipV="1">
            <a:off x="4888575" y="3720552"/>
            <a:ext cx="0" cy="1944687"/>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460" name="Text Box 98">
            <a:extLst>
              <a:ext uri="{FF2B5EF4-FFF2-40B4-BE49-F238E27FC236}">
                <a16:creationId xmlns:a16="http://schemas.microsoft.com/office/drawing/2014/main" id="{9D4C112B-8C67-ED91-D1E2-0F9AAEFE4746}"/>
              </a:ext>
            </a:extLst>
          </p:cNvPr>
          <p:cNvSpPr txBox="1">
            <a:spLocks noChangeArrowheads="1"/>
          </p:cNvSpPr>
          <p:nvPr/>
        </p:nvSpPr>
        <p:spPr bwMode="auto">
          <a:xfrm>
            <a:off x="3631276" y="3058563"/>
            <a:ext cx="2552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de-DE" altLang="en-US" b="1">
                <a:latin typeface="Arial Narrow" panose="020B0606020202030204" pitchFamily="34" charset="0"/>
              </a:rPr>
              <a:t>99</a:t>
            </a:r>
            <a:r>
              <a:rPr lang="de-DE" altLang="en-US" b="1" baseline="30000">
                <a:latin typeface="Arial Narrow" panose="020B0606020202030204" pitchFamily="34" charset="0"/>
              </a:rPr>
              <a:t>th</a:t>
            </a:r>
            <a:r>
              <a:rPr lang="de-DE" altLang="en-US" b="1">
                <a:latin typeface="Arial Narrow" panose="020B0606020202030204" pitchFamily="34" charset="0"/>
              </a:rPr>
              <a:t> percentile= 14 pg/mL </a:t>
            </a:r>
          </a:p>
          <a:p>
            <a:pPr algn="ctr" eaLnBrk="1" hangingPunct="1"/>
            <a:r>
              <a:rPr lang="de-DE" altLang="en-US" b="1">
                <a:latin typeface="Arial Narrow" panose="020B0606020202030204" pitchFamily="34" charset="0"/>
              </a:rPr>
              <a:t>(imprecision 10%)</a:t>
            </a:r>
          </a:p>
        </p:txBody>
      </p:sp>
      <p:sp>
        <p:nvSpPr>
          <p:cNvPr id="2920461" name="Line 100">
            <a:extLst>
              <a:ext uri="{FF2B5EF4-FFF2-40B4-BE49-F238E27FC236}">
                <a16:creationId xmlns:a16="http://schemas.microsoft.com/office/drawing/2014/main" id="{0335CCA0-9D2C-A276-D881-94DBAB26F89C}"/>
              </a:ext>
            </a:extLst>
          </p:cNvPr>
          <p:cNvSpPr>
            <a:spLocks noChangeShapeType="1"/>
          </p:cNvSpPr>
          <p:nvPr/>
        </p:nvSpPr>
        <p:spPr bwMode="auto">
          <a:xfrm flipH="1">
            <a:off x="7860375" y="5420762"/>
            <a:ext cx="76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462" name="Line 101">
            <a:extLst>
              <a:ext uri="{FF2B5EF4-FFF2-40B4-BE49-F238E27FC236}">
                <a16:creationId xmlns:a16="http://schemas.microsoft.com/office/drawing/2014/main" id="{9DD1FDE6-619F-7430-9DD8-BFFB02889E50}"/>
              </a:ext>
            </a:extLst>
          </p:cNvPr>
          <p:cNvSpPr>
            <a:spLocks noChangeShapeType="1"/>
          </p:cNvSpPr>
          <p:nvPr/>
        </p:nvSpPr>
        <p:spPr bwMode="auto">
          <a:xfrm flipH="1">
            <a:off x="7936575" y="5420762"/>
            <a:ext cx="76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463" name="Rectangle 102">
            <a:extLst>
              <a:ext uri="{FF2B5EF4-FFF2-40B4-BE49-F238E27FC236}">
                <a16:creationId xmlns:a16="http://schemas.microsoft.com/office/drawing/2014/main" id="{E6D034DB-E919-513D-0E34-056BDD5D136B}"/>
              </a:ext>
            </a:extLst>
          </p:cNvPr>
          <p:cNvSpPr>
            <a:spLocks noChangeArrowheads="1"/>
          </p:cNvSpPr>
          <p:nvPr/>
        </p:nvSpPr>
        <p:spPr bwMode="auto">
          <a:xfrm>
            <a:off x="8393775" y="5801763"/>
            <a:ext cx="211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de-DE" altLang="en-US">
                <a:latin typeface="Arial Narrow" panose="020B0606020202030204" pitchFamily="34" charset="0"/>
              </a:rPr>
              <a:t>50</a:t>
            </a:r>
          </a:p>
        </p:txBody>
      </p:sp>
      <p:sp>
        <p:nvSpPr>
          <p:cNvPr id="2920464" name="Line 103">
            <a:extLst>
              <a:ext uri="{FF2B5EF4-FFF2-40B4-BE49-F238E27FC236}">
                <a16:creationId xmlns:a16="http://schemas.microsoft.com/office/drawing/2014/main" id="{1DC9F039-CBC2-09F5-0429-6A37F6859486}"/>
              </a:ext>
            </a:extLst>
          </p:cNvPr>
          <p:cNvSpPr>
            <a:spLocks noChangeShapeType="1"/>
          </p:cNvSpPr>
          <p:nvPr/>
        </p:nvSpPr>
        <p:spPr bwMode="auto">
          <a:xfrm flipV="1">
            <a:off x="8393775" y="3704676"/>
            <a:ext cx="0" cy="1944687"/>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0465" name="Text Box 104">
            <a:extLst>
              <a:ext uri="{FF2B5EF4-FFF2-40B4-BE49-F238E27FC236}">
                <a16:creationId xmlns:a16="http://schemas.microsoft.com/office/drawing/2014/main" id="{BF3B5EF6-CB2E-1C2A-2CB1-EC95833D17C1}"/>
              </a:ext>
            </a:extLst>
          </p:cNvPr>
          <p:cNvSpPr txBox="1">
            <a:spLocks noChangeArrowheads="1"/>
          </p:cNvSpPr>
          <p:nvPr/>
        </p:nvSpPr>
        <p:spPr bwMode="auto">
          <a:xfrm>
            <a:off x="6145876" y="3058563"/>
            <a:ext cx="25527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de-DE" altLang="en-US" b="1">
                <a:latin typeface="Arial Narrow" panose="020B0606020202030204" pitchFamily="34" charset="0"/>
              </a:rPr>
              <a:t>Old URL = 0.03 ng/mL</a:t>
            </a:r>
          </a:p>
          <a:p>
            <a:pPr algn="r" eaLnBrk="1" hangingPunct="1"/>
            <a:r>
              <a:rPr lang="de-DE" altLang="en-US" b="1">
                <a:latin typeface="Arial Narrow" panose="020B0606020202030204" pitchFamily="34" charset="0"/>
              </a:rPr>
              <a:t>(imprecision 10%)</a:t>
            </a:r>
          </a:p>
        </p:txBody>
      </p:sp>
    </p:spTree>
    <p:extLst>
      <p:ext uri="{BB962C8B-B14F-4D97-AF65-F5344CB8AC3E}">
        <p14:creationId xmlns:p14="http://schemas.microsoft.com/office/powerpoint/2010/main" val="14481429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9694E-8D3C-2BBC-A89E-0FFA1E7A507C}"/>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5" name="TextBox 4">
            <a:extLst>
              <a:ext uri="{FF2B5EF4-FFF2-40B4-BE49-F238E27FC236}">
                <a16:creationId xmlns:a16="http://schemas.microsoft.com/office/drawing/2014/main" id="{F99761F9-11B1-37AC-0BE1-FCB23AB6CE29}"/>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Definitions and Classification</a:t>
            </a:r>
          </a:p>
        </p:txBody>
      </p:sp>
      <p:sp>
        <p:nvSpPr>
          <p:cNvPr id="7" name="Title 2">
            <a:extLst>
              <a:ext uri="{FF2B5EF4-FFF2-40B4-BE49-F238E27FC236}">
                <a16:creationId xmlns:a16="http://schemas.microsoft.com/office/drawing/2014/main" id="{0E9474F1-752E-5EC2-44DF-D11FC5C8111D}"/>
              </a:ext>
            </a:extLst>
          </p:cNvPr>
          <p:cNvSpPr txBox="1">
            <a:spLocks/>
          </p:cNvSpPr>
          <p:nvPr/>
        </p:nvSpPr>
        <p:spPr>
          <a:xfrm>
            <a:off x="60475" y="1131487"/>
            <a:ext cx="12192001" cy="954107"/>
          </a:xfrm>
          <a:prstGeom prst="rect">
            <a:avLst/>
          </a:prstGeom>
          <a:noFill/>
        </p:spPr>
        <p:txBody>
          <a:bodyPr wrap="square" rtlCol="0">
            <a:spAutoFit/>
          </a:bodyPr>
          <a:lstStyle>
            <a:defPPr>
              <a:defRPr lang="en-US"/>
            </a:defPPr>
            <a:lvl1pPr>
              <a:defRPr b="1" i="0">
                <a:effectLst/>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rPr>
              <a:t>CS definition has evolved in time…</a:t>
            </a:r>
            <a:br>
              <a:rPr kumimoji="0" lang="en-US" sz="1800" b="1"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rPr>
            </a:b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8" name="TextBox 7">
            <a:extLst>
              <a:ext uri="{FF2B5EF4-FFF2-40B4-BE49-F238E27FC236}">
                <a16:creationId xmlns:a16="http://schemas.microsoft.com/office/drawing/2014/main" id="{B6441BBC-2966-8E49-D693-933EDD4F42C2}"/>
              </a:ext>
            </a:extLst>
          </p:cNvPr>
          <p:cNvSpPr txBox="1"/>
          <p:nvPr/>
        </p:nvSpPr>
        <p:spPr>
          <a:xfrm>
            <a:off x="178630" y="3167479"/>
            <a:ext cx="18481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Pulmonary edema with SBP &lt; 90 mmHg</a:t>
            </a:r>
          </a:p>
        </p:txBody>
      </p:sp>
      <p:sp>
        <p:nvSpPr>
          <p:cNvPr id="9" name="TextBox 8">
            <a:extLst>
              <a:ext uri="{FF2B5EF4-FFF2-40B4-BE49-F238E27FC236}">
                <a16:creationId xmlns:a16="http://schemas.microsoft.com/office/drawing/2014/main" id="{F522EA3C-CFD5-7DA4-6284-1ABED453FBDF}"/>
              </a:ext>
            </a:extLst>
          </p:cNvPr>
          <p:cNvSpPr txBox="1"/>
          <p:nvPr/>
        </p:nvSpPr>
        <p:spPr>
          <a:xfrm>
            <a:off x="2026733" y="3167479"/>
            <a:ext cx="1659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PCWP &gt; 18mmHg + CI &lt; 2.2 L/min/m</a:t>
            </a:r>
            <a:r>
              <a:rPr kumimoji="0" lang="en-US" sz="1400" b="0" i="0" u="none" strike="noStrike" kern="1200" cap="none" spc="0" normalizeH="0" baseline="30000" noProof="0">
                <a:ln>
                  <a:noFill/>
                </a:ln>
                <a:solidFill>
                  <a:prstClr val="black"/>
                </a:solidFill>
                <a:effectLst/>
                <a:uLnTx/>
                <a:uFillTx/>
                <a:latin typeface="Aptos" panose="02110004020202020204"/>
                <a:ea typeface="+mn-ea"/>
                <a:cs typeface="+mn-cs"/>
              </a:rPr>
              <a:t>2 </a:t>
            </a:r>
          </a:p>
        </p:txBody>
      </p:sp>
      <p:sp>
        <p:nvSpPr>
          <p:cNvPr id="10" name="TextBox 9">
            <a:extLst>
              <a:ext uri="{FF2B5EF4-FFF2-40B4-BE49-F238E27FC236}">
                <a16:creationId xmlns:a16="http://schemas.microsoft.com/office/drawing/2014/main" id="{1176D4DC-E1FE-E14A-328F-B97163924311}"/>
              </a:ext>
            </a:extLst>
          </p:cNvPr>
          <p:cNvSpPr txBox="1"/>
          <p:nvPr/>
        </p:nvSpPr>
        <p:spPr>
          <a:xfrm>
            <a:off x="3787578" y="3167479"/>
            <a:ext cx="175846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SBP &lt; 90 mmHg or HD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Hypoperfusion (cold/oliguric)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PCWP &gt; 18 mmHg + CI &lt; 2.2 L/min/m</a:t>
            </a:r>
            <a:r>
              <a:rPr kumimoji="0" lang="en-US" sz="1400" b="0" i="0" u="none" strike="noStrike" kern="1200" cap="none" spc="0" normalizeH="0" baseline="30000" noProof="0">
                <a:ln>
                  <a:noFill/>
                </a:ln>
                <a:solidFill>
                  <a:prstClr val="black"/>
                </a:solidFill>
                <a:effectLst/>
                <a:uLnTx/>
                <a:uFillTx/>
                <a:latin typeface="Aptos" panose="02110004020202020204"/>
                <a:ea typeface="+mn-ea"/>
                <a:cs typeface="+mn-cs"/>
              </a:rPr>
              <a:t>2</a:t>
            </a:r>
          </a:p>
        </p:txBody>
      </p:sp>
      <p:sp>
        <p:nvSpPr>
          <p:cNvPr id="11" name="TextBox 10">
            <a:extLst>
              <a:ext uri="{FF2B5EF4-FFF2-40B4-BE49-F238E27FC236}">
                <a16:creationId xmlns:a16="http://schemas.microsoft.com/office/drawing/2014/main" id="{249CABF0-9F9F-3DFD-DB7D-2A339393A79B}"/>
              </a:ext>
            </a:extLst>
          </p:cNvPr>
          <p:cNvSpPr txBox="1"/>
          <p:nvPr/>
        </p:nvSpPr>
        <p:spPr>
          <a:xfrm>
            <a:off x="5646897" y="3167479"/>
            <a:ext cx="175846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SBP &lt; 90 mmHg or catecholamines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Pulmonary congestion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Hypoperfusion (lactate &gt; 2, cold, oliguric, confusion)</a:t>
            </a:r>
          </a:p>
        </p:txBody>
      </p:sp>
      <p:sp>
        <p:nvSpPr>
          <p:cNvPr id="12" name="TextBox 11">
            <a:extLst>
              <a:ext uri="{FF2B5EF4-FFF2-40B4-BE49-F238E27FC236}">
                <a16:creationId xmlns:a16="http://schemas.microsoft.com/office/drawing/2014/main" id="{A4980CE9-BF45-EDD5-A416-5C69EE78B4EA}"/>
              </a:ext>
            </a:extLst>
          </p:cNvPr>
          <p:cNvSpPr txBox="1"/>
          <p:nvPr/>
        </p:nvSpPr>
        <p:spPr>
          <a:xfrm>
            <a:off x="7506216" y="3167479"/>
            <a:ext cx="175846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Ineffective cardiac output caused by a primary cardiac disorder resulting in both clinical and biochemical manifestations of inadequate tissue perfusion unresponsive to volume resuscitation</a:t>
            </a:r>
          </a:p>
        </p:txBody>
      </p:sp>
      <p:sp>
        <p:nvSpPr>
          <p:cNvPr id="13" name="TextBox 12">
            <a:extLst>
              <a:ext uri="{FF2B5EF4-FFF2-40B4-BE49-F238E27FC236}">
                <a16:creationId xmlns:a16="http://schemas.microsoft.com/office/drawing/2014/main" id="{968DB8A0-D353-1EBF-95D0-F304654651DA}"/>
              </a:ext>
            </a:extLst>
          </p:cNvPr>
          <p:cNvSpPr txBox="1"/>
          <p:nvPr/>
        </p:nvSpPr>
        <p:spPr>
          <a:xfrm>
            <a:off x="9365537" y="3167479"/>
            <a:ext cx="175846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Shock team referral for 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AND/OR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Clinical CS (hypoperfusion with SBP &lt; 90 mmHg or </a:t>
            </a:r>
            <a:r>
              <a:rPr kumimoji="0" lang="en-US" sz="1400" b="0" i="0" u="none" strike="noStrike" kern="1200" cap="none" spc="0" normalizeH="0" baseline="0" noProof="0" err="1">
                <a:ln>
                  <a:noFill/>
                </a:ln>
                <a:solidFill>
                  <a:prstClr val="black"/>
                </a:solidFill>
                <a:effectLst/>
                <a:uLnTx/>
                <a:uFillTx/>
                <a:latin typeface="Aptos" panose="02110004020202020204"/>
                <a:ea typeface="+mn-ea"/>
                <a:cs typeface="+mn-cs"/>
              </a:rPr>
              <a:t>vasoactives</a:t>
            </a: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ptos" panose="02110004020202020204"/>
                <a:ea typeface="+mn-ea"/>
                <a:cs typeface="+mn-cs"/>
              </a:rPr>
              <a:t>AND/OR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Hemodynamic CS (CI &lt; 2.2 L/min/m</a:t>
            </a:r>
            <a:r>
              <a:rPr kumimoji="0" lang="en-US" sz="1400" b="0" i="0" u="none" strike="noStrike" kern="1200" cap="none" spc="0" normalizeH="0" baseline="30000" noProof="0">
                <a:ln>
                  <a:noFill/>
                </a:ln>
                <a:solidFill>
                  <a:prstClr val="black"/>
                </a:solidFill>
                <a:effectLst/>
                <a:uLnTx/>
                <a:uFillTx/>
                <a:latin typeface="Aptos" panose="02110004020202020204"/>
                <a:ea typeface="+mn-ea"/>
                <a:cs typeface="+mn-cs"/>
              </a:rPr>
              <a:t>2</a:t>
            </a: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 or CPO &lt; 0.6 W or </a:t>
            </a:r>
            <a:r>
              <a:rPr kumimoji="0" lang="en-US" sz="1400" b="0" i="0" u="none" strike="noStrike" kern="1200" cap="none" spc="0" normalizeH="0" baseline="0" noProof="0" err="1">
                <a:ln>
                  <a:noFill/>
                </a:ln>
                <a:solidFill>
                  <a:prstClr val="black"/>
                </a:solidFill>
                <a:effectLst/>
                <a:uLnTx/>
                <a:uFillTx/>
                <a:latin typeface="Aptos" panose="02110004020202020204"/>
                <a:ea typeface="+mn-ea"/>
                <a:cs typeface="+mn-cs"/>
              </a:rPr>
              <a:t>PAPi</a:t>
            </a: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rPr>
              <a:t> &lt;1.0)</a:t>
            </a:r>
          </a:p>
        </p:txBody>
      </p:sp>
      <p:sp>
        <p:nvSpPr>
          <p:cNvPr id="14" name="Arrow: Right 13">
            <a:extLst>
              <a:ext uri="{FF2B5EF4-FFF2-40B4-BE49-F238E27FC236}">
                <a16:creationId xmlns:a16="http://schemas.microsoft.com/office/drawing/2014/main" id="{7E4D8337-26E2-74AC-0791-4B320B99345B}"/>
              </a:ext>
            </a:extLst>
          </p:cNvPr>
          <p:cNvSpPr/>
          <p:nvPr/>
        </p:nvSpPr>
        <p:spPr>
          <a:xfrm>
            <a:off x="106664" y="2087571"/>
            <a:ext cx="11887141" cy="1159689"/>
          </a:xfrm>
          <a:prstGeom prst="rightArrow">
            <a:avLst/>
          </a:prstGeom>
          <a:gradFill flip="none" rotWithShape="1">
            <a:gsLst>
              <a:gs pos="0">
                <a:srgbClr val="0070C0"/>
              </a:gs>
              <a:gs pos="55000">
                <a:srgbClr val="0D286B"/>
              </a:gs>
              <a:gs pos="100000">
                <a:srgbClr val="0A1F54"/>
              </a:gs>
            </a:gsLst>
            <a:lin ang="0" scaled="1"/>
            <a:tileRect/>
          </a:gra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479FE5BC-F5AC-2661-8689-7FC470B5419B}"/>
              </a:ext>
            </a:extLst>
          </p:cNvPr>
          <p:cNvSpPr txBox="1"/>
          <p:nvPr/>
        </p:nvSpPr>
        <p:spPr>
          <a:xfrm>
            <a:off x="9363528" y="2353354"/>
            <a:ext cx="175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VANQUISH Registry</a:t>
            </a:r>
            <a:r>
              <a:rPr kumimoji="0" lang="en-US" sz="1600" b="1" i="0" u="none" strike="noStrike" kern="1200" cap="none" spc="0" normalizeH="0" baseline="30000" noProof="0">
                <a:ln>
                  <a:noFill/>
                </a:ln>
                <a:solidFill>
                  <a:prstClr val="white"/>
                </a:solidFill>
                <a:effectLst/>
                <a:uLnTx/>
                <a:uFillTx/>
                <a:latin typeface="Aptos" panose="02110004020202020204"/>
                <a:ea typeface="+mn-ea"/>
                <a:cs typeface="+mn-cs"/>
              </a:rPr>
              <a:t>[6]</a:t>
            </a:r>
          </a:p>
        </p:txBody>
      </p:sp>
      <p:sp>
        <p:nvSpPr>
          <p:cNvPr id="16" name="TextBox 15">
            <a:extLst>
              <a:ext uri="{FF2B5EF4-FFF2-40B4-BE49-F238E27FC236}">
                <a16:creationId xmlns:a16="http://schemas.microsoft.com/office/drawing/2014/main" id="{F6FDFFC4-FADD-E28B-BB7A-7D050D6192D0}"/>
              </a:ext>
            </a:extLst>
          </p:cNvPr>
          <p:cNvSpPr txBox="1"/>
          <p:nvPr/>
        </p:nvSpPr>
        <p:spPr>
          <a:xfrm>
            <a:off x="7405358" y="2353354"/>
            <a:ext cx="18593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AHA Scientific Statement</a:t>
            </a:r>
            <a:r>
              <a:rPr kumimoji="0" lang="en-US" sz="1600" b="1" i="0" u="none" strike="noStrike" kern="1200" cap="none" spc="0" normalizeH="0" baseline="30000" noProof="0">
                <a:ln>
                  <a:noFill/>
                </a:ln>
                <a:solidFill>
                  <a:prstClr val="white"/>
                </a:solidFill>
                <a:effectLst/>
                <a:uLnTx/>
                <a:uFillTx/>
                <a:latin typeface="Aptos" panose="02110004020202020204"/>
                <a:ea typeface="+mn-ea"/>
                <a:cs typeface="+mn-cs"/>
              </a:rPr>
              <a:t>[5]</a:t>
            </a: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  </a:t>
            </a:r>
          </a:p>
        </p:txBody>
      </p:sp>
      <p:sp>
        <p:nvSpPr>
          <p:cNvPr id="17" name="TextBox 16">
            <a:extLst>
              <a:ext uri="{FF2B5EF4-FFF2-40B4-BE49-F238E27FC236}">
                <a16:creationId xmlns:a16="http://schemas.microsoft.com/office/drawing/2014/main" id="{7D6AE729-1D10-3AE8-60DC-55C3F58CC757}"/>
              </a:ext>
            </a:extLst>
          </p:cNvPr>
          <p:cNvSpPr txBox="1"/>
          <p:nvPr/>
        </p:nvSpPr>
        <p:spPr>
          <a:xfrm>
            <a:off x="5646896" y="2353354"/>
            <a:ext cx="16576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IABP II and Culprit Shock</a:t>
            </a:r>
            <a:r>
              <a:rPr kumimoji="0" lang="en-US" sz="1600" b="1" i="0" u="none" strike="noStrike" kern="1200" cap="none" spc="0" normalizeH="0" baseline="30000" noProof="0">
                <a:ln>
                  <a:noFill/>
                </a:ln>
                <a:solidFill>
                  <a:prstClr val="white"/>
                </a:solidFill>
                <a:effectLst/>
                <a:uLnTx/>
                <a:uFillTx/>
                <a:latin typeface="Aptos" panose="02110004020202020204"/>
                <a:ea typeface="+mn-ea"/>
                <a:cs typeface="+mn-cs"/>
              </a:rPr>
              <a:t>[4]</a:t>
            </a:r>
          </a:p>
        </p:txBody>
      </p:sp>
      <p:sp>
        <p:nvSpPr>
          <p:cNvPr id="18" name="TextBox 17">
            <a:extLst>
              <a:ext uri="{FF2B5EF4-FFF2-40B4-BE49-F238E27FC236}">
                <a16:creationId xmlns:a16="http://schemas.microsoft.com/office/drawing/2014/main" id="{67AD9832-D079-D1F1-46F9-532C51EDADF7}"/>
              </a:ext>
            </a:extLst>
          </p:cNvPr>
          <p:cNvSpPr txBox="1"/>
          <p:nvPr/>
        </p:nvSpPr>
        <p:spPr>
          <a:xfrm>
            <a:off x="3819638" y="2476464"/>
            <a:ext cx="15685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SHOCK Trial</a:t>
            </a:r>
            <a:r>
              <a:rPr kumimoji="0" lang="en-US" sz="1600" b="1" i="0" u="none" strike="noStrike" kern="1200" cap="none" spc="0" normalizeH="0" baseline="30000" noProof="0">
                <a:ln>
                  <a:noFill/>
                </a:ln>
                <a:solidFill>
                  <a:prstClr val="white"/>
                </a:solidFill>
                <a:effectLst/>
                <a:uLnTx/>
                <a:uFillTx/>
                <a:latin typeface="Aptos" panose="02110004020202020204"/>
                <a:ea typeface="+mn-ea"/>
                <a:cs typeface="+mn-cs"/>
              </a:rPr>
              <a:t>[3]</a:t>
            </a:r>
          </a:p>
        </p:txBody>
      </p:sp>
      <p:sp>
        <p:nvSpPr>
          <p:cNvPr id="19" name="TextBox 18">
            <a:extLst>
              <a:ext uri="{FF2B5EF4-FFF2-40B4-BE49-F238E27FC236}">
                <a16:creationId xmlns:a16="http://schemas.microsoft.com/office/drawing/2014/main" id="{C2EE455B-C4E2-E365-7BA7-B9180A5A6163}"/>
              </a:ext>
            </a:extLst>
          </p:cNvPr>
          <p:cNvSpPr txBox="1"/>
          <p:nvPr/>
        </p:nvSpPr>
        <p:spPr>
          <a:xfrm>
            <a:off x="2026734" y="2353354"/>
            <a:ext cx="1694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Diamond and Forrester</a:t>
            </a:r>
            <a:r>
              <a:rPr kumimoji="0" lang="en-US" sz="1600" b="1" i="0" u="none" strike="noStrike" kern="1200" cap="none" spc="0" normalizeH="0" baseline="30000" noProof="0">
                <a:ln>
                  <a:noFill/>
                </a:ln>
                <a:solidFill>
                  <a:prstClr val="white"/>
                </a:solidFill>
                <a:effectLst/>
                <a:uLnTx/>
                <a:uFillTx/>
                <a:latin typeface="Aptos" panose="02110004020202020204"/>
                <a:ea typeface="+mn-ea"/>
                <a:cs typeface="+mn-cs"/>
              </a:rPr>
              <a:t>[2]</a:t>
            </a:r>
          </a:p>
        </p:txBody>
      </p:sp>
      <p:sp>
        <p:nvSpPr>
          <p:cNvPr id="20" name="TextBox 19">
            <a:extLst>
              <a:ext uri="{FF2B5EF4-FFF2-40B4-BE49-F238E27FC236}">
                <a16:creationId xmlns:a16="http://schemas.microsoft.com/office/drawing/2014/main" id="{61BDC60F-28F4-2A73-6116-D2812AF28ADD}"/>
              </a:ext>
            </a:extLst>
          </p:cNvPr>
          <p:cNvSpPr txBox="1"/>
          <p:nvPr/>
        </p:nvSpPr>
        <p:spPr>
          <a:xfrm>
            <a:off x="209117" y="2476464"/>
            <a:ext cx="16599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ptos" panose="02110004020202020204"/>
                <a:ea typeface="+mn-ea"/>
                <a:cs typeface="+mn-cs"/>
              </a:rPr>
              <a:t>Killip et al.</a:t>
            </a:r>
            <a:r>
              <a:rPr kumimoji="0" lang="en-US" sz="1600" b="1" i="0" u="none" strike="noStrike" kern="1200" cap="none" spc="0" normalizeH="0" baseline="30000" noProof="0">
                <a:ln>
                  <a:noFill/>
                </a:ln>
                <a:solidFill>
                  <a:prstClr val="white"/>
                </a:solidFill>
                <a:effectLst/>
                <a:uLnTx/>
                <a:uFillTx/>
                <a:latin typeface="Aptos" panose="02110004020202020204"/>
                <a:ea typeface="+mn-ea"/>
                <a:cs typeface="+mn-cs"/>
              </a:rPr>
              <a:t>[1]</a:t>
            </a:r>
          </a:p>
        </p:txBody>
      </p:sp>
      <p:pic>
        <p:nvPicPr>
          <p:cNvPr id="27" name="Picture 26">
            <a:extLst>
              <a:ext uri="{FF2B5EF4-FFF2-40B4-BE49-F238E27FC236}">
                <a16:creationId xmlns:a16="http://schemas.microsoft.com/office/drawing/2014/main" id="{0EA88DA1-6331-CD61-D9E3-C367AB73FFFD}"/>
              </a:ext>
            </a:extLst>
          </p:cNvPr>
          <p:cNvPicPr>
            <a:picLocks noChangeAspect="1"/>
          </p:cNvPicPr>
          <p:nvPr/>
        </p:nvPicPr>
        <p:blipFill>
          <a:blip r:embed="rId4"/>
          <a:stretch>
            <a:fillRect/>
          </a:stretch>
        </p:blipFill>
        <p:spPr>
          <a:xfrm>
            <a:off x="855326" y="1980703"/>
            <a:ext cx="223413" cy="418305"/>
          </a:xfrm>
          <a:prstGeom prst="rect">
            <a:avLst/>
          </a:prstGeom>
        </p:spPr>
      </p:pic>
      <p:sp>
        <p:nvSpPr>
          <p:cNvPr id="21" name="TextBox 20">
            <a:extLst>
              <a:ext uri="{FF2B5EF4-FFF2-40B4-BE49-F238E27FC236}">
                <a16:creationId xmlns:a16="http://schemas.microsoft.com/office/drawing/2014/main" id="{BAF3E738-E9C6-A279-6270-D5EADA5D3FC2}"/>
              </a:ext>
            </a:extLst>
          </p:cNvPr>
          <p:cNvSpPr txBox="1"/>
          <p:nvPr/>
        </p:nvSpPr>
        <p:spPr>
          <a:xfrm>
            <a:off x="137038" y="1719756"/>
            <a:ext cx="16599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latin typeface="Aptos" panose="02110004020202020204"/>
                <a:ea typeface="+mn-ea"/>
                <a:cs typeface="+mn-cs"/>
              </a:rPr>
              <a:t>1967</a:t>
            </a:r>
          </a:p>
        </p:txBody>
      </p:sp>
      <p:pic>
        <p:nvPicPr>
          <p:cNvPr id="28" name="Picture 27">
            <a:extLst>
              <a:ext uri="{FF2B5EF4-FFF2-40B4-BE49-F238E27FC236}">
                <a16:creationId xmlns:a16="http://schemas.microsoft.com/office/drawing/2014/main" id="{6B544D48-FEC8-09A6-16DD-D0AA0815F6AD}"/>
              </a:ext>
            </a:extLst>
          </p:cNvPr>
          <p:cNvPicPr>
            <a:picLocks noChangeAspect="1"/>
          </p:cNvPicPr>
          <p:nvPr/>
        </p:nvPicPr>
        <p:blipFill>
          <a:blip r:embed="rId4"/>
          <a:stretch>
            <a:fillRect/>
          </a:stretch>
        </p:blipFill>
        <p:spPr>
          <a:xfrm>
            <a:off x="2749707" y="1980703"/>
            <a:ext cx="223413" cy="418305"/>
          </a:xfrm>
          <a:prstGeom prst="rect">
            <a:avLst/>
          </a:prstGeom>
        </p:spPr>
      </p:pic>
      <p:sp>
        <p:nvSpPr>
          <p:cNvPr id="29" name="TextBox 28">
            <a:extLst>
              <a:ext uri="{FF2B5EF4-FFF2-40B4-BE49-F238E27FC236}">
                <a16:creationId xmlns:a16="http://schemas.microsoft.com/office/drawing/2014/main" id="{0C964614-6806-1D44-4FA5-4D7047A8477C}"/>
              </a:ext>
            </a:extLst>
          </p:cNvPr>
          <p:cNvSpPr txBox="1"/>
          <p:nvPr/>
        </p:nvSpPr>
        <p:spPr>
          <a:xfrm>
            <a:off x="2031419" y="1719756"/>
            <a:ext cx="16599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latin typeface="Aptos" panose="02110004020202020204"/>
                <a:ea typeface="+mn-ea"/>
                <a:cs typeface="+mn-cs"/>
              </a:rPr>
              <a:t>1976</a:t>
            </a:r>
          </a:p>
        </p:txBody>
      </p:sp>
      <p:pic>
        <p:nvPicPr>
          <p:cNvPr id="30" name="Picture 29">
            <a:extLst>
              <a:ext uri="{FF2B5EF4-FFF2-40B4-BE49-F238E27FC236}">
                <a16:creationId xmlns:a16="http://schemas.microsoft.com/office/drawing/2014/main" id="{60D2B960-6555-6C55-A89F-88CC1C2CADFB}"/>
              </a:ext>
            </a:extLst>
          </p:cNvPr>
          <p:cNvPicPr>
            <a:picLocks noChangeAspect="1"/>
          </p:cNvPicPr>
          <p:nvPr/>
        </p:nvPicPr>
        <p:blipFill>
          <a:blip r:embed="rId4"/>
          <a:stretch>
            <a:fillRect/>
          </a:stretch>
        </p:blipFill>
        <p:spPr>
          <a:xfrm>
            <a:off x="4509205" y="1980703"/>
            <a:ext cx="223413" cy="418305"/>
          </a:xfrm>
          <a:prstGeom prst="rect">
            <a:avLst/>
          </a:prstGeom>
        </p:spPr>
      </p:pic>
      <p:sp>
        <p:nvSpPr>
          <p:cNvPr id="31" name="TextBox 30">
            <a:extLst>
              <a:ext uri="{FF2B5EF4-FFF2-40B4-BE49-F238E27FC236}">
                <a16:creationId xmlns:a16="http://schemas.microsoft.com/office/drawing/2014/main" id="{9DB85E0E-D042-8E69-28EB-D21855D1EFFA}"/>
              </a:ext>
            </a:extLst>
          </p:cNvPr>
          <p:cNvSpPr txBox="1"/>
          <p:nvPr/>
        </p:nvSpPr>
        <p:spPr>
          <a:xfrm>
            <a:off x="3790917" y="1719756"/>
            <a:ext cx="16599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latin typeface="Aptos" panose="02110004020202020204"/>
                <a:ea typeface="+mn-ea"/>
                <a:cs typeface="+mn-cs"/>
              </a:rPr>
              <a:t>1999</a:t>
            </a:r>
          </a:p>
        </p:txBody>
      </p:sp>
      <p:pic>
        <p:nvPicPr>
          <p:cNvPr id="32" name="Picture 31">
            <a:extLst>
              <a:ext uri="{FF2B5EF4-FFF2-40B4-BE49-F238E27FC236}">
                <a16:creationId xmlns:a16="http://schemas.microsoft.com/office/drawing/2014/main" id="{6C54D98E-04B3-CA31-18B3-0B3262AF36FF}"/>
              </a:ext>
            </a:extLst>
          </p:cNvPr>
          <p:cNvPicPr>
            <a:picLocks noChangeAspect="1"/>
          </p:cNvPicPr>
          <p:nvPr/>
        </p:nvPicPr>
        <p:blipFill>
          <a:blip r:embed="rId4"/>
          <a:stretch>
            <a:fillRect/>
          </a:stretch>
        </p:blipFill>
        <p:spPr>
          <a:xfrm>
            <a:off x="6304209" y="1980703"/>
            <a:ext cx="223413" cy="418305"/>
          </a:xfrm>
          <a:prstGeom prst="rect">
            <a:avLst/>
          </a:prstGeom>
        </p:spPr>
      </p:pic>
      <p:sp>
        <p:nvSpPr>
          <p:cNvPr id="33" name="TextBox 32">
            <a:extLst>
              <a:ext uri="{FF2B5EF4-FFF2-40B4-BE49-F238E27FC236}">
                <a16:creationId xmlns:a16="http://schemas.microsoft.com/office/drawing/2014/main" id="{03B92121-28ED-C05E-A2D4-56C86336981F}"/>
              </a:ext>
            </a:extLst>
          </p:cNvPr>
          <p:cNvSpPr txBox="1"/>
          <p:nvPr/>
        </p:nvSpPr>
        <p:spPr>
          <a:xfrm>
            <a:off x="5585921" y="1719756"/>
            <a:ext cx="16599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latin typeface="Aptos" panose="02110004020202020204"/>
                <a:ea typeface="+mn-ea"/>
                <a:cs typeface="+mn-cs"/>
              </a:rPr>
              <a:t>2012, 2017</a:t>
            </a:r>
          </a:p>
        </p:txBody>
      </p:sp>
      <p:pic>
        <p:nvPicPr>
          <p:cNvPr id="34" name="Picture 33">
            <a:extLst>
              <a:ext uri="{FF2B5EF4-FFF2-40B4-BE49-F238E27FC236}">
                <a16:creationId xmlns:a16="http://schemas.microsoft.com/office/drawing/2014/main" id="{56BE7CD0-A277-418E-38EC-2C83688E69B8}"/>
              </a:ext>
            </a:extLst>
          </p:cNvPr>
          <p:cNvPicPr>
            <a:picLocks noChangeAspect="1"/>
          </p:cNvPicPr>
          <p:nvPr/>
        </p:nvPicPr>
        <p:blipFill>
          <a:blip r:embed="rId4"/>
          <a:stretch>
            <a:fillRect/>
          </a:stretch>
        </p:blipFill>
        <p:spPr>
          <a:xfrm>
            <a:off x="8163158" y="1980703"/>
            <a:ext cx="223413" cy="418305"/>
          </a:xfrm>
          <a:prstGeom prst="rect">
            <a:avLst/>
          </a:prstGeom>
        </p:spPr>
      </p:pic>
      <p:sp>
        <p:nvSpPr>
          <p:cNvPr id="35" name="TextBox 34">
            <a:extLst>
              <a:ext uri="{FF2B5EF4-FFF2-40B4-BE49-F238E27FC236}">
                <a16:creationId xmlns:a16="http://schemas.microsoft.com/office/drawing/2014/main" id="{8D07B4B5-E0BD-E7E7-7382-3E6B968A1F14}"/>
              </a:ext>
            </a:extLst>
          </p:cNvPr>
          <p:cNvSpPr txBox="1"/>
          <p:nvPr/>
        </p:nvSpPr>
        <p:spPr>
          <a:xfrm>
            <a:off x="7444870" y="1719756"/>
            <a:ext cx="16599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latin typeface="Aptos" panose="02110004020202020204"/>
                <a:ea typeface="+mn-ea"/>
                <a:cs typeface="+mn-cs"/>
              </a:rPr>
              <a:t>2017</a:t>
            </a:r>
          </a:p>
        </p:txBody>
      </p:sp>
      <p:pic>
        <p:nvPicPr>
          <p:cNvPr id="36" name="Picture 35">
            <a:extLst>
              <a:ext uri="{FF2B5EF4-FFF2-40B4-BE49-F238E27FC236}">
                <a16:creationId xmlns:a16="http://schemas.microsoft.com/office/drawing/2014/main" id="{CC9E8BC4-808E-276E-BB2C-9D1B72ADDD87}"/>
              </a:ext>
            </a:extLst>
          </p:cNvPr>
          <p:cNvPicPr>
            <a:picLocks noChangeAspect="1"/>
          </p:cNvPicPr>
          <p:nvPr/>
        </p:nvPicPr>
        <p:blipFill>
          <a:blip r:embed="rId4"/>
          <a:stretch>
            <a:fillRect/>
          </a:stretch>
        </p:blipFill>
        <p:spPr>
          <a:xfrm>
            <a:off x="10074473" y="1980703"/>
            <a:ext cx="223413" cy="418305"/>
          </a:xfrm>
          <a:prstGeom prst="rect">
            <a:avLst/>
          </a:prstGeom>
        </p:spPr>
      </p:pic>
      <p:sp>
        <p:nvSpPr>
          <p:cNvPr id="37" name="TextBox 36">
            <a:extLst>
              <a:ext uri="{FF2B5EF4-FFF2-40B4-BE49-F238E27FC236}">
                <a16:creationId xmlns:a16="http://schemas.microsoft.com/office/drawing/2014/main" id="{2B2433AB-FECA-56AB-80D3-E022309FA18E}"/>
              </a:ext>
            </a:extLst>
          </p:cNvPr>
          <p:cNvSpPr txBox="1"/>
          <p:nvPr/>
        </p:nvSpPr>
        <p:spPr>
          <a:xfrm>
            <a:off x="9356185" y="1719756"/>
            <a:ext cx="16599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C00000"/>
                </a:solidFill>
                <a:effectLst/>
                <a:uLnTx/>
                <a:uFillTx/>
                <a:latin typeface="Aptos" panose="02110004020202020204"/>
                <a:ea typeface="+mn-ea"/>
                <a:cs typeface="+mn-cs"/>
              </a:rPr>
              <a:t>2022</a:t>
            </a:r>
          </a:p>
        </p:txBody>
      </p:sp>
      <p:sp>
        <p:nvSpPr>
          <p:cNvPr id="22" name="TextBox 21">
            <a:extLst>
              <a:ext uri="{FF2B5EF4-FFF2-40B4-BE49-F238E27FC236}">
                <a16:creationId xmlns:a16="http://schemas.microsoft.com/office/drawing/2014/main" id="{8CA06648-1134-9E40-5F52-BFE8B271AC6F}"/>
              </a:ext>
            </a:extLst>
          </p:cNvPr>
          <p:cNvSpPr txBox="1"/>
          <p:nvPr/>
        </p:nvSpPr>
        <p:spPr>
          <a:xfrm>
            <a:off x="32572" y="5948704"/>
            <a:ext cx="11961233"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CPO, cardiac power output;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PAPi</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pulmonary artery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pulsatility</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index; PCWP, pulmonary capillary wedge pressure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1. Killip T 3rd, et al. Am J Cardiol. 1967;20:457-64; 2. Forrester JS, et al. N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Engl</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J Med. 1976;295:1356-62; 3. Hochman JS, et al. N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Engl</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J Med. 1999;341:625-34; </a:t>
            </a:r>
            <a:b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4. Katz SD, et al. Circulation. 2019;139:404-406. Erratum in: Circulation. 2019 Jan 15;139(3):e9; 5. van </a:t>
            </a:r>
            <a:r>
              <a:rPr kumimoji="0" lang="en-US" sz="1100" b="0" i="0" u="none" strike="noStrike" kern="1200" cap="none" spc="0" normalizeH="0" baseline="0" noProof="0" err="1">
                <a:ln>
                  <a:noFill/>
                </a:ln>
                <a:solidFill>
                  <a:srgbClr val="424244"/>
                </a:solidFill>
                <a:effectLst/>
                <a:uLnTx/>
                <a:uFillTx/>
                <a:latin typeface="Arial" panose="020B0604020202020204" pitchFamily="34" charset="0"/>
                <a:ea typeface="+mn-ea"/>
                <a:cs typeface="Arial" panose="020B0604020202020204" pitchFamily="34" charset="0"/>
              </a:rPr>
              <a:t>Diepen</a:t>
            </a: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 S, et al. Circulation. 2017;136:e232-e268; </a:t>
            </a:r>
            <a:b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6. Tehrani BN, et al. Can J Cardiol. 2022;38:1286-1295.</a:t>
            </a:r>
          </a:p>
        </p:txBody>
      </p:sp>
      <p:sp>
        <p:nvSpPr>
          <p:cNvPr id="2" name="TextBox 1">
            <a:extLst>
              <a:ext uri="{FF2B5EF4-FFF2-40B4-BE49-F238E27FC236}">
                <a16:creationId xmlns:a16="http://schemas.microsoft.com/office/drawing/2014/main" id="{401864D6-04D9-5D1A-DDC8-DA5BB192F225}"/>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11022869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5B6E9-3B5B-7A58-8A64-DDD9A5B7248F}"/>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8" name="TextBox 7">
            <a:extLst>
              <a:ext uri="{FF2B5EF4-FFF2-40B4-BE49-F238E27FC236}">
                <a16:creationId xmlns:a16="http://schemas.microsoft.com/office/drawing/2014/main" id="{32EF8EAB-B81F-8956-D992-39B7AAAA1E5E}"/>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Definitions and Classification</a:t>
            </a:r>
          </a:p>
        </p:txBody>
      </p:sp>
      <p:pic>
        <p:nvPicPr>
          <p:cNvPr id="9" name="Picture 8">
            <a:extLst>
              <a:ext uri="{FF2B5EF4-FFF2-40B4-BE49-F238E27FC236}">
                <a16:creationId xmlns:a16="http://schemas.microsoft.com/office/drawing/2014/main" id="{724B4AA4-12F9-1A67-0042-32779F87374E}"/>
              </a:ext>
            </a:extLst>
          </p:cNvPr>
          <p:cNvPicPr>
            <a:picLocks noChangeAspect="1"/>
          </p:cNvPicPr>
          <p:nvPr/>
        </p:nvPicPr>
        <p:blipFill rotWithShape="1">
          <a:blip r:embed="rId4"/>
          <a:srcRect b="3130"/>
          <a:stretch/>
        </p:blipFill>
        <p:spPr>
          <a:xfrm>
            <a:off x="5143808" y="435041"/>
            <a:ext cx="6649378" cy="5656840"/>
          </a:xfrm>
          <a:prstGeom prst="rect">
            <a:avLst/>
          </a:prstGeom>
        </p:spPr>
      </p:pic>
      <p:pic>
        <p:nvPicPr>
          <p:cNvPr id="10" name="Picture 9">
            <a:extLst>
              <a:ext uri="{FF2B5EF4-FFF2-40B4-BE49-F238E27FC236}">
                <a16:creationId xmlns:a16="http://schemas.microsoft.com/office/drawing/2014/main" id="{C46EF5DD-9869-CBF4-2D9A-D166016B1127}"/>
              </a:ext>
            </a:extLst>
          </p:cNvPr>
          <p:cNvPicPr>
            <a:picLocks noChangeAspect="1"/>
          </p:cNvPicPr>
          <p:nvPr/>
        </p:nvPicPr>
        <p:blipFill>
          <a:blip r:embed="rId5"/>
          <a:stretch>
            <a:fillRect/>
          </a:stretch>
        </p:blipFill>
        <p:spPr>
          <a:xfrm>
            <a:off x="168154" y="1594023"/>
            <a:ext cx="4975654" cy="1942942"/>
          </a:xfrm>
          <a:prstGeom prst="rect">
            <a:avLst/>
          </a:prstGeom>
        </p:spPr>
      </p:pic>
      <p:pic>
        <p:nvPicPr>
          <p:cNvPr id="11" name="Picture 10">
            <a:extLst>
              <a:ext uri="{FF2B5EF4-FFF2-40B4-BE49-F238E27FC236}">
                <a16:creationId xmlns:a16="http://schemas.microsoft.com/office/drawing/2014/main" id="{95DD7A31-9E64-70A7-257C-8A7F7660DE92}"/>
              </a:ext>
            </a:extLst>
          </p:cNvPr>
          <p:cNvPicPr>
            <a:picLocks noChangeAspect="1"/>
          </p:cNvPicPr>
          <p:nvPr/>
        </p:nvPicPr>
        <p:blipFill>
          <a:blip r:embed="rId6">
            <a:clrChange>
              <a:clrFrom>
                <a:srgbClr val="D8D8D8"/>
              </a:clrFrom>
              <a:clrTo>
                <a:srgbClr val="D8D8D8">
                  <a:alpha val="0"/>
                </a:srgbClr>
              </a:clrTo>
            </a:clrChange>
          </a:blip>
          <a:stretch>
            <a:fillRect/>
          </a:stretch>
        </p:blipFill>
        <p:spPr>
          <a:xfrm>
            <a:off x="2421924" y="1733270"/>
            <a:ext cx="1669500" cy="693000"/>
          </a:xfrm>
          <a:prstGeom prst="rect">
            <a:avLst/>
          </a:prstGeom>
        </p:spPr>
      </p:pic>
      <p:sp>
        <p:nvSpPr>
          <p:cNvPr id="4" name="TextBox 3">
            <a:extLst>
              <a:ext uri="{FF2B5EF4-FFF2-40B4-BE49-F238E27FC236}">
                <a16:creationId xmlns:a16="http://schemas.microsoft.com/office/drawing/2014/main" id="{D450219A-6104-B22B-F2D6-CE53520DDE01}"/>
              </a:ext>
            </a:extLst>
          </p:cNvPr>
          <p:cNvSpPr txBox="1"/>
          <p:nvPr/>
        </p:nvSpPr>
        <p:spPr>
          <a:xfrm>
            <a:off x="168154" y="6422959"/>
            <a:ext cx="6172200"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Waksman R, et al. Circulation. 2023;148:1113-1126.</a:t>
            </a:r>
          </a:p>
        </p:txBody>
      </p:sp>
      <p:sp>
        <p:nvSpPr>
          <p:cNvPr id="2" name="TextBox 1">
            <a:extLst>
              <a:ext uri="{FF2B5EF4-FFF2-40B4-BE49-F238E27FC236}">
                <a16:creationId xmlns:a16="http://schemas.microsoft.com/office/drawing/2014/main" id="{B56B51FB-17CA-C1C6-E7F3-344B06468701}"/>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897044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24D60-9EC0-5B41-FFC5-AF94CC72C99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14F962-8650-CBF0-69AF-A2D9E93664E5}"/>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8" name="TextBox 7">
            <a:extLst>
              <a:ext uri="{FF2B5EF4-FFF2-40B4-BE49-F238E27FC236}">
                <a16:creationId xmlns:a16="http://schemas.microsoft.com/office/drawing/2014/main" id="{AB6728A4-EC35-51B0-CDEC-133652F881C5}"/>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Definitions and Classification</a:t>
            </a:r>
          </a:p>
        </p:txBody>
      </p:sp>
      <p:pic>
        <p:nvPicPr>
          <p:cNvPr id="9" name="Picture 8">
            <a:extLst>
              <a:ext uri="{FF2B5EF4-FFF2-40B4-BE49-F238E27FC236}">
                <a16:creationId xmlns:a16="http://schemas.microsoft.com/office/drawing/2014/main" id="{4A0AAE97-737F-0517-634D-74FD07867C8F}"/>
              </a:ext>
            </a:extLst>
          </p:cNvPr>
          <p:cNvPicPr>
            <a:picLocks noChangeAspect="1"/>
          </p:cNvPicPr>
          <p:nvPr/>
        </p:nvPicPr>
        <p:blipFill rotWithShape="1">
          <a:blip r:embed="rId4"/>
          <a:srcRect b="3130"/>
          <a:stretch/>
        </p:blipFill>
        <p:spPr>
          <a:xfrm>
            <a:off x="5143808" y="435041"/>
            <a:ext cx="6649378" cy="5656840"/>
          </a:xfrm>
          <a:prstGeom prst="rect">
            <a:avLst/>
          </a:prstGeom>
        </p:spPr>
      </p:pic>
      <p:pic>
        <p:nvPicPr>
          <p:cNvPr id="10" name="Picture 9">
            <a:extLst>
              <a:ext uri="{FF2B5EF4-FFF2-40B4-BE49-F238E27FC236}">
                <a16:creationId xmlns:a16="http://schemas.microsoft.com/office/drawing/2014/main" id="{AC8A7D37-43BD-C4EB-945A-4D77DC456D7F}"/>
              </a:ext>
            </a:extLst>
          </p:cNvPr>
          <p:cNvPicPr>
            <a:picLocks noChangeAspect="1"/>
          </p:cNvPicPr>
          <p:nvPr/>
        </p:nvPicPr>
        <p:blipFill>
          <a:blip r:embed="rId5"/>
          <a:stretch>
            <a:fillRect/>
          </a:stretch>
        </p:blipFill>
        <p:spPr>
          <a:xfrm>
            <a:off x="168154" y="1594023"/>
            <a:ext cx="4975654" cy="1942942"/>
          </a:xfrm>
          <a:prstGeom prst="rect">
            <a:avLst/>
          </a:prstGeom>
        </p:spPr>
      </p:pic>
      <p:pic>
        <p:nvPicPr>
          <p:cNvPr id="11" name="Picture 10">
            <a:extLst>
              <a:ext uri="{FF2B5EF4-FFF2-40B4-BE49-F238E27FC236}">
                <a16:creationId xmlns:a16="http://schemas.microsoft.com/office/drawing/2014/main" id="{AF81FCD8-22B5-9105-ED57-46B11E4DD0BB}"/>
              </a:ext>
            </a:extLst>
          </p:cNvPr>
          <p:cNvPicPr>
            <a:picLocks noChangeAspect="1"/>
          </p:cNvPicPr>
          <p:nvPr/>
        </p:nvPicPr>
        <p:blipFill>
          <a:blip r:embed="rId6">
            <a:clrChange>
              <a:clrFrom>
                <a:srgbClr val="D8D8D8"/>
              </a:clrFrom>
              <a:clrTo>
                <a:srgbClr val="D8D8D8">
                  <a:alpha val="0"/>
                </a:srgbClr>
              </a:clrTo>
            </a:clrChange>
          </a:blip>
          <a:stretch>
            <a:fillRect/>
          </a:stretch>
        </p:blipFill>
        <p:spPr>
          <a:xfrm>
            <a:off x="2421924" y="1733270"/>
            <a:ext cx="1669500" cy="693000"/>
          </a:xfrm>
          <a:prstGeom prst="rect">
            <a:avLst/>
          </a:prstGeom>
        </p:spPr>
      </p:pic>
      <p:pic>
        <p:nvPicPr>
          <p:cNvPr id="2" name="Picture 1">
            <a:extLst>
              <a:ext uri="{FF2B5EF4-FFF2-40B4-BE49-F238E27FC236}">
                <a16:creationId xmlns:a16="http://schemas.microsoft.com/office/drawing/2014/main" id="{AD18FF93-F3B8-3C18-B577-9C5E938BB913}"/>
              </a:ext>
            </a:extLst>
          </p:cNvPr>
          <p:cNvPicPr>
            <a:picLocks noChangeAspect="1"/>
          </p:cNvPicPr>
          <p:nvPr/>
        </p:nvPicPr>
        <p:blipFill rotWithShape="1">
          <a:blip r:embed="rId4"/>
          <a:srcRect l="1204" t="69900" r="2504" b="3644"/>
          <a:stretch/>
        </p:blipFill>
        <p:spPr>
          <a:xfrm>
            <a:off x="2421924" y="3768812"/>
            <a:ext cx="9218141" cy="2224217"/>
          </a:xfrm>
          <a:prstGeom prst="rect">
            <a:avLst/>
          </a:prstGeom>
          <a:ln w="38100">
            <a:solidFill>
              <a:srgbClr val="C00000"/>
            </a:solidFill>
          </a:ln>
        </p:spPr>
      </p:pic>
      <p:sp>
        <p:nvSpPr>
          <p:cNvPr id="3" name="TextBox 2">
            <a:extLst>
              <a:ext uri="{FF2B5EF4-FFF2-40B4-BE49-F238E27FC236}">
                <a16:creationId xmlns:a16="http://schemas.microsoft.com/office/drawing/2014/main" id="{13B94505-5BA8-622D-C8E6-9CE635FAD945}"/>
              </a:ext>
            </a:extLst>
          </p:cNvPr>
          <p:cNvSpPr txBox="1"/>
          <p:nvPr/>
        </p:nvSpPr>
        <p:spPr>
          <a:xfrm>
            <a:off x="168154" y="4649492"/>
            <a:ext cx="210064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424244"/>
                </a:solidFill>
                <a:effectLst/>
                <a:uLnTx/>
                <a:uFillTx/>
                <a:latin typeface="Arial" panose="020B0604020202020204"/>
                <a:ea typeface="+mn-ea"/>
                <a:cs typeface="+mn-cs"/>
              </a:rPr>
              <a:t> </a:t>
            </a:r>
          </a:p>
        </p:txBody>
      </p:sp>
      <p:sp>
        <p:nvSpPr>
          <p:cNvPr id="4" name="TextBox 3">
            <a:extLst>
              <a:ext uri="{FF2B5EF4-FFF2-40B4-BE49-F238E27FC236}">
                <a16:creationId xmlns:a16="http://schemas.microsoft.com/office/drawing/2014/main" id="{09A1A1B5-E829-6CD1-3A58-3AB4A1DB4F89}"/>
              </a:ext>
            </a:extLst>
          </p:cNvPr>
          <p:cNvSpPr txBox="1"/>
          <p:nvPr/>
        </p:nvSpPr>
        <p:spPr>
          <a:xfrm>
            <a:off x="168154" y="6422959"/>
            <a:ext cx="6172200"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Waksman R, et al. Circulation. 2023;148:1113-1126.</a:t>
            </a:r>
          </a:p>
        </p:txBody>
      </p:sp>
      <p:sp>
        <p:nvSpPr>
          <p:cNvPr id="5" name="TextBox 4">
            <a:extLst>
              <a:ext uri="{FF2B5EF4-FFF2-40B4-BE49-F238E27FC236}">
                <a16:creationId xmlns:a16="http://schemas.microsoft.com/office/drawing/2014/main" id="{42057A99-2E31-7D8E-B24F-83F3462EE1D5}"/>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7933486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C95A2-AAA8-74F2-5532-35E721AA2F45}"/>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5" name="TextBox 4">
            <a:extLst>
              <a:ext uri="{FF2B5EF4-FFF2-40B4-BE49-F238E27FC236}">
                <a16:creationId xmlns:a16="http://schemas.microsoft.com/office/drawing/2014/main" id="{2587E1DB-693E-C943-83E2-A28FE4A71144}"/>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Definitions and Classification</a:t>
            </a:r>
          </a:p>
        </p:txBody>
      </p:sp>
      <p:pic>
        <p:nvPicPr>
          <p:cNvPr id="6" name="Picture 5">
            <a:extLst>
              <a:ext uri="{FF2B5EF4-FFF2-40B4-BE49-F238E27FC236}">
                <a16:creationId xmlns:a16="http://schemas.microsoft.com/office/drawing/2014/main" id="{E8D752EE-BDC0-9A64-B7D3-DBBF0BEFA6A2}"/>
              </a:ext>
            </a:extLst>
          </p:cNvPr>
          <p:cNvPicPr>
            <a:picLocks noChangeAspect="1"/>
          </p:cNvPicPr>
          <p:nvPr/>
        </p:nvPicPr>
        <p:blipFill>
          <a:blip r:embed="rId4"/>
          <a:stretch>
            <a:fillRect/>
          </a:stretch>
        </p:blipFill>
        <p:spPr>
          <a:xfrm>
            <a:off x="230272" y="2048472"/>
            <a:ext cx="6168080" cy="3338020"/>
          </a:xfrm>
          <a:prstGeom prst="rect">
            <a:avLst/>
          </a:prstGeom>
        </p:spPr>
      </p:pic>
      <p:sp>
        <p:nvSpPr>
          <p:cNvPr id="7" name="TextBox 6">
            <a:extLst>
              <a:ext uri="{FF2B5EF4-FFF2-40B4-BE49-F238E27FC236}">
                <a16:creationId xmlns:a16="http://schemas.microsoft.com/office/drawing/2014/main" id="{F666532A-DE41-ADEA-FB6E-D5887F20C3EF}"/>
              </a:ext>
            </a:extLst>
          </p:cNvPr>
          <p:cNvSpPr txBox="1"/>
          <p:nvPr/>
        </p:nvSpPr>
        <p:spPr>
          <a:xfrm>
            <a:off x="51817" y="1009903"/>
            <a:ext cx="11218419" cy="646331"/>
          </a:xfrm>
          <a:prstGeom prst="rect">
            <a:avLst/>
          </a:prstGeom>
          <a:noFill/>
        </p:spPr>
        <p:txBody>
          <a:bodyPr wrap="square" rtlCol="0">
            <a:spAutoFit/>
          </a:bodyPr>
          <a:lstStyle>
            <a:defPPr>
              <a:defRPr lang="en-US"/>
            </a:defPPr>
            <a:lvl1pPr>
              <a:defRPr b="1" i="0">
                <a:effectLst/>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SCAI SHOCK Stage Classification, a five-stage system intended to facilitate communication about the diagnosis, presentation, and evolving nature of CS...</a:t>
            </a:r>
            <a:endParaRPr kumimoji="0" lang="en-US" sz="1800" b="1" i="0" u="none" strike="noStrike" kern="1200" cap="none" spc="0" normalizeH="0" baseline="30000" noProof="0" dirty="0">
              <a:ln>
                <a:noFill/>
              </a:ln>
              <a:solidFill>
                <a:prstClr val="black"/>
              </a:solidFill>
              <a:effectLst/>
              <a:uLnTx/>
              <a:uFillTx/>
              <a:latin typeface="Aptos" panose="02110004020202020204"/>
              <a:ea typeface="+mn-ea"/>
              <a:cs typeface="Arial" panose="020B0604020202020204" pitchFamily="34" charset="0"/>
            </a:endParaRPr>
          </a:p>
        </p:txBody>
      </p:sp>
      <p:pic>
        <p:nvPicPr>
          <p:cNvPr id="8" name="Picture 7">
            <a:extLst>
              <a:ext uri="{FF2B5EF4-FFF2-40B4-BE49-F238E27FC236}">
                <a16:creationId xmlns:a16="http://schemas.microsoft.com/office/drawing/2014/main" id="{A8C7862C-A106-3FDB-DB36-A919BE3E02C4}"/>
              </a:ext>
            </a:extLst>
          </p:cNvPr>
          <p:cNvPicPr>
            <a:picLocks noChangeAspect="1"/>
          </p:cNvPicPr>
          <p:nvPr/>
        </p:nvPicPr>
        <p:blipFill>
          <a:blip r:embed="rId5"/>
          <a:stretch>
            <a:fillRect/>
          </a:stretch>
        </p:blipFill>
        <p:spPr>
          <a:xfrm>
            <a:off x="6328047" y="1656234"/>
            <a:ext cx="5633681" cy="4403257"/>
          </a:xfrm>
          <a:prstGeom prst="rect">
            <a:avLst/>
          </a:prstGeom>
        </p:spPr>
      </p:pic>
      <p:sp>
        <p:nvSpPr>
          <p:cNvPr id="12" name="TextBox 11">
            <a:extLst>
              <a:ext uri="{FF2B5EF4-FFF2-40B4-BE49-F238E27FC236}">
                <a16:creationId xmlns:a16="http://schemas.microsoft.com/office/drawing/2014/main" id="{7D320E9E-3248-3FDF-AC03-4B3E0C1D4402}"/>
              </a:ext>
            </a:extLst>
          </p:cNvPr>
          <p:cNvSpPr txBox="1"/>
          <p:nvPr/>
        </p:nvSpPr>
        <p:spPr>
          <a:xfrm>
            <a:off x="168154" y="6422959"/>
            <a:ext cx="9711826"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a:ln>
                  <a:noFill/>
                </a:ln>
                <a:solidFill>
                  <a:srgbClr val="424244"/>
                </a:solidFill>
                <a:effectLst/>
                <a:uLnTx/>
                <a:uFillTx/>
                <a:latin typeface="Arial" panose="020B0604020202020204" pitchFamily="34" charset="0"/>
                <a:ea typeface="+mn-ea"/>
                <a:cs typeface="Arial" panose="020B0604020202020204" pitchFamily="34" charset="0"/>
              </a:rPr>
              <a:t>1. Jentzer JC, et al. J Soc Cardiovasc Angiogr Interv. 2023;2:100586; 2. Kapur NK, et al. J AmColl Cardiol. 2022;80:185-198. </a:t>
            </a:r>
          </a:p>
        </p:txBody>
      </p:sp>
      <p:sp>
        <p:nvSpPr>
          <p:cNvPr id="2" name="TextBox 1">
            <a:extLst>
              <a:ext uri="{FF2B5EF4-FFF2-40B4-BE49-F238E27FC236}">
                <a16:creationId xmlns:a16="http://schemas.microsoft.com/office/drawing/2014/main" id="{419B8991-99A7-2BF8-1167-4B2EFAB6FCE7}"/>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005199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3299F23-40BB-9BA9-F35D-DE14277A4E0C}"/>
              </a:ext>
            </a:extLst>
          </p:cNvPr>
          <p:cNvPicPr>
            <a:picLocks noChangeAspect="1"/>
          </p:cNvPicPr>
          <p:nvPr/>
        </p:nvPicPr>
        <p:blipFill>
          <a:blip r:embed="rId3">
            <a:lum bright="70000" contrast="-70000"/>
          </a:blip>
          <a:stretch>
            <a:fillRect/>
          </a:stretch>
        </p:blipFill>
        <p:spPr>
          <a:xfrm>
            <a:off x="228160" y="369984"/>
            <a:ext cx="11632176" cy="6122255"/>
          </a:xfrm>
          <a:prstGeom prst="rect">
            <a:avLst/>
          </a:prstGeom>
        </p:spPr>
      </p:pic>
      <p:pic>
        <p:nvPicPr>
          <p:cNvPr id="4" name="Picture 3">
            <a:extLst>
              <a:ext uri="{FF2B5EF4-FFF2-40B4-BE49-F238E27FC236}">
                <a16:creationId xmlns:a16="http://schemas.microsoft.com/office/drawing/2014/main" id="{EAF17D28-4809-D99C-4F09-64116E0D008F}"/>
              </a:ext>
            </a:extLst>
          </p:cNvPr>
          <p:cNvPicPr>
            <a:picLocks noChangeAspect="1"/>
          </p:cNvPicPr>
          <p:nvPr/>
        </p:nvPicPr>
        <p:blipFill rotWithShape="1">
          <a:blip r:embed="rId4"/>
          <a:srcRect t="70659"/>
          <a:stretch/>
        </p:blipFill>
        <p:spPr>
          <a:xfrm>
            <a:off x="-13347" y="0"/>
            <a:ext cx="12223635" cy="369984"/>
          </a:xfrm>
          <a:prstGeom prst="rect">
            <a:avLst/>
          </a:prstGeom>
        </p:spPr>
      </p:pic>
      <p:sp>
        <p:nvSpPr>
          <p:cNvPr id="5" name="TextBox 4">
            <a:extLst>
              <a:ext uri="{FF2B5EF4-FFF2-40B4-BE49-F238E27FC236}">
                <a16:creationId xmlns:a16="http://schemas.microsoft.com/office/drawing/2014/main" id="{3BE50A65-A847-C644-AA18-A6A7EE97CB5E}"/>
              </a:ext>
            </a:extLst>
          </p:cNvPr>
          <p:cNvSpPr txBox="1"/>
          <p:nvPr/>
        </p:nvSpPr>
        <p:spPr>
          <a:xfrm>
            <a:off x="51817" y="438928"/>
            <a:ext cx="11984863" cy="369332"/>
          </a:xfrm>
          <a:prstGeom prst="rect">
            <a:avLst/>
          </a:prstGeom>
          <a:noFill/>
        </p:spPr>
        <p:txBody>
          <a:bodyPr wrap="square" rtlCol="0">
            <a:spAutoFit/>
          </a:bodyPr>
          <a:lstStyle>
            <a:defPPr>
              <a:defRPr lang="en-US"/>
            </a:defPPr>
            <a:lvl1pPr>
              <a:defRPr sz="2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classify several phenotypes under the same umbrella of CS…</a:t>
            </a:r>
          </a:p>
        </p:txBody>
      </p:sp>
      <p:pic>
        <p:nvPicPr>
          <p:cNvPr id="14" name="Picture 13">
            <a:extLst>
              <a:ext uri="{FF2B5EF4-FFF2-40B4-BE49-F238E27FC236}">
                <a16:creationId xmlns:a16="http://schemas.microsoft.com/office/drawing/2014/main" id="{2D9D93C8-A26E-4C21-B32E-1BF6BF75DCFF}"/>
              </a:ext>
            </a:extLst>
          </p:cNvPr>
          <p:cNvPicPr>
            <a:picLocks noChangeAspect="1"/>
          </p:cNvPicPr>
          <p:nvPr/>
        </p:nvPicPr>
        <p:blipFill>
          <a:blip r:embed="rId5"/>
          <a:stretch>
            <a:fillRect/>
          </a:stretch>
        </p:blipFill>
        <p:spPr>
          <a:xfrm>
            <a:off x="1310700" y="1279083"/>
            <a:ext cx="4438424" cy="2326969"/>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279C23E3-CC99-594F-12A4-A4B71641588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84468" y="1256257"/>
            <a:ext cx="4583752" cy="2381170"/>
          </a:xfrm>
          <a:prstGeom prst="rect">
            <a:avLst/>
          </a:prstGeom>
        </p:spPr>
      </p:pic>
      <p:pic>
        <p:nvPicPr>
          <p:cNvPr id="1026" name="Picture 2">
            <a:extLst>
              <a:ext uri="{FF2B5EF4-FFF2-40B4-BE49-F238E27FC236}">
                <a16:creationId xmlns:a16="http://schemas.microsoft.com/office/drawing/2014/main" id="{5DD66171-C871-E376-C23F-4627EB5F1F2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4468" y="3884978"/>
            <a:ext cx="4583752" cy="2567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A44FAE7-E1F5-7770-C93E-66903940222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51698" y="3976037"/>
            <a:ext cx="5156427" cy="2402758"/>
          </a:xfrm>
          <a:prstGeom prst="rect">
            <a:avLst/>
          </a:prstGeom>
        </p:spPr>
      </p:pic>
      <p:sp>
        <p:nvSpPr>
          <p:cNvPr id="18" name="TextBox 17">
            <a:extLst>
              <a:ext uri="{FF2B5EF4-FFF2-40B4-BE49-F238E27FC236}">
                <a16:creationId xmlns:a16="http://schemas.microsoft.com/office/drawing/2014/main" id="{9F81A8B1-DB34-C9C9-2676-40DE2ADF5F75}"/>
              </a:ext>
            </a:extLst>
          </p:cNvPr>
          <p:cNvSpPr txBox="1"/>
          <p:nvPr/>
        </p:nvSpPr>
        <p:spPr>
          <a:xfrm>
            <a:off x="1310700" y="809063"/>
            <a:ext cx="443842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Aptos" panose="02110004020202020204"/>
                <a:ea typeface="+mn-ea"/>
                <a:cs typeface="+mn-cs"/>
              </a:rPr>
              <a:t>ETIOLOGY</a:t>
            </a:r>
          </a:p>
        </p:txBody>
      </p:sp>
      <p:sp>
        <p:nvSpPr>
          <p:cNvPr id="19" name="TextBox 18">
            <a:extLst>
              <a:ext uri="{FF2B5EF4-FFF2-40B4-BE49-F238E27FC236}">
                <a16:creationId xmlns:a16="http://schemas.microsoft.com/office/drawing/2014/main" id="{3175206A-600D-3196-C5EE-D15DE23A9D40}"/>
              </a:ext>
            </a:extLst>
          </p:cNvPr>
          <p:cNvSpPr txBox="1"/>
          <p:nvPr/>
        </p:nvSpPr>
        <p:spPr>
          <a:xfrm>
            <a:off x="6271428" y="809063"/>
            <a:ext cx="4583752"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Aptos" panose="02110004020202020204"/>
                <a:ea typeface="+mn-ea"/>
                <a:cs typeface="+mn-cs"/>
              </a:rPr>
              <a:t>PATHOPHYSIOLOGY</a:t>
            </a:r>
          </a:p>
        </p:txBody>
      </p:sp>
      <p:sp>
        <p:nvSpPr>
          <p:cNvPr id="20" name="TextBox 19">
            <a:extLst>
              <a:ext uri="{FF2B5EF4-FFF2-40B4-BE49-F238E27FC236}">
                <a16:creationId xmlns:a16="http://schemas.microsoft.com/office/drawing/2014/main" id="{ADD92D6B-1598-63B9-D204-18C3551C7E60}"/>
              </a:ext>
            </a:extLst>
          </p:cNvPr>
          <p:cNvSpPr txBox="1"/>
          <p:nvPr/>
        </p:nvSpPr>
        <p:spPr>
          <a:xfrm>
            <a:off x="1238034" y="3577171"/>
            <a:ext cx="469648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Aptos" panose="02110004020202020204"/>
                <a:ea typeface="+mn-ea"/>
                <a:cs typeface="+mn-cs"/>
              </a:rPr>
              <a:t>CLINICAL PRESENTATION</a:t>
            </a:r>
          </a:p>
        </p:txBody>
      </p:sp>
      <p:sp>
        <p:nvSpPr>
          <p:cNvPr id="21" name="TextBox 20">
            <a:extLst>
              <a:ext uri="{FF2B5EF4-FFF2-40B4-BE49-F238E27FC236}">
                <a16:creationId xmlns:a16="http://schemas.microsoft.com/office/drawing/2014/main" id="{B4D6C369-D1F8-998E-CDD2-597AD8A76D97}"/>
              </a:ext>
            </a:extLst>
          </p:cNvPr>
          <p:cNvSpPr txBox="1"/>
          <p:nvPr/>
        </p:nvSpPr>
        <p:spPr>
          <a:xfrm>
            <a:off x="6284468" y="3577171"/>
            <a:ext cx="4583752"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C00000"/>
                </a:solidFill>
                <a:effectLst/>
                <a:uLnTx/>
                <a:uFillTx/>
                <a:latin typeface="Aptos" panose="02110004020202020204"/>
                <a:ea typeface="+mn-ea"/>
                <a:cs typeface="+mn-cs"/>
              </a:rPr>
              <a:t>SEVERITY</a:t>
            </a:r>
          </a:p>
        </p:txBody>
      </p:sp>
      <p:sp>
        <p:nvSpPr>
          <p:cNvPr id="2" name="TextBox 1">
            <a:extLst>
              <a:ext uri="{FF2B5EF4-FFF2-40B4-BE49-F238E27FC236}">
                <a16:creationId xmlns:a16="http://schemas.microsoft.com/office/drawing/2014/main" id="{A25531F8-2DFF-14AD-34F0-2B55723315A6}"/>
              </a:ext>
            </a:extLst>
          </p:cNvPr>
          <p:cNvSpPr txBox="1"/>
          <p:nvPr/>
        </p:nvSpPr>
        <p:spPr>
          <a:xfrm>
            <a:off x="0" y="6330346"/>
            <a:ext cx="11984863"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1. Sinha SS, et al. Circ Heart Fail. 2022;15:e009279; </a:t>
            </a:r>
            <a:br>
              <a:rPr kumimoji="0" lang="en-US"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2. Hernandez-Montfort J, et al. JACC Heart Fail. 2023;11:176-187; 3. Thayer KL, et al. Circ Heart Fail. 2020;13:e007099; 4. </a:t>
            </a:r>
            <a:r>
              <a:rPr kumimoji="0" lang="en-US" sz="105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Jentzer</a:t>
            </a:r>
            <a:r>
              <a:rPr kumimoji="0" lang="en-US"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JC, et al. J Am Coll </a:t>
            </a:r>
            <a:r>
              <a:rPr kumimoji="0" lang="en-US" sz="105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Cardiol</a:t>
            </a:r>
            <a:r>
              <a:rPr kumimoji="0" lang="en-US"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2019;74:2117-2128.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br>
            <a:endParaRPr kumimoji="0" lang="da-DK" sz="105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0C09B4B-94BF-515C-3A51-03D271351BE6}"/>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8945916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595076-2AD3-4A05-9A43-58B3C17479EC}"/>
              </a:ext>
            </a:extLst>
          </p:cNvPr>
          <p:cNvPicPr>
            <a:picLocks noChangeAspect="1"/>
          </p:cNvPicPr>
          <p:nvPr/>
        </p:nvPicPr>
        <p:blipFill>
          <a:blip r:embed="rId3"/>
          <a:stretch>
            <a:fillRect/>
          </a:stretch>
        </p:blipFill>
        <p:spPr>
          <a:xfrm>
            <a:off x="70746" y="1361272"/>
            <a:ext cx="7135533" cy="2344040"/>
          </a:xfrm>
          <a:prstGeom prst="rect">
            <a:avLst/>
          </a:prstGeom>
        </p:spPr>
      </p:pic>
      <p:grpSp>
        <p:nvGrpSpPr>
          <p:cNvPr id="4" name="Group 3">
            <a:extLst>
              <a:ext uri="{FF2B5EF4-FFF2-40B4-BE49-F238E27FC236}">
                <a16:creationId xmlns:a16="http://schemas.microsoft.com/office/drawing/2014/main" id="{FE654286-EFF0-77A2-FE4A-6E26EA64FAB4}"/>
              </a:ext>
            </a:extLst>
          </p:cNvPr>
          <p:cNvGrpSpPr/>
          <p:nvPr/>
        </p:nvGrpSpPr>
        <p:grpSpPr>
          <a:xfrm>
            <a:off x="7433743" y="3583899"/>
            <a:ext cx="4589280" cy="2882561"/>
            <a:chOff x="5287229" y="3429000"/>
            <a:chExt cx="4951697" cy="3198061"/>
          </a:xfrm>
        </p:grpSpPr>
        <p:pic>
          <p:nvPicPr>
            <p:cNvPr id="11" name="Picture 10">
              <a:extLst>
                <a:ext uri="{FF2B5EF4-FFF2-40B4-BE49-F238E27FC236}">
                  <a16:creationId xmlns:a16="http://schemas.microsoft.com/office/drawing/2014/main" id="{608A033B-F996-4478-84E1-0E57E4871294}"/>
                </a:ext>
              </a:extLst>
            </p:cNvPr>
            <p:cNvPicPr>
              <a:picLocks noChangeAspect="1"/>
            </p:cNvPicPr>
            <p:nvPr/>
          </p:nvPicPr>
          <p:blipFill rotWithShape="1">
            <a:blip r:embed="rId4"/>
            <a:srcRect l="31557" t="1895" r="3507" b="6651"/>
            <a:stretch/>
          </p:blipFill>
          <p:spPr>
            <a:xfrm>
              <a:off x="5287229" y="3429000"/>
              <a:ext cx="4951697" cy="3198061"/>
            </a:xfrm>
            <a:prstGeom prst="rect">
              <a:avLst/>
            </a:prstGeom>
          </p:spPr>
        </p:pic>
        <p:pic>
          <p:nvPicPr>
            <p:cNvPr id="10" name="Picture 9">
              <a:extLst>
                <a:ext uri="{FF2B5EF4-FFF2-40B4-BE49-F238E27FC236}">
                  <a16:creationId xmlns:a16="http://schemas.microsoft.com/office/drawing/2014/main" id="{3F28A2A4-3E79-428A-B509-4585C14EF191}"/>
                </a:ext>
              </a:extLst>
            </p:cNvPr>
            <p:cNvPicPr>
              <a:picLocks noChangeAspect="1"/>
            </p:cNvPicPr>
            <p:nvPr/>
          </p:nvPicPr>
          <p:blipFill rotWithShape="1">
            <a:blip r:embed="rId4"/>
            <a:srcRect l="2679" t="3021" r="70213" b="16574"/>
            <a:stretch/>
          </p:blipFill>
          <p:spPr>
            <a:xfrm>
              <a:off x="8952096" y="4914900"/>
              <a:ext cx="1192030" cy="1436232"/>
            </a:xfrm>
            <a:prstGeom prst="rect">
              <a:avLst/>
            </a:prstGeom>
          </p:spPr>
        </p:pic>
      </p:grpSp>
      <p:pic>
        <p:nvPicPr>
          <p:cNvPr id="3" name="Picture 2">
            <a:extLst>
              <a:ext uri="{FF2B5EF4-FFF2-40B4-BE49-F238E27FC236}">
                <a16:creationId xmlns:a16="http://schemas.microsoft.com/office/drawing/2014/main" id="{CE2C7D23-6AAE-5DE5-C029-FB10C64DEA68}"/>
              </a:ext>
            </a:extLst>
          </p:cNvPr>
          <p:cNvPicPr>
            <a:picLocks noChangeAspect="1"/>
          </p:cNvPicPr>
          <p:nvPr/>
        </p:nvPicPr>
        <p:blipFill>
          <a:blip r:embed="rId5"/>
          <a:stretch>
            <a:fillRect/>
          </a:stretch>
        </p:blipFill>
        <p:spPr>
          <a:xfrm>
            <a:off x="1557966" y="3778722"/>
            <a:ext cx="4293243" cy="2640107"/>
          </a:xfrm>
          <a:prstGeom prst="rect">
            <a:avLst/>
          </a:prstGeom>
        </p:spPr>
      </p:pic>
      <p:sp>
        <p:nvSpPr>
          <p:cNvPr id="9" name="TextBox 8">
            <a:extLst>
              <a:ext uri="{FF2B5EF4-FFF2-40B4-BE49-F238E27FC236}">
                <a16:creationId xmlns:a16="http://schemas.microsoft.com/office/drawing/2014/main" id="{58F01F3B-E090-8FC9-CEFF-120D60F34447}"/>
              </a:ext>
            </a:extLst>
          </p:cNvPr>
          <p:cNvSpPr txBox="1"/>
          <p:nvPr/>
        </p:nvSpPr>
        <p:spPr>
          <a:xfrm>
            <a:off x="0" y="420784"/>
            <a:ext cx="11984863" cy="830997"/>
          </a:xfrm>
          <a:prstGeom prst="rect">
            <a:avLst/>
          </a:prstGeom>
          <a:noFill/>
        </p:spPr>
        <p:txBody>
          <a:bodyPr wrap="square" rtlCol="0">
            <a:spAutoFit/>
          </a:bodyPr>
          <a:lstStyle>
            <a:defPPr>
              <a:defRPr lang="en-US"/>
            </a:defPPr>
            <a:lvl1pPr>
              <a:defRPr sz="2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rPr>
              <a:t>Using machine learning, 3 distinct CS phenotypes, with specific and reproducible associations with mortality have been identified</a:t>
            </a:r>
          </a:p>
        </p:txBody>
      </p:sp>
      <p:sp>
        <p:nvSpPr>
          <p:cNvPr id="13" name="TextBox 12">
            <a:extLst>
              <a:ext uri="{FF2B5EF4-FFF2-40B4-BE49-F238E27FC236}">
                <a16:creationId xmlns:a16="http://schemas.microsoft.com/office/drawing/2014/main" id="{A3E7E3BE-586B-A75C-D619-1430A20655C3}"/>
              </a:ext>
            </a:extLst>
          </p:cNvPr>
          <p:cNvSpPr txBox="1"/>
          <p:nvPr/>
        </p:nvSpPr>
        <p:spPr>
          <a:xfrm>
            <a:off x="7762734" y="3639402"/>
            <a:ext cx="3005970" cy="338554"/>
          </a:xfrm>
          <a:prstGeom prst="rect">
            <a:avLst/>
          </a:prstGeom>
          <a:solidFill>
            <a:schemeClr val="bg1"/>
          </a:solid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Mortality: III &gt; II &gt; I **</a:t>
            </a:r>
          </a:p>
        </p:txBody>
      </p:sp>
      <p:sp>
        <p:nvSpPr>
          <p:cNvPr id="14" name="TextBox 13">
            <a:extLst>
              <a:ext uri="{FF2B5EF4-FFF2-40B4-BE49-F238E27FC236}">
                <a16:creationId xmlns:a16="http://schemas.microsoft.com/office/drawing/2014/main" id="{DB3EDCA5-AE09-3B98-FB28-D7761D33141C}"/>
              </a:ext>
            </a:extLst>
          </p:cNvPr>
          <p:cNvSpPr txBox="1"/>
          <p:nvPr/>
        </p:nvSpPr>
        <p:spPr>
          <a:xfrm>
            <a:off x="7362318" y="1232661"/>
            <a:ext cx="4589280" cy="2031325"/>
          </a:xfrm>
          <a:prstGeom prst="rect">
            <a:avLst/>
          </a:prstGeom>
          <a:solidFill>
            <a:schemeClr val="accent4">
              <a:lumMod val="20000"/>
              <a:lumOff val="80000"/>
            </a:schemeClr>
          </a:solid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Identified 3 distinct clinical phenotypes: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 – </a:t>
            </a:r>
            <a:r>
              <a:rPr kumimoji="0" lang="en-US" sz="1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Noncongested</a:t>
            </a: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Phenotype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lower HR, </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lower filling pressures, higher BP</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II – </a:t>
            </a:r>
            <a:r>
              <a:rPr kumimoji="0" lang="en-US" sz="1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Cardiorenal</a:t>
            </a: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Shock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multiple comorbidities, lower HR, </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elevated filling pressures</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lower GFR</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III – </a:t>
            </a:r>
            <a:r>
              <a:rPr kumimoji="0" lang="en-US" sz="1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Cardiometabolic</a:t>
            </a: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Shock </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elevated markers of end-organ dysfunction, elevated HR</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elevated filling pressures, lower BP, lower CO/CI</a:t>
            </a:r>
          </a:p>
        </p:txBody>
      </p:sp>
      <p:pic>
        <p:nvPicPr>
          <p:cNvPr id="7" name="Picture 6">
            <a:extLst>
              <a:ext uri="{FF2B5EF4-FFF2-40B4-BE49-F238E27FC236}">
                <a16:creationId xmlns:a16="http://schemas.microsoft.com/office/drawing/2014/main" id="{6050CDAE-6C06-B8C9-DAB1-EB94D089BFD2}"/>
              </a:ext>
            </a:extLst>
          </p:cNvPr>
          <p:cNvPicPr>
            <a:picLocks noChangeAspect="1"/>
          </p:cNvPicPr>
          <p:nvPr/>
        </p:nvPicPr>
        <p:blipFill rotWithShape="1">
          <a:blip r:embed="rId6"/>
          <a:srcRect t="70659"/>
          <a:stretch/>
        </p:blipFill>
        <p:spPr>
          <a:xfrm>
            <a:off x="-13347" y="0"/>
            <a:ext cx="12223635" cy="369984"/>
          </a:xfrm>
          <a:prstGeom prst="rect">
            <a:avLst/>
          </a:prstGeom>
        </p:spPr>
      </p:pic>
      <p:sp>
        <p:nvSpPr>
          <p:cNvPr id="12" name="TextBox 11">
            <a:extLst>
              <a:ext uri="{FF2B5EF4-FFF2-40B4-BE49-F238E27FC236}">
                <a16:creationId xmlns:a16="http://schemas.microsoft.com/office/drawing/2014/main" id="{910EE265-67D7-EA73-6803-6D9BE1EF9C1A}"/>
              </a:ext>
            </a:extLst>
          </p:cNvPr>
          <p:cNvSpPr txBox="1"/>
          <p:nvPr/>
        </p:nvSpPr>
        <p:spPr>
          <a:xfrm>
            <a:off x="0" y="6477901"/>
            <a:ext cx="1203279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Zweck</a:t>
            </a: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E, et al. J Am Heart Assoc. 2021;10:e020085.  </a:t>
            </a:r>
          </a:p>
        </p:txBody>
      </p:sp>
      <p:sp>
        <p:nvSpPr>
          <p:cNvPr id="2" name="TextBox 1">
            <a:extLst>
              <a:ext uri="{FF2B5EF4-FFF2-40B4-BE49-F238E27FC236}">
                <a16:creationId xmlns:a16="http://schemas.microsoft.com/office/drawing/2014/main" id="{B01B800C-5BCE-4B2F-0D13-2B7B40D1FD99}"/>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9424415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380A07-CF24-FDD0-D5CF-4B45689118E5}"/>
              </a:ext>
            </a:extLst>
          </p:cNvPr>
          <p:cNvPicPr>
            <a:picLocks noChangeAspect="1"/>
          </p:cNvPicPr>
          <p:nvPr/>
        </p:nvPicPr>
        <p:blipFill>
          <a:blip r:embed="rId3"/>
          <a:stretch>
            <a:fillRect/>
          </a:stretch>
        </p:blipFill>
        <p:spPr>
          <a:xfrm>
            <a:off x="5344886" y="2080608"/>
            <a:ext cx="6678622" cy="3557092"/>
          </a:xfrm>
          <a:prstGeom prst="rect">
            <a:avLst/>
          </a:prstGeom>
        </p:spPr>
      </p:pic>
      <p:pic>
        <p:nvPicPr>
          <p:cNvPr id="9" name="Picture 8">
            <a:extLst>
              <a:ext uri="{FF2B5EF4-FFF2-40B4-BE49-F238E27FC236}">
                <a16:creationId xmlns:a16="http://schemas.microsoft.com/office/drawing/2014/main" id="{3D543777-70A6-67DC-1FE7-7F6142C5983C}"/>
              </a:ext>
            </a:extLst>
          </p:cNvPr>
          <p:cNvPicPr>
            <a:picLocks noChangeAspect="1"/>
          </p:cNvPicPr>
          <p:nvPr/>
        </p:nvPicPr>
        <p:blipFill>
          <a:blip r:embed="rId4"/>
          <a:stretch>
            <a:fillRect/>
          </a:stretch>
        </p:blipFill>
        <p:spPr>
          <a:xfrm>
            <a:off x="163494" y="2080608"/>
            <a:ext cx="5181392" cy="3557092"/>
          </a:xfrm>
          <a:prstGeom prst="rect">
            <a:avLst/>
          </a:prstGeom>
        </p:spPr>
      </p:pic>
      <p:pic>
        <p:nvPicPr>
          <p:cNvPr id="4" name="Picture 3">
            <a:extLst>
              <a:ext uri="{FF2B5EF4-FFF2-40B4-BE49-F238E27FC236}">
                <a16:creationId xmlns:a16="http://schemas.microsoft.com/office/drawing/2014/main" id="{8C153BF5-6C74-AB40-0A9F-22C746608D54}"/>
              </a:ext>
            </a:extLst>
          </p:cNvPr>
          <p:cNvPicPr>
            <a:picLocks noChangeAspect="1"/>
          </p:cNvPicPr>
          <p:nvPr/>
        </p:nvPicPr>
        <p:blipFill rotWithShape="1">
          <a:blip r:embed="rId5"/>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B06D2694-D364-1536-C907-F0A48507CD46}"/>
              </a:ext>
            </a:extLst>
          </p:cNvPr>
          <p:cNvSpPr txBox="1"/>
          <p:nvPr/>
        </p:nvSpPr>
        <p:spPr>
          <a:xfrm>
            <a:off x="38645" y="434721"/>
            <a:ext cx="11984863" cy="1200329"/>
          </a:xfrm>
          <a:prstGeom prst="rect">
            <a:avLst/>
          </a:prstGeom>
          <a:noFill/>
        </p:spPr>
        <p:txBody>
          <a:bodyPr wrap="square" rtlCol="0">
            <a:spAutoFit/>
          </a:bodyPr>
          <a:lstStyle>
            <a:defPPr>
              <a:defRPr lang="en-US"/>
            </a:defPPr>
            <a:lvl1pPr>
              <a:defRPr sz="2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Machine learning–based CS phenotypes are compatible with the expert consensus–based SCAI CS classification, providing additional predictive value when used in combination</a:t>
            </a:r>
          </a:p>
        </p:txBody>
      </p:sp>
      <p:sp>
        <p:nvSpPr>
          <p:cNvPr id="5" name="TextBox 4">
            <a:extLst>
              <a:ext uri="{FF2B5EF4-FFF2-40B4-BE49-F238E27FC236}">
                <a16:creationId xmlns:a16="http://schemas.microsoft.com/office/drawing/2014/main" id="{22F6595E-0155-1A18-1C52-5FC162748C1E}"/>
              </a:ext>
            </a:extLst>
          </p:cNvPr>
          <p:cNvSpPr txBox="1"/>
          <p:nvPr/>
        </p:nvSpPr>
        <p:spPr>
          <a:xfrm>
            <a:off x="38645" y="6423279"/>
            <a:ext cx="6123214" cy="261610"/>
          </a:xfrm>
          <a:prstGeom prst="rect">
            <a:avLst/>
          </a:prstGeom>
          <a:noFill/>
        </p:spPr>
        <p:txBody>
          <a:bodyPr wrap="square">
            <a:spAutoFit/>
          </a:bodyPr>
          <a:lstStyle>
            <a:defPPr>
              <a:defRPr lang="en-US"/>
            </a:defPPr>
            <a:lvl1pPr algn="r">
              <a:defRPr sz="900" b="0">
                <a:solidFill>
                  <a:schemeClr val="bg1"/>
                </a:solidFill>
                <a:effectLs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Zweck</a:t>
            </a: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E, et al. JACC Heart Fail. 2023;S2213-177900239-1.</a:t>
            </a:r>
          </a:p>
        </p:txBody>
      </p:sp>
      <p:sp>
        <p:nvSpPr>
          <p:cNvPr id="2" name="TextBox 1">
            <a:extLst>
              <a:ext uri="{FF2B5EF4-FFF2-40B4-BE49-F238E27FC236}">
                <a16:creationId xmlns:a16="http://schemas.microsoft.com/office/drawing/2014/main" id="{84F57066-94DE-6CB8-B0B7-2A775EFAF22C}"/>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4420492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1D7D4A-6440-F1FE-B930-4AF1AAA8065C}"/>
              </a:ext>
            </a:extLst>
          </p:cNvPr>
          <p:cNvPicPr>
            <a:picLocks noChangeAspect="1"/>
          </p:cNvPicPr>
          <p:nvPr/>
        </p:nvPicPr>
        <p:blipFill rotWithShape="1">
          <a:blip r:embed="rId3"/>
          <a:srcRect t="70659"/>
          <a:stretch/>
        </p:blipFill>
        <p:spPr>
          <a:xfrm>
            <a:off x="-13347" y="0"/>
            <a:ext cx="12223635" cy="369984"/>
          </a:xfrm>
          <a:prstGeom prst="rect">
            <a:avLst/>
          </a:prstGeom>
        </p:spPr>
      </p:pic>
      <p:sp>
        <p:nvSpPr>
          <p:cNvPr id="6" name="TextBox 5">
            <a:extLst>
              <a:ext uri="{FF2B5EF4-FFF2-40B4-BE49-F238E27FC236}">
                <a16:creationId xmlns:a16="http://schemas.microsoft.com/office/drawing/2014/main" id="{064E9A2A-CC15-589B-E54A-2974E2877380}"/>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Cardiogenic Shock Teams</a:t>
            </a:r>
          </a:p>
        </p:txBody>
      </p:sp>
      <p:pic>
        <p:nvPicPr>
          <p:cNvPr id="4" name="Picture 3">
            <a:extLst>
              <a:ext uri="{FF2B5EF4-FFF2-40B4-BE49-F238E27FC236}">
                <a16:creationId xmlns:a16="http://schemas.microsoft.com/office/drawing/2014/main" id="{3F25EB68-7863-BA44-FB5C-AFD9FFCB8064}"/>
              </a:ext>
            </a:extLst>
          </p:cNvPr>
          <p:cNvPicPr>
            <a:picLocks noChangeAspect="1"/>
          </p:cNvPicPr>
          <p:nvPr/>
        </p:nvPicPr>
        <p:blipFill rotWithShape="1">
          <a:blip r:embed="rId4"/>
          <a:srcRect l="49826" b="8393"/>
          <a:stretch/>
        </p:blipFill>
        <p:spPr>
          <a:xfrm>
            <a:off x="6178246" y="1318443"/>
            <a:ext cx="5218029" cy="4633410"/>
          </a:xfrm>
          <a:prstGeom prst="rect">
            <a:avLst/>
          </a:prstGeom>
        </p:spPr>
      </p:pic>
      <p:sp>
        <p:nvSpPr>
          <p:cNvPr id="7" name="Title 1">
            <a:extLst>
              <a:ext uri="{FF2B5EF4-FFF2-40B4-BE49-F238E27FC236}">
                <a16:creationId xmlns:a16="http://schemas.microsoft.com/office/drawing/2014/main" id="{B45378AB-2226-B7D8-E95D-34CB0DBCB7A2}"/>
              </a:ext>
            </a:extLst>
          </p:cNvPr>
          <p:cNvSpPr txBox="1">
            <a:spLocks/>
          </p:cNvSpPr>
          <p:nvPr/>
        </p:nvSpPr>
        <p:spPr>
          <a:xfrm>
            <a:off x="0" y="906148"/>
            <a:ext cx="11455200" cy="520046"/>
          </a:xfrm>
          <a:prstGeom prst="rect">
            <a:avLst/>
          </a:prstGeom>
          <a:noFill/>
        </p:spPr>
        <p:txBody>
          <a:bodyPr wrap="square" rtlCol="0">
            <a:spAutoFit/>
          </a:bodyPr>
          <a:lstStyle>
            <a:defPPr>
              <a:defRPr lang="en-US"/>
            </a:defPPr>
            <a:lvl1pPr>
              <a:defRPr b="1">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What does the evidence say?   Shock teams and systems of care</a:t>
            </a:r>
          </a:p>
        </p:txBody>
      </p:sp>
      <p:pic>
        <p:nvPicPr>
          <p:cNvPr id="9" name="Picture 8">
            <a:extLst>
              <a:ext uri="{FF2B5EF4-FFF2-40B4-BE49-F238E27FC236}">
                <a16:creationId xmlns:a16="http://schemas.microsoft.com/office/drawing/2014/main" id="{564E6825-F546-B934-A57F-10436DEBFB30}"/>
              </a:ext>
            </a:extLst>
          </p:cNvPr>
          <p:cNvPicPr>
            <a:picLocks noChangeAspect="1"/>
          </p:cNvPicPr>
          <p:nvPr/>
        </p:nvPicPr>
        <p:blipFill>
          <a:blip r:embed="rId4"/>
          <a:srcRect r="60324"/>
          <a:stretch/>
        </p:blipFill>
        <p:spPr>
          <a:xfrm>
            <a:off x="1993072" y="1352400"/>
            <a:ext cx="4126250" cy="5057959"/>
          </a:xfrm>
          <a:prstGeom prst="rect">
            <a:avLst/>
          </a:prstGeom>
        </p:spPr>
      </p:pic>
      <p:pic>
        <p:nvPicPr>
          <p:cNvPr id="8" name="Picture 7">
            <a:extLst>
              <a:ext uri="{FF2B5EF4-FFF2-40B4-BE49-F238E27FC236}">
                <a16:creationId xmlns:a16="http://schemas.microsoft.com/office/drawing/2014/main" id="{0CA753D1-E349-1727-74F8-54A229BB1159}"/>
              </a:ext>
            </a:extLst>
          </p:cNvPr>
          <p:cNvPicPr>
            <a:picLocks noChangeAspect="1"/>
          </p:cNvPicPr>
          <p:nvPr/>
        </p:nvPicPr>
        <p:blipFill>
          <a:blip r:embed="rId5"/>
          <a:stretch>
            <a:fillRect/>
          </a:stretch>
        </p:blipFill>
        <p:spPr>
          <a:xfrm>
            <a:off x="1928285" y="1266307"/>
            <a:ext cx="8440998" cy="4705886"/>
          </a:xfrm>
          <a:prstGeom prst="rect">
            <a:avLst/>
          </a:prstGeom>
        </p:spPr>
      </p:pic>
      <p:sp>
        <p:nvSpPr>
          <p:cNvPr id="10" name="TextBox 9">
            <a:extLst>
              <a:ext uri="{FF2B5EF4-FFF2-40B4-BE49-F238E27FC236}">
                <a16:creationId xmlns:a16="http://schemas.microsoft.com/office/drawing/2014/main" id="{1B22B33C-D3BC-ECCA-6404-3FE9969F0DD9}"/>
              </a:ext>
            </a:extLst>
          </p:cNvPr>
          <p:cNvSpPr txBox="1"/>
          <p:nvPr/>
        </p:nvSpPr>
        <p:spPr>
          <a:xfrm>
            <a:off x="0" y="6475072"/>
            <a:ext cx="1194667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Tehrani BN, et al. J Am Coll </a:t>
            </a:r>
            <a:r>
              <a:rPr kumimoji="0" lang="en-US" sz="11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Cardiol</a:t>
            </a: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2019;73:1659-1669. </a:t>
            </a:r>
            <a:endParaRPr kumimoji="0" lang="en-IN"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4479A00-9A28-BB8D-570F-9C62DAAD999F}"/>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654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A35FA-C47F-4132-B668-859161A46ED9}"/>
              </a:ext>
            </a:extLst>
          </p:cNvPr>
          <p:cNvPicPr>
            <a:picLocks noChangeAspect="1"/>
          </p:cNvPicPr>
          <p:nvPr/>
        </p:nvPicPr>
        <p:blipFill rotWithShape="1">
          <a:blip r:embed="rId3"/>
          <a:srcRect t="17120"/>
          <a:stretch/>
        </p:blipFill>
        <p:spPr>
          <a:xfrm>
            <a:off x="814882" y="1785257"/>
            <a:ext cx="10562235" cy="4143319"/>
          </a:xfrm>
          <a:prstGeom prst="rect">
            <a:avLst/>
          </a:prstGeom>
        </p:spPr>
      </p:pic>
      <p:pic>
        <p:nvPicPr>
          <p:cNvPr id="2" name="Picture 1">
            <a:extLst>
              <a:ext uri="{FF2B5EF4-FFF2-40B4-BE49-F238E27FC236}">
                <a16:creationId xmlns:a16="http://schemas.microsoft.com/office/drawing/2014/main" id="{D09DF5E3-7DC5-0D23-8EA0-90BAD3DE9BA5}"/>
              </a:ext>
            </a:extLst>
          </p:cNvPr>
          <p:cNvPicPr>
            <a:picLocks noChangeAspect="1"/>
          </p:cNvPicPr>
          <p:nvPr/>
        </p:nvPicPr>
        <p:blipFill rotWithShape="1">
          <a:blip r:embed="rId4"/>
          <a:srcRect t="70659"/>
          <a:stretch/>
        </p:blipFill>
        <p:spPr>
          <a:xfrm>
            <a:off x="-13347" y="0"/>
            <a:ext cx="12223635" cy="369984"/>
          </a:xfrm>
          <a:prstGeom prst="rect">
            <a:avLst/>
          </a:prstGeom>
        </p:spPr>
      </p:pic>
      <p:sp>
        <p:nvSpPr>
          <p:cNvPr id="7" name="TextBox 6">
            <a:extLst>
              <a:ext uri="{FF2B5EF4-FFF2-40B4-BE49-F238E27FC236}">
                <a16:creationId xmlns:a16="http://schemas.microsoft.com/office/drawing/2014/main" id="{219508C3-790C-618B-ADC8-2DFE2AA55199}"/>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Cardiogenic Shock Teams</a:t>
            </a:r>
          </a:p>
        </p:txBody>
      </p:sp>
      <p:sp>
        <p:nvSpPr>
          <p:cNvPr id="11" name="TextBox 10">
            <a:extLst>
              <a:ext uri="{FF2B5EF4-FFF2-40B4-BE49-F238E27FC236}">
                <a16:creationId xmlns:a16="http://schemas.microsoft.com/office/drawing/2014/main" id="{D9A8D8BB-886A-7F92-A470-92FF541255C4}"/>
              </a:ext>
            </a:extLst>
          </p:cNvPr>
          <p:cNvSpPr txBox="1"/>
          <p:nvPr/>
        </p:nvSpPr>
        <p:spPr>
          <a:xfrm>
            <a:off x="98391" y="6357210"/>
            <a:ext cx="11510029"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1. Tehrani BN, et al. JACC Heart Fail. 2019;7:477-480; 2. </a:t>
            </a:r>
            <a:r>
              <a:rPr kumimoji="0" lang="en-US" sz="1100" b="0" i="0" u="none" strike="noStrike" kern="1200" cap="none" spc="0" normalizeH="0" baseline="0" noProof="0" dirty="0" err="1">
                <a:ln>
                  <a:noFill/>
                </a:ln>
                <a:solidFill>
                  <a:srgbClr val="424244"/>
                </a:solidFill>
                <a:effectLst/>
                <a:uLnTx/>
                <a:uFillTx/>
                <a:latin typeface="Arial" panose="020B0604020202020204" pitchFamily="34" charset="0"/>
                <a:ea typeface="+mn-ea"/>
                <a:cs typeface="Arial" panose="020B0604020202020204" pitchFamily="34" charset="0"/>
              </a:rPr>
              <a:t>Taleb</a:t>
            </a: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 I, et al. Circulation. 2019;140:98-100; 3. Lee F, et al. CJC Open. 2020;2:249-257.  </a:t>
            </a:r>
          </a:p>
        </p:txBody>
      </p:sp>
      <p:sp>
        <p:nvSpPr>
          <p:cNvPr id="4" name="TextBox 3">
            <a:extLst>
              <a:ext uri="{FF2B5EF4-FFF2-40B4-BE49-F238E27FC236}">
                <a16:creationId xmlns:a16="http://schemas.microsoft.com/office/drawing/2014/main" id="{10E3D457-F3C0-E477-840C-A765F5A24398}"/>
              </a:ext>
            </a:extLst>
          </p:cNvPr>
          <p:cNvSpPr txBox="1"/>
          <p:nvPr/>
        </p:nvSpPr>
        <p:spPr>
          <a:xfrm>
            <a:off x="4511040" y="1175657"/>
            <a:ext cx="301316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Utah Cardiac Recovery Shock Team</a:t>
            </a:r>
          </a:p>
        </p:txBody>
      </p:sp>
      <p:sp>
        <p:nvSpPr>
          <p:cNvPr id="8" name="TextBox 7">
            <a:extLst>
              <a:ext uri="{FF2B5EF4-FFF2-40B4-BE49-F238E27FC236}">
                <a16:creationId xmlns:a16="http://schemas.microsoft.com/office/drawing/2014/main" id="{680FC004-7E21-2A14-06AE-BF0B3996BEB2}"/>
              </a:ext>
            </a:extLst>
          </p:cNvPr>
          <p:cNvSpPr txBox="1"/>
          <p:nvPr/>
        </p:nvSpPr>
        <p:spPr>
          <a:xfrm>
            <a:off x="8146872" y="1138926"/>
            <a:ext cx="301316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University of Ottawa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Code Shock Team </a:t>
            </a:r>
          </a:p>
        </p:txBody>
      </p:sp>
      <p:sp>
        <p:nvSpPr>
          <p:cNvPr id="9" name="TextBox 8">
            <a:extLst>
              <a:ext uri="{FF2B5EF4-FFF2-40B4-BE49-F238E27FC236}">
                <a16:creationId xmlns:a16="http://schemas.microsoft.com/office/drawing/2014/main" id="{BF244FF2-3F9E-0E15-B2AA-4110BB7A09A9}"/>
              </a:ext>
            </a:extLst>
          </p:cNvPr>
          <p:cNvSpPr txBox="1"/>
          <p:nvPr/>
        </p:nvSpPr>
        <p:spPr>
          <a:xfrm>
            <a:off x="658129" y="1146687"/>
            <a:ext cx="3386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INOVA Standardized Treatment for Cardiogenic Shock</a:t>
            </a:r>
          </a:p>
        </p:txBody>
      </p:sp>
      <p:sp>
        <p:nvSpPr>
          <p:cNvPr id="5" name="TextBox 4">
            <a:extLst>
              <a:ext uri="{FF2B5EF4-FFF2-40B4-BE49-F238E27FC236}">
                <a16:creationId xmlns:a16="http://schemas.microsoft.com/office/drawing/2014/main" id="{30D6028B-0DE2-FFA2-2B32-C91E08E214C4}"/>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134611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012C-970C-9411-434B-604A94D0265F}"/>
              </a:ext>
            </a:extLst>
          </p:cNvPr>
          <p:cNvPicPr>
            <a:picLocks noChangeAspect="1"/>
          </p:cNvPicPr>
          <p:nvPr/>
        </p:nvPicPr>
        <p:blipFill rotWithShape="1">
          <a:blip r:embed="rId4"/>
          <a:srcRect r="21994" b="4354"/>
          <a:stretch/>
        </p:blipFill>
        <p:spPr>
          <a:xfrm>
            <a:off x="2288580" y="731884"/>
            <a:ext cx="7614839" cy="5394232"/>
          </a:xfrm>
          <a:prstGeom prst="rect">
            <a:avLst/>
          </a:prstGeom>
        </p:spPr>
      </p:pic>
      <p:pic>
        <p:nvPicPr>
          <p:cNvPr id="2" name="Picture 1">
            <a:extLst>
              <a:ext uri="{FF2B5EF4-FFF2-40B4-BE49-F238E27FC236}">
                <a16:creationId xmlns:a16="http://schemas.microsoft.com/office/drawing/2014/main" id="{A5D4C944-7FCF-CB8A-703D-B8A6841AA09D}"/>
              </a:ext>
            </a:extLst>
          </p:cNvPr>
          <p:cNvPicPr>
            <a:picLocks noChangeAspect="1"/>
          </p:cNvPicPr>
          <p:nvPr/>
        </p:nvPicPr>
        <p:blipFill rotWithShape="1">
          <a:blip r:embed="rId5"/>
          <a:srcRect t="70659"/>
          <a:stretch/>
        </p:blipFill>
        <p:spPr>
          <a:xfrm>
            <a:off x="-13347" y="0"/>
            <a:ext cx="12223635" cy="369984"/>
          </a:xfrm>
          <a:prstGeom prst="rect">
            <a:avLst/>
          </a:prstGeom>
        </p:spPr>
      </p:pic>
      <p:sp>
        <p:nvSpPr>
          <p:cNvPr id="8" name="TextBox 7">
            <a:extLst>
              <a:ext uri="{FF2B5EF4-FFF2-40B4-BE49-F238E27FC236}">
                <a16:creationId xmlns:a16="http://schemas.microsoft.com/office/drawing/2014/main" id="{85943392-3BD2-0DC8-B4E8-42774E7F669D}"/>
              </a:ext>
            </a:extLst>
          </p:cNvPr>
          <p:cNvSpPr txBox="1"/>
          <p:nvPr/>
        </p:nvSpPr>
        <p:spPr>
          <a:xfrm>
            <a:off x="-13347" y="382928"/>
            <a:ext cx="5116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a:ln>
                  <a:noFill/>
                </a:ln>
                <a:solidFill>
                  <a:srgbClr val="0D286B"/>
                </a:solidFill>
                <a:effectLst/>
                <a:uLnTx/>
                <a:uFillTx/>
                <a:latin typeface="Aptos Black" panose="020F0502020204030204" pitchFamily="34" charset="0"/>
                <a:ea typeface="ADLaM Display" panose="020F0502020204030204" pitchFamily="2" charset="0"/>
                <a:cs typeface="ADLaM Display" panose="020F0502020204030204" pitchFamily="2" charset="0"/>
              </a:rPr>
              <a:t>Cardiogenic Shock Teams</a:t>
            </a:r>
          </a:p>
        </p:txBody>
      </p:sp>
      <p:sp>
        <p:nvSpPr>
          <p:cNvPr id="9" name="TextBox 8">
            <a:extLst>
              <a:ext uri="{FF2B5EF4-FFF2-40B4-BE49-F238E27FC236}">
                <a16:creationId xmlns:a16="http://schemas.microsoft.com/office/drawing/2014/main" id="{271362A2-A5E1-A57B-E87B-9CF696C725AC}"/>
              </a:ext>
            </a:extLst>
          </p:cNvPr>
          <p:cNvSpPr txBox="1"/>
          <p:nvPr/>
        </p:nvSpPr>
        <p:spPr>
          <a:xfrm>
            <a:off x="0" y="6424216"/>
            <a:ext cx="11961233"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24244"/>
                </a:solidFill>
                <a:effectLst/>
                <a:uLnTx/>
                <a:uFillTx/>
                <a:latin typeface="Arial" panose="020B0604020202020204" pitchFamily="34" charset="0"/>
                <a:ea typeface="+mn-ea"/>
                <a:cs typeface="Arial" panose="020B0604020202020204" pitchFamily="34" charset="0"/>
              </a:rPr>
              <a:t>Creative Commons Attribution License 4.0. Mehta A, et al. Front Cardiovasc Med. 2024:11:1354158. </a:t>
            </a:r>
          </a:p>
        </p:txBody>
      </p:sp>
      <p:sp>
        <p:nvSpPr>
          <p:cNvPr id="4" name="TextBox 3">
            <a:extLst>
              <a:ext uri="{FF2B5EF4-FFF2-40B4-BE49-F238E27FC236}">
                <a16:creationId xmlns:a16="http://schemas.microsoft.com/office/drawing/2014/main" id="{3454994A-7A18-F5ED-B458-6263FAA375E1}"/>
              </a:ext>
            </a:extLst>
          </p:cNvPr>
          <p:cNvSpPr txBox="1"/>
          <p:nvPr/>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7F7F7F"/>
                </a:solidFill>
                <a:effectLst/>
                <a:uLnTx/>
                <a:uFillTx/>
                <a:latin typeface="Arial" panose="020B0604020202020204" pitchFamily="34" charset="0"/>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75874321"/>
      </p:ext>
    </p:extLst>
  </p:cSld>
  <p:clrMapOvr>
    <a:masterClrMapping/>
  </p:clrMapOvr>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SHAPEID" val=" 4"/>
</p:tagLst>
</file>

<file path=ppt/tags/tag10.xml><?xml version="1.0" encoding="utf-8"?>
<p:tagLst xmlns:a="http://schemas.openxmlformats.org/drawingml/2006/main" xmlns:r="http://schemas.openxmlformats.org/officeDocument/2006/relationships" xmlns:p="http://schemas.openxmlformats.org/presentationml/2006/main">
  <p:tag name="SHAPEID" val=" 6"/>
</p:tagLst>
</file>

<file path=ppt/tags/tag11.xml><?xml version="1.0" encoding="utf-8"?>
<p:tagLst xmlns:a="http://schemas.openxmlformats.org/drawingml/2006/main" xmlns:r="http://schemas.openxmlformats.org/officeDocument/2006/relationships" xmlns:p="http://schemas.openxmlformats.org/presentationml/2006/main">
  <p:tag name="SHAPEID" val=" 16"/>
</p:tagLst>
</file>

<file path=ppt/tags/tag12.xml><?xml version="1.0" encoding="utf-8"?>
<p:tagLst xmlns:a="http://schemas.openxmlformats.org/drawingml/2006/main" xmlns:r="http://schemas.openxmlformats.org/officeDocument/2006/relationships" xmlns:p="http://schemas.openxmlformats.org/presentationml/2006/main">
  <p:tag name="SHAPEID" val=" 3"/>
</p:tagLst>
</file>

<file path=ppt/tags/tag13.xml><?xml version="1.0" encoding="utf-8"?>
<p:tagLst xmlns:a="http://schemas.openxmlformats.org/drawingml/2006/main" xmlns:r="http://schemas.openxmlformats.org/officeDocument/2006/relationships" xmlns:p="http://schemas.openxmlformats.org/presentationml/2006/main">
  <p:tag name="SHAPEID" val=" 4"/>
</p:tagLst>
</file>

<file path=ppt/tags/tag14.xml><?xml version="1.0" encoding="utf-8"?>
<p:tagLst xmlns:a="http://schemas.openxmlformats.org/drawingml/2006/main" xmlns:r="http://schemas.openxmlformats.org/officeDocument/2006/relationships" xmlns:p="http://schemas.openxmlformats.org/presentationml/2006/main">
  <p:tag name="SHAPEID" val=" 5"/>
</p:tagLst>
</file>

<file path=ppt/tags/tag15.xml><?xml version="1.0" encoding="utf-8"?>
<p:tagLst xmlns:a="http://schemas.openxmlformats.org/drawingml/2006/main" xmlns:r="http://schemas.openxmlformats.org/officeDocument/2006/relationships" xmlns:p="http://schemas.openxmlformats.org/presentationml/2006/main">
  <p:tag name="SHAPEID" val=" 8"/>
</p:tagLst>
</file>

<file path=ppt/tags/tag16.xml><?xml version="1.0" encoding="utf-8"?>
<p:tagLst xmlns:a="http://schemas.openxmlformats.org/drawingml/2006/main" xmlns:r="http://schemas.openxmlformats.org/officeDocument/2006/relationships" xmlns:p="http://schemas.openxmlformats.org/presentationml/2006/main">
  <p:tag name="SHAPEID" val=" 9"/>
</p:tagLst>
</file>

<file path=ppt/tags/tag17.xml><?xml version="1.0" encoding="utf-8"?>
<p:tagLst xmlns:a="http://schemas.openxmlformats.org/drawingml/2006/main" xmlns:r="http://schemas.openxmlformats.org/officeDocument/2006/relationships" xmlns:p="http://schemas.openxmlformats.org/presentationml/2006/main">
  <p:tag name="SHAPEID" val=" 10"/>
</p:tagLst>
</file>

<file path=ppt/tags/tag18.xml><?xml version="1.0" encoding="utf-8"?>
<p:tagLst xmlns:a="http://schemas.openxmlformats.org/drawingml/2006/main" xmlns:r="http://schemas.openxmlformats.org/officeDocument/2006/relationships" xmlns:p="http://schemas.openxmlformats.org/presentationml/2006/main">
  <p:tag name="SHAPEID" val=" 11"/>
</p:tagLst>
</file>

<file path=ppt/tags/tag19.xml><?xml version="1.0" encoding="utf-8"?>
<p:tagLst xmlns:a="http://schemas.openxmlformats.org/drawingml/2006/main" xmlns:r="http://schemas.openxmlformats.org/officeDocument/2006/relationships" xmlns:p="http://schemas.openxmlformats.org/presentationml/2006/main">
  <p:tag name="SHAPEID" val=" 12"/>
</p:tagLst>
</file>

<file path=ppt/tags/tag2.xml><?xml version="1.0" encoding="utf-8"?>
<p:tagLst xmlns:a="http://schemas.openxmlformats.org/drawingml/2006/main" xmlns:r="http://schemas.openxmlformats.org/officeDocument/2006/relationships" xmlns:p="http://schemas.openxmlformats.org/presentationml/2006/main">
  <p:tag name="SHAPEID" val=" 15"/>
</p:tagLst>
</file>

<file path=ppt/tags/tag20.xml><?xml version="1.0" encoding="utf-8"?>
<p:tagLst xmlns:a="http://schemas.openxmlformats.org/drawingml/2006/main" xmlns:r="http://schemas.openxmlformats.org/officeDocument/2006/relationships" xmlns:p="http://schemas.openxmlformats.org/presentationml/2006/main">
  <p:tag name="SHAPEID" val=" 15"/>
</p:tagLst>
</file>

<file path=ppt/tags/tag21.xml><?xml version="1.0" encoding="utf-8"?>
<p:tagLst xmlns:a="http://schemas.openxmlformats.org/drawingml/2006/main" xmlns:r="http://schemas.openxmlformats.org/officeDocument/2006/relationships" xmlns:p="http://schemas.openxmlformats.org/presentationml/2006/main">
  <p:tag name="SHAPEID" val=" 6"/>
</p:tagLst>
</file>

<file path=ppt/tags/tag22.xml><?xml version="1.0" encoding="utf-8"?>
<p:tagLst xmlns:a="http://schemas.openxmlformats.org/drawingml/2006/main" xmlns:r="http://schemas.openxmlformats.org/officeDocument/2006/relationships" xmlns:p="http://schemas.openxmlformats.org/presentationml/2006/main">
  <p:tag name="SHAPEID" val=" 6"/>
</p:tagLst>
</file>

<file path=ppt/tags/tag23.xml><?xml version="1.0" encoding="utf-8"?>
<p:tagLst xmlns:a="http://schemas.openxmlformats.org/drawingml/2006/main" xmlns:r="http://schemas.openxmlformats.org/officeDocument/2006/relationships" xmlns:p="http://schemas.openxmlformats.org/presentationml/2006/main">
  <p:tag name="SHAPEID" val=" 7"/>
</p:tagLst>
</file>

<file path=ppt/tags/tag24.xml><?xml version="1.0" encoding="utf-8"?>
<p:tagLst xmlns:a="http://schemas.openxmlformats.org/drawingml/2006/main" xmlns:r="http://schemas.openxmlformats.org/officeDocument/2006/relationships" xmlns:p="http://schemas.openxmlformats.org/presentationml/2006/main">
  <p:tag name="AS_UNIQUEID" val="90"/>
</p:tagLst>
</file>

<file path=ppt/tags/tag25.xml><?xml version="1.0" encoding="utf-8"?>
<p:tagLst xmlns:a="http://schemas.openxmlformats.org/drawingml/2006/main" xmlns:r="http://schemas.openxmlformats.org/officeDocument/2006/relationships" xmlns:p="http://schemas.openxmlformats.org/presentationml/2006/main">
  <p:tag name="PPSPLIT_ORIGINALSLIDENUMBER" val="1"/>
</p:tagLst>
</file>

<file path=ppt/tags/tag26.xml><?xml version="1.0" encoding="utf-8"?>
<p:tagLst xmlns:a="http://schemas.openxmlformats.org/drawingml/2006/main" xmlns:r="http://schemas.openxmlformats.org/officeDocument/2006/relationships" xmlns:p="http://schemas.openxmlformats.org/presentationml/2006/main">
  <p:tag name="PPSPLIT_ORIGINALSLIDENUMBER" val="2"/>
</p:tagLst>
</file>

<file path=ppt/tags/tag2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 name="PPSPLIT_DONE" val="1"/>
</p:tagLst>
</file>

<file path=ppt/tags/tag28.xml><?xml version="1.0" encoding="utf-8"?>
<p:tagLst xmlns:a="http://schemas.openxmlformats.org/drawingml/2006/main" xmlns:r="http://schemas.openxmlformats.org/officeDocument/2006/relationships" xmlns:p="http://schemas.openxmlformats.org/presentationml/2006/main">
  <p:tag name="PPSPLIT_ID" val=" 8"/>
</p:tagLst>
</file>

<file path=ppt/tags/tag29.xml><?xml version="1.0" encoding="utf-8"?>
<p:tagLst xmlns:a="http://schemas.openxmlformats.org/drawingml/2006/main" xmlns:r="http://schemas.openxmlformats.org/officeDocument/2006/relationships" xmlns:p="http://schemas.openxmlformats.org/presentationml/2006/main">
  <p:tag name="PPSPLIT_ID" val=" 2"/>
</p:tagLst>
</file>

<file path=ppt/tags/tag3.xml><?xml version="1.0" encoding="utf-8"?>
<p:tagLst xmlns:a="http://schemas.openxmlformats.org/drawingml/2006/main" xmlns:r="http://schemas.openxmlformats.org/officeDocument/2006/relationships" xmlns:p="http://schemas.openxmlformats.org/presentationml/2006/main">
  <p:tag name="SHAPEID" val=" 13"/>
</p:tagLst>
</file>

<file path=ppt/tags/tag30.xml><?xml version="1.0" encoding="utf-8"?>
<p:tagLst xmlns:a="http://schemas.openxmlformats.org/drawingml/2006/main" xmlns:r="http://schemas.openxmlformats.org/officeDocument/2006/relationships" xmlns:p="http://schemas.openxmlformats.org/presentationml/2006/main">
  <p:tag name="PPSPLIT_ID" val=" 4"/>
</p:tagLst>
</file>

<file path=ppt/tags/tag31.xml><?xml version="1.0" encoding="utf-8"?>
<p:tagLst xmlns:a="http://schemas.openxmlformats.org/drawingml/2006/main" xmlns:r="http://schemas.openxmlformats.org/officeDocument/2006/relationships" xmlns:p="http://schemas.openxmlformats.org/presentationml/2006/main">
  <p:tag name="PPSPLIT_ID" val=" 5"/>
</p:tagLst>
</file>

<file path=ppt/tags/tag32.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
</p:tagLst>
</file>

<file path=ppt/tags/tag33.xml><?xml version="1.0" encoding="utf-8"?>
<p:tagLst xmlns:a="http://schemas.openxmlformats.org/drawingml/2006/main" xmlns:r="http://schemas.openxmlformats.org/officeDocument/2006/relationships" xmlns:p="http://schemas.openxmlformats.org/presentationml/2006/main">
  <p:tag name="PPSPLIT_ID" val=" 8"/>
</p:tagLst>
</file>

<file path=ppt/tags/tag34.xml><?xml version="1.0" encoding="utf-8"?>
<p:tagLst xmlns:a="http://schemas.openxmlformats.org/drawingml/2006/main" xmlns:r="http://schemas.openxmlformats.org/officeDocument/2006/relationships" xmlns:p="http://schemas.openxmlformats.org/presentationml/2006/main">
  <p:tag name="PPSPLIT_ID" val=" 2"/>
</p:tagLst>
</file>

<file path=ppt/tags/tag35.xml><?xml version="1.0" encoding="utf-8"?>
<p:tagLst xmlns:a="http://schemas.openxmlformats.org/drawingml/2006/main" xmlns:r="http://schemas.openxmlformats.org/officeDocument/2006/relationships" xmlns:p="http://schemas.openxmlformats.org/presentationml/2006/main">
  <p:tag name="PPSPLIT_ID" val=" 4"/>
</p:tagLst>
</file>

<file path=ppt/tags/tag36.xml><?xml version="1.0" encoding="utf-8"?>
<p:tagLst xmlns:a="http://schemas.openxmlformats.org/drawingml/2006/main" xmlns:r="http://schemas.openxmlformats.org/officeDocument/2006/relationships" xmlns:p="http://schemas.openxmlformats.org/presentationml/2006/main">
  <p:tag name="PPSPLIT_ID" val=" 5"/>
</p:tagLst>
</file>

<file path=ppt/tags/tag37.xml><?xml version="1.0" encoding="utf-8"?>
<p:tagLst xmlns:a="http://schemas.openxmlformats.org/drawingml/2006/main" xmlns:r="http://schemas.openxmlformats.org/officeDocument/2006/relationships" xmlns:p="http://schemas.openxmlformats.org/presentationml/2006/main">
  <p:tag name="PPSPLIT_ID" val=" 7"/>
</p:tagLst>
</file>

<file path=ppt/tags/tag38.xml><?xml version="1.0" encoding="utf-8"?>
<p:tagLst xmlns:a="http://schemas.openxmlformats.org/drawingml/2006/main" xmlns:r="http://schemas.openxmlformats.org/officeDocument/2006/relationships" xmlns:p="http://schemas.openxmlformats.org/presentationml/2006/main">
  <p:tag name="PPSPLIT_ORIGINALSLIDENUMBER" val="4"/>
</p:tagLst>
</file>

<file path=ppt/tags/tag39.xml><?xml version="1.0" encoding="utf-8"?>
<p:tagLst xmlns:a="http://schemas.openxmlformats.org/drawingml/2006/main" xmlns:r="http://schemas.openxmlformats.org/officeDocument/2006/relationships" xmlns:p="http://schemas.openxmlformats.org/presentationml/2006/main">
  <p:tag name="PPSPLIT_ORIGINALSLIDENUMBER" val="5"/>
</p:tagLst>
</file>

<file path=ppt/tags/tag4.xml><?xml version="1.0" encoding="utf-8"?>
<p:tagLst xmlns:a="http://schemas.openxmlformats.org/drawingml/2006/main" xmlns:r="http://schemas.openxmlformats.org/officeDocument/2006/relationships" xmlns:p="http://schemas.openxmlformats.org/presentationml/2006/main">
  <p:tag name="SHAPEID" val=" 7"/>
</p:tagLst>
</file>

<file path=ppt/tags/tag40.xml><?xml version="1.0" encoding="utf-8"?>
<p:tagLst xmlns:a="http://schemas.openxmlformats.org/drawingml/2006/main" xmlns:r="http://schemas.openxmlformats.org/officeDocument/2006/relationships" xmlns:p="http://schemas.openxmlformats.org/presentationml/2006/main">
  <p:tag name="PPSPLIT_ORIGINALSLIDENUMBER" val="6"/>
</p:tagLst>
</file>

<file path=ppt/tags/tag41.xml><?xml version="1.0" encoding="utf-8"?>
<p:tagLst xmlns:a="http://schemas.openxmlformats.org/drawingml/2006/main" xmlns:r="http://schemas.openxmlformats.org/officeDocument/2006/relationships" xmlns:p="http://schemas.openxmlformats.org/presentationml/2006/main">
  <p:tag name="PPSPLIT_ORIGINALSLIDENUMBER" val="7"/>
</p:tagLst>
</file>

<file path=ppt/tags/tag42.xml><?xml version="1.0" encoding="utf-8"?>
<p:tagLst xmlns:a="http://schemas.openxmlformats.org/drawingml/2006/main" xmlns:r="http://schemas.openxmlformats.org/officeDocument/2006/relationships" xmlns:p="http://schemas.openxmlformats.org/presentationml/2006/main">
  <p:tag name="PPSPLIT_ORIGINALSLIDENUMBER" val="8"/>
</p:tagLst>
</file>

<file path=ppt/tags/tag43.xml><?xml version="1.0" encoding="utf-8"?>
<p:tagLst xmlns:a="http://schemas.openxmlformats.org/drawingml/2006/main" xmlns:r="http://schemas.openxmlformats.org/officeDocument/2006/relationships" xmlns:p="http://schemas.openxmlformats.org/presentationml/2006/main">
  <p:tag name="PPSPLIT_ORIGINALSLIDENUMBER" val="9"/>
</p:tagLst>
</file>

<file path=ppt/tags/tag44.xml><?xml version="1.0" encoding="utf-8"?>
<p:tagLst xmlns:a="http://schemas.openxmlformats.org/drawingml/2006/main" xmlns:r="http://schemas.openxmlformats.org/officeDocument/2006/relationships" xmlns:p="http://schemas.openxmlformats.org/presentationml/2006/main">
  <p:tag name="PPSPLIT_ORIGINALSLIDENUMBER" val="10"/>
</p:tagLst>
</file>

<file path=ppt/tags/tag45.xml><?xml version="1.0" encoding="utf-8"?>
<p:tagLst xmlns:a="http://schemas.openxmlformats.org/drawingml/2006/main" xmlns:r="http://schemas.openxmlformats.org/officeDocument/2006/relationships" xmlns:p="http://schemas.openxmlformats.org/presentationml/2006/main">
  <p:tag name="PPSPLIT_ORIGINALSLIDENUMBER" val="11"/>
</p:tagLst>
</file>

<file path=ppt/tags/tag46.xml><?xml version="1.0" encoding="utf-8"?>
<p:tagLst xmlns:a="http://schemas.openxmlformats.org/drawingml/2006/main" xmlns:r="http://schemas.openxmlformats.org/officeDocument/2006/relationships" xmlns:p="http://schemas.openxmlformats.org/presentationml/2006/main">
  <p:tag name="PPSPLIT_ORIGINALSLIDENUMBER" val="12"/>
</p:tagLst>
</file>

<file path=ppt/tags/tag47.xml><?xml version="1.0" encoding="utf-8"?>
<p:tagLst xmlns:a="http://schemas.openxmlformats.org/drawingml/2006/main" xmlns:r="http://schemas.openxmlformats.org/officeDocument/2006/relationships" xmlns:p="http://schemas.openxmlformats.org/presentationml/2006/main">
  <p:tag name="PPSPLIT_ORIGINALSLIDENUMBER" val="13"/>
</p:tagLst>
</file>

<file path=ppt/tags/tag48.xml><?xml version="1.0" encoding="utf-8"?>
<p:tagLst xmlns:a="http://schemas.openxmlformats.org/drawingml/2006/main" xmlns:r="http://schemas.openxmlformats.org/officeDocument/2006/relationships" xmlns:p="http://schemas.openxmlformats.org/presentationml/2006/main">
  <p:tag name="PPSPLIT_ORIGINALSLIDENUMBER" val="14"/>
</p:tagLst>
</file>

<file path=ppt/tags/tag49.xml><?xml version="1.0" encoding="utf-8"?>
<p:tagLst xmlns:a="http://schemas.openxmlformats.org/drawingml/2006/main" xmlns:r="http://schemas.openxmlformats.org/officeDocument/2006/relationships" xmlns:p="http://schemas.openxmlformats.org/presentationml/2006/main">
  <p:tag name="PPSPLIT_ORIGINALSLIDENUMBER" val="15"/>
</p:tagLst>
</file>

<file path=ppt/tags/tag5.xml><?xml version="1.0" encoding="utf-8"?>
<p:tagLst xmlns:a="http://schemas.openxmlformats.org/drawingml/2006/main" xmlns:r="http://schemas.openxmlformats.org/officeDocument/2006/relationships" xmlns:p="http://schemas.openxmlformats.org/presentationml/2006/main">
  <p:tag name="SHAPEID" val=" 11"/>
</p:tagLst>
</file>

<file path=ppt/tags/tag50.xml><?xml version="1.0" encoding="utf-8"?>
<p:tagLst xmlns:a="http://schemas.openxmlformats.org/drawingml/2006/main" xmlns:r="http://schemas.openxmlformats.org/officeDocument/2006/relationships" xmlns:p="http://schemas.openxmlformats.org/presentationml/2006/main">
  <p:tag name="PPSPLIT_ORIGINALSLIDENUMBER" val="16"/>
</p:tagLst>
</file>

<file path=ppt/tags/tag51.xml><?xml version="1.0" encoding="utf-8"?>
<p:tagLst xmlns:a="http://schemas.openxmlformats.org/drawingml/2006/main" xmlns:r="http://schemas.openxmlformats.org/officeDocument/2006/relationships" xmlns:p="http://schemas.openxmlformats.org/presentationml/2006/main">
  <p:tag name="PPSPLIT_ORIGINALSLIDENUMBER" val="17"/>
</p:tagLst>
</file>

<file path=ppt/tags/tag6.xml><?xml version="1.0" encoding="utf-8"?>
<p:tagLst xmlns:a="http://schemas.openxmlformats.org/drawingml/2006/main" xmlns:r="http://schemas.openxmlformats.org/officeDocument/2006/relationships" xmlns:p="http://schemas.openxmlformats.org/presentationml/2006/main">
  <p:tag name="SHAPEID" val=" 6"/>
</p:tagLst>
</file>

<file path=ppt/tags/tag7.xml><?xml version="1.0" encoding="utf-8"?>
<p:tagLst xmlns:a="http://schemas.openxmlformats.org/drawingml/2006/main" xmlns:r="http://schemas.openxmlformats.org/officeDocument/2006/relationships" xmlns:p="http://schemas.openxmlformats.org/presentationml/2006/main">
  <p:tag name="SHAPEID" val=" 6"/>
</p:tagLst>
</file>

<file path=ppt/tags/tag8.xml><?xml version="1.0" encoding="utf-8"?>
<p:tagLst xmlns:a="http://schemas.openxmlformats.org/drawingml/2006/main" xmlns:r="http://schemas.openxmlformats.org/officeDocument/2006/relationships" xmlns:p="http://schemas.openxmlformats.org/presentationml/2006/main">
  <p:tag name="SHAPEID" val=" 6"/>
</p:tagLst>
</file>

<file path=ppt/tags/tag9.xml><?xml version="1.0" encoding="utf-8"?>
<p:tagLst xmlns:a="http://schemas.openxmlformats.org/drawingml/2006/main" xmlns:r="http://schemas.openxmlformats.org/officeDocument/2006/relationships" xmlns:p="http://schemas.openxmlformats.org/presentationml/2006/main">
  <p:tag name="SHAPEID" val=" 6"/>
</p:tagLst>
</file>

<file path=ppt/theme/theme1.xml><?xml version="1.0" encoding="utf-8"?>
<a:theme xmlns:a="http://schemas.openxmlformats.org/drawingml/2006/main" name="GENERIC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Heart+CARDIO Branded">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13.xml><?xml version="1.0" encoding="utf-8"?>
<a:theme xmlns:a="http://schemas.openxmlformats.org/drawingml/2006/main" name="3_Cana 2 template - draft">
  <a:themeElements>
    <a:clrScheme name="VOYAGER">
      <a:dk1>
        <a:sysClr val="windowText" lastClr="000000"/>
      </a:dk1>
      <a:lt1>
        <a:sysClr val="window" lastClr="FFFFFF"/>
      </a:lt1>
      <a:dk2>
        <a:srgbClr val="3163BD"/>
      </a:dk2>
      <a:lt2>
        <a:srgbClr val="AFB3B5"/>
      </a:lt2>
      <a:accent1>
        <a:srgbClr val="95CFB9"/>
      </a:accent1>
      <a:accent2>
        <a:srgbClr val="822CA9"/>
      </a:accent2>
      <a:accent3>
        <a:srgbClr val="FFC000"/>
      </a:accent3>
      <a:accent4>
        <a:srgbClr val="91BA2C"/>
      </a:accent4>
      <a:accent5>
        <a:srgbClr val="394B59"/>
      </a:accent5>
      <a:accent6>
        <a:srgbClr val="F67B00"/>
      </a:accent6>
      <a:hlink>
        <a:srgbClr val="EC7CB1"/>
      </a:hlink>
      <a:folHlink>
        <a:srgbClr val="0A48F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na 2 template - draft" id="{E0544C7F-C07D-4DA7-9190-7C6464E34CF4}" vid="{33ADAF13-9A1F-4EEB-94C9-486162A1719B}"/>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IMI_Template_white">
  <a:themeElements>
    <a:clrScheme name="TIMI_Template_white 13">
      <a:dk1>
        <a:srgbClr val="000000"/>
      </a:dk1>
      <a:lt1>
        <a:srgbClr val="FFFFFF"/>
      </a:lt1>
      <a:dk2>
        <a:srgbClr val="990000"/>
      </a:dk2>
      <a:lt2>
        <a:srgbClr val="808080"/>
      </a:lt2>
      <a:accent1>
        <a:srgbClr val="800000"/>
      </a:accent1>
      <a:accent2>
        <a:srgbClr val="333399"/>
      </a:accent2>
      <a:accent3>
        <a:srgbClr val="FFFFFF"/>
      </a:accent3>
      <a:accent4>
        <a:srgbClr val="000000"/>
      </a:accent4>
      <a:accent5>
        <a:srgbClr val="C0AAAA"/>
      </a:accent5>
      <a:accent6>
        <a:srgbClr val="2D2D8A"/>
      </a:accent6>
      <a:hlink>
        <a:srgbClr val="000099"/>
      </a:hlink>
      <a:folHlink>
        <a:srgbClr val="0000FF"/>
      </a:folHlink>
    </a:clrScheme>
    <a:fontScheme name="TIMI_Template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MI_Template_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MI_Template_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MI_Template_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MI_Template_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MI_Template_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MI_Template_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MI_Template_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MI_Template_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MI_Template_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MI_Template_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MI_Template_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MI_Template_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MI_Template_white 13">
        <a:dk1>
          <a:srgbClr val="000000"/>
        </a:dk1>
        <a:lt1>
          <a:srgbClr val="FFFFFF"/>
        </a:lt1>
        <a:dk2>
          <a:srgbClr val="990000"/>
        </a:dk2>
        <a:lt2>
          <a:srgbClr val="808080"/>
        </a:lt2>
        <a:accent1>
          <a:srgbClr val="800000"/>
        </a:accent1>
        <a:accent2>
          <a:srgbClr val="333399"/>
        </a:accent2>
        <a:accent3>
          <a:srgbClr val="FFFFFF"/>
        </a:accent3>
        <a:accent4>
          <a:srgbClr val="000000"/>
        </a:accent4>
        <a:accent5>
          <a:srgbClr val="C0AAAA"/>
        </a:accent5>
        <a:accent6>
          <a:srgbClr val="2D2D8A"/>
        </a:accent6>
        <a:hlink>
          <a:srgbClr val="000099"/>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ark Background">
  <a:themeElements>
    <a:clrScheme name="American Heart Association">
      <a:dk1>
        <a:srgbClr val="000000"/>
      </a:dk1>
      <a:lt1>
        <a:srgbClr val="FFFFFF"/>
      </a:lt1>
      <a:dk2>
        <a:srgbClr val="2E2C2C"/>
      </a:dk2>
      <a:lt2>
        <a:srgbClr val="E8E8E8"/>
      </a:lt2>
      <a:accent1>
        <a:srgbClr val="C10E20"/>
      </a:accent1>
      <a:accent2>
        <a:srgbClr val="990000"/>
      </a:accent2>
      <a:accent3>
        <a:srgbClr val="000000"/>
      </a:accent3>
      <a:accent4>
        <a:srgbClr val="636466"/>
      </a:accent4>
      <a:accent5>
        <a:srgbClr val="E8E8E8"/>
      </a:accent5>
      <a:accent6>
        <a:srgbClr val="2E2C2C"/>
      </a:accent6>
      <a:hlink>
        <a:srgbClr val="C10E20"/>
      </a:hlink>
      <a:folHlink>
        <a:srgbClr val="99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CARDIO Branded">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ENERIC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ENERIC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eart+CARDIO Branded">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2AFAF9E862E340A977D67D429D76A3" ma:contentTypeVersion="15" ma:contentTypeDescription="Create a new document." ma:contentTypeScope="" ma:versionID="ffa315d3a1f815bb8d7b5eedc7a50585">
  <xsd:schema xmlns:xsd="http://www.w3.org/2001/XMLSchema" xmlns:xs="http://www.w3.org/2001/XMLSchema" xmlns:p="http://schemas.microsoft.com/office/2006/metadata/properties" xmlns:ns2="d3559351-e2b8-40ac-ba6f-ab84b66715b9" xmlns:ns3="ce2fdae2-5403-4a92-ac9e-ddcd8522701e" targetNamespace="http://schemas.microsoft.com/office/2006/metadata/properties" ma:root="true" ma:fieldsID="61ca6c2ba3a9059b2841306e3ee709b0" ns2:_="" ns3:_="">
    <xsd:import namespace="d3559351-e2b8-40ac-ba6f-ab84b66715b9"/>
    <xsd:import namespace="ce2fdae2-5403-4a92-ac9e-ddcd8522701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SearchProperties"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59351-e2b8-40ac-ba6f-ab84b66715b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c508450-bced-4b4d-98d2-cf1ddb36cff2}" ma:internalName="TaxCatchAll" ma:showField="CatchAllData" ma:web="d3559351-e2b8-40ac-ba6f-ab84b66715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2fdae2-5403-4a92-ac9e-ddcd852270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0f99b7d-70a6-40d3-b94c-662730ffe56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2fdae2-5403-4a92-ac9e-ddcd8522701e">
      <Terms xmlns="http://schemas.microsoft.com/office/infopath/2007/PartnerControls"/>
    </lcf76f155ced4ddcb4097134ff3c332f>
    <TaxCatchAll xmlns="d3559351-e2b8-40ac-ba6f-ab84b66715b9" xsi:nil="true"/>
    <_dlc_DocId xmlns="d3559351-e2b8-40ac-ba6f-ab84b66715b9">WWY577X7UKAA-197674676-3103</_dlc_DocId>
    <_dlc_DocIdUrl xmlns="d3559351-e2b8-40ac-ba6f-ab84b66715b9">
      <Url>https://webmdhealth.sharepoint.com/sites/MedscapeConferences/_layouts/15/DocIdRedir.aspx?ID=WWY577X7UKAA-197674676-3103</Url>
      <Description>WWY577X7UKAA-197674676-3103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96D0FB-D8A7-4CDA-AEB3-3300AF78E789}"/>
</file>

<file path=customXml/itemProps2.xml><?xml version="1.0" encoding="utf-8"?>
<ds:datastoreItem xmlns:ds="http://schemas.openxmlformats.org/officeDocument/2006/customXml" ds:itemID="{80E237E5-4FFE-4607-8F70-A5FC91A3459A}">
  <ds:schemaRefs>
    <ds:schemaRef ds:uri="http://schemas.microsoft.com/sharepoint/events"/>
  </ds:schemaRefs>
</ds:datastoreItem>
</file>

<file path=customXml/itemProps3.xml><?xml version="1.0" encoding="utf-8"?>
<ds:datastoreItem xmlns:ds="http://schemas.openxmlformats.org/officeDocument/2006/customXml" ds:itemID="{F46BFD5B-EEA7-4A26-8370-D4106D2033AE}">
  <ds:schemaRefs>
    <ds:schemaRef ds:uri="ce2fdae2-5403-4a92-ac9e-ddcd8522701e"/>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d3559351-e2b8-40ac-ba6f-ab84b66715b9"/>
    <ds:schemaRef ds:uri="http://schemas.openxmlformats.org/package/2006/metadata/core-properties"/>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65EF8EEA-6300-4513-85DB-E54A9D32DD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22041</Words>
  <Application>Microsoft Office PowerPoint</Application>
  <PresentationFormat>Widescreen</PresentationFormat>
  <Paragraphs>2001</Paragraphs>
  <Slides>177</Slides>
  <Notes>121</Notes>
  <HiddenSlides>1</HiddenSlides>
  <MMClips>2</MMClips>
  <ScaleCrop>false</ScaleCrop>
  <HeadingPairs>
    <vt:vector size="6" baseType="variant">
      <vt:variant>
        <vt:lpstr>Fonts Used</vt:lpstr>
      </vt:variant>
      <vt:variant>
        <vt:i4>29</vt:i4>
      </vt:variant>
      <vt:variant>
        <vt:lpstr>Theme</vt:lpstr>
      </vt:variant>
      <vt:variant>
        <vt:i4>18</vt:i4>
      </vt:variant>
      <vt:variant>
        <vt:lpstr>Slide Titles</vt:lpstr>
      </vt:variant>
      <vt:variant>
        <vt:i4>177</vt:i4>
      </vt:variant>
    </vt:vector>
  </HeadingPairs>
  <TitlesOfParts>
    <vt:vector size="224" baseType="lpstr">
      <vt:lpstr>Aptos</vt:lpstr>
      <vt:lpstr>Aptos Black</vt:lpstr>
      <vt:lpstr>Aptos Display</vt:lpstr>
      <vt:lpstr>Arial</vt:lpstr>
      <vt:lpstr>Arial Black</vt:lpstr>
      <vt:lpstr>Arial Narrow</vt:lpstr>
      <vt:lpstr>BlinkMacSystemFont</vt:lpstr>
      <vt:lpstr>Brush Script MT</vt:lpstr>
      <vt:lpstr>Calibri</vt:lpstr>
      <vt:lpstr>Calibri Light</vt:lpstr>
      <vt:lpstr>Courier New</vt:lpstr>
      <vt:lpstr>ElsevierGulliver</vt:lpstr>
      <vt:lpstr>Franklin Gothic Book</vt:lpstr>
      <vt:lpstr>Helvetica</vt:lpstr>
      <vt:lpstr>Helvetica Neue Light</vt:lpstr>
      <vt:lpstr>HelveticaNeue</vt:lpstr>
      <vt:lpstr>Ink Free</vt:lpstr>
      <vt:lpstr>Lub Dub Bold</vt:lpstr>
      <vt:lpstr>Lub Dub Heavy</vt:lpstr>
      <vt:lpstr>Lub Dub Medium</vt:lpstr>
      <vt:lpstr>Merriweather Sans</vt:lpstr>
      <vt:lpstr>Montserrat SemiBold</vt:lpstr>
      <vt:lpstr>Proxima Nova Rg</vt:lpstr>
      <vt:lpstr>Roboto Condensed</vt:lpstr>
      <vt:lpstr>Roboto Mono Web</vt:lpstr>
      <vt:lpstr>SF Compact Text Light</vt:lpstr>
      <vt:lpstr>Symbol</vt:lpstr>
      <vt:lpstr>Times New Roman</vt:lpstr>
      <vt:lpstr>Wingdings</vt:lpstr>
      <vt:lpstr>GENERIC SLIDES</vt:lpstr>
      <vt:lpstr>NORMAL SLIDES</vt:lpstr>
      <vt:lpstr>Heart+CARDIO Branded</vt:lpstr>
      <vt:lpstr>1_GENERIC SLIDES</vt:lpstr>
      <vt:lpstr>2_GENERIC SLIDES</vt:lpstr>
      <vt:lpstr>1_Heart+CARDIO Branded</vt:lpstr>
      <vt:lpstr>1_NORMAL SLIDES</vt:lpstr>
      <vt:lpstr>2_NORMAL SLIDES</vt:lpstr>
      <vt:lpstr>3_NORMAL SLIDES</vt:lpstr>
      <vt:lpstr>2_Heart+CARDIO Branded</vt:lpstr>
      <vt:lpstr>3_Office Theme</vt:lpstr>
      <vt:lpstr>Simple Slides</vt:lpstr>
      <vt:lpstr>3_Cana 2 template - draft</vt:lpstr>
      <vt:lpstr>2_Office Theme</vt:lpstr>
      <vt:lpstr>TIMI_Template_white</vt:lpstr>
      <vt:lpstr>Dark Background</vt:lpstr>
      <vt:lpstr>Office Theme</vt:lpstr>
      <vt:lpstr>4_NORMAL SLIDES</vt:lpstr>
      <vt:lpstr>Diagnosing Myocardial Infarction in the Era of Ultrasensitive Troponins</vt:lpstr>
      <vt:lpstr>Outline</vt:lpstr>
      <vt:lpstr>Troponin Complex: A Road Map</vt:lpstr>
      <vt:lpstr>2-Compartment Troponin Biology</vt:lpstr>
      <vt:lpstr>Diagnosis of MI</vt:lpstr>
      <vt:lpstr>The Fourth Universal Definition of MI</vt:lpstr>
      <vt:lpstr>High-Sensitivity Troponin Assays</vt:lpstr>
      <vt:lpstr>PowerPoint Presentation</vt:lpstr>
      <vt:lpstr>Population Measurements of hsTnT</vt:lpstr>
      <vt:lpstr>High-Sensitivity Troponin and Acute Myocardial Injury</vt:lpstr>
      <vt:lpstr>Speed to Diagnosis in Acute MI</vt:lpstr>
      <vt:lpstr>Sex-Based Differences in hsTn</vt:lpstr>
      <vt:lpstr>ESC Protocol: 0/1 or 0/3H</vt:lpstr>
      <vt:lpstr>Ischemia and Necrosis: Conventional Tn Assay</vt:lpstr>
      <vt:lpstr>Ischemia and Necrosis: hs-cTn Assay</vt:lpstr>
      <vt:lpstr>The Golden Rules of Troponin Testing</vt:lpstr>
      <vt:lpstr>The Fourth Universal Definition of MI</vt:lpstr>
      <vt:lpstr>Determinants of Higher hsTn Concentrations in Those Without MI</vt:lpstr>
      <vt:lpstr>Determinants of Higher hsTn Concentrations in Those Without MI</vt:lpstr>
      <vt:lpstr>Differential Diagnosis of a Rising and/or Falling Troponin</vt:lpstr>
      <vt:lpstr>Understanding the Differential Diagnosis of an  Abnormal hsTn</vt:lpstr>
      <vt:lpstr>A Predictable US Response to the Advent of hs-cTn</vt:lpstr>
      <vt:lpstr>ED Algorithm, Massachusetts General Hospital</vt:lpstr>
      <vt:lpstr>Troponin Testing During ED Visits: MGB</vt:lpstr>
      <vt:lpstr>The Transition to hs-cTn</vt:lpstr>
      <vt:lpstr>Outline</vt:lpstr>
      <vt:lpstr>Conclusions</vt:lpstr>
      <vt:lpstr>Diagnosing Myocardial Infarction in the Era of Ultrasensitive Troponins</vt:lpstr>
      <vt:lpstr>Exploring Chronic Coronary Artery Disease: Latest Guidelines and Implications</vt:lpstr>
      <vt:lpstr>Axes of Risk and Treatment Targets in CAD</vt:lpstr>
      <vt:lpstr>Guidelines</vt:lpstr>
      <vt:lpstr>Nutrition and Exercise</vt:lpstr>
      <vt:lpstr>Cholesterol Management</vt:lpstr>
      <vt:lpstr>Blood Pressure Management</vt:lpstr>
      <vt:lpstr>Role of SGLT2i and GLP-1RA in CCD</vt:lpstr>
      <vt:lpstr>Role of Colchicine in CCD</vt:lpstr>
      <vt:lpstr>Anti-Anginal Therapy</vt:lpstr>
      <vt:lpstr>Recent Data and Controversies</vt:lpstr>
      <vt:lpstr>Treatment Goals for LDL-C Across Categories of Total CVD Risk</vt:lpstr>
      <vt:lpstr>Clear Outcomes -- Bempedoic Acid</vt:lpstr>
      <vt:lpstr>PowerPoint Presentation</vt:lpstr>
      <vt:lpstr>Plaque Optimization Prior to PCI?</vt:lpstr>
      <vt:lpstr>Clear Synergy -- Colchicine</vt:lpstr>
      <vt:lpstr>Clear Synergy -- Spironolactone</vt:lpstr>
      <vt:lpstr>Estimated Annualized Event Rate in AMI Trials:  PLACEBO ARMS</vt:lpstr>
      <vt:lpstr>Beta-Blocker After MI</vt:lpstr>
      <vt:lpstr>Beta-Blocker After MI… #2</vt:lpstr>
      <vt:lpstr>SGLT2i after Acute Myocardial Infarction</vt:lpstr>
      <vt:lpstr>GLP1a in ASCVD</vt:lpstr>
      <vt:lpstr>Antithrombotic Therapy Expert Perspectives</vt:lpstr>
      <vt:lpstr>Recommended Duration of Antiplatelet Therapy</vt:lpstr>
      <vt:lpstr>Antithrombotic Therapy</vt:lpstr>
      <vt:lpstr>COMPASS Combination of Aspirin and Rivaroxaban Reduces Thrombosis</vt:lpstr>
      <vt:lpstr>No Clear Winner for More Intensive Options and Bleeding Risk</vt:lpstr>
      <vt:lpstr>Personalization Is Critical</vt:lpstr>
      <vt:lpstr>Ticagrelor Monotherapy TWILIGHT</vt:lpstr>
      <vt:lpstr>Choice of Monotherapy: Aspirin or P2Y12 Inhibition? HOST-EXAM Extended Study</vt:lpstr>
      <vt:lpstr>Optimizing GDMT in Acute Coronary Syndrome Case-Based Guidance</vt:lpstr>
      <vt:lpstr>Agenda</vt:lpstr>
      <vt:lpstr>Patient Presentation</vt:lpstr>
      <vt:lpstr>Presenting Angiogram</vt:lpstr>
      <vt:lpstr>What’s Next?</vt:lpstr>
      <vt:lpstr>What’s Old in ACS GDMT</vt:lpstr>
      <vt:lpstr>Trends in Prescribing GDMT at Discharge</vt:lpstr>
      <vt:lpstr>GDMT Nonadherence</vt:lpstr>
      <vt:lpstr>Antiplatelet Therapies</vt:lpstr>
      <vt:lpstr>Antiplatelet Therapies</vt:lpstr>
      <vt:lpstr>De-Escalation of Antiplatelet Therapy in ACS</vt:lpstr>
      <vt:lpstr>Shortening Duration of Antiplatelet in ACS</vt:lpstr>
      <vt:lpstr>The EMMY Trial</vt:lpstr>
      <vt:lpstr>SGLT2 Inhibition in AMI</vt:lpstr>
      <vt:lpstr>DAPA-MI</vt:lpstr>
      <vt:lpstr>PCSK9 Inhibition in the Acute AMI Setting</vt:lpstr>
      <vt:lpstr>PCSK9 Inhibition in the Acute AMI Setting</vt:lpstr>
      <vt:lpstr>Guidelines for LLT in ACS</vt:lpstr>
      <vt:lpstr>Transfusion Strategies</vt:lpstr>
      <vt:lpstr>Cardiac Rehabilitation</vt:lpstr>
      <vt:lpstr>The SECURE Trial</vt:lpstr>
      <vt:lpstr>Case Follow-up</vt:lpstr>
      <vt:lpstr>What’s On the Horizon</vt:lpstr>
      <vt:lpstr>SOS-AMI</vt:lpstr>
      <vt:lpstr>ARTEMIS Trial</vt:lpstr>
      <vt:lpstr>CELEBRATE Trial</vt:lpstr>
      <vt:lpstr>Conclusions </vt:lpstr>
      <vt:lpstr>Modern Management of Cardiogenic Shock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Updates About                     Peripheral Artery Disease</vt:lpstr>
      <vt:lpstr>2024 ACC/AHA/AACVPR/APMA/ABC/SCAI/SVM/SVN/SVS/SIR/VESS Guideline for the Management of Lower Extremity Peripheral Artery Disease</vt:lpstr>
      <vt:lpstr>PowerPoint Presentation</vt:lpstr>
      <vt:lpstr>PowerPoint Presentation</vt:lpstr>
      <vt:lpstr>Health Disparities and PAD-Related Risk Amplifiers Increase Risk of MACE and MALE</vt:lpstr>
      <vt:lpstr>PowerPoint Presentation</vt:lpstr>
      <vt:lpstr>Components of Care for CLTI</vt:lpstr>
      <vt:lpstr>Health Equity</vt:lpstr>
      <vt:lpstr>Key Updates</vt:lpstr>
      <vt:lpstr>Differences in Guidelines</vt:lpstr>
      <vt:lpstr>PowerPoint Presentation</vt:lpstr>
      <vt:lpstr>Dual Pathway Inhibition in Fragile Patients</vt:lpstr>
      <vt:lpstr>PCSK9i Reduce both MACE and Major Adverse Limb Events (MALE)</vt:lpstr>
      <vt:lpstr>PowerPoint Presentation</vt:lpstr>
      <vt:lpstr>Limb Outcomes with Ezetimibe in IMPROVE IT</vt:lpstr>
      <vt:lpstr>Results – risk of male in patients with pad</vt:lpstr>
      <vt:lpstr>Implementation Science to Improve LDL-C Lowering</vt:lpstr>
      <vt:lpstr>Liporotein(a) and PAD Risk</vt:lpstr>
      <vt:lpstr>Reduction in risk of MALE with alirocumab is associated with baseline and change in Lp(a) </vt:lpstr>
      <vt:lpstr>Role for Fibrates for DFU and Amputation?</vt:lpstr>
      <vt:lpstr>PowerPoint Presentation</vt:lpstr>
      <vt:lpstr>Outcomes after Revascularization</vt:lpstr>
      <vt:lpstr>Causes of Death after Revascularization for CLTI</vt:lpstr>
      <vt:lpstr>Novel Technologies for Below Knee Disease &amp; CLTI</vt:lpstr>
      <vt:lpstr>Home Based Exercise and Maximal Walking Distance</vt:lpstr>
      <vt:lpstr>Challenges Finding Therapies for Function</vt:lpstr>
      <vt:lpstr>A Novel Therapy for Function in PAD: STRIDE?</vt:lpstr>
      <vt:lpstr>Advancing VTE Management Tips for the General Practitioner </vt:lpstr>
      <vt:lpstr>Clinical Case 1</vt:lpstr>
      <vt:lpstr>PE Risk Stratification</vt:lpstr>
      <vt:lpstr>PE Risk Stratification</vt:lpstr>
      <vt:lpstr>PESI Score</vt:lpstr>
      <vt:lpstr>  Hestia Criteria</vt:lpstr>
      <vt:lpstr>Supportive Evidence of Outpatient Treatment: Systematic Review</vt:lpstr>
      <vt:lpstr>What About RV Dysfunction?</vt:lpstr>
      <vt:lpstr>What About RV Dysfunction?</vt:lpstr>
      <vt:lpstr>RV Dysfunction and PE Risk  Not Really Dichotomous</vt:lpstr>
      <vt:lpstr>Return to Case 1</vt:lpstr>
      <vt:lpstr>Clinical Case 1</vt:lpstr>
      <vt:lpstr>Early Heparin Reduces Mortality</vt:lpstr>
      <vt:lpstr>Heparin Failure: Penn Medicine</vt:lpstr>
      <vt:lpstr>LMWH vs UFH</vt:lpstr>
      <vt:lpstr>LMWH vs UFH – HIT Risk</vt:lpstr>
      <vt:lpstr>UFH vs LMWH and CDT</vt:lpstr>
      <vt:lpstr>Return to Case 1</vt:lpstr>
      <vt:lpstr>Evolving Anticoagulation Strategies</vt:lpstr>
      <vt:lpstr>Clinical Case 1</vt:lpstr>
      <vt:lpstr>Anticoagulation and Obesity</vt:lpstr>
      <vt:lpstr>Anticoagulation and Obesity</vt:lpstr>
      <vt:lpstr>Anticoagulation and Obesity</vt:lpstr>
      <vt:lpstr>Anticoagulation and Obesity</vt:lpstr>
      <vt:lpstr>Anticoagulation and Obesity</vt:lpstr>
      <vt:lpstr>Anticoagulation and Obesity</vt:lpstr>
      <vt:lpstr>Return to Clinical Case 1</vt:lpstr>
      <vt:lpstr>Clinical Case 2</vt:lpstr>
      <vt:lpstr>AFib and ESRD – OAC Needed?</vt:lpstr>
      <vt:lpstr>AFib and ESRD – OAC Needed?</vt:lpstr>
      <vt:lpstr>AFib and ESRD – Which DOAC and Dose?</vt:lpstr>
      <vt:lpstr>AFib and CKD </vt:lpstr>
      <vt:lpstr>OPTION Trial</vt:lpstr>
      <vt:lpstr>Return to Clinical Case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Myocardial Infarction in the Era of Ultrasensitive Troponins</dc:title>
  <dc:creator>Sichel, Marti</dc:creator>
  <cp:lastModifiedBy>Sichel, Marti</cp:lastModifiedBy>
  <cp:revision>5</cp:revision>
  <dcterms:created xsi:type="dcterms:W3CDTF">2025-01-14T17:21:00Z</dcterms:created>
  <dcterms:modified xsi:type="dcterms:W3CDTF">2025-02-27T19:56:07Z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0x010100602AFAF9E862E340A977D67D429D76A3</vt:lpwstr>
  </property>
  <property fmtid="{D5CDD505-2E9C-101B-9397-08002B2CF9AE}" pid="3" name="_dlc_DocIdItemGuid">
    <vt:lpwstr>ce158574-8937-4d4d-ba1c-42a7dfbe002b</vt:lpwstr>
  </property>
  <property fmtid="{D5CDD505-2E9C-101B-9397-08002B2CF9AE}" pid="4" name="MediaServiceImageTags">
    <vt:lpwstr/>
  </property>
</Properties>
</file>