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AC10-8FA2-450C-8413-AB2D75E4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25420A-E29A-42DC-9A81-33C89017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BC86-5640-4DDA-8D65-4DF0C00817B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2B64D-CA51-42B4-B9D3-318CF837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B1FE-400A-4777-B38F-853601AF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E538-0A7F-4FCB-BC0F-169FCE511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4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7DA5E-AAAC-46BF-BF5D-EA1D6825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3E643-0A29-4D39-B38D-0FB0F4B48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DD255-C8ED-48B5-8B31-897004819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BC86-5640-4DDA-8D65-4DF0C00817B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C0FF2-20ED-4FC9-8E29-3E1D0C4EC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FCC9A-59F3-4B85-86DD-C2BCC025F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E538-0A7F-4FCB-BC0F-169FCE511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C7F117-E3D4-4243-A926-B6F772A3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650140-25BE-44D4-9FB9-9820D10DAF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9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1AA8F6-B5B9-4777-A14A-EF1D1782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Follow-Up of Patients Treated With </a:t>
            </a:r>
            <a:br>
              <a:rPr lang="en-US"/>
            </a:br>
            <a:r>
              <a:rPr lang="en-US"/>
              <a:t>Anti-LAG-3 Fianlimab and Anti-PD-1 Cemiplimab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53E048-89C2-4DAD-8A49-D43FA072C5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6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DEA84D-4529-4FEB-A3A9-0ABEC6AB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Tumor Response in Patients With Unresected or Metastatic Melanoma Treated With Fianlimab + Cemiplimab </a:t>
            </a:r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4069A-833E-4E3E-B9C2-692A8846E1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8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EAD7E6-AB2F-4856-8718-7AF4DEC1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PFS in Patients With Unresected or Metastatic Melanoma Treated With Fianlimab + Cemiplimab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ED0B5-9D02-4854-9E15-58D16F4375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1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DC2098-9497-4828-8924-04CC85E4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FLAGging Down Updates in Cutaneous Melanoma</a:t>
            </a:r>
            <a:br>
              <a:rPr lang="en-US"/>
            </a:br>
            <a:r>
              <a:rPr lang="en-US" sz="2800"/>
              <a:t>Question 4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24344-4113-4347-A803-8E36123419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05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CCD7CE-AF30-4303-8958-5C44DB76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Ten-Year Outcomes of CheckMate 067 Show Ongoing Benefit With NIVO + IPI and NIVO Monotherapy in Advanced Melanoma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9E2A0-2DD2-4EB1-A2A5-D9DE26FD0A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7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A945BC-0017-4F0F-BB11-DA7DFB69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Responses in the CheckMate 067 (NIVO + IPI) </a:t>
            </a:r>
            <a:br>
              <a:rPr lang="en-US"/>
            </a:br>
            <a:r>
              <a:rPr lang="en-US"/>
              <a:t>and RELATIVITY-047 (NIVO + RELA) Trials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F06EE-6BE6-4358-82FE-AEF16B14AD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7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31A71D-D21E-480F-8863-87C0AF72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RELATIVITY-048: Phase 1/2 Nonrandomized Trial </a:t>
            </a:r>
            <a:br>
              <a:rPr lang="en-US"/>
            </a:br>
            <a:r>
              <a:rPr lang="en-US"/>
              <a:t>of NIVO + RELA + IPI in Advanced Melanoma (Part 2B)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1D9AC-59D3-45DF-8943-E6440BEDA1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32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0658B1-9FDC-474E-8690-5CF58B48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RELATIVITY-048 Efficacy Endpoints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D4699-4717-4ABB-B64F-389372873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62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3E291A-82F1-4410-ADD2-DB2B91DA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 of Special Interest</a:t>
            </a:r>
            <a:br>
              <a:rPr lang="en-US"/>
            </a:br>
            <a:r>
              <a:rPr lang="en-US" sz="2800"/>
              <a:t>Myocarditis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AE2C71-E512-4E07-906C-135D35258E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40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342F27-A8CC-4D0E-A5D7-FA694CA7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FLAGging Down Updates in Cutaneous Melanoma</a:t>
            </a:r>
            <a:br>
              <a:rPr lang="en-US"/>
            </a:br>
            <a:r>
              <a:rPr lang="en-US" sz="2800"/>
              <a:t>Question 5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71B29-A7A4-460C-8255-AADF586959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0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E9D1DA-4694-4CED-8D09-02E490E4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Disclaimer</a:t>
            </a:r>
            <a:r>
              <a:rPr lang="en-US" sz="2000" b="0"/>
              <a:t>: This activity includes discussion of therapeutic products that have not been approved by the US Food and Drug Administration, off-label uses of approved products, or data that were presented in abstract form. These data should be considered preliminary until published in a </a:t>
            </a:r>
            <a:br>
              <a:rPr lang="en-US" sz="2000" b="0"/>
            </a:br>
            <a:r>
              <a:rPr lang="en-US" sz="2000" b="0"/>
              <a:t>peer-reviewed journal. Readers should verify all information and data before treating patients or employing any therapies described in this or any educational activity. A qualified healthcare professional should be consulted before using any therapeutic product discussed herein.​</a:t>
            </a:r>
            <a:endParaRPr lang="en-US" sz="20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2820C-E931-4E3E-ACDC-5BAC03B400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1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A6EC64-AA9D-49AD-94F0-65667898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Ongoing Trials of Anti-LAG-3 Agents for Advanced </a:t>
            </a:r>
            <a:br>
              <a:rPr lang="en-US"/>
            </a:br>
            <a:r>
              <a:rPr lang="en-US"/>
              <a:t>Solid Tumors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4D9D43-2D8C-451F-ADE1-75BCE27120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3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A48629-5A20-4F0D-9EFC-59A9A80E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FLAGging Down Updates in Cutaneous Melanoma</a:t>
            </a:r>
            <a:br>
              <a:rPr lang="en-US"/>
            </a:br>
            <a:r>
              <a:rPr lang="en-US" sz="2800"/>
              <a:t>Question 6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6ACAE-4861-4577-B4F7-1CBAD072A8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97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9BBF7A-797F-465F-B44D-A411BBB6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Rates of TRAEs Observed in Clinical Trials </a:t>
            </a:r>
            <a:br>
              <a:rPr lang="en-US"/>
            </a:br>
            <a:r>
              <a:rPr lang="en-US"/>
              <a:t>of Combination Therapies for Advanced Melanoma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9F7143-463F-4ABC-BF02-9511BF8C4F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51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4406F3-CEF9-454D-BB6A-24576AD39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Common TRAEs Associated With Combination Therapies Containing LAG-3 Targeting Agents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3BBD7-95E8-4B0B-9440-719974078D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31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8F0CE8-8A84-4CC0-9170-B3384D6F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FLAGging Down Updates in Cutaneous Melanoma</a:t>
            </a:r>
            <a:br>
              <a:rPr lang="en-US"/>
            </a:br>
            <a:r>
              <a:rPr lang="en-US" sz="2800"/>
              <a:t>Question 7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D731C-3D04-4CB9-9F92-D1E3CDCD2D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1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62A63F-B635-4F22-8882-251C4314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Indirect Treatment Comparison of Safety Results </a:t>
            </a:r>
            <a:br>
              <a:rPr lang="en-US" sz="3200"/>
            </a:br>
            <a:r>
              <a:rPr lang="en-US" sz="3200"/>
              <a:t>of RELATIVITY-047 and CheckMate 067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B0D87-0454-4C6F-B7EF-DF921E86A3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5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EF3BF0-F5B2-4815-AB61-F51D49DF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Indirect Treatment Comparison of Efficacy Results </a:t>
            </a:r>
            <a:br>
              <a:rPr lang="en-US" sz="3200"/>
            </a:br>
            <a:r>
              <a:rPr lang="en-US" sz="3200"/>
              <a:t>of RELATIVITY-047 and CheckMate 067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7D959-1C4D-4239-B3F3-1662A8CA49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82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91F617-A5E5-4DFC-A2C9-E65A50F0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Subgroup Analyses From Indirect Treatment Comparison Using RELATIVITY-047 and CheckMate 067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94B76-7026-4E6B-9996-7A7A8A96E2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1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DA1D67-E24E-4CAB-B391-4DAE680B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FLAGging Down Updates in Cutaneous Melanoma</a:t>
            </a:r>
            <a:br>
              <a:rPr lang="en-US"/>
            </a:br>
            <a:r>
              <a:rPr lang="en-US" sz="2800"/>
              <a:t>Question 8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4DE7D-4EA8-42ED-83B4-7B9CF7D42B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16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A108F8-905F-4516-8FC4-5A1E84DB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Higher Efficacy in First Line vs Later Lines May Be Due </a:t>
            </a:r>
            <a:br>
              <a:rPr lang="en-US" sz="3200"/>
            </a:br>
            <a:r>
              <a:rPr lang="en-US" sz="3200"/>
              <a:t>to LAG-3 Modulation of T-Cell Receptor Signaling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DC521-3265-4DDF-A1E0-BCB8D6553A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2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3AD7B1-884B-45C8-ACC7-72240EDA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FLAGging Down Updates in Cutaneous Melanoma</a:t>
            </a:r>
            <a:br>
              <a:rPr lang="en-US"/>
            </a:br>
            <a:r>
              <a:rPr lang="en-US" sz="2800"/>
              <a:t>Question 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67E0F-9999-4ED7-AC21-909330EE49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48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033346-8777-4B89-8B94-C1A1D83E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 Study of Neoadjuvant Relatlimab + Nivolumab</a:t>
            </a:r>
            <a:br>
              <a:rPr lang="en-US"/>
            </a:br>
            <a:r>
              <a:rPr lang="en-US"/>
              <a:t>in Resectable Melanoma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2DFEE-0B0F-4629-A5D0-A67BE232E7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78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E8D848-E0BC-495B-B6FE-CBEF3C62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Pathologic Responses in a Phase 2 Study </a:t>
            </a:r>
            <a:br>
              <a:rPr lang="en-US"/>
            </a:br>
            <a:r>
              <a:rPr lang="en-US"/>
              <a:t>of Neoadjuvant RELA + NIVO in Resectable Melanoma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1A9F9D-6767-4A4B-BE09-AF71D168DB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88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7F022D-60C5-470A-93C0-2CC781CC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5692A-01D8-4C0F-9100-2ECB97752A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05047B-CF16-44AF-858F-61CA6E624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LAG-3 Is a Marker of T-Cell Exhaustion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4D916-AE0E-47D0-A4D7-F4BE46EE43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7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513C10-E66F-4AAF-813F-D172AE74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Dual LAG-3 and PD-(L)1 Blockade Can Function Synergistically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5E672-C051-4A27-9AAF-42B3F7A45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7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B4E279-E8BE-4D28-AF2C-17BCFFFD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RELATIVITY-047: Pivotal Trial of Nivolumab + Relatlimab </a:t>
            </a:r>
            <a:br>
              <a:rPr lang="en-US" sz="2800"/>
            </a:br>
            <a:r>
              <a:rPr lang="en-US" sz="2800"/>
              <a:t>in Advanced Melanoma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7FD6B-5D6B-4BE1-B923-D0333B7494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1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26190F-219A-4C05-A807-33E94536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FLAGging Down Updates in Cutaneous Melanoma</a:t>
            </a:r>
            <a:br>
              <a:rPr lang="en-US"/>
            </a:br>
            <a:r>
              <a:rPr lang="en-US" sz="2800"/>
              <a:t>Question 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7F0E7-D034-4F59-B5C5-B5BCA43E02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5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EC9FED-A367-43D2-9E8D-73146F494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 Study of Patients Who Switch From IV to SC Nivolumab + Relatlimab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16A10-15C7-4884-8E00-FC3CA4BEA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13541A-962D-4935-BAA7-ADDEBBCE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FLAGging Down Updates in Cutaneous Melanoma</a:t>
            </a:r>
            <a:br>
              <a:rPr lang="en-US"/>
            </a:br>
            <a:r>
              <a:rPr lang="en-US" sz="2800"/>
              <a:t>Question 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65DB7-9DAC-4712-AE13-6A84F54833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4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9" ma:contentTypeDescription="Create a new document." ma:contentTypeScope="" ma:versionID="c6a73b83745aa3d75d76063478c81b1e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35bde30ee3063f3bb48352663ea6b8cf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92D983DB-31E9-4483-B7F9-266B4150616E}"/>
</file>

<file path=customXml/itemProps2.xml><?xml version="1.0" encoding="utf-8"?>
<ds:datastoreItem xmlns:ds="http://schemas.openxmlformats.org/officeDocument/2006/customXml" ds:itemID="{1C527A91-420C-4225-B90F-D163D73B8BDC}"/>
</file>

<file path=customXml/itemProps3.xml><?xml version="1.0" encoding="utf-8"?>
<ds:datastoreItem xmlns:ds="http://schemas.openxmlformats.org/officeDocument/2006/customXml" ds:itemID="{C9F88395-EB2F-4CF9-83CD-1FC9233838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Widescreen</PresentationFormat>
  <Paragraphs>30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Disclaimer: This activity includes discussion of therapeutic products that have not been approved by the US Food and Drug Administration, off-label uses of approved products, or data that were presented in abstract form. These data should be considered preliminary until published in a  peer-reviewed journal. Readers should verify all information and data before treating patients or employing any therapies described in this or any educational activity. A qualified healthcare professional should be consulted before using any therapeutic product discussed herein.​</vt:lpstr>
      <vt:lpstr>FLAGging Down Updates in Cutaneous Melanoma Question 1</vt:lpstr>
      <vt:lpstr>LAG-3 Is a Marker of T-Cell Exhaustion</vt:lpstr>
      <vt:lpstr>Dual LAG-3 and PD-(L)1 Blockade Can Function Synergistically</vt:lpstr>
      <vt:lpstr>RELATIVITY-047: Pivotal Trial of Nivolumab + Relatlimab  in Advanced Melanoma</vt:lpstr>
      <vt:lpstr>FLAGging Down Updates in Cutaneous Melanoma Question 2</vt:lpstr>
      <vt:lpstr>Phase 2 Study of Patients Who Switch From IV to SC Nivolumab + Relatlimab</vt:lpstr>
      <vt:lpstr>FLAGging Down Updates in Cutaneous Melanoma Question 3</vt:lpstr>
      <vt:lpstr>Long-Term Follow-Up of Patients Treated With  Anti-LAG-3 Fianlimab and Anti-PD-1 Cemiplimab</vt:lpstr>
      <vt:lpstr>Tumor Response in Patients With Unresected or Metastatic Melanoma Treated With Fianlimab + Cemiplimab </vt:lpstr>
      <vt:lpstr>PFS in Patients With Unresected or Metastatic Melanoma Treated With Fianlimab + Cemiplimab </vt:lpstr>
      <vt:lpstr>FLAGging Down Updates in Cutaneous Melanoma Question 4</vt:lpstr>
      <vt:lpstr>Ten-Year Outcomes of CheckMate 067 Show Ongoing Benefit With NIVO + IPI and NIVO Monotherapy in Advanced Melanoma</vt:lpstr>
      <vt:lpstr>Responses in the CheckMate 067 (NIVO + IPI)  and RELATIVITY-047 (NIVO + RELA) Trials</vt:lpstr>
      <vt:lpstr>RELATIVITY-048: Phase 1/2 Nonrandomized Trial  of NIVO + RELA + IPI in Advanced Melanoma (Part 2B)</vt:lpstr>
      <vt:lpstr>RELATIVITY-048 Efficacy Endpoints</vt:lpstr>
      <vt:lpstr>AE of Special Interest Myocarditis</vt:lpstr>
      <vt:lpstr>FLAGging Down Updates in Cutaneous Melanoma Question 5</vt:lpstr>
      <vt:lpstr>Ongoing Trials of Anti-LAG-3 Agents for Advanced  Solid Tumors</vt:lpstr>
      <vt:lpstr>FLAGging Down Updates in Cutaneous Melanoma Question 6</vt:lpstr>
      <vt:lpstr>Rates of TRAEs Observed in Clinical Trials  of Combination Therapies for Advanced Melanoma</vt:lpstr>
      <vt:lpstr>Common TRAEs Associated With Combination Therapies Containing LAG-3 Targeting Agents</vt:lpstr>
      <vt:lpstr>FLAGging Down Updates in Cutaneous Melanoma Question 7</vt:lpstr>
      <vt:lpstr>Indirect Treatment Comparison of Safety Results  of RELATIVITY-047 and CheckMate 067</vt:lpstr>
      <vt:lpstr>Indirect Treatment Comparison of Efficacy Results  of RELATIVITY-047 and CheckMate 067</vt:lpstr>
      <vt:lpstr>Subgroup Analyses From Indirect Treatment Comparison Using RELATIVITY-047 and CheckMate 067</vt:lpstr>
      <vt:lpstr>FLAGging Down Updates in Cutaneous Melanoma Question 8</vt:lpstr>
      <vt:lpstr>Higher Efficacy in First Line vs Later Lines May Be Due  to LAG-3 Modulation of T-Cell Receptor Signaling</vt:lpstr>
      <vt:lpstr>Phase 2 Study of Neoadjuvant Relatlimab + Nivolumab in Resectable Melanoma</vt:lpstr>
      <vt:lpstr>Pathologic Responses in a Phase 2 Study  of Neoadjuvant RELA + NIVO in Resectable Melanoma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1</cp:revision>
  <dcterms:created xsi:type="dcterms:W3CDTF">2025-02-05T20:40:24Z</dcterms:created>
  <dcterms:modified xsi:type="dcterms:W3CDTF">2025-02-05T20:40:24Z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