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FF58B9-7162-4894-BEC3-28771CFC083A}" v="6" dt="2025-07-15T19:55:12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loran, Richard" userId="05352b93-17c9-49d3-a8ba-756704ace58e" providerId="ADAL" clId="{90FF58B9-7162-4894-BEC3-28771CFC083A}"/>
    <pc:docChg chg="addSld modSld">
      <pc:chgData name="Holloran, Richard" userId="05352b93-17c9-49d3-a8ba-756704ace58e" providerId="ADAL" clId="{90FF58B9-7162-4894-BEC3-28771CFC083A}" dt="2025-07-15T19:55:12.601" v="5"/>
      <pc:docMkLst>
        <pc:docMk/>
      </pc:docMkLst>
      <pc:sldChg chg="addSp">
        <pc:chgData name="Holloran, Richard" userId="05352b93-17c9-49d3-a8ba-756704ace58e" providerId="ADAL" clId="{90FF58B9-7162-4894-BEC3-28771CFC083A}" dt="2025-07-15T19:54:25.234" v="0"/>
        <pc:sldMkLst>
          <pc:docMk/>
          <pc:sldMk cId="2536410326" sldId="272"/>
        </pc:sldMkLst>
        <pc:picChg chg="add">
          <ac:chgData name="Holloran, Richard" userId="05352b93-17c9-49d3-a8ba-756704ace58e" providerId="ADAL" clId="{90FF58B9-7162-4894-BEC3-28771CFC083A}" dt="2025-07-15T19:54:25.234" v="0"/>
          <ac:picMkLst>
            <pc:docMk/>
            <pc:sldMk cId="2536410326" sldId="272"/>
            <ac:picMk id="1026" creationId="{0270965F-14D3-B053-1086-8A0D1971DCA3}"/>
          </ac:picMkLst>
        </pc:picChg>
      </pc:sldChg>
      <pc:sldChg chg="addSp modSp new">
        <pc:chgData name="Holloran, Richard" userId="05352b93-17c9-49d3-a8ba-756704ace58e" providerId="ADAL" clId="{90FF58B9-7162-4894-BEC3-28771CFC083A}" dt="2025-07-15T19:55:12.601" v="5"/>
        <pc:sldMkLst>
          <pc:docMk/>
          <pc:sldMk cId="1489634988" sldId="273"/>
        </pc:sldMkLst>
        <pc:picChg chg="add mod">
          <ac:chgData name="Holloran, Richard" userId="05352b93-17c9-49d3-a8ba-756704ace58e" providerId="ADAL" clId="{90FF58B9-7162-4894-BEC3-28771CFC083A}" dt="2025-07-15T19:55:12.601" v="5"/>
          <ac:picMkLst>
            <pc:docMk/>
            <pc:sldMk cId="1489634988" sldId="273"/>
            <ac:picMk id="2050" creationId="{BDA0035E-B2C1-3CDA-5490-A37AD648BC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1442-23D5-060A-E212-3A7DFAF8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9B92F-6A00-2E06-C2B0-EBF5DD55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5394-2861-462F-AF73-4F85E9014BEE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95B38-ABD2-85CB-DEF3-350F34E40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7B669-5C23-3306-C7F5-3E3CA382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CB89-2830-43AC-A311-7F51E2BA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2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9D0072-905C-A580-D5EF-9E08A9178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410B6-72BE-5987-5ADB-832C5B2E7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AC1EE-83A0-ED17-E798-C91E928E9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475394-2861-462F-AF73-4F85E9014BEE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71395-8749-6ABA-A9D1-1603343AB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C5FC0-DEDD-66E5-DE71-AA7DA8AC8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ABCB89-2830-43AC-A311-7F51E2BA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8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medscape.org/viewarticle/empowering-mothers-early-identification-and-treatment-2025a1000igx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7AA8B3-BA41-09B5-C241-D03693F2B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F10379-A80C-6723-D909-A9F1D0AA16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37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D928FC-1B10-CEBC-E3FF-2246A01C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/>
              <a:t>PPD or Bipolar Disorder?</a:t>
            </a:r>
            <a:endParaRPr lang="en-US" cap="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86D36E-BD64-BC00-9237-525AF24464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7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0154C7-3E1E-D29F-9C68-3569FF0B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/>
              <a:t>Individualized Treatment Plan</a:t>
            </a:r>
            <a:br>
              <a:rPr lang="en-GB" cap="none"/>
            </a:br>
            <a:r>
              <a:rPr lang="en-GB" sz="2800" i="1" cap="none"/>
              <a:t>Non Pharmacological</a:t>
            </a:r>
            <a:endParaRPr lang="en-US" cap="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4A038E-B3FA-2BD6-EE04-7BFB67DE33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88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33D78F-9A61-8B07-C2BF-3FF0F6FF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/>
              <a:t>Individualized Treatment Plan</a:t>
            </a:r>
            <a:br>
              <a:rPr lang="en-GB" cap="none"/>
            </a:br>
            <a:r>
              <a:rPr lang="en-GB" sz="2800" i="1" cap="none"/>
              <a:t>Pharmacological </a:t>
            </a:r>
            <a:endParaRPr lang="en-US" cap="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6D8F70-5D17-FCFD-2611-80F75098F2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6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BB5135-D011-4535-F3B0-5DF05632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/>
              <a:t>Consideration for Breastfeeding Mothers</a:t>
            </a:r>
            <a:br>
              <a:rPr lang="en-GB" cap="none"/>
            </a:br>
            <a:r>
              <a:rPr lang="en-US" cap="none"/>
              <a:t> </a:t>
            </a:r>
            <a:r>
              <a:rPr lang="en-US" sz="2800" i="1" cap="none"/>
              <a:t>Medication Impact on Breastfeeding</a:t>
            </a:r>
            <a:endParaRPr lang="en-US" cap="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4B2228-E6D5-E8F8-A40C-406F175011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7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5DF1EC-B287-AAD5-206A-ED92381C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/>
              <a:t>Consideration for Breastfeeding Mothers</a:t>
            </a:r>
            <a:br>
              <a:rPr lang="en-GB" cap="none"/>
            </a:br>
            <a:r>
              <a:rPr lang="en-US" cap="none"/>
              <a:t> </a:t>
            </a:r>
            <a:r>
              <a:rPr lang="en-US" sz="2800" i="1" cap="none"/>
              <a:t>Medication Impact on Breastfeeding (cont)</a:t>
            </a:r>
            <a:endParaRPr lang="en-US" cap="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71BB1-8E1D-752C-295E-AE3F90B149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A613E5-720A-18EF-10DC-E43787FB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cap="none"/>
              <a:t>Pharmaceutical Treatments</a:t>
            </a:r>
            <a:br>
              <a:rPr lang="en-GB" cap="none"/>
            </a:br>
            <a:r>
              <a:rPr lang="en-US" sz="3100" i="1" cap="none"/>
              <a:t>Cost and Access Considerations</a:t>
            </a:r>
            <a:endParaRPr lang="en-US" i="1" cap="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B222C-5A05-E756-1B16-1A5A2334B6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12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0D96D5-E3ED-E905-A4B3-93B2A4B7F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cap="none"/>
              <a:t>Learner Self-Reflection: Pause the Video for a Minute </a:t>
            </a:r>
            <a:endParaRPr lang="en-US" i="1" cap="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D107F-FE2B-3012-D8A7-C9432C11AD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74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D80AA1-D8FE-9DC6-1BB7-DF3653F0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/>
              <a:t>Conclusion</a:t>
            </a:r>
            <a:endParaRPr lang="en-US" cap="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8D5CBD-A1A4-4056-DAED-EC4898B013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10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2467-B8E2-A066-FA05-7E2BD0F21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hlinkClick r:id="rId2"/>
            <a:extLst>
              <a:ext uri="{FF2B5EF4-FFF2-40B4-BE49-F238E27FC236}">
                <a16:creationId xmlns:a16="http://schemas.microsoft.com/office/drawing/2014/main" id="{BDA0035E-B2C1-3CDA-5490-A37AD648B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63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CBC4CD-2678-1F6A-9E01-D0D3E81A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/>
              <a:t>Introduction</a:t>
            </a:r>
            <a:endParaRPr lang="en-US" cap="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E6472-A80C-F8D0-76E5-F452173B91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6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46C7E2-D35D-2E5B-1CFB-C38204A6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cap="none"/>
              <a:t>Raising Awareness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D782B6-06B7-19AD-B1D5-2185C1B77E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6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A3398C-901E-3C3A-710F-AC8ED93F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Postpartum Depression in the United States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E11B02-99A5-4660-C62F-DF4D439267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4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3C9073-8C78-5402-2144-59D7D918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GB" cap="none"/>
              <a:t>Baby Blues vs Postpartum Depression</a:t>
            </a:r>
            <a:br>
              <a:rPr lang="en-GB" cap="none"/>
            </a:br>
            <a:r>
              <a:rPr lang="en-GB" sz="2800" i="1" cap="none"/>
              <a:t>Onset, Symptoms, Duration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D4DAFE-C53E-C438-4FF2-736419DA1D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4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4E0B8F-015B-F9DE-87C8-498C9AAB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Risk Factors for Developing Postpartum Depression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23FB6C-A349-9A69-2030-68541AA029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55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75073C-24E0-7732-D8BB-60753EA5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/>
              <a:t>Consequences of Untreated PPD</a:t>
            </a:r>
            <a:endParaRPr lang="en-US" cap="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59459-074B-57DF-9C59-59CDACE386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0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26CE16-2B13-9073-CEFA-567D82511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/>
              <a:t>Screening Recommendations</a:t>
            </a:r>
            <a:endParaRPr lang="en-US" cap="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B10973-525E-DA0D-3399-64AE95D0FB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D40C6D-BEA9-8514-1035-FBBF73A40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/>
              <a:t>Screening Tools for Clinical Symptoms</a:t>
            </a:r>
            <a:endParaRPr lang="en-US" cap="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437C2-0ED3-06D2-D99A-4EAA494910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64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9AB610B016C4597A339FDFA2AE4F5" ma:contentTypeVersion="18" ma:contentTypeDescription="Create a new document." ma:contentTypeScope="" ma:versionID="1439d3cd5c49fa83ad94cecc248141cc">
  <xsd:schema xmlns:xsd="http://www.w3.org/2001/XMLSchema" xmlns:xs="http://www.w3.org/2001/XMLSchema" xmlns:p="http://schemas.microsoft.com/office/2006/metadata/properties" xmlns:ns2="573ca87e-e0b1-4f9d-8065-80094c0d3511" xmlns:ns3="e93acf5f-f59b-46bb-8c22-2b43a486ab2c" targetNamespace="http://schemas.microsoft.com/office/2006/metadata/properties" ma:root="true" ma:fieldsID="4888b2d755d2870ebc06b8372ea20562" ns2:_="" ns3:_="">
    <xsd:import namespace="573ca87e-e0b1-4f9d-8065-80094c0d3511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ca87e-e0b1-4f9d-8065-80094c0d35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73ca87e-e0b1-4f9d-8065-80094c0d351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98E6BC-4464-48E1-AE61-E36BFAC7BC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A5655A-D258-441A-84D4-6B9F6DD0F2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3ca87e-e0b1-4f9d-8065-80094c0d3511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481658-C497-45D7-ABF3-3AC33CB9354C}">
  <ds:schemaRefs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e93acf5f-f59b-46bb-8c22-2b43a486ab2c"/>
    <ds:schemaRef ds:uri="http://www.w3.org/XML/1998/namespace"/>
    <ds:schemaRef ds:uri="573ca87e-e0b1-4f9d-8065-80094c0d351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</Words>
  <Application>Microsoft Office PowerPoint</Application>
  <PresentationFormat>Widescreen</PresentationFormat>
  <Paragraphs>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Presentation</vt:lpstr>
      <vt:lpstr>Introduction</vt:lpstr>
      <vt:lpstr>Raising Awareness</vt:lpstr>
      <vt:lpstr>Postpartum Depression in the United States</vt:lpstr>
      <vt:lpstr> Baby Blues vs Postpartum Depression Onset, Symptoms, Duration</vt:lpstr>
      <vt:lpstr>Risk Factors for Developing Postpartum Depression</vt:lpstr>
      <vt:lpstr>Consequences of Untreated PPD</vt:lpstr>
      <vt:lpstr>Screening Recommendations</vt:lpstr>
      <vt:lpstr>Screening Tools for Clinical Symptoms</vt:lpstr>
      <vt:lpstr>PPD or Bipolar Disorder?</vt:lpstr>
      <vt:lpstr>Individualized Treatment Plan Non Pharmacological</vt:lpstr>
      <vt:lpstr>Individualized Treatment Plan Pharmacological </vt:lpstr>
      <vt:lpstr>Consideration for Breastfeeding Mothers  Medication Impact on Breastfeeding</vt:lpstr>
      <vt:lpstr>Consideration for Breastfeeding Mothers  Medication Impact on Breastfeeding (cont)</vt:lpstr>
      <vt:lpstr>Pharmaceutical Treatments Cost and Access Considerations</vt:lpstr>
      <vt:lpstr>Learner Self-Reflection: Pause the Video for a Minute 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Holloran, Richard</dc:creator>
  <cp:lastModifiedBy>Holloran, Richard</cp:lastModifiedBy>
  <cp:revision>1</cp:revision>
  <dcterms:created xsi:type="dcterms:W3CDTF">2025-07-15T19:52:32Z</dcterms:created>
  <dcterms:modified xsi:type="dcterms:W3CDTF">2025-07-15T19:55:15Z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0x010100E269AB610B016C4597A339FDFA2AE4F5</vt:lpwstr>
  </property>
  <property fmtid="{D5CDD505-2E9C-101B-9397-08002B2CF9AE}" pid="3" name="MediaServiceImageTags">
    <vt:lpwstr/>
  </property>
</Properties>
</file>