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43897-10A8-4441-B61A-0D678E2D3532}" v="6" dt="2025-04-01T16:03:12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ez Doble, Paula S." userId="e4d26c7f-c60b-445e-a489-9d7c09a29dfd" providerId="ADAL" clId="{A0443897-10A8-4441-B61A-0D678E2D3532}"/>
    <pc:docChg chg="custSel modSld">
      <pc:chgData name="Fernandez Doble, Paula S." userId="e4d26c7f-c60b-445e-a489-9d7c09a29dfd" providerId="ADAL" clId="{A0443897-10A8-4441-B61A-0D678E2D3532}" dt="2025-04-01T16:03:12.746" v="1"/>
      <pc:docMkLst>
        <pc:docMk/>
      </pc:docMkLst>
      <pc:sldChg chg="modSp mod">
        <pc:chgData name="Fernandez Doble, Paula S." userId="e4d26c7f-c60b-445e-a489-9d7c09a29dfd" providerId="ADAL" clId="{A0443897-10A8-4441-B61A-0D678E2D3532}" dt="2025-04-01T16:03:12.746" v="1"/>
        <pc:sldMkLst>
          <pc:docMk/>
          <pc:sldMk cId="3329459440" sldId="306"/>
        </pc:sldMkLst>
        <pc:picChg chg="mod">
          <ac:chgData name="Fernandez Doble, Paula S." userId="e4d26c7f-c60b-445e-a489-9d7c09a29dfd" providerId="ADAL" clId="{A0443897-10A8-4441-B61A-0D678E2D3532}" dt="2025-04-01T16:03:12.746" v="1"/>
          <ac:picMkLst>
            <pc:docMk/>
            <pc:sldMk cId="3329459440" sldId="306"/>
            <ac:picMk id="3" creationId="{E0F85F52-4EA6-4898-9510-107E725E0F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3EA7-FAE5-420D-906C-3AB61B19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24CC8-0A56-4F59-9C3F-33EA48A9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186B-2752-4901-9DEF-B75F0C87327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0D9F7-37CD-4FD7-ABFF-0CBC0B3E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D163D-8417-4D0E-A352-A3CF248B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1579F-F3A6-45F9-A5C1-1560A95F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4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1E8EE0-F482-479F-AB37-29322256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DDD91-B6B7-4B9B-94E5-92A5222BA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ACCFF-8503-4759-8504-CE18B5727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1186B-2752-4901-9DEF-B75F0C873274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8EFBC-56DF-4B86-98A9-89D9E8F60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FC159-7F9C-4432-9AE4-1747F8EB1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579F-F3A6-45F9-A5C1-1560A95F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www.medscape.org/viewarticle/elevating-care-moderate-severe-atopic-dermatitis-case-2025a10007hm/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84CE92-D5C4-416E-B329-58824C0A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4C9DA-CCCB-4A92-B0E0-79E25CF716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476CCC-2DCD-488D-B3D3-5FB6BC06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Itch Is a Major Driver of QOL in Patients With 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AB997A-EBAB-4889-B1F8-0F9B7EA660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5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D1AB34-3200-4120-BE77-74350111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Patient-Reported Outcome Measures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41C6B-6B1A-4A96-AFF1-9061706898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5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848456-E721-4872-8ACD-3675B506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Case: Assessment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5C9A9-37DA-4CF0-A49A-D9C2F0C4C1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3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01317B-9A84-44AC-84AE-4A1C89DB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Polling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1F83C-DBD0-4778-B2DB-4B1DDD4288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7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D260D4-D4B7-428F-8334-8C45DFD9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Utilization and Duration of Systemic Corticosteroids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0597B-AC4F-40D1-A281-FE2FF4713A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2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CB1240-55B1-4E65-B41A-0DA4490A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Polling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D99D8-8B54-4597-BFE0-48D57E81F5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CA725D-46A0-40D2-B4AE-46128CEB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/>
                <a:cs typeface="Arial"/>
              </a:rPr>
              <a:t>AAD Guidelines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8BAD6C-E036-432A-9F60-7ACDB180A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17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12F39E-64F2-4F43-B5C5-657112CF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/>
                <a:cs typeface="Arial"/>
              </a:rPr>
              <a:t>AAAAI Guidelines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F4A0D-0B9F-4921-B1CF-4C44E1C05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09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4E0A62-D83F-4CF7-BFD3-F1950638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/>
                <a:cs typeface="Arial"/>
              </a:rPr>
              <a:t>AAAAI Guidelines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08EAA-6ECE-44FB-ACC0-094530B96A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202F64-0D2C-4338-84A7-5F975CA4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Systemic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EC748-0915-4091-BC25-09D3E97FF9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3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8A7AE3-B832-47FE-9931-C31B424F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AB906-4989-4C80-890D-B018BE7AD9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08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50DF41-B5EA-4FC4-AE6E-A490A707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8D107-DFA3-4A18-84A8-7B12C3D368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0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9181A2-966A-486C-847E-05018EE4A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2: Tessa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8AF29-272D-4B2A-99A2-9DF2523D86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50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84BAFF-C995-4799-8FAF-EB0EF443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2: Tessa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2C02F-F35E-40EE-B294-2970490BCF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4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78B496-7B23-49DD-9D5D-3DFD50D9B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Tessa</a:t>
            </a:r>
            <a:br>
              <a:rPr lang="en-US"/>
            </a:br>
            <a:r>
              <a:rPr lang="en-US" sz="2800"/>
              <a:t>Current Therapy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AF3D7-AAA4-459F-8027-F8C28227EE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44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78546E-CC91-441A-AE53-9C784337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Tessa’s 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8B56B-65AC-4426-80B7-C8A9474C1A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68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7A5FD1-BC9F-43FA-8439-3EF43B5A6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Polling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E58AE-9225-44C2-A7A8-5FD8714E19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12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935814-C0AC-4AAE-8EF3-C01FEEC4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2825C-6EDA-4A3E-B691-461D7B1A63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21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977778-0718-4688-B3F3-163A7E67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Polling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0F6C9-2E0E-400D-9860-8492E1675D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35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C3A0E2-C109-448A-87A2-2234E5D1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Tralokinumab</a:t>
            </a:r>
            <a:br>
              <a:rPr lang="en-US"/>
            </a:br>
            <a:r>
              <a:rPr lang="en-US" sz="2800"/>
              <a:t>2-Year Treatment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504C79-6138-48E6-B207-FA9430E126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C71FFE-7611-43AB-8122-A0C6D4E7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Tralokinumab</a:t>
            </a:r>
            <a:br>
              <a:rPr lang="en-US"/>
            </a:br>
            <a:r>
              <a:rPr lang="en-US" sz="2800"/>
              <a:t>2-Year Treatment (cont)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E7C7A-6360-4642-BFB1-B0F26F0A04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5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5766DC-6DFB-48A6-96AB-D8B1EA95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1: Paul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CC380-8ABF-463A-9BF6-291CAF80DC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49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CB6768-A5EE-4D71-B3A6-8CB02E24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Lebrikizumab-lbkz EASI 75 at Week 52</a:t>
            </a:r>
            <a:r>
              <a:rPr lang="en-US" baseline="30000"/>
              <a:t>a,b,c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64331-4BFD-4D4B-8963-B000A7499F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48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CAD2FE-3F8C-4E74-8E9A-507F5F56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Lebrikizumab-lbkz </a:t>
            </a:r>
            <a:br>
              <a:rPr lang="en-US"/>
            </a:br>
            <a:r>
              <a:rPr lang="en-US" sz="2800"/>
              <a:t>Pruritus NRS ≥ 4-Point Improvement up to Week 104</a:t>
            </a:r>
            <a:r>
              <a:rPr lang="en-US" sz="2800" baseline="30000"/>
              <a:t>a</a:t>
            </a:r>
            <a:endParaRPr lang="en-US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CBFA3-0B11-4419-9D55-DC3712423C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68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00604F-FAA7-4DC7-9EEF-E73F9AB5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Nemolizumab</a:t>
            </a:r>
            <a:br>
              <a:rPr lang="en-US"/>
            </a:br>
            <a:r>
              <a:rPr lang="en-US" sz="2800"/>
              <a:t>ARCADIA 1 and 2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0DF30-56C5-49FE-9B48-A726794766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0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92AAE0-4C15-47B2-873A-5A816C6E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ARCADIA 1 and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2B4A0-8101-4C81-AEF7-99B35E6C2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32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E215BF-0695-4269-A9D3-E8AC0A3F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Adverse Events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D7337-FAE0-4783-B59C-CCC5D52D5E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76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5808B0-0A52-4422-90F4-486DDF45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JADE Trials</a:t>
            </a:r>
            <a:br>
              <a:rPr lang="en-US"/>
            </a:br>
            <a:r>
              <a:rPr lang="en-US" sz="2800"/>
              <a:t>Abrocitinib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44C7C-49F1-48A0-99E3-337B51F2CF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64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F37185-7434-430F-A941-203A0099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JADE MONO-1 and -2</a:t>
            </a:r>
            <a:br>
              <a:rPr lang="en-US"/>
            </a:br>
            <a:r>
              <a:rPr lang="en-US" sz="2800"/>
              <a:t>Efficacy of Abrocitinib Monotherapy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0796F-8328-4CCB-A334-95F885BEA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43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D8A235-9805-4071-B677-C5132C69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JADE EXTEND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2D8C1-E129-414F-B04C-1E2884D1C4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77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412C67-2EA5-4F45-ACEE-F41B0E21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Upadacitinib</a:t>
            </a:r>
            <a:br>
              <a:rPr lang="en-US"/>
            </a:br>
            <a:r>
              <a:rPr lang="en-US" sz="2800"/>
              <a:t>MEASURE UP 1 and 2, AD UP, HEADS UP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625A5-958D-438E-AF10-907EE578D7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79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3B3573-63E8-493D-A09F-04034054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 UP 1 and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BE699-F58E-4895-AD0B-0929936A32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6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3BD4F3-D7C9-4BA1-A801-DB220922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1: Paul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ACE8B-A93F-4219-A777-894279471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67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895DAE-B036-4528-8DED-429CD350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LEVEL UP: Study Design of Head-to-Head Comparison of Upadacitinib vs Dupilumab in Moderate to Severe Atopic Dermatitis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42055-8C57-4D24-B580-53E24EAD9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82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3C3CC3-FEC8-47BA-A372-646F777E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Clinical Studies on Achievement of Stringent Skin and Itch Endpoints With Upadacitinib and Dupilumab Through 16 Weeks</a:t>
            </a:r>
            <a:endParaRPr lang="en-US" sz="240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A9F92-5E18-4D0E-9D7D-98C32CA29A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91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5FDF98-1473-4A77-8D62-35826582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LEVEL UP: Period 2 SWITCH Outcomes of Dupilumab </a:t>
            </a:r>
            <a:br>
              <a:rPr lang="en-US"/>
            </a:br>
            <a:r>
              <a:rPr lang="en-US"/>
              <a:t>Non-Responders to Daily Upadacitinib 15 mg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A7F76-4114-4AD3-A637-ACF1D02E4E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12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44A759-DDAD-49E2-A823-E596B413D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Side Effects of JAK Inhibitors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21093-79F5-4ACE-9D6A-DA0535B3C0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87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D79BAA-498B-4654-9E9C-E77802D66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Rates of Malignancy, MACE and VTE Were Reflective of the Background Rate for the AD Population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90D75-84F1-42C5-A71C-FD4209D086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3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74273E-3DE2-42BE-B4C3-2817FB39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AEFC2-1B93-4D5B-BD76-5FB3F7977A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69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1B96F9-FE7B-4B59-9F52-85670405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6EBEB-A440-409E-90DC-E543B41AFA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31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D5852C-AFF1-41C1-87A2-A72A349B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Decision-Making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441AC-4A1C-4248-B5FF-2B152E8175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08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B40823-B331-40E9-8F87-A7BEB54A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Polling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1D45C-563E-4D80-8A26-94EEEB136A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488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1B5747-F6F0-4FC6-B4CD-5B9217FF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AD Patients</a:t>
            </a:r>
            <a:br>
              <a:rPr lang="en-US"/>
            </a:br>
            <a:r>
              <a:rPr lang="en-US" sz="2800"/>
              <a:t>JAK Inhibitors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7F0D5-AB7E-4BD4-9DA8-8ADD026CFD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5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550C23-5791-4C6E-B67E-38974503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Paul</a:t>
            </a:r>
            <a:br>
              <a:rPr lang="en-US"/>
            </a:br>
            <a:r>
              <a:rPr lang="en-US" sz="2800"/>
              <a:t>Current Therapy</a:t>
            </a:r>
            <a:endParaRPr lang="en-US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4BAA9-64E4-43D3-9448-E764504C23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82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208D38-28FC-4DF6-9721-DCE05B05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7E253-7D0F-4A2C-8AAF-D71C30C08C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8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E91815-46F6-4616-B82F-EA35F771E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0F85F52-4EA6-4898-9510-107E725E0F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5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3F31B4-C5B2-4993-B000-CE7042A7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Paul and His 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98EEF-E293-4E35-8244-081426AB1C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1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DCBBBD-104C-4368-976F-C9D39167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Polling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74549-9192-42D8-82CD-8F9852E619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9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5FBD88-C337-4766-B612-7509E55C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Tools</a:t>
            </a:r>
            <a:br>
              <a:rPr lang="en-US"/>
            </a:br>
            <a:r>
              <a:rPr lang="en-US" sz="2800"/>
              <a:t>IGA and BSA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6A6AB-3321-4FDE-A22F-FC9C1C092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0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5D2CD1-4870-4FAE-B330-A6194084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Polling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E7CD3-C29E-41BD-9EBD-0E313BB51D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47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b9fc7e-a6e4-40e7-be14-2cd3f32037cf">
      <Terms xmlns="http://schemas.microsoft.com/office/infopath/2007/PartnerControls"/>
    </lcf76f155ced4ddcb4097134ff3c332f>
    <TaxCatchAll xmlns="e93acf5f-f59b-46bb-8c22-2b43a486ab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89FDEB09DBF468A85022D33D3851D" ma:contentTypeVersion="19" ma:contentTypeDescription="Create a new document." ma:contentTypeScope="" ma:versionID="b7267e13f2f430cebc04e66098cfa857">
  <xsd:schema xmlns:xsd="http://www.w3.org/2001/XMLSchema" xmlns:xs="http://www.w3.org/2001/XMLSchema" xmlns:p="http://schemas.microsoft.com/office/2006/metadata/properties" xmlns:ns2="c6b9fc7e-a6e4-40e7-be14-2cd3f32037cf" xmlns:ns3="e93acf5f-f59b-46bb-8c22-2b43a486ab2c" targetNamespace="http://schemas.microsoft.com/office/2006/metadata/properties" ma:root="true" ma:fieldsID="a9aa7c33d9edc739d7b81f8f41b02933" ns2:_="" ns3:_="">
    <xsd:import namespace="c6b9fc7e-a6e4-40e7-be14-2cd3f32037c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9fc7e-a6e4-40e7-be14-2cd3f3203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3474E2-C59E-4498-BAAC-E377B53142AD}">
  <ds:schemaRefs>
    <ds:schemaRef ds:uri="c6b9fc7e-a6e4-40e7-be14-2cd3f32037cf"/>
    <ds:schemaRef ds:uri="e93acf5f-f59b-46bb-8c22-2b43a486ab2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70D6ED-23F3-45FA-A28A-83F8F9F69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1E92A8-8D3F-4841-9979-1BE0B7F592E7}">
  <ds:schemaRefs>
    <ds:schemaRef ds:uri="c6b9fc7e-a6e4-40e7-be14-2cd3f32037cf"/>
    <ds:schemaRef ds:uri="e93acf5f-f59b-46bb-8c22-2b43a486ab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Case 1: Paul</vt:lpstr>
      <vt:lpstr>Case 1: Paul</vt:lpstr>
      <vt:lpstr>Paul Current Therapy</vt:lpstr>
      <vt:lpstr>Paul and His AD</vt:lpstr>
      <vt:lpstr>Polling Question</vt:lpstr>
      <vt:lpstr>Assessment Tools IGA and BSA</vt:lpstr>
      <vt:lpstr>Polling Question</vt:lpstr>
      <vt:lpstr>Itch Is a Major Driver of QOL in Patients With AD</vt:lpstr>
      <vt:lpstr>Patient-Reported Outcome Measures</vt:lpstr>
      <vt:lpstr>Patient Case: Assessment Tools</vt:lpstr>
      <vt:lpstr>Polling Question</vt:lpstr>
      <vt:lpstr>Utilization and Duration of Systemic Corticosteroids</vt:lpstr>
      <vt:lpstr>Polling Question</vt:lpstr>
      <vt:lpstr>AAD Guidelines</vt:lpstr>
      <vt:lpstr>AAAAI Guidelines</vt:lpstr>
      <vt:lpstr>AAAAI Guidelines</vt:lpstr>
      <vt:lpstr>Starting Systemic Therapy</vt:lpstr>
      <vt:lpstr>Discussion Question</vt:lpstr>
      <vt:lpstr>Case 2: Tessa</vt:lpstr>
      <vt:lpstr>Case 2: Tessa</vt:lpstr>
      <vt:lpstr>Tessa Current Therapy</vt:lpstr>
      <vt:lpstr>Tessa’s AD</vt:lpstr>
      <vt:lpstr>Polling Question</vt:lpstr>
      <vt:lpstr>Discussion Question</vt:lpstr>
      <vt:lpstr>Polling Question</vt:lpstr>
      <vt:lpstr>Tralokinumab 2-Year Treatment</vt:lpstr>
      <vt:lpstr>Tralokinumab 2-Year Treatment (cont)</vt:lpstr>
      <vt:lpstr>Lebrikizumab-lbkz EASI 75 at Week 52a,b,c</vt:lpstr>
      <vt:lpstr>Lebrikizumab-lbkz  Pruritus NRS ≥ 4-Point Improvement up to Week 104a</vt:lpstr>
      <vt:lpstr>Nemolizumab ARCADIA 1 and 2</vt:lpstr>
      <vt:lpstr>ARCADIA 1 and 2</vt:lpstr>
      <vt:lpstr>Common Adverse Events</vt:lpstr>
      <vt:lpstr>JADE Trials Abrocitinib</vt:lpstr>
      <vt:lpstr>JADE MONO-1 and -2 Efficacy of Abrocitinib Monotherapy</vt:lpstr>
      <vt:lpstr>JADE EXTEND</vt:lpstr>
      <vt:lpstr>Upadacitinib MEASURE UP 1 and 2, AD UP, HEADS UP</vt:lpstr>
      <vt:lpstr>MEASURE UP 1 and 2</vt:lpstr>
      <vt:lpstr>LEVEL UP: Study Design of Head-to-Head Comparison of Upadacitinib vs Dupilumab in Moderate to Severe Atopic Dermatitis</vt:lpstr>
      <vt:lpstr>Clinical Studies on Achievement of Stringent Skin and Itch Endpoints With Upadacitinib and Dupilumab Through 16 Weeks</vt:lpstr>
      <vt:lpstr>LEVEL UP: Period 2 SWITCH Outcomes of Dupilumab  Non-Responders to Daily Upadacitinib 15 mg</vt:lpstr>
      <vt:lpstr>Common Side Effects of JAK Inhibitors</vt:lpstr>
      <vt:lpstr>Rates of Malignancy, MACE and VTE Were Reflective of the Background Rate for the AD Population</vt:lpstr>
      <vt:lpstr>Discussion Question</vt:lpstr>
      <vt:lpstr>Discussion Question</vt:lpstr>
      <vt:lpstr>Shared Decision-Making</vt:lpstr>
      <vt:lpstr>Polling Question</vt:lpstr>
      <vt:lpstr>Monitoring AD Patients JAK Inhibitors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revision>1</cp:revision>
  <dcterms:created xsi:type="dcterms:W3CDTF">2025-04-01T14:50:10Z</dcterms:created>
  <dcterms:modified xsi:type="dcterms:W3CDTF">2025-04-01T16:03:17Z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0x01010004089FDEB09DBF468A85022D33D3851D</vt:lpwstr>
  </property>
  <property fmtid="{D5CDD505-2E9C-101B-9397-08002B2CF9AE}" pid="3" name="MediaServiceImageTags">
    <vt:lpwstr/>
  </property>
</Properties>
</file>