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nford, Nathaniel" userId="8e553c29-98a4-4c06-88f0-715636b85297" providerId="ADAL" clId="{A77016F4-A56E-44C5-95C2-80829832DADE}"/>
    <pc:docChg chg="modSld">
      <pc:chgData name="Dunford, Nathaniel" userId="8e553c29-98a4-4c06-88f0-715636b85297" providerId="ADAL" clId="{A77016F4-A56E-44C5-95C2-80829832DADE}" dt="2025-06-30T15:48:03.102" v="0" actId="1076"/>
      <pc:docMkLst>
        <pc:docMk/>
      </pc:docMkLst>
      <pc:sldChg chg="modSp mod">
        <pc:chgData name="Dunford, Nathaniel" userId="8e553c29-98a4-4c06-88f0-715636b85297" providerId="ADAL" clId="{A77016F4-A56E-44C5-95C2-80829832DADE}" dt="2025-06-30T15:48:03.102" v="0" actId="1076"/>
        <pc:sldMkLst>
          <pc:docMk/>
          <pc:sldMk cId="1202964460" sldId="313"/>
        </pc:sldMkLst>
        <pc:picChg chg="mod">
          <ac:chgData name="Dunford, Nathaniel" userId="8e553c29-98a4-4c06-88f0-715636b85297" providerId="ADAL" clId="{A77016F4-A56E-44C5-95C2-80829832DADE}" dt="2025-06-30T15:48:03.102" v="0" actId="1076"/>
          <ac:picMkLst>
            <pc:docMk/>
            <pc:sldMk cId="1202964460" sldId="313"/>
            <ac:picMk id="3" creationId="{B2CC74BD-20F7-194B-0959-9E9B473C84A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1AC80-F18D-FB8B-D062-8D7C1589C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E2EDC5-7E0A-9A8D-D083-014FA1031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72D96-29AE-42DD-A4F2-6E3EFB4A3D22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E849C7-41DB-3FFC-662E-D473CB427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E9F711-085C-7DD6-C205-E5FB104CC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4BC64-845D-4A98-95B7-DD74936D7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926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B5A990-F3BE-5782-03C8-3C56EE27F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5AEDEF-E556-0477-0D0E-AD64EB7E2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646CE9-D32B-6BA3-31C7-F4C18E6DA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72D96-29AE-42DD-A4F2-6E3EFB4A3D22}" type="datetimeFigureOut">
              <a:rPr lang="en-US" smtClean="0"/>
              <a:t>6/30/2025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5A5AD-AEB8-0EA8-D126-36C2F95A35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0B76A-2F91-0C50-2EF8-7E49FBBF1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A4BC64-845D-4A98-95B7-DD74936D7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3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6CF5CFD-3E91-A8D7-47CB-89B4B7656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22C771D-DB1D-7732-5465-46B11E9D60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97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B4DAD2-E983-916F-03B4-748ADA5F9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Long-Term nAMD Studies Require a High Injection Frequency for Visual Success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A69D1-B033-D28C-3AF4-23EDC20393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292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EB13B2-B669-9938-8305-438E3153F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noProof="0"/>
              <a:t>Limited Anti-VEGF Durability</a:t>
            </a:r>
            <a:br>
              <a:rPr lang="en-US" noProof="0"/>
            </a:br>
            <a:r>
              <a:rPr lang="en-US" sz="3100" noProof="0"/>
              <a:t>First-Generation Agents, 2005-2019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FAA60B-B1D2-6CDC-0F15-931BBFAB99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45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016FEB0-DC8B-24C9-7F6C-BA3638228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Large Unmet Need in nAMD, DME, and RVO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2D7FBE-28FD-023E-A899-F273B79ABE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22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97A6A0-B943-F0E8-B063-87FDB4CA4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The Current Treatment Landscape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BF74B5-EB92-0015-FD08-9D7895271F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43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A96E59-5CEF-25A2-2A9C-B2FBAF5B7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Newer FDA-Approved Treatment Options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3479AB-F8B0-F55A-F3B3-DFEB635B99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316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DA709E1-E6B0-50D9-046C-FE512583F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Brolucizumab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ADA61D-0CA5-FC71-AFCC-DA322BE140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6478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1D0519-6AF0-A213-18F1-FECC61081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Faricimab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D71762-F3CD-BCE3-7BDC-425486E76E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267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260F43-CE87-E018-30B0-465D415DC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Faricimab</a:t>
            </a:r>
            <a:br>
              <a:rPr lang="en-US" noProof="0"/>
            </a:br>
            <a:r>
              <a:rPr lang="en-US" sz="2800" noProof="0"/>
              <a:t>Phase 3 Data in nAMD 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0048D7-E104-44BE-8E7B-168F1DDC0B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561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AB810D-7876-478F-C3BF-A7C2A5920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Faricimab</a:t>
            </a:r>
            <a:br>
              <a:rPr lang="en-US" noProof="0"/>
            </a:br>
            <a:r>
              <a:rPr lang="en-US" sz="2800" noProof="0"/>
              <a:t>Phase 3 Data in nAMD 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9BF972-0D9E-1CD9-9CE9-CBF9633E276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501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BA2539-F5A2-6E15-FF05-73D9BC0DA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Potential Q20W Dosing in the T&amp;E Phase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6DFCD1-678D-76E0-E6FE-5ADEFF4753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31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1846BC-6A58-223C-8A6B-64186FC17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652462-A6A4-9C17-443B-15E5A49BD4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01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1FFA854-EB7C-FBF3-741E-FE0DCC577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Faricimab Phase 3 DME Trials</a:t>
            </a:r>
            <a:br>
              <a:rPr lang="en-US" noProof="0"/>
            </a:br>
            <a:r>
              <a:rPr lang="en-US" sz="2800" noProof="0"/>
              <a:t>Vision Gains Through Year 2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A11C1D-FBF3-C8B5-280A-533325F676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41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9E2948-6151-3FEA-B166-2ACCBBABE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CST Reductions With Faricimab </a:t>
            </a:r>
            <a:br>
              <a:rPr lang="en-US" noProof="0"/>
            </a:br>
            <a:r>
              <a:rPr lang="en-US" sz="2800" noProof="0"/>
              <a:t>Maintained Through Year 2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CAEDB8-6B05-AA02-E08E-42ED18F7D8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797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922FE6-0A7D-19F7-D849-BA803EF8F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Faricimab Phase 3 DME</a:t>
            </a:r>
            <a:br>
              <a:rPr lang="en-US" noProof="0"/>
            </a:br>
            <a:r>
              <a:rPr lang="en-US" sz="2800" noProof="0"/>
              <a:t>Injections and Dosing Intervals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323B0C-5978-D954-66A1-741F12E308B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92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38224C7-DF59-0E88-B0FD-5AF59CE7A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noProof="0"/>
              <a:t>Robust Vision Gains and Improved CST Achieved During YOSEMITE/RHINE Were Maintained in RHONE-X With Faricimab up to Q16W Dosing</a:t>
            </a:r>
            <a:endParaRPr lang="en-US" sz="2400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48965B-4448-130E-433D-064F21C8D1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119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C7FD50-E1E1-F307-BBE8-B7E10AEBB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Faricimab</a:t>
            </a:r>
            <a:br>
              <a:rPr lang="en-US" noProof="0"/>
            </a:br>
            <a:r>
              <a:rPr lang="en-US" sz="2800" noProof="0"/>
              <a:t>Safety Profile  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D6B1A5-79F2-A9DE-2651-4F36053B59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100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F46BFC-C324-F4E0-C2D1-9FFA70B1B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Real-World Data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24FF65-E475-7FB4-A3EA-B944C124B5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199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3B1FD2-3455-AC0F-BE73-079CE630F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TRUCKEE Real-World nAMD Study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8AA3A9-6AF0-B5D1-E9DD-E967BF2A6B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5704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EDF523-7CDA-CB14-6D82-BB7E44187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TRUCKEE Real-World nAMD Study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C55C96-9ABB-A64D-43C6-74D41E133C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74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402CFF-8DBD-EDD4-212D-FA3D8A47A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Wills Eye: Real-World Faricimab </a:t>
            </a:r>
            <a:br>
              <a:rPr lang="en-US" noProof="0"/>
            </a:br>
            <a:r>
              <a:rPr lang="en-US" sz="2800" noProof="0"/>
              <a:t>nAMD Switch Study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87D142-142D-D373-2F98-ADBDB219F4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76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DC22A2-49A9-80E8-796B-27DCC52B6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IRIS Registry Data</a:t>
            </a:r>
            <a:br>
              <a:rPr lang="en-US" noProof="0"/>
            </a:br>
            <a:r>
              <a:rPr lang="en-US" noProof="0"/>
              <a:t>FARETINA-nAMD Real-World Studies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50DC15-4714-4D1C-DD00-1BC80FD178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353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328EAB-1270-F097-94E7-F7C6F6D54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Introduction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5986F8-F902-C2DF-C462-59D385EF33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585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4F378A-24C1-BB2A-2048-D17DCDDEE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noProof="0"/>
              <a:t>Expert Discussion</a:t>
            </a:r>
            <a:br>
              <a:rPr lang="en-US" sz="2800" noProof="0"/>
            </a:br>
            <a:r>
              <a:rPr lang="en-US" sz="2400" noProof="0"/>
              <a:t>Does Faricimab Enable Extended Treatment Intervals in Real-world Settings Similar to Clinical Trials for AMD and DME?</a:t>
            </a:r>
            <a:endParaRPr lang="en-US" sz="2800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2215F8-5445-DB76-2AEC-F3072DF482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5213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85DA11-7493-4885-F875-AE7AEC9F0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Aflibercept 8 mg</a:t>
            </a:r>
            <a:br>
              <a:rPr lang="en-US" noProof="0"/>
            </a:br>
            <a:r>
              <a:rPr lang="en-US" sz="2800" noProof="0"/>
              <a:t>PULSAR Phase 3 nAMD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B593F0-0A9B-7C05-BB45-5B002AE935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333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A92C55-658C-F630-B172-8B2276478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PULSAR Phase 3 nAMD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9697DD-52CA-5137-CFEF-C971C8F4EE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773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895EBE-4118-8B53-CC65-5D916F8E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PHOTON Phase 3 DME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04ABD9-CE74-6879-847D-73C8667B73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707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9157D16-5C48-0FA5-C940-5A96C25A7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PHOTON Phase 3 DME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8776B7-7484-961E-0C39-51433441E8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8107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C0BD6E-B698-DA71-4F81-25EB0E080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Pooled Safety</a:t>
            </a:r>
            <a:br>
              <a:rPr lang="en-US" noProof="0"/>
            </a:br>
            <a:r>
              <a:rPr lang="en-US" sz="2800" noProof="0"/>
              <a:t>CANDELA, PHOTON, and PULSAR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3A4DF1-D2AB-04D9-CD59-0BEFF73328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674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5B1C783-5247-DA0F-C8CF-57658B050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Biosimilars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98901E-A1F8-90C1-EB85-CBE2A52996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447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40E4E0-BBF3-BAE2-BBB4-17C1D8078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What Is a Biosimilar?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49129B-9264-C621-8F30-4EBD6B2A3F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870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315EB2-38B5-F934-8541-DFB4D28CD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Approved Biosimilars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EBB72D-BDDC-296E-436E-CA0363EAC2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8179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D41353-E94D-4AD3-70B8-626DE5D56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Port Delivery System</a:t>
            </a:r>
            <a:r>
              <a:rPr lang="en-US" noProof="0"/>
              <a:t> in nAMD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82C66-15B3-6914-7D3D-B4789FF061C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19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7854F79-7EE6-77BE-C631-DC9C77D80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Managing Patients With </a:t>
            </a:r>
            <a:br>
              <a:rPr lang="en-US" noProof="0"/>
            </a:br>
            <a:r>
              <a:rPr lang="en-US" noProof="0"/>
              <a:t>Retinal Diseases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00D359-19CE-C588-0665-00A4D0E7B5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900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C16327-BA00-4CC7-0FF0-CA58E9253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Port Delivery System</a:t>
            </a:r>
            <a:br>
              <a:rPr lang="en-US" noProof="0"/>
            </a:br>
            <a:r>
              <a:rPr lang="en-US" sz="2800" noProof="0"/>
              <a:t>Continuous Intravitreal Delivery of Ranibizumab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1A25A0-9B7C-E365-A5AE-AB3EF356B8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6813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A166FB-5DA8-7A7B-1012-58DE11745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Archway Phase 3 Study</a:t>
            </a:r>
            <a:br>
              <a:rPr lang="en-US" noProof="0"/>
            </a:br>
            <a:r>
              <a:rPr lang="en-US" sz="2800" noProof="0"/>
              <a:t>Efficacy and Safety of PDS for Treatment of nAMD 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DEEBD3-37BA-241B-0F65-302B1907EC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7592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FF513D-0885-87ED-B616-8E23352E6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Archway Phase 3 Study</a:t>
            </a:r>
            <a:br>
              <a:rPr lang="en-US" noProof="0"/>
            </a:br>
            <a:r>
              <a:rPr lang="en-US" sz="2800" noProof="0"/>
              <a:t>End of Study: 96-Week Outcomes</a:t>
            </a:r>
            <a:endParaRPr lang="en-US" sz="2800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A00CBB-3F8D-F049-0D23-3E7FA3ED86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6281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60E6A7-510E-4958-079D-48227EB29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Archway Phase 3 </a:t>
            </a:r>
            <a:r>
              <a:rPr lang="en-US"/>
              <a:t>Study</a:t>
            </a:r>
            <a:br>
              <a:rPr lang="en-US" noProof="0"/>
            </a:br>
            <a:r>
              <a:rPr lang="en-US" noProof="0"/>
              <a:t>End of Study: 96-Week Outcomes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95BAA0-83AD-BBD5-63CA-EDA42F60ED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807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AB484D-8EAA-AA31-9A2A-5BD7F3AC6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Archway Phase 3 Study</a:t>
            </a:r>
            <a:br>
              <a:rPr lang="en-US" noProof="0"/>
            </a:br>
            <a:r>
              <a:rPr lang="en-US" sz="2800" noProof="0"/>
              <a:t>Final Device-Related AEs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D18A12-54B3-F447-C148-6548F584FC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1903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7AC582E-23CD-7F1B-4929-301E9351AA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Expert Discussion</a:t>
            </a:r>
            <a:br>
              <a:rPr lang="en-US" noProof="0"/>
            </a:br>
            <a:r>
              <a:rPr lang="en-US" noProof="0"/>
              <a:t>PDS in nAMD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A1B8B2-3FEC-97F4-8A05-D63D97E275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1177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8C35B8-0FB9-B35D-B714-5CD7284E1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PDS in DME and DR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C5D8C7-F0DB-F449-8533-E4B63C09A8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5002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269E3A-D8CD-CA45-1FBF-642228FD4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PDS Pagoda DME Phase 3 Study</a:t>
            </a:r>
            <a:br>
              <a:rPr lang="en-US" noProof="0"/>
            </a:br>
            <a:r>
              <a:rPr lang="en-US" noProof="0"/>
              <a:t>Mean Change in BCVA and CST From Baseline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B0A389-53B1-DAC2-7F6B-7D545A088D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178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21017D-19BB-8F8E-8050-89E3172C1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PDS Pagoda DME Phase 3 Study</a:t>
            </a:r>
            <a:br>
              <a:rPr lang="en-US" noProof="0"/>
            </a:br>
            <a:r>
              <a:rPr lang="en-US" noProof="0"/>
              <a:t>Mean Change in BCVA and CST From Baseline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4C0EBB-8FE7-62CB-9DD3-DEA7D16F54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9142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4764C0-4D81-D418-503B-FA856421F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PDS Pagoda DME Phase 3 Study</a:t>
            </a:r>
            <a:br>
              <a:rPr lang="en-US" noProof="0"/>
            </a:br>
            <a:r>
              <a:rPr lang="en-US" sz="2800" noProof="0"/>
              <a:t>AEs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95B956-444D-F1F7-8BE7-1A83B62EC5C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66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B1CA496-4E2C-0312-5DB9-1BCAA6ECB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Current Treatment for Retinal Vascular Diseases</a:t>
            </a:r>
            <a:br>
              <a:rPr lang="en-US" noProof="0"/>
            </a:br>
            <a:r>
              <a:rPr lang="en-US" sz="2800" noProof="0"/>
              <a:t>Intravitreal Anti-VEGF Injections 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CDA0FC-156F-874B-EEAC-B349576F02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5685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563884-0D38-FD99-0B66-85941D19A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PDS Pavilion DR Phase 3 Study</a:t>
            </a:r>
            <a:br>
              <a:rPr lang="en-US" noProof="0"/>
            </a:br>
            <a:r>
              <a:rPr lang="en-US" noProof="0"/>
              <a:t>≥ 2-Step DRSS Improvement and PDR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B94633-AB63-1DC6-F35D-5FEC214C8B5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137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2E21858-AECD-0302-15B6-4EBF1830C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PDS Pagoda and Pavilion 2-Year Safety Results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998BEE-7A95-B4A9-5F58-895A618112B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2249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5147BC-8C58-C0D9-FBD8-8B7308BA1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New Implant and Refill Needle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498595-BE78-0BA0-5B3B-17870B1523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19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ADC3017-3703-19CF-3849-0DA0FD29D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Factors Potentially Contributing to Improved Patient Outcomes in Patients With Endophthalmitis Over Time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4AD289-04C2-1032-1106-48A55318FB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5071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522C47-F110-57FA-1B2D-29D5EC03E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Emerging Therapies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BFF61B-40A7-3782-5971-7CBE4C995F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9593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A01192-A9DB-30B9-7F95-1EC818CC3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Biodegradable Implants and Microparticles 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19D2D1-5410-48F6-03D4-9A44AA6EE7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11145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86FFEF-84E1-B148-6F88-0B94E96C3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Gene Therapy Programs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2C11CD4-E7F1-57EC-0CDE-88388AE431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6565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EA447A5-07E5-A3A0-1AF8-795D4CAD9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Concluding Remarks 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2CFF7A-B4CD-E747-F8D6-8E3BDCD0B5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0551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182A76-5DDC-04FC-1990-E34346F58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CC74BD-20F7-194B-0959-9E9B473C84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964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93DB88-8688-D669-C5CF-1242A4BF8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nAMD Anti-VEGF Therapy</a:t>
            </a:r>
            <a:br>
              <a:rPr lang="en-US" noProof="0"/>
            </a:br>
            <a:r>
              <a:rPr lang="en-US" sz="2800" noProof="0"/>
              <a:t>Induction–Maintenance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EB820F-ED65-751E-BA97-D96EDFF6DA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333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90C6EC6-D968-FAF6-E4F5-C3AFA0488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First-Line Treatment for DME </a:t>
            </a:r>
            <a:br>
              <a:rPr lang="en-US" noProof="0"/>
            </a:br>
            <a:r>
              <a:rPr lang="en-US" sz="2800" noProof="0"/>
              <a:t>Intravitreal Anti-VEGF Injections</a:t>
            </a:r>
            <a:endParaRPr lang="en-US" sz="2800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884A32-8A65-D3D3-E301-2C42182FA3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129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3E90B9C-E889-7D8E-352B-4676ACB45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Poor Real-World nAMD Vision Outcomes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348792-E181-E576-C2D0-791437E124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67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B2F602C-4A8F-A2A1-147E-E531C939E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Higher Number of Anti-VEGF Injections Correlates With Better Vision Outcomes in nAMD and DME</a:t>
            </a:r>
            <a:endParaRPr lang="en-US" noProof="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571367-3F6A-78DB-7122-ADF4A7256A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97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lcf76f155ced4ddcb4097134ff3c332f xmlns="1b2a5b1d-c984-4491-94df-afc9417ad354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C63F32EC640F4CA39B1640B9054034" ma:contentTypeVersion="18" ma:contentTypeDescription="Create a new document." ma:contentTypeScope="" ma:versionID="7446a161db8ac2c99d06f455bcd668fe">
  <xsd:schema xmlns:xsd="http://www.w3.org/2001/XMLSchema" xmlns:xs="http://www.w3.org/2001/XMLSchema" xmlns:p="http://schemas.microsoft.com/office/2006/metadata/properties" xmlns:ns2="1b2a5b1d-c984-4491-94df-afc9417ad354" xmlns:ns3="e93acf5f-f59b-46bb-8c22-2b43a486ab2c" targetNamespace="http://schemas.microsoft.com/office/2006/metadata/properties" ma:root="true" ma:fieldsID="5ce64b9d6ca2f780042f999847b74d90" ns2:_="" ns3:_="">
    <xsd:import namespace="1b2a5b1d-c984-4491-94df-afc9417ad354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2a5b1d-c984-4491-94df-afc9417ad3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738C5DF-08DE-4838-A4BA-C11132D8F1C4}">
  <ds:schemaRefs>
    <ds:schemaRef ds:uri="http://purl.org/dc/elements/1.1/"/>
    <ds:schemaRef ds:uri="1b2a5b1d-c984-4491-94df-afc9417ad354"/>
    <ds:schemaRef ds:uri="e93acf5f-f59b-46bb-8c22-2b43a486ab2c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A028956-9971-458C-8613-00B3B1E949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2a5b1d-c984-4491-94df-afc9417ad354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A9318B-F888-498F-9D3D-E6CB4ACDF388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8423b0e1-4e0c-47b0-8280-02b47a7165e1}" enabled="0" method="" siteId="{8423b0e1-4e0c-47b0-8280-02b47a7165e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408</Words>
  <Application>Microsoft Office PowerPoint</Application>
  <PresentationFormat>Widescreen</PresentationFormat>
  <Paragraphs>55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Introduction</vt:lpstr>
      <vt:lpstr>Managing Patients With  Retinal Diseases</vt:lpstr>
      <vt:lpstr>Current Treatment for Retinal Vascular Diseases Intravitreal Anti-VEGF Injections </vt:lpstr>
      <vt:lpstr>nAMD Anti-VEGF Therapy Induction–Maintenance</vt:lpstr>
      <vt:lpstr>First-Line Treatment for DME  Intravitreal Anti-VEGF Injections</vt:lpstr>
      <vt:lpstr>Poor Real-World nAMD Vision Outcomes</vt:lpstr>
      <vt:lpstr>Higher Number of Anti-VEGF Injections Correlates With Better Vision Outcomes in nAMD and DME</vt:lpstr>
      <vt:lpstr>Long-Term nAMD Studies Require a High Injection Frequency for Visual Success</vt:lpstr>
      <vt:lpstr>Limited Anti-VEGF Durability First-Generation Agents, 2005-2019</vt:lpstr>
      <vt:lpstr>Large Unmet Need in nAMD, DME, and RVO</vt:lpstr>
      <vt:lpstr>The Current Treatment Landscape</vt:lpstr>
      <vt:lpstr>Newer FDA-Approved Treatment Options</vt:lpstr>
      <vt:lpstr>Brolucizumab</vt:lpstr>
      <vt:lpstr>Faricimab</vt:lpstr>
      <vt:lpstr>Faricimab Phase 3 Data in nAMD </vt:lpstr>
      <vt:lpstr>Faricimab Phase 3 Data in nAMD </vt:lpstr>
      <vt:lpstr>Potential Q20W Dosing in the T&amp;E Phase</vt:lpstr>
      <vt:lpstr>Faricimab Phase 3 DME Trials Vision Gains Through Year 2</vt:lpstr>
      <vt:lpstr>CST Reductions With Faricimab  Maintained Through Year 2</vt:lpstr>
      <vt:lpstr>Faricimab Phase 3 DME Injections and Dosing Intervals</vt:lpstr>
      <vt:lpstr>Robust Vision Gains and Improved CST Achieved During YOSEMITE/RHINE Were Maintained in RHONE-X With Faricimab up to Q16W Dosing</vt:lpstr>
      <vt:lpstr>Faricimab Safety Profile  </vt:lpstr>
      <vt:lpstr>Real-World Data</vt:lpstr>
      <vt:lpstr>TRUCKEE Real-World nAMD Study</vt:lpstr>
      <vt:lpstr>TRUCKEE Real-World nAMD Study</vt:lpstr>
      <vt:lpstr>Wills Eye: Real-World Faricimab  nAMD Switch Study</vt:lpstr>
      <vt:lpstr>IRIS Registry Data FARETINA-nAMD Real-World Studies</vt:lpstr>
      <vt:lpstr>Expert Discussion Does Faricimab Enable Extended Treatment Intervals in Real-world Settings Similar to Clinical Trials for AMD and DME?</vt:lpstr>
      <vt:lpstr>Aflibercept 8 mg PULSAR Phase 3 nAMD</vt:lpstr>
      <vt:lpstr>PULSAR Phase 3 nAMD</vt:lpstr>
      <vt:lpstr>PHOTON Phase 3 DME</vt:lpstr>
      <vt:lpstr>PHOTON Phase 3 DME</vt:lpstr>
      <vt:lpstr>Pooled Safety CANDELA, PHOTON, and PULSAR</vt:lpstr>
      <vt:lpstr>Biosimilars</vt:lpstr>
      <vt:lpstr>What Is a Biosimilar?</vt:lpstr>
      <vt:lpstr>Approved Biosimilars</vt:lpstr>
      <vt:lpstr>Port Delivery System in nAMD</vt:lpstr>
      <vt:lpstr>Port Delivery System Continuous Intravitreal Delivery of Ranibizumab</vt:lpstr>
      <vt:lpstr>Archway Phase 3 Study Efficacy and Safety of PDS for Treatment of nAMD </vt:lpstr>
      <vt:lpstr>Archway Phase 3 Study End of Study: 96-Week Outcomes</vt:lpstr>
      <vt:lpstr>Archway Phase 3 Study End of Study: 96-Week Outcomes</vt:lpstr>
      <vt:lpstr>Archway Phase 3 Study Final Device-Related AEs</vt:lpstr>
      <vt:lpstr>Expert Discussion PDS in nAMD</vt:lpstr>
      <vt:lpstr>PDS in DME and DR</vt:lpstr>
      <vt:lpstr>PDS Pagoda DME Phase 3 Study Mean Change in BCVA and CST From Baseline</vt:lpstr>
      <vt:lpstr>PDS Pagoda DME Phase 3 Study Mean Change in BCVA and CST From Baseline</vt:lpstr>
      <vt:lpstr>PDS Pagoda DME Phase 3 Study AEs</vt:lpstr>
      <vt:lpstr>PDS Pavilion DR Phase 3 Study ≥ 2-Step DRSS Improvement and PDR</vt:lpstr>
      <vt:lpstr>PDS Pagoda and Pavilion 2-Year Safety Results</vt:lpstr>
      <vt:lpstr>New Implant and Refill Needle</vt:lpstr>
      <vt:lpstr>Factors Potentially Contributing to Improved Patient Outcomes in Patients With Endophthalmitis Over Time</vt:lpstr>
      <vt:lpstr>Emerging Therapies</vt:lpstr>
      <vt:lpstr>Biodegradable Implants and Microparticles </vt:lpstr>
      <vt:lpstr>Current Gene Therapy Programs</vt:lpstr>
      <vt:lpstr>Concluding Remarks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Dunford, Nathaniel</dc:creator>
  <cp:lastModifiedBy>Dunford, Nathaniel</cp:lastModifiedBy>
  <cp:revision>1</cp:revision>
  <dcterms:created xsi:type="dcterms:W3CDTF">2025-06-30T15:45:53Z</dcterms:created>
  <dcterms:modified xsi:type="dcterms:W3CDTF">2025-06-30T15:48:04Z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0x010100E7C63F32EC640F4CA39B1640B9054034</vt:lpwstr>
  </property>
  <property fmtid="{D5CDD505-2E9C-101B-9397-08002B2CF9AE}" pid="3" name="MediaServiceImageTags">
    <vt:lpwstr/>
  </property>
</Properties>
</file>