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C08F3-C165-0684-BDEE-33AF70A6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E8B0A-A0A4-BDA9-68C1-B997D09A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6EA-862C-4566-A697-D94D90CD26B5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1B4CEF-2E37-B577-CBA1-F4BB3FCD4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3FE95-4DD1-39E7-9C46-019DE028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6CC5-65D6-49EE-A9DA-0566EB452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03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03F67A-C07C-9247-C49B-45CBCBBA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E5383-F7A6-1C1D-BA21-637FCE9AE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C1CA7-2641-F82B-E8A1-DFD0EF05C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3236EA-862C-4566-A697-D94D90CD26B5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19E60-2778-B520-646C-CCD54AE91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D155C-A5A0-59A9-4C8D-19AD17878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F56CC5-65D6-49EE-A9DA-0566EB452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84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766F32-5581-9A1E-B867-DB96F2FCF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2D7C89-36D0-2C67-8FF0-6D4CA31CED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0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343F4A-BC3B-2B3D-B6BF-B1C30940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n-lt"/>
              </a:rPr>
              <a:t>Screening for Hypercortisolism</a:t>
            </a:r>
            <a:br>
              <a:rPr lang="en-GB">
                <a:latin typeface="+mn-lt"/>
              </a:rPr>
            </a:br>
            <a:r>
              <a:rPr lang="en-GB" sz="2800">
                <a:latin typeface="+mn-lt"/>
              </a:rPr>
              <a:t>Interpreting Results</a:t>
            </a:r>
            <a:endParaRPr lang="en-US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A0FC58-6A16-2C67-F93D-E96CCBD6D3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0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1EF521-95FE-D612-4D97-C1389BCD0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n-lt"/>
              </a:rPr>
              <a:t>Screening for Hypercortisolism</a:t>
            </a:r>
            <a:br>
              <a:rPr lang="en-GB">
                <a:latin typeface="+mn-lt"/>
              </a:rPr>
            </a:br>
            <a:r>
              <a:rPr lang="en-GB" sz="2800">
                <a:latin typeface="+mn-lt"/>
              </a:rPr>
              <a:t>Interpreting Results</a:t>
            </a:r>
            <a:endParaRPr lang="en-US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165290-C026-75A0-C2F4-D0CDF7ED4B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11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016750-C44B-52AA-C2B3-FA6BB2D1C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n-lt"/>
              </a:rPr>
              <a:t>Screening for Hypercortisolism in Primary Care</a:t>
            </a:r>
            <a:endParaRPr lang="en-US" i="1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E4218-7EBB-645F-93AD-76516462EF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60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BBCD74-AA0E-22FA-861C-25F778A7D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n-lt"/>
              </a:rPr>
              <a:t>What Happens If We Do Not Treat Hypercortisolism?</a:t>
            </a:r>
            <a:endParaRPr lang="en-US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314CD2-723E-08D0-C81F-5701F1504A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4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64D9E2-19A0-0B72-A028-82AA386C2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Patients With Hypercortisolism Have High Rates of Cardiometabolic Risk Factors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100C05-ED90-64C3-328B-6294941486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38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4D025F-45B9-4ED0-9D35-458EA2881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Patients With Hypercortisolism Have High Rates of Cardiometabolic Risk Factors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FE54A9-A28F-999B-0A0C-BDFA4D89BA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76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E0BAB5-A8C7-F52A-B6BD-B6E976A9C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  <a:latin typeface="+mj-lt"/>
              </a:rPr>
              <a:t>Multidisciplinary Disease Management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8E9574-0D10-51C0-7E3D-CC658E265B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37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E75756-0C9C-E468-FD39-9493B1F75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  <a:latin typeface="+mj-lt"/>
              </a:rPr>
              <a:t>Multidisciplinary Disease Management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285EE7-FF52-DCBD-0E73-A4264ED19C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90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64FDA6-C19A-F80E-52F7-9E0E0C37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  <a:latin typeface="+mj-lt"/>
              </a:rPr>
              <a:t>Summary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F4BC9E-558C-CBB1-C0E4-D681C8C4C7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89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3A142E-75FA-826C-8412-1D48726D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72E6ED-54EF-CF9E-1BC9-91D7D94B25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6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21F600-D1C8-D9C7-2146-6E856AE6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5B324B-D839-335C-80B1-8C11141653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C493B7-3750-C0AC-EE54-7DDAC19D3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Elevated Cortisol</a:t>
            </a:r>
            <a:br>
              <a:rPr lang="en-GB"/>
            </a:br>
            <a:r>
              <a:rPr lang="en-GB" sz="2800"/>
              <a:t>Pathophysiology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00F42-400D-8C6C-DB9C-25E26549D0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4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423BFD-4621-6B6D-9C2C-AA4B08DE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solidFill>
                  <a:schemeClr val="bg1"/>
                </a:solidFill>
                <a:latin typeface="+mj-lt"/>
              </a:rPr>
              <a:t>Hypercortisolism Observed in 1 in 3 Patients With </a:t>
            </a:r>
            <a:br>
              <a:rPr lang="en-GB">
                <a:solidFill>
                  <a:schemeClr val="bg1"/>
                </a:solidFill>
                <a:latin typeface="+mj-lt"/>
              </a:rPr>
            </a:br>
            <a:r>
              <a:rPr lang="en-GB">
                <a:solidFill>
                  <a:schemeClr val="bg1"/>
                </a:solidFill>
                <a:latin typeface="+mj-lt"/>
              </a:rPr>
              <a:t>Difficul</a:t>
            </a:r>
            <a:r>
              <a:rPr lang="en-GB"/>
              <a:t>t-to-Treat</a:t>
            </a:r>
            <a:r>
              <a:rPr lang="en-GB">
                <a:solidFill>
                  <a:schemeClr val="bg1"/>
                </a:solidFill>
                <a:latin typeface="+mj-lt"/>
              </a:rPr>
              <a:t> Hypertension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D1F2BD-116B-CE28-B61C-4444EEE9DE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1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8EF787-4B15-2798-FF57-5B0D11D7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solidFill>
                  <a:schemeClr val="bg1"/>
                </a:solidFill>
                <a:latin typeface="+mj-lt"/>
              </a:rPr>
              <a:t>Patients With Difficul</a:t>
            </a:r>
            <a:r>
              <a:rPr lang="en-GB"/>
              <a:t>t-to-Treat</a:t>
            </a:r>
            <a:r>
              <a:rPr lang="en-GB">
                <a:solidFill>
                  <a:schemeClr val="bg1"/>
                </a:solidFill>
                <a:latin typeface="+mj-lt"/>
              </a:rPr>
              <a:t> Diabetes May Not Display Typical Symptoms of Hypercortisolism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46E818-9E89-4C25-6F52-AFFAF7BDCA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5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B76663-4505-71A7-7496-288FFC13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Screening for Hypercortisolism 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52E86-D36B-ABD0-46CE-09B4C171C7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92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08232D-FE81-1D7C-DADA-2C342E452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  <a:latin typeface="+mj-lt"/>
              </a:rPr>
              <a:t>Adrenal Tumours Found in 1 in 4 Patients </a:t>
            </a:r>
            <a:br>
              <a:rPr lang="en-GB">
                <a:solidFill>
                  <a:schemeClr val="bg1"/>
                </a:solidFill>
                <a:latin typeface="+mj-lt"/>
              </a:rPr>
            </a:br>
            <a:r>
              <a:rPr lang="en-GB">
                <a:solidFill>
                  <a:schemeClr val="bg1"/>
                </a:solidFill>
                <a:latin typeface="+mj-lt"/>
              </a:rPr>
              <a:t>With Hypercortisolism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B00B5-1018-E6C6-65C4-B5563643D7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7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99AFAA-E296-5095-238E-DB9C4817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Multidisciplinary Approach Is Important in Managing Patients With Hypercortisolism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3CF91A-25C0-8A09-FAB7-3F5F79A12D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19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26FEE8-E082-7C49-6CC0-F4777BD89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n-lt"/>
              </a:rPr>
              <a:t>Screening for Hypercortisolism</a:t>
            </a:r>
            <a:br>
              <a:rPr lang="en-GB">
                <a:latin typeface="+mn-lt"/>
              </a:rPr>
            </a:br>
            <a:r>
              <a:rPr lang="en-GB" sz="2800">
                <a:latin typeface="+mn-lt"/>
              </a:rPr>
              <a:t>How to Test</a:t>
            </a:r>
            <a:endParaRPr lang="en-US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875309-6D6C-0FAB-BB9C-9945A6B1BA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58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70B36CF178284AAC314777A614F4DA" ma:contentTypeVersion="19" ma:contentTypeDescription="Create a new document." ma:contentTypeScope="" ma:versionID="a678da7c330020966e23c34aa3b4df58">
  <xsd:schema xmlns:xsd="http://www.w3.org/2001/XMLSchema" xmlns:xs="http://www.w3.org/2001/XMLSchema" xmlns:p="http://schemas.microsoft.com/office/2006/metadata/properties" xmlns:ns2="2f21a861-48c5-49e3-bc74-9d0cc17f0105" xmlns:ns3="e93acf5f-f59b-46bb-8c22-2b43a486ab2c" targetNamespace="http://schemas.microsoft.com/office/2006/metadata/properties" ma:root="true" ma:fieldsID="f07fabe8edc4b76d4c5ac89cede42bc3" ns2:_="" ns3:_="">
    <xsd:import namespace="2f21a861-48c5-49e3-bc74-9d0cc17f0105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at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1a861-48c5-49e3-bc74-9d0cc17f01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Date" ma:index="19" nillable="true" ma:displayName="Date" ma:format="DateOnly" ma:internalName="Date">
      <xsd:simpleType>
        <xsd:restriction base="dms:DateTime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2f21a861-48c5-49e3-bc74-9d0cc17f0105">
      <Terms xmlns="http://schemas.microsoft.com/office/infopath/2007/PartnerControls"/>
    </lcf76f155ced4ddcb4097134ff3c332f>
    <Date xmlns="2f21a861-48c5-49e3-bc74-9d0cc17f0105" xsi:nil="true"/>
  </documentManagement>
</p:properties>
</file>

<file path=customXml/itemProps1.xml><?xml version="1.0" encoding="utf-8"?>
<ds:datastoreItem xmlns:ds="http://schemas.openxmlformats.org/officeDocument/2006/customXml" ds:itemID="{AC91F6CA-66D0-46F3-8D44-0A3C503C19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8F9279-56C5-4AC1-A105-8C73D12B6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21a861-48c5-49e3-bc74-9d0cc17f0105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62EAFE-BBF8-4B82-B8AC-9FA3A1AE88EF}">
  <ds:schemaRefs>
    <ds:schemaRef ds:uri="e93acf5f-f59b-46bb-8c22-2b43a486ab2c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f21a861-48c5-49e3-bc74-9d0cc17f0105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Widescreen</PresentationFormat>
  <Paragraphs>16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Elevated Cortisol Pathophysiology</vt:lpstr>
      <vt:lpstr>Hypercortisolism Observed in 1 in 3 Patients With  Difficult-to-Treat Hypertension</vt:lpstr>
      <vt:lpstr>Patients With Difficult-to-Treat Diabetes May Not Display Typical Symptoms of Hypercortisolism</vt:lpstr>
      <vt:lpstr>Screening for Hypercortisolism  </vt:lpstr>
      <vt:lpstr>Adrenal Tumours Found in 1 in 4 Patients  With Hypercortisolism</vt:lpstr>
      <vt:lpstr>A Multidisciplinary Approach Is Important in Managing Patients With Hypercortisolism </vt:lpstr>
      <vt:lpstr>Screening for Hypercortisolism How to Test</vt:lpstr>
      <vt:lpstr>Screening for Hypercortisolism Interpreting Results</vt:lpstr>
      <vt:lpstr>Screening for Hypercortisolism Interpreting Results</vt:lpstr>
      <vt:lpstr>Screening for Hypercortisolism in Primary Care</vt:lpstr>
      <vt:lpstr>What Happens If We Do Not Treat Hypercortisolism?</vt:lpstr>
      <vt:lpstr>Patients With Hypercortisolism Have High Rates of Cardiometabolic Risk Factors</vt:lpstr>
      <vt:lpstr>Patients With Hypercortisolism Have High Rates of Cardiometabolic Risk Factors</vt:lpstr>
      <vt:lpstr>Multidisciplinary Disease Management</vt:lpstr>
      <vt:lpstr>Multidisciplinary Disease Management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O'Malley, Grace</dc:creator>
  <cp:lastModifiedBy>Kelly, Je-Anne</cp:lastModifiedBy>
  <cp:revision>2</cp:revision>
  <dcterms:created xsi:type="dcterms:W3CDTF">2025-03-18T09:37:13Z</dcterms:created>
  <dcterms:modified xsi:type="dcterms:W3CDTF">2025-04-24T19:34:51Z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0x010100ED70B36CF178284AAC314777A614F4DA</vt:lpwstr>
  </property>
  <property fmtid="{D5CDD505-2E9C-101B-9397-08002B2CF9AE}" pid="3" name="MediaServiceImageTags">
    <vt:lpwstr/>
  </property>
</Properties>
</file>