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61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6" r:id="rId85"/>
    <p:sldId id="347" r:id="rId86"/>
    <p:sldId id="348" r:id="rId87"/>
    <p:sldId id="352" r:id="rId88"/>
    <p:sldId id="353" r:id="rId89"/>
    <p:sldId id="354" r:id="rId90"/>
    <p:sldId id="355" r:id="rId91"/>
    <p:sldId id="356" r:id="rId92"/>
    <p:sldId id="359" r:id="rId93"/>
    <p:sldId id="360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ustomXml" Target="../customXml/item1.xml"/><Relationship Id="rId10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9DCE-A9E3-FA78-1A8A-472D4619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326D4-0089-7783-9762-075C2686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9618B-FDEA-44DA-A123-EAE5DCB3FE4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79147-1460-C9E5-FCEC-F67941A3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5DB3E-41CC-887D-89FB-3EB6096C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D187-61C5-46FF-847F-8B01A205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7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7B9E9-AC86-EA16-CAD4-193A7B38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A3605-1ECE-E2C0-0BBE-AD0BE9269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642D6-A176-31CA-A37A-B2A019E2F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79618B-FDEA-44DA-A123-EAE5DCB3FE4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FC544-6661-5625-B181-ACE3F41F4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885-10A8-86A2-4851-44C9A8EEC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3D187-61C5-46FF-847F-8B01A205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8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medscape.org/viewarticle/beyond-left-ventricular-hypertrophy-hypertrophic-2025a10009o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6B1C06-2DFB-BF90-831C-926B12EF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noProof="0">
                <a:effectLst/>
                <a:latin typeface="+mn-lt"/>
              </a:rPr>
              <a:t>Beyond Left Ventricular Hypertrophy in Hypertrophic Cardiomyopathy</a:t>
            </a:r>
            <a:endParaRPr lang="en-US" noProof="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83757-A691-CD63-57CC-D3ECA0D19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3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0789A9-9683-7EB9-FF02-B3A05DC2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Importance of Early and Appropriate Diagnosis 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70D84-CB56-903A-60CC-7F78D3D32B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8F0186-B4AA-3665-3854-34DF86FA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Importance of Early and Appropriate Diagnosis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A072B-082F-9B03-4D06-946118AE86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9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BEC896-7CAD-6D77-4211-5CA7C7DC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780DB-D4E9-40CF-75C0-E899086CAB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8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C00CB4-6CC4-5F00-AA97-A3B811621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Importance of Early Diagnosis – Patient Perspective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F75C1-E4E1-85DC-2A91-0EE318DC1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9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AFB5D9-27CF-7FE7-BE1C-E62295CDB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Correct Diagnosis Leads to Referral to High-Volume Centers and Better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4F312-FDC4-3890-14FE-284550ACFE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5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A10132-2667-108A-3C46-10C68D36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Correct Diagnosis Leads to Better Outcomes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902F6-FAEA-1C59-58BC-FB3D19A670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2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FC6D6B-1CA6-D870-293E-A3083418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Importance of Early and Appropriate Diagnosis 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77E3A-B5E8-0FAB-AE4D-C0F7688B8B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2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FE2DBE-3C66-FE54-E861-59C60A67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Correct Diagnosis Is Also Important for Family Members 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CF22C-6468-9273-B4AF-77B2B0AAF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7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0AB25B-D387-8A1A-0683-0DB32C37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Clinical Diagnosis of HCM</a:t>
            </a:r>
            <a:br>
              <a:rPr lang="en-US" noProof="0"/>
            </a:br>
            <a:r>
              <a:rPr lang="en-US" sz="2800" noProof="0"/>
              <a:t>Guideline Recommendations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3FDF0-45EC-8CAA-FDCE-DAC7843504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8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FCC98F-A48B-35A1-A9B9-336E5570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ECG Abnormalities Are Present in ~87% of Patients With HCM But No Specific Pattern Is Diagnostic 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3A0D0-BA48-171F-0577-A8A1B47A64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64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F8E160-D81E-834D-4DF5-4F9A6693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2B387-2673-8E80-F6A5-2B3E326568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2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FE12B4-AB31-264D-82E1-7750A5E5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Imaging</a:t>
            </a:r>
            <a:br>
              <a:rPr lang="en-US" noProof="0"/>
            </a:br>
            <a:r>
              <a:rPr lang="en-US" sz="2800" noProof="0"/>
              <a:t>Recommendations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BDD15-9083-4D90-0383-CC7B83BE5F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4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5A9804-7DB9-2303-1E0C-C1637351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Black Individuals Have a High Prevalence of HTN 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8F142-0BDF-D20F-3679-8F0E6E1930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50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22D0DF-BC08-CD34-42FA-C86ABAB5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Black Individuals Have More LVH at Every Age 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62C8F-E380-D3B2-6B0C-E0D94F1D0A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10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FAF778-B8DC-F755-183C-6FBFA574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noProof="0"/>
              <a:t>Black Patients Have an HCM Phenotype Characterized by Lower Prevalence of the Well-Recognized Echocardiographic Features of HCM</a:t>
            </a:r>
            <a:endParaRPr lang="en-US" sz="25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A96DF-43CF-F233-9F82-3C970933F0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42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959A7F-14C9-7EB4-07A1-8FA2F6CBB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Echo Loop of Apical HCM Without and With </a:t>
            </a:r>
            <a:br>
              <a:rPr lang="en-US" noProof="0"/>
            </a:br>
            <a:r>
              <a:rPr lang="en-US" noProof="0"/>
              <a:t>Image Enhancement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B7097-5A40-3E49-59EA-6A6E0FBC2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58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A73814-E03F-ECE0-DAE0-C19C4C1F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Racial and Ethnic Disparities in the Diagnosis of HCM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432D6-8160-EB17-F456-5EE947B9BC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44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AC0A10-CDFA-6956-5FA0-00B7EDE9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noProof="0"/>
              <a:t>Contributors to Under</a:t>
            </a:r>
            <a:r>
              <a:rPr lang="en-US" sz="3000"/>
              <a:t>d</a:t>
            </a:r>
            <a:r>
              <a:rPr lang="en-US" sz="3000" noProof="0"/>
              <a:t>iagnosis and Misdiagnosis of HCM</a:t>
            </a:r>
            <a:endParaRPr lang="en-US" sz="3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09483-0B21-0EA0-A710-6D15F31E35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47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24FE3C-1AC3-89F7-2C39-81893F86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noProof="0"/>
              <a:t>Recommend Using a Comprehensive Assessment for HCM</a:t>
            </a:r>
            <a:endParaRPr lang="en-US" sz="3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59326-B0E2-84CF-38EA-7EBE6720C6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21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E4D403-1E54-59F4-EE67-17692288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Betty</a:t>
            </a:r>
            <a:br>
              <a:rPr lang="en-US" noProof="0"/>
            </a:br>
            <a:r>
              <a:rPr lang="en-US" sz="2800" noProof="0"/>
              <a:t>Next Steps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61005-DA9C-B7E5-F6FB-9F98B8D8EF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56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0DF113-DF36-6D90-AD7A-117F9F54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57AA4-0552-D062-B772-06165B3CFB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8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B929AA-67EF-1F53-D7BD-463106E2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solidFill>
                  <a:schemeClr val="bg1"/>
                </a:solidFill>
              </a:rPr>
              <a:t>Agenda</a:t>
            </a:r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228A0-A614-8B02-D579-F369BB4734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02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5D658E-2C9A-7BF4-F7F0-A972FADEF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99306-254A-537E-B9C6-4220C09D23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36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1EA869-EA9D-DE2F-F78F-F1AFC0F1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noProof="0">
                <a:effectLst/>
                <a:latin typeface="+mn-lt"/>
              </a:rPr>
              <a:t>Updated List of Genes With Moderate, Strong, or Definitive HCM Association </a:t>
            </a:r>
            <a:endParaRPr lang="en-US" noProof="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64381-0B71-61EB-76DF-FF8466F659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59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6B3DF0-2A28-7420-8E7E-93A5487A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noProof="0">
                <a:effectLst/>
                <a:latin typeface="+mn-lt"/>
              </a:rPr>
              <a:t>Overview of Genetic Subtypes of HCM and Associated Genes With Moderate, Strong, or Definitive Evidence </a:t>
            </a:r>
            <a:endParaRPr lang="en-US" noProof="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73E48-3B64-4EF6-46BD-EEFF81CAFE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6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B883A8-0FC2-62A6-7E38-F0180E5D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Genetic Testing Process in HCM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6644B-D06D-A275-C6AA-52B2476C32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9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E26158-ABAE-9104-E072-57894587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Genetic Testing Is Less Frequently Obtained in </a:t>
            </a:r>
            <a:br>
              <a:rPr lang="en-US" noProof="0"/>
            </a:br>
            <a:r>
              <a:rPr lang="en-US" noProof="0"/>
              <a:t>Black Individuals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FFFA8-C4E3-70A9-9194-584908B267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48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F5C828-812A-31AB-13EB-2452A24B4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Genetic Testing Is Less Frequently Obtained in </a:t>
            </a:r>
            <a:br>
              <a:rPr lang="en-US" noProof="0"/>
            </a:br>
            <a:r>
              <a:rPr lang="en-US" noProof="0"/>
              <a:t>Black Individuals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4B318-CB16-451D-FE07-214B86DEAC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13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0C2823-0414-28D0-4CE4-973AD70B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noProof="0"/>
              <a:t>Ethnicity, Consanguinity, and Genetic Architecture of HCM</a:t>
            </a:r>
            <a:endParaRPr lang="en-US" sz="3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F65C1-2BCE-3042-5B88-B8C762FA6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93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94734A-6FC1-08C4-3D63-8117221F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600" noProof="0"/>
              <a:t>Genetic Variants That Are Common Among Black Americans Have Been Misclassified in Patients Undergoing Genetic Testing for HCM</a:t>
            </a:r>
            <a:endParaRPr lang="en-US" sz="26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C8739-AA79-BCC2-844F-1FDBB8486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03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8ED49E-B90F-1F4E-FBE8-6A26C28F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Black Patients With HCM Are Underrepresented 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US HCM Specialty Centers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E864C-06DC-D363-FB62-89FDB42E1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4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052F37-4DDB-261C-EB75-97451DE1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>
                <a:effectLst/>
                <a:latin typeface="+mn-lt"/>
              </a:rPr>
              <a:t>Clinical Profiles, Disease </a:t>
            </a:r>
            <a:r>
              <a:rPr lang="en-US" noProof="0">
                <a:latin typeface="+mn-lt"/>
              </a:rPr>
              <a:t>M</a:t>
            </a:r>
            <a:r>
              <a:rPr lang="en-US" noProof="0">
                <a:effectLst/>
                <a:latin typeface="+mn-lt"/>
              </a:rPr>
              <a:t>anagement, and Outcome </a:t>
            </a:r>
            <a:br>
              <a:rPr lang="en-US" noProof="0">
                <a:effectLst/>
                <a:latin typeface="+mn-lt"/>
              </a:rPr>
            </a:br>
            <a:r>
              <a:rPr lang="en-US" noProof="0">
                <a:effectLst/>
                <a:latin typeface="+mn-lt"/>
              </a:rPr>
              <a:t>of Black vs White </a:t>
            </a:r>
            <a:r>
              <a:rPr lang="en-US" noProof="0">
                <a:latin typeface="+mn-lt"/>
              </a:rPr>
              <a:t>P</a:t>
            </a:r>
            <a:r>
              <a:rPr lang="en-US" noProof="0">
                <a:effectLst/>
                <a:latin typeface="+mn-lt"/>
              </a:rPr>
              <a:t>atients </a:t>
            </a:r>
            <a:r>
              <a:rPr lang="en-US" noProof="0">
                <a:latin typeface="+mn-lt"/>
              </a:rPr>
              <a:t>W</a:t>
            </a:r>
            <a:r>
              <a:rPr lang="en-US" noProof="0">
                <a:effectLst/>
                <a:latin typeface="+mn-lt"/>
              </a:rPr>
              <a:t>ith HCM </a:t>
            </a:r>
            <a:endParaRPr lang="en-US" noProof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A5407-0D9F-284F-7EEE-4D955F35F8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49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7D9755-3F02-E488-9382-22F30B7FB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6EFEC-3683-A93A-58EA-DBACF39394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71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D23FA0-0A85-2126-BA25-18B56194D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8CEF3-363B-EEF4-A84F-3AB6A32BC2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04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974362-4064-E1AC-67D4-89415EA6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The Effect of Metoprolol in Patients With oHCM</a:t>
            </a:r>
            <a:br>
              <a:rPr lang="en-US" sz="3400" noProof="0"/>
            </a:br>
            <a:r>
              <a:rPr lang="en-US" sz="2800" noProof="0"/>
              <a:t>TEMPO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7719B-D2AC-7567-4674-CE885893CA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46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81773D-8129-BFAF-7343-1DC56B86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Betty</a:t>
            </a:r>
            <a:br>
              <a:rPr lang="en-US" noProof="0"/>
            </a:br>
            <a:r>
              <a:rPr lang="en-US" sz="2800" noProof="0"/>
              <a:t>Next Steps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3D082-5416-C9A6-7DB9-7CD0087CF0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30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5C1CF-0FAC-A9A6-F9A5-AF5181AC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51763-E6F2-846A-C38F-92A8DD179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90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4EA9CB-4BE4-8346-24ED-35B81EA3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DEEB6-C505-F55E-2996-6848929D44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5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8858BF-D44C-5B18-058B-2E05AA1A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Indications for Therapy</a:t>
            </a:r>
            <a:br>
              <a:rPr lang="en-US" noProof="0"/>
            </a:br>
            <a:r>
              <a:rPr lang="en-US" sz="2800" noProof="0"/>
              <a:t>Symptoms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89A2C-876B-F637-C51F-4F1E096E65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7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EBAE6F-FAB2-1B12-729A-3B8A862E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How Much Obstruction Is Enough?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3C18C-A64B-76BF-F89C-1FC7484543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01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67A236-BD49-2D4E-8FBD-DBE67912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When Does Obstruction Get Worse?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A540C-0BD8-E1A1-50C8-CA80EAC903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6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3043F9-6740-B24B-514E-3CDFAC78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Indications for Therapy</a:t>
            </a:r>
            <a:br>
              <a:rPr lang="en-US" noProof="0"/>
            </a:br>
            <a:r>
              <a:rPr lang="en-US" sz="2800" noProof="0"/>
              <a:t>Symptoms (cont)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B4CF0-3D92-9C5A-CAF0-C2A2DEE253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4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B5BE21-3C03-2B27-7E2D-DC060AEB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What Have We Learned About Disease Mechanism?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FD517-2218-A1E5-EDE6-C998D3627A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2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9C214C-8476-8582-5AAA-509AA07D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/>
              <a:t>Betty</a:t>
            </a:r>
            <a:br>
              <a:rPr lang="en-US" noProof="0"/>
            </a:br>
            <a:r>
              <a:rPr lang="en-US" sz="3100" noProof="0"/>
              <a:t>53-Year-Old Woman With SOB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2F565-3BA6-4D92-2FF6-984DF525EB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10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FF6418-E7E5-6891-9786-4387D5F6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Targeted Therapy for 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49FA4-13FD-8997-84A9-EA1A7CA339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52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238015-849B-E74B-DE13-1B4324D7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Clinical Trials of CMIs Have Been Successful for oHCM 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AE0D0-D5D4-5FBA-8FA3-AE5E8F7B51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07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FD07B2-ABBE-D2EC-A342-A4F340E2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2024 Guidelines Update for CMIs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70BB6-C0D1-FFF4-1283-47D29349B7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9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2000BD-87C4-50AA-00CE-EB366B9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ESC and AHA/ACC Guidelines Have Incorporated CMIs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004FC-73A0-9ADB-C289-34C9CCE9AA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8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C429D9-F964-C2F5-7324-3C00E32B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CMI and Risk for HF Due to Systolic Dysfunction</a:t>
            </a:r>
            <a:br>
              <a:rPr lang="en-US" noProof="0"/>
            </a:br>
            <a:r>
              <a:rPr lang="en-US" sz="2800" noProof="0"/>
              <a:t>Data From EXPLORER-HCM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F7836-03F2-F1A0-B54E-4F46B33DE1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71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FB0FE2-4D0E-5ECC-CBB5-C0039E70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CMI for oHCM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67D72-31DC-BB6A-4E95-3A2B1E3092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507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9C8150-ECAD-D40A-0132-CB28B4BE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Mavacamten and the US FDA REMS Program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AE1B4-7B1E-B5DD-80A7-1725D0E097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46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F73BDF-62E3-451C-3511-C2959E09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noProof="0">
                <a:effectLst/>
                <a:latin typeface="+mn-lt"/>
              </a:rPr>
              <a:t>Real-World Experience From 22 Months of the REMS Program</a:t>
            </a:r>
            <a:endParaRPr lang="en-US" sz="2800" noProof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312DC-BDFD-C97F-4D64-87273E1988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1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E140E9-966E-6B7B-BD18-2B9ECE60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EDG-7500</a:t>
            </a:r>
            <a:br>
              <a:rPr lang="en-US" noProof="0"/>
            </a:br>
            <a:r>
              <a:rPr lang="en-US" sz="2800" noProof="0"/>
              <a:t>Cardiac Sarcomere Modulator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23C7C-EFD5-6A3B-FB42-3F37BAA2A8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866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A48E8D-1D53-4DB1-F836-59CB0746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SONATA-HCM Trial</a:t>
            </a:r>
            <a:br>
              <a:rPr lang="en-US" noProof="0"/>
            </a:br>
            <a:r>
              <a:rPr lang="en-US" sz="2800" noProof="0"/>
              <a:t>Sotagliflozin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E75B9-BAC3-4A1A-E3F9-526670F3A4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9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E7BB55-10C0-84FC-CA9D-CF1A7456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9F32C-6244-D367-C817-9AE73C1178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667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54B422-5C57-2602-B52E-617DF341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Challenges to Equitable Care and Access</a:t>
            </a:r>
            <a:br>
              <a:rPr lang="en-US" noProof="0"/>
            </a:br>
            <a:r>
              <a:rPr lang="en-US" sz="2800" noProof="0"/>
              <a:t>Resources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28552-C987-EC54-3FA7-EEFF2D100E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64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F6851F-54BC-B362-5BC8-907D4D5A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1200" noProof="0">
                <a:latin typeface="+mj-lt"/>
                <a:ea typeface="+mj-ea"/>
                <a:cs typeface="+mj-cs"/>
              </a:rPr>
              <a:t>Challenges to Equitable Care and Access</a:t>
            </a:r>
            <a:br>
              <a:rPr lang="en-US" sz="3200" kern="1200" noProof="0">
                <a:latin typeface="+mj-lt"/>
                <a:ea typeface="+mj-ea"/>
                <a:cs typeface="+mj-cs"/>
              </a:rPr>
            </a:br>
            <a:r>
              <a:rPr lang="en-US" sz="2800" kern="1200" noProof="0">
                <a:latin typeface="+mj-lt"/>
                <a:ea typeface="+mj-ea"/>
                <a:cs typeface="+mj-cs"/>
              </a:rPr>
              <a:t>Select HCP Locations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31C2C-81C2-F8FE-105D-EB81DC667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62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1C1B2A-F818-2B40-EC41-546077162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/>
              <a:t>Potential Strategies to Improve Equitability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BBECF-E68C-A893-BA8E-6DF7DCFB34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11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9376D6-F25C-490D-B28C-A9D0DF11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CDE15-D054-8009-4E5B-E14461C42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9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458041-7638-BD7B-9F04-28C28072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5D26B-B699-FFA7-FD33-2E8CF952C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238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0E9FA-0734-3168-8C3D-307620904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 Jennifer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3DEAC-455C-A09B-0C6E-AE109583E4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052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E96679-615E-0161-F991-B5CA5481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 Jennifer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17D30-3CBB-9516-FBDB-053AED0885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48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14BF96-2AF8-0BCA-3CAB-D037643E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Shared Decision-Making in HCM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22C65-0D73-4273-159A-F61EE72B7F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40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9BA17A-0E48-D189-D808-7DF4B914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</a:rPr>
              <a:t>Management of oHCM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BF1A0-1574-A8BA-A515-3CF5B434EC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896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6E8C10-2F03-F430-E19C-4A14D40B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Discussion With Jennifer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CC0FD-92F7-B1C5-3F64-5DF03168CA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4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B76C5A-92C4-ED26-C195-9A755687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37DE0-B110-B422-80D8-79F70FEDF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31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513D91-1724-C326-D570-90AA8A67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8EA41-8430-236C-79D2-A369F3D87E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53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AFCC94-09D2-92BF-B858-D7E5C02D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Black Patients With HCM and Those on Medicaid Have Lower Referral Rates for SRTs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14811-DAD3-F8A3-0E47-D70A4FE5C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39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F134DF-E680-DC48-C007-DEBE55608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2EB6C-DAD4-A313-772E-1D7547DEE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252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6FA22F-2FD8-69BC-ABCF-7D50C6091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George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3B911-A8F2-15B6-8F2F-D3EA49650A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970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D10B4A-B9F8-C473-C446-8974606EC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George</a:t>
            </a:r>
            <a:br>
              <a:rPr lang="en-US" noProof="0"/>
            </a:br>
            <a:r>
              <a:rPr lang="en-US" sz="2800" noProof="0"/>
              <a:t>History of Present Illness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1BF36-65D2-2E95-1A71-9C3C7FCE82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5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4FEA11-8AC9-9EF5-3626-54ABB19E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George</a:t>
            </a:r>
            <a:br>
              <a:rPr lang="en-US" noProof="0"/>
            </a:br>
            <a:r>
              <a:rPr lang="en-US" sz="2800" noProof="0"/>
              <a:t>Echo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EABFD-109E-F1C0-E3A0-E8B3BAD840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91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73E11F-021F-DC1A-390A-6948C852A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George</a:t>
            </a:r>
            <a:br>
              <a:rPr lang="en-US" noProof="0"/>
            </a:br>
            <a:r>
              <a:rPr lang="en-US" sz="2800" noProof="0"/>
              <a:t>Genetic Testing Results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82638-B0AC-16A9-BACE-7218E176B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720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A07A14-5718-F11B-6CF9-2BDA141B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kern="0" noProof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Few Therapeutic Options for nHCM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FBAFA-2697-C01B-E5A1-529D6024B7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415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33B172-CCF2-B62F-678F-44FC6E88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MAVERICK-HCM Trial </a:t>
            </a:r>
            <a:br>
              <a:rPr lang="en-US" noProof="0"/>
            </a:br>
            <a:r>
              <a:rPr lang="en-US" sz="2800" noProof="0"/>
              <a:t>Phase 2 Study With Mavacamten in nHCM </a:t>
            </a:r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89A5F-3267-A91E-EDDF-9334977C18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395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7DC0B0-814C-5056-B207-0E1F2A0D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REDWOOD-HCM Trial, Cohort 4 </a:t>
            </a:r>
            <a:br>
              <a:rPr lang="en-US" noProof="0"/>
            </a:br>
            <a:r>
              <a:rPr lang="en-US" sz="2800" noProof="0"/>
              <a:t>Phase 2 Study in Patients With nHCM 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DCB50-9169-9878-8CCB-879EBD611A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42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570D2A-0662-D1D6-3ACD-23F05A70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What Is HCM?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71409-6373-DC00-A591-4A0B018AF6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555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A8C260-6385-90B3-FBB1-BDE5DB038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New Data at ACC!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55044-FA44-65F2-44C3-B0C3741873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6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4255FD-2F8B-A0F2-773F-F33711D8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Ongoing Phase 3 Studies With CMIs in Patients </a:t>
            </a:r>
            <a:br>
              <a:rPr lang="en-US" noProof="0"/>
            </a:br>
            <a:r>
              <a:rPr lang="en-US" noProof="0"/>
              <a:t>With nHCM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EFB5E-AE68-17C4-A30C-8B3D9A6854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963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58CA6C-EB7D-3831-3697-FEB9CEC7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B78A1-A038-DF29-DBEA-60BD236F1A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17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73B5AE-D818-A6E4-CB48-ADB60A2AB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5B11D-5952-6495-3D73-F2233FE81C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653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A4615A-E725-D16E-AC82-421AA903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Overcoming Barriers to Equitable Care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4EC3A-5269-4E56-5AE8-65450205C8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464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53D278-78AE-4F89-CCE6-6D06A13BE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noProof="0">
                <a:effectLst/>
              </a:rPr>
              <a:t>Shared Decision-Making for Individuals </a:t>
            </a:r>
            <a:br>
              <a:rPr lang="en-US" b="1" i="0" noProof="0">
                <a:effectLst/>
              </a:rPr>
            </a:br>
            <a:r>
              <a:rPr lang="en-US" b="1" i="0" noProof="0">
                <a:effectLst/>
              </a:rPr>
              <a:t>Experiencing Disadvantage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D266E-1171-BE8B-C10F-2D5F2E0941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82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D02B1D-F6FB-09C0-9E6B-2CDB317A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15609-CE23-F445-FB03-E0DD95B70B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464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29652C-5465-EC03-EAAA-5A7A740F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Overcoming Barriers to Equitable Care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4C010-CC82-270A-5C0F-4B9DAA5320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618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844275-FDCB-4C46-0A38-1B611F625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4AEB1-E603-601D-C958-76F32DFC5E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931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8D6B01-7B79-69A8-A6D9-14253E59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Shared Care With Colleagues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B7553-986B-0A5E-4365-B66F4E2CB4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92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9015D0-EB79-FA16-D4C6-CE0B29D3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Differentiating 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468B3-AFA9-08A3-C27D-688F3D568B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6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C02D18-35C6-2197-F4E1-64A9BE8C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Patients Are More Satisfied When Physicians Work Together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2D684-11A9-19E5-2AA5-6DFF1189F7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579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C42B13-1BDB-AF44-F8B5-CBD882AB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AE5FA-25E6-BD76-32A8-2F2635CFF5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305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1D6F9C-C147-C65F-E60F-1BB4390B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Supporting Access to CMI</a:t>
            </a: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5BC61-6F02-2840-F0B4-297D3E42FE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51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187E21-AB7E-AE0B-F3E7-6DDC78B7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AAFE1D97-D221-F696-A4AB-040345F513D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32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FEC32F147BF44B6C53D2C0CEAFA82" ma:contentTypeVersion="21" ma:contentTypeDescription="Create a new document." ma:contentTypeScope="" ma:versionID="d7360665cde7e07c126533c2af6ecae4">
  <xsd:schema xmlns:xsd="http://www.w3.org/2001/XMLSchema" xmlns:xs="http://www.w3.org/2001/XMLSchema" xmlns:p="http://schemas.microsoft.com/office/2006/metadata/properties" xmlns:ns2="0e7a60a3-04f0-4f22-b100-63592d3ac6fc" xmlns:ns3="e93acf5f-f59b-46bb-8c22-2b43a486ab2c" targetNamespace="http://schemas.microsoft.com/office/2006/metadata/properties" ma:root="true" ma:fieldsID="835aa997104f002598a1f3592060379a" ns2:_="" ns3:_="">
    <xsd:import namespace="0e7a60a3-04f0-4f22-b100-63592d3ac6fc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7a60a3-04f0-4f22-b100-63592d3ac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0e7a60a3-04f0-4f22-b100-63592d3ac6f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8E95E7-AA5A-46B4-90DA-D250787A2019}"/>
</file>

<file path=customXml/itemProps2.xml><?xml version="1.0" encoding="utf-8"?>
<ds:datastoreItem xmlns:ds="http://schemas.openxmlformats.org/officeDocument/2006/customXml" ds:itemID="{2D540239-DDE8-4A76-9F06-549B598CD8B3}"/>
</file>

<file path=customXml/itemProps3.xml><?xml version="1.0" encoding="utf-8"?>
<ds:datastoreItem xmlns:ds="http://schemas.openxmlformats.org/officeDocument/2006/customXml" ds:itemID="{520D047B-4F63-4A3E-ABC0-9368F66E81FA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540</Words>
  <Application>Microsoft Office PowerPoint</Application>
  <PresentationFormat>Widescreen</PresentationFormat>
  <Paragraphs>73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7" baseType="lpstr">
      <vt:lpstr>Aptos</vt:lpstr>
      <vt:lpstr>Aptos Display</vt:lpstr>
      <vt:lpstr>Arial</vt:lpstr>
      <vt:lpstr>Office Theme</vt:lpstr>
      <vt:lpstr>Beyond Left Ventricular Hypertrophy in Hypertrophic Cardiomyopathy</vt:lpstr>
      <vt:lpstr>PowerPoint Presentation</vt:lpstr>
      <vt:lpstr>Agenda</vt:lpstr>
      <vt:lpstr>PowerPoint Presentation</vt:lpstr>
      <vt:lpstr>Betty 53-Year-Old Woman With SOB</vt:lpstr>
      <vt:lpstr>PowerPoint Presentation</vt:lpstr>
      <vt:lpstr>PowerPoint Presentation</vt:lpstr>
      <vt:lpstr>What Is HCM?</vt:lpstr>
      <vt:lpstr>Differentiating HCM</vt:lpstr>
      <vt:lpstr>Importance of Early and Appropriate Diagnosis </vt:lpstr>
      <vt:lpstr>Importance of Early and Appropriate Diagnosis (cont) </vt:lpstr>
      <vt:lpstr>PowerPoint Presentation</vt:lpstr>
      <vt:lpstr>Importance of Early Diagnosis – Patient Perspective</vt:lpstr>
      <vt:lpstr>Correct Diagnosis Leads to Referral to High-Volume Centers and Better Outcomes</vt:lpstr>
      <vt:lpstr>Correct Diagnosis Leads to Better Outcomes</vt:lpstr>
      <vt:lpstr>Importance of Early and Appropriate Diagnosis </vt:lpstr>
      <vt:lpstr>Correct Diagnosis Is Also Important for Family Members </vt:lpstr>
      <vt:lpstr>Clinical Diagnosis of HCM Guideline Recommendations</vt:lpstr>
      <vt:lpstr>ECG Abnormalities Are Present in ~87% of Patients With HCM But No Specific Pattern Is Diagnostic </vt:lpstr>
      <vt:lpstr>Imaging Recommendations</vt:lpstr>
      <vt:lpstr>Black Individuals Have a High Prevalence of HTN </vt:lpstr>
      <vt:lpstr>Black Individuals Have More LVH at Every Age </vt:lpstr>
      <vt:lpstr>Black Patients Have an HCM Phenotype Characterized by Lower Prevalence of the Well-Recognized Echocardiographic Features of HCM</vt:lpstr>
      <vt:lpstr>Echo Loop of Apical HCM Without and With  Image Enhancement</vt:lpstr>
      <vt:lpstr>Racial and Ethnic Disparities in the Diagnosis of HCM</vt:lpstr>
      <vt:lpstr>Contributors to Underdiagnosis and Misdiagnosis of HCM</vt:lpstr>
      <vt:lpstr>Recommend Using a Comprehensive Assessment for HCM</vt:lpstr>
      <vt:lpstr>Betty Next Steps</vt:lpstr>
      <vt:lpstr>PowerPoint Presentation</vt:lpstr>
      <vt:lpstr>PowerPoint Presentation</vt:lpstr>
      <vt:lpstr>Updated List of Genes With Moderate, Strong, or Definitive HCM Association </vt:lpstr>
      <vt:lpstr>Overview of Genetic Subtypes of HCM and Associated Genes With Moderate, Strong, or Definitive Evidence </vt:lpstr>
      <vt:lpstr>Genetic Testing Process in HCM</vt:lpstr>
      <vt:lpstr>Genetic Testing Is Less Frequently Obtained in  Black Individuals</vt:lpstr>
      <vt:lpstr>Genetic Testing Is Less Frequently Obtained in  Black Individuals</vt:lpstr>
      <vt:lpstr>Ethnicity, Consanguinity, and Genetic Architecture of HCM</vt:lpstr>
      <vt:lpstr>Genetic Variants That Are Common Among Black Americans Have Been Misclassified in Patients Undergoing Genetic Testing for HCM</vt:lpstr>
      <vt:lpstr>Black Patients With HCM Are Underrepresented  in US HCM Specialty Centers</vt:lpstr>
      <vt:lpstr>Clinical Profiles, Disease Management, and Outcome  of Black vs White Patients With HCM </vt:lpstr>
      <vt:lpstr>PowerPoint Presentation</vt:lpstr>
      <vt:lpstr>The Effect of Metoprolol in Patients With oHCM TEMPO</vt:lpstr>
      <vt:lpstr>Betty Next Steps</vt:lpstr>
      <vt:lpstr>PowerPoint Presentation</vt:lpstr>
      <vt:lpstr>PowerPoint Presentation</vt:lpstr>
      <vt:lpstr>Indications for Therapy Symptoms</vt:lpstr>
      <vt:lpstr>How Much Obstruction Is Enough?</vt:lpstr>
      <vt:lpstr>When Does Obstruction Get Worse?</vt:lpstr>
      <vt:lpstr>Indications for Therapy Symptoms (cont)</vt:lpstr>
      <vt:lpstr>What Have We Learned About Disease Mechanism?</vt:lpstr>
      <vt:lpstr>Targeted Therapy for HCM</vt:lpstr>
      <vt:lpstr>Clinical Trials of CMIs Have Been Successful for oHCM </vt:lpstr>
      <vt:lpstr>2024 Guidelines Update for CMIs</vt:lpstr>
      <vt:lpstr>ESC and AHA/ACC Guidelines Have Incorporated CMIs</vt:lpstr>
      <vt:lpstr>CMI and Risk for HF Due to Systolic Dysfunction Data From EXPLORER-HCM</vt:lpstr>
      <vt:lpstr>CMI for oHCM</vt:lpstr>
      <vt:lpstr>Mavacamten and the US FDA REMS Program</vt:lpstr>
      <vt:lpstr>Real-World Experience From 22 Months of the REMS Program</vt:lpstr>
      <vt:lpstr>EDG-7500 Cardiac Sarcomere Modulator</vt:lpstr>
      <vt:lpstr>SONATA-HCM Trial Sotagliflozin</vt:lpstr>
      <vt:lpstr>Challenges to Equitable Care and Access Resources</vt:lpstr>
      <vt:lpstr>Challenges to Equitable Care and Access Select HCP Locations</vt:lpstr>
      <vt:lpstr>Potential Strategies to Improve Equitability</vt:lpstr>
      <vt:lpstr>PowerPoint Presentation</vt:lpstr>
      <vt:lpstr>PowerPoint Presentation</vt:lpstr>
      <vt:lpstr> Jennifer</vt:lpstr>
      <vt:lpstr> Jennifer</vt:lpstr>
      <vt:lpstr>Shared Decision-Making in HCM</vt:lpstr>
      <vt:lpstr>Management of oHCM</vt:lpstr>
      <vt:lpstr>Discussion With Jennifer</vt:lpstr>
      <vt:lpstr>PowerPoint Presentation</vt:lpstr>
      <vt:lpstr>Black Patients With HCM and Those on Medicaid Have Lower Referral Rates for SRTs </vt:lpstr>
      <vt:lpstr>PowerPoint Presentation</vt:lpstr>
      <vt:lpstr>George</vt:lpstr>
      <vt:lpstr>George History of Present Illness</vt:lpstr>
      <vt:lpstr>George Echo</vt:lpstr>
      <vt:lpstr>George Genetic Testing Results</vt:lpstr>
      <vt:lpstr>Few Therapeutic Options for nHCM</vt:lpstr>
      <vt:lpstr>MAVERICK-HCM Trial  Phase 2 Study With Mavacamten in nHCM </vt:lpstr>
      <vt:lpstr>REDWOOD-HCM Trial, Cohort 4  Phase 2 Study in Patients With nHCM </vt:lpstr>
      <vt:lpstr>New Data at ACC!</vt:lpstr>
      <vt:lpstr>Ongoing Phase 3 Studies With CMIs in Patients  With nHCM</vt:lpstr>
      <vt:lpstr>PowerPoint Presentation</vt:lpstr>
      <vt:lpstr>PowerPoint Presentation</vt:lpstr>
      <vt:lpstr>Overcoming Barriers to Equitable Care</vt:lpstr>
      <vt:lpstr>Shared Decision-Making for Individuals  Experiencing Disadvantage</vt:lpstr>
      <vt:lpstr>PowerPoint Presentation</vt:lpstr>
      <vt:lpstr>Overcoming Barriers to Equitable Care</vt:lpstr>
      <vt:lpstr>PowerPoint Presentation</vt:lpstr>
      <vt:lpstr>Shared Care With Colleagues</vt:lpstr>
      <vt:lpstr>Patients Are More Satisfied When Physicians Work Together</vt:lpstr>
      <vt:lpstr>PowerPoint Presentation</vt:lpstr>
      <vt:lpstr>Supporting Access to CMI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Kelly, Je-Anne</dc:creator>
  <cp:lastModifiedBy>Kelly, Je-Anne</cp:lastModifiedBy>
  <cp:revision>2</cp:revision>
  <dcterms:created xsi:type="dcterms:W3CDTF">2025-04-24T10:41:41Z</dcterms:created>
  <dcterms:modified xsi:type="dcterms:W3CDTF">2025-04-24T10:55:48Z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0x0101003FEFEC32F147BF44B6C53D2C0CEAFA82</vt:lpwstr>
  </property>
</Properties>
</file>