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AF826-7850-EB49-BF1A-EE505D78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1605A-7FC9-44ED-BF21-4C0C23FD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029F-FBB3-462D-8A22-2F255ECA289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9CBBB-BAFA-354D-2EEB-7A33779C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C7ADF-58E8-AAAD-F21A-0D98321C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4015-182A-42EB-8213-FE357362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2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5D558-E5B3-5E76-14FF-10F69B8A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3F538-F0E3-18EB-8707-0120680AB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A510-6DB9-1EBF-724C-9AE4FC5E4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70029F-FBB3-462D-8A22-2F255ECA289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A3B0B-978D-56FE-14B1-BCCA84744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590FE-0BD3-1C7B-45DB-BEE2AC5ED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B24015-182A-42EB-8213-FE357362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7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517CA5-45C7-4A72-2721-F06F35A5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171D5-B40C-2FB7-202B-9B4220ADD8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7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3F8E98-702F-4DCC-A593-286F4D2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/>
            </a:br>
            <a:r>
              <a:rPr lang="en-US" sz="2800"/>
              <a:t>Cumulative Incidence of Any Recurrence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FEB40-63B4-67C6-5BBA-98A580A19C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D6AC56-FA3B-8424-27A9-CDA563FF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/>
            </a:br>
            <a:r>
              <a:rPr lang="en-US" sz="2800"/>
              <a:t>Recurrence by Time From Randomization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5E155-DBE1-D8E5-93E4-CE101A8624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0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098613-0092-97C1-7396-34522CB0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 sz="2800"/>
            </a:br>
            <a:r>
              <a:rPr lang="en-US" sz="2600"/>
              <a:t>Reasons for Death and Proportion of All Deaths by Time From Randomization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82C7E-74B5-4C06-B18A-65A361F1D3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2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8512A5-FE79-3DA8-AB14-69A045A7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/>
            </a:br>
            <a:r>
              <a:rPr lang="en-US" sz="2800"/>
              <a:t>Adverse Events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4B941-D2EC-84D0-9CC0-72DBEE6A4B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9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5C081E-D5B1-BFC3-22C9-F6A9E88D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/>
            </a:br>
            <a:r>
              <a:rPr lang="en-US" sz="2800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F4861-D54B-526A-0DD1-982ED23F5C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74C9A6-EFBA-920C-B7F1-D3BF193D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C-POST</a:t>
            </a:r>
            <a:br>
              <a:rPr lang="en-US"/>
            </a:br>
            <a:r>
              <a:rPr lang="en-US" sz="2800"/>
              <a:t>Study Design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ECEAA-7950-1964-8EA5-7D82CC6F29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0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ACAB9C-25CA-A4E8-22C5-8DF8B85E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C-POST</a:t>
            </a:r>
            <a:br>
              <a:rPr lang="en-US"/>
            </a:br>
            <a:r>
              <a:rPr lang="en-US" sz="2800"/>
              <a:t>High-Risk Criteria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04206-A763-D2EF-5CC7-9642FA50D3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EC0B1F-E00C-9F36-35FC-EFC41F8D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C-POST</a:t>
            </a:r>
            <a:br>
              <a:rPr lang="en-US"/>
            </a:br>
            <a:r>
              <a:rPr lang="en-US" sz="2800"/>
              <a:t>Patient Disposition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257D3-420B-1342-171D-BC9DEEE0D9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9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DE1D12-7E8F-E623-9A88-2B179AFD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C-POST</a:t>
            </a:r>
            <a:br>
              <a:rPr lang="en-US"/>
            </a:br>
            <a:r>
              <a:rPr lang="en-US" sz="2800"/>
              <a:t>Baseline Characteristics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4239F-FB54-8405-4CAD-E02B82F31C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07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A0467E-1E7B-D7EF-AE93-35BD7520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C-POST</a:t>
            </a:r>
            <a:br>
              <a:rPr lang="en-US"/>
            </a:br>
            <a:r>
              <a:rPr lang="en-US" sz="3100"/>
              <a:t>Disease-Free Survival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8BDA4-E6FC-8838-20FF-2B6929F5A0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E247A6-02BB-98FE-0DEE-3A1D0CCC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A508-A229-6C2E-654B-FA8CE8F967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06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615CB9-EB3B-E485-1944-25C3B19C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C-POST</a:t>
            </a:r>
            <a:br>
              <a:rPr lang="en-US"/>
            </a:br>
            <a:r>
              <a:rPr lang="en-US" sz="2800"/>
              <a:t>Disease-Free Survival by Prespecified Subgroups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F6554-250E-FB26-EEE8-0404877C5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33E083-4FD9-A863-0951-91B34390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C-POST</a:t>
            </a:r>
            <a:br>
              <a:rPr lang="en-US"/>
            </a:br>
            <a:r>
              <a:rPr lang="en-US" sz="2800"/>
              <a:t>Disease-Free Survival by Dosing Regimen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EB365-4C7A-E709-CC82-2B41A24A95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23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C92EF5-96B2-B9AD-CFEB-91048C01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C-POST</a:t>
            </a:r>
            <a:br>
              <a:rPr lang="en-US"/>
            </a:br>
            <a:r>
              <a:rPr lang="en-US" sz="2800"/>
              <a:t>Secondary Endpoints – FFLRR, FFDR, and 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023ED-8B0B-C441-0129-8CB1740DC7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07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02055F-C729-6182-FB31-8532612D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C-POST</a:t>
            </a:r>
            <a:br>
              <a:rPr lang="en-US"/>
            </a:br>
            <a:r>
              <a:rPr lang="en-US" sz="3100"/>
              <a:t>Safety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73B76-FE33-5E24-A577-125EEE67F7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22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97080A-73F3-71C1-09D4-8F31405C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C-POST</a:t>
            </a:r>
            <a:br>
              <a:rPr lang="en-US"/>
            </a:br>
            <a:r>
              <a:rPr lang="en-US" sz="2800"/>
              <a:t>Conclusions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3D192-AD86-2C00-F491-96CA4F4C4F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82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D91B38-3709-C2AB-A640-3314F0FD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PROs in C-POST</a:t>
            </a:r>
            <a:br>
              <a:rPr lang="en-US" sz="2800"/>
            </a:br>
            <a:r>
              <a:rPr lang="en-US" sz="2400"/>
              <a:t>MMRM Analysis of Overall LS Mean Change From Baseline Across Treatment Cycles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686EB-DF25-CD59-2083-221ED0B299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39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D2868D-5142-C183-A31B-05D77052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in C-POST</a:t>
            </a:r>
            <a:br>
              <a:rPr lang="en-US"/>
            </a:br>
            <a:r>
              <a:rPr lang="en-US" sz="2800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67977-3BC8-4A2F-BF70-FFFA884AD6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10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A843B9-05BA-EBD3-420F-8E32A95E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Pooled Analysis of Anti–PD-1-Based Neoadjuvant Therapy in CSCC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92128-901E-4C20-016F-37CAC3E30C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72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A1F61E-7F44-97C5-D565-0E3B3740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Results in Patients Receiving Neoadjuvant Therapy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623BC-CD63-AAFF-98E5-C025615607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7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4DB113-2B7A-1F22-90CD-A48A65D9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Pooled Analysis of Anti–PD-1-Based Neoadjuvant Therapy in CSCC</a:t>
            </a:r>
            <a:br>
              <a:rPr lang="en-US" sz="2800"/>
            </a:br>
            <a:r>
              <a:rPr lang="en-US" sz="2400"/>
              <a:t>Conclusions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E9B5D-EBC4-931C-2569-D37EB7CE6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2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52C60A-F6F6-9239-221A-9FB419BF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/>
            </a:br>
            <a:r>
              <a:rPr lang="en-US" sz="2800"/>
              <a:t>Study Design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1FA06-772B-0FEE-A472-5664EDD044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6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5C7CBA-D1ED-3B9D-7C55-733D8CC5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to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5D140-4731-5277-B750-D0F892D35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79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A8EE8A-70EA-0F81-4747-222D0FF6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Please Continue to the Next Segment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5C283-99F8-9B4E-E2B4-F84B9ADEEF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40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3501CD-5321-84C9-843F-2CC1642A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78E85-3B37-6131-B76B-9FC0D5B788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6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B35E61-ABDB-BCF4-0DCD-429CB8960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Alliance/A091802</a:t>
            </a:r>
            <a:br>
              <a:rPr lang="en-US"/>
            </a:br>
            <a:r>
              <a:rPr lang="en-US" sz="2800"/>
              <a:t>Study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A69D2-F213-7CAC-519B-8D633D1D4A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55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83B9E2-C7A7-0F77-85AD-9E3E5627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Alliance/A091802</a:t>
            </a:r>
            <a:br>
              <a:rPr lang="en-US"/>
            </a:br>
            <a:r>
              <a:rPr lang="en-US" sz="2800"/>
              <a:t>Inclusion/Exclusion Criteria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3F692-44D4-067C-4824-B4844F8EB9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58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674BAF-2841-F0F6-CEFC-78E8717E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Alliance/A091802</a:t>
            </a:r>
            <a:br>
              <a:rPr lang="en-US"/>
            </a:br>
            <a:r>
              <a:rPr lang="en-US" sz="2800"/>
              <a:t>Patient Characteristics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64416-E782-306D-0FE4-4EA0137A9C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87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4DF5BF-346E-31EA-2727-7EE82599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Alliance/A091802</a:t>
            </a:r>
            <a:br>
              <a:rPr lang="en-US"/>
            </a:br>
            <a:r>
              <a:rPr lang="en-US" sz="2800"/>
              <a:t>Efficacy Data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AD70A-01C9-5525-32B5-B7072748A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06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7365C8-0292-CF14-4E08-311D2EC8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Alliance/A091802</a:t>
            </a:r>
            <a:br>
              <a:rPr lang="en-US"/>
            </a:br>
            <a:r>
              <a:rPr lang="en-US" sz="2800"/>
              <a:t>PFS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AF595-0D51-7DE1-9FB4-6D7774036F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20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B55E69-E32B-E003-8C06-C366C5B1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EMPOWER</a:t>
            </a:r>
            <a:br>
              <a:rPr lang="en-US"/>
            </a:br>
            <a:r>
              <a:rPr lang="en-US" sz="2800"/>
              <a:t>Cemiplimab in Advanced CSCC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616E7-D22D-6CA4-CB4C-982FBC800B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27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3ADEDF-E4EB-3318-C82C-6226B6E1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KEYNOTE-629</a:t>
            </a:r>
            <a:br>
              <a:rPr lang="en-US" sz="3200"/>
            </a:br>
            <a:r>
              <a:rPr lang="en-US" sz="2800"/>
              <a:t>Pembrolizumab in Advanced CSCC</a:t>
            </a:r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D9F2F-221F-ADE6-6AA6-0DB914097A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0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ACA35F-6A36-59FD-CEFA-BA05800A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/>
            </a:br>
            <a:r>
              <a:rPr lang="en-US" sz="2800"/>
              <a:t>Patient Disposition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E31A0-3DC3-C9A3-0831-6B0AB5536C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3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72E010-0A46-0793-9C5B-C5F46B6D4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Alliance/A091802</a:t>
            </a:r>
            <a:br>
              <a:rPr lang="en-US"/>
            </a:br>
            <a:r>
              <a:rPr lang="en-US" sz="2800"/>
              <a:t>PFS After Crossover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EB671-D246-E96B-6AD4-EC7C1E3768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84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0ED14C-18D2-6B38-7D18-A89CD45C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Alliance/A091802</a:t>
            </a:r>
            <a:br>
              <a:rPr lang="en-US"/>
            </a:br>
            <a:r>
              <a:rPr lang="en-US" sz="2800"/>
              <a:t>Toxicity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6E0BA-48DF-C433-1867-11722744DC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20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12FDD8-E018-1067-4A45-397834A7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Alliance/A091802</a:t>
            </a:r>
            <a:br>
              <a:rPr lang="en-US"/>
            </a:br>
            <a:r>
              <a:rPr lang="en-US" sz="2800"/>
              <a:t>Limitations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64EAB-8ACD-6069-0338-C165E63B17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59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E40A73-6AC1-A2FF-9399-D14D36B4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Take-Aways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F2348-BFAD-AF15-4749-6522C357C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52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0FDEDE-810D-C186-51E4-449E08D5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</a:t>
            </a:r>
            <a:br>
              <a:rPr lang="en-US"/>
            </a:br>
            <a:r>
              <a:rPr lang="en-US" sz="2800"/>
              <a:t>Study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EC92A-AED6-6719-DCB4-1BCFB38C03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9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130E5D-DF32-2C5A-7EB2-B51CA570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</a:t>
            </a:r>
            <a:br>
              <a:rPr lang="en-US"/>
            </a:br>
            <a:r>
              <a:rPr lang="en-US" sz="2800"/>
              <a:t>Baseline Characteristics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7F670-99BD-A4E6-86D8-90503757A9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1060B0-99D3-8AFA-6DBB-22456E8B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</a:t>
            </a:r>
            <a:br>
              <a:rPr lang="en-US"/>
            </a:br>
            <a:r>
              <a:rPr lang="en-US" sz="2800"/>
              <a:t>Localization of Skin Lesions and Tumor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3F96D-E102-0221-4B1E-2BE935150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4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57CE2B-67D0-E2E9-6CC0-F92973F4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</a:t>
            </a:r>
            <a:br>
              <a:rPr lang="en-US"/>
            </a:br>
            <a:r>
              <a:rPr lang="en-US" sz="2800"/>
              <a:t>PFS and 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A5ACA-6B68-3507-EE8E-68C3AE29A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03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7D88B5-DAB2-7804-5C23-B41BDB42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</a:t>
            </a:r>
            <a:br>
              <a:rPr lang="en-US"/>
            </a:br>
            <a:r>
              <a:rPr lang="en-US" sz="2800"/>
              <a:t>Toxicity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AE431-5348-C1E9-FA34-6383588946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86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E05EB5-D060-EA59-7181-A6B46A38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9E04A-CFB0-E5E8-2117-9C255367E8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1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7B7DB7-8523-BBD0-B385-D53E9F6D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/>
            </a:br>
            <a:r>
              <a:rPr lang="en-US" sz="2800"/>
              <a:t>Baseline Characteristics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02475-FD18-305A-E67B-B4A008AC89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62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A22775-5A2E-2193-AA2C-A0C314FC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Please Continue to the Next Segment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EF175-5D48-272D-A272-00CEF2E231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288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095F78-E420-2C3D-DFA5-17A9B738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4B80D-AA14-2DD3-D449-3FBF894E52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77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3B4A25-C5FF-D9F3-EA71-019B5F58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SONIBEC Trial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8D591-EF45-C3FB-9524-8C911792F1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692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9D6B4E-28CC-BC36-3BEF-6A28A4A0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SONIBEC Trial</a:t>
            </a:r>
            <a:br>
              <a:rPr lang="en-US"/>
            </a:br>
            <a:r>
              <a:rPr lang="en-US" sz="280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DA9D7-874A-25A2-7569-EE912AE2EF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30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7C30EF-4591-6FDF-28DE-27F35372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SONIBEC Trial</a:t>
            </a:r>
            <a:br>
              <a:rPr lang="en-US"/>
            </a:br>
            <a:r>
              <a:rPr lang="en-US" sz="2800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F3E58-1997-7681-ED2D-5CE41234E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851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53FE57-D538-BFB7-7193-448164C7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Oral Itraconazole for Low-Risk BCC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927AA-9A32-3CAE-0A83-69BF2F0CF4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863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02E578-372D-FA66-3A17-F8267F69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Oral Itraconazole in BCC</a:t>
            </a:r>
            <a:br>
              <a:rPr lang="en-US"/>
            </a:br>
            <a:r>
              <a:rPr lang="en-US" sz="2800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6CE779-17BE-589D-20F4-E9CC54A42B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74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FD1CD1-C07A-F264-E61C-6B3D834F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CARADERM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B49BA-5CAE-E326-94D6-5E4D5AF20B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780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46B632-32B6-E3D7-7DD7-BFF8D10A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CARADERM Database</a:t>
            </a:r>
            <a:br>
              <a:rPr lang="en-US"/>
            </a:br>
            <a:r>
              <a:rPr lang="en-US" sz="2800"/>
              <a:t>Results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EB0CD-74DB-F9F7-CD50-28EE79E92E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69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A7E17E-0AC6-40FB-690F-57F49829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HHI Comparison</a:t>
            </a:r>
            <a:br>
              <a:rPr lang="en-US"/>
            </a:br>
            <a:r>
              <a:rPr lang="en-US" sz="2800"/>
              <a:t>Conclusions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FA387-9484-71F5-402B-B2FC0B2E20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2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B3CED4-E044-EAC5-2A34-C1225909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/>
            </a:br>
            <a:r>
              <a:rPr lang="en-US" sz="2800"/>
              <a:t>Recurrence-Free Survival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8AF3B-4C0C-6BE1-D59A-B03936ADD1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532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B6AAFD-0651-0823-8EA5-451960B1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14C8E-6500-EB14-53DC-3A8BABE1D9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ABC21A-085F-1404-8623-C631492E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/>
            </a:br>
            <a:r>
              <a:rPr lang="en-US" sz="2800"/>
              <a:t>Recurrence-Free Survival by Subgroup Factors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1F0F2-E8EF-C8C3-787F-AAA2643490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4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3016FA-C891-85FF-12F2-6787F9CF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/>
            </a:br>
            <a:r>
              <a:rPr lang="en-US" sz="2800"/>
              <a:t>OS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D40740-EAD6-8625-0B04-94638BDA0E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4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C05EF0-EFF1-411B-2BA8-1CDEA0B5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/>
            </a:br>
            <a:r>
              <a:rPr lang="en-US" sz="2800"/>
              <a:t>OS by Subgroup Factors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90E3C-CE54-4DCB-3E37-BD475B679C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90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20" ma:contentTypeDescription="Create a new document." ma:contentTypeScope="" ma:versionID="141e5e99648017e82a12808d23918b93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388e6faa4f4722dfee94a6d65645860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398391CF-7826-4D05-927F-6E92C2DCFE5D}"/>
</file>

<file path=customXml/itemProps2.xml><?xml version="1.0" encoding="utf-8"?>
<ds:datastoreItem xmlns:ds="http://schemas.openxmlformats.org/officeDocument/2006/customXml" ds:itemID="{87CA8110-9BCD-4F04-B81D-3DA925E938A3}"/>
</file>

<file path=customXml/itemProps3.xml><?xml version="1.0" encoding="utf-8"?>
<ds:datastoreItem xmlns:ds="http://schemas.openxmlformats.org/officeDocument/2006/customXml" ds:itemID="{C6BE51C1-F1C6-4F27-A73D-74AA921C4C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55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KEYNOTE-630 Study Design</vt:lpstr>
      <vt:lpstr>KEYNOTE-630 Patient Disposition</vt:lpstr>
      <vt:lpstr>KEYNOTE-630 Baseline Characteristics</vt:lpstr>
      <vt:lpstr>KEYNOTE-630 Recurrence-Free Survival</vt:lpstr>
      <vt:lpstr>KEYNOTE-630 Recurrence-Free Survival by Subgroup Factors</vt:lpstr>
      <vt:lpstr>KEYNOTE-630 OS</vt:lpstr>
      <vt:lpstr>KEYNOTE-630 OS by Subgroup Factors</vt:lpstr>
      <vt:lpstr>KEYNOTE-630 Cumulative Incidence of Any Recurrence</vt:lpstr>
      <vt:lpstr>KEYNOTE-630 Recurrence by Time From Randomization</vt:lpstr>
      <vt:lpstr>KEYNOTE-630 Reasons for Death and Proportion of All Deaths by Time From Randomization</vt:lpstr>
      <vt:lpstr>KEYNOTE-630 Adverse Events</vt:lpstr>
      <vt:lpstr>KEYNOTE-630 Conclusions</vt:lpstr>
      <vt:lpstr>C-POST Study Design</vt:lpstr>
      <vt:lpstr>C-POST High-Risk Criteria</vt:lpstr>
      <vt:lpstr>C-POST Patient Disposition</vt:lpstr>
      <vt:lpstr>C-POST Baseline Characteristics</vt:lpstr>
      <vt:lpstr>C-POST Disease-Free Survival</vt:lpstr>
      <vt:lpstr>C-POST Disease-Free Survival by Prespecified Subgroups</vt:lpstr>
      <vt:lpstr>C-POST Disease-Free Survival by Dosing Regimen</vt:lpstr>
      <vt:lpstr>C-POST Secondary Endpoints – FFLRR, FFDR, and OS</vt:lpstr>
      <vt:lpstr>C-POST Safety</vt:lpstr>
      <vt:lpstr>C-POST Conclusions</vt:lpstr>
      <vt:lpstr>PROs in C-POST MMRM Analysis of Overall LS Mean Change From Baseline Across Treatment Cycles</vt:lpstr>
      <vt:lpstr>PROs in C-POST Conclusions</vt:lpstr>
      <vt:lpstr>Pooled Analysis of Anti–PD-1-Based Neoadjuvant Therapy in CSCC</vt:lpstr>
      <vt:lpstr>Results in Patients Receiving Neoadjuvant Therapy </vt:lpstr>
      <vt:lpstr>Pooled Analysis of Anti–PD-1-Based Neoadjuvant Therapy in CSCC Conclusions</vt:lpstr>
      <vt:lpstr>Application to Practice</vt:lpstr>
      <vt:lpstr>Please Continue to the Next Segment</vt:lpstr>
      <vt:lpstr>PowerPoint Presentation</vt:lpstr>
      <vt:lpstr>Alliance/A091802 Study Design</vt:lpstr>
      <vt:lpstr>Alliance/A091802 Inclusion/Exclusion Criteria</vt:lpstr>
      <vt:lpstr>Alliance/A091802 Patient Characteristics</vt:lpstr>
      <vt:lpstr>Alliance/A091802 Efficacy Data</vt:lpstr>
      <vt:lpstr>Alliance/A091802 PFS</vt:lpstr>
      <vt:lpstr>EMPOWER Cemiplimab in Advanced CSCC</vt:lpstr>
      <vt:lpstr>KEYNOTE-629 Pembrolizumab in Advanced CSCC</vt:lpstr>
      <vt:lpstr>Alliance/A091802 PFS After Crossover</vt:lpstr>
      <vt:lpstr>Alliance/A091802 Toxicity</vt:lpstr>
      <vt:lpstr>Alliance/A091802 Limitations</vt:lpstr>
      <vt:lpstr>Take-Aways</vt:lpstr>
      <vt:lpstr>CASE Study Design</vt:lpstr>
      <vt:lpstr>CASE Baseline Characteristics</vt:lpstr>
      <vt:lpstr>CASE Localization of Skin Lesions and Tumor Response</vt:lpstr>
      <vt:lpstr>CASE PFS and OS</vt:lpstr>
      <vt:lpstr>CASE Toxicity</vt:lpstr>
      <vt:lpstr>Conclusions</vt:lpstr>
      <vt:lpstr>Please Continue to the Next Segment</vt:lpstr>
      <vt:lpstr>PowerPoint Presentation</vt:lpstr>
      <vt:lpstr>SONIBEC Trial</vt:lpstr>
      <vt:lpstr>SONIBEC Trial Results</vt:lpstr>
      <vt:lpstr>SONIBEC Trial Conclusions</vt:lpstr>
      <vt:lpstr>Oral Itraconazole for Low-Risk BCC</vt:lpstr>
      <vt:lpstr>Oral Itraconazole in BCC Conclusions</vt:lpstr>
      <vt:lpstr>CARADERM Database</vt:lpstr>
      <vt:lpstr>CARADERM Database Results</vt:lpstr>
      <vt:lpstr>Real-World HHI Comparison 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Sichel, Marti</dc:creator>
  <cp:lastModifiedBy>Sichel, Marti</cp:lastModifiedBy>
  <cp:revision>1</cp:revision>
  <dcterms:created xsi:type="dcterms:W3CDTF">2025-06-12T20:43:50Z</dcterms:created>
  <dcterms:modified xsi:type="dcterms:W3CDTF">2025-06-12T20:43:50Z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