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BC_1D97EE72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0D_293038C2.xml" ContentType="application/vnd.ms-powerpoint.comments+xml"/>
  <Override PartName="/ppt/notesSlides/notesSlide9.xml" ContentType="application/vnd.openxmlformats-officedocument.presentationml.notesSlide+xml"/>
  <Override PartName="/ppt/comments/modernComment_7FFFCD40_FA2CF1CC.xml" ContentType="application/vnd.ms-powerpoint.comments+xml"/>
  <Override PartName="/ppt/notesSlides/notesSlide10.xml" ContentType="application/vnd.openxmlformats-officedocument.presentationml.notesSlide+xml"/>
  <Override PartName="/ppt/comments/modernComment_14C_ADB57396.xml" ContentType="application/vnd.ms-powerpoint.comments+xml"/>
  <Override PartName="/ppt/notesSlides/notesSlide11.xml" ContentType="application/vnd.openxmlformats-officedocument.presentationml.notesSlide+xml"/>
  <Override PartName="/ppt/comments/modernComment_7FFFCD50_46429EDD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1D4_CF388D96.xml" ContentType="application/vnd.ms-powerpoint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modernComment_7FFFCD3D_27920365.xml" ContentType="application/vnd.ms-powerpoint.comments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274" r:id="rId4"/>
    <p:sldMasterId id="2147484279" r:id="rId5"/>
    <p:sldMasterId id="2147483762" r:id="rId6"/>
    <p:sldMasterId id="2147483940" r:id="rId7"/>
    <p:sldMasterId id="2147484160" r:id="rId8"/>
    <p:sldMasterId id="2147484095" r:id="rId9"/>
    <p:sldMasterId id="2147484033" r:id="rId10"/>
    <p:sldMasterId id="2147484064" r:id="rId11"/>
    <p:sldMasterId id="2147484170" r:id="rId12"/>
    <p:sldMasterId id="2147483768" r:id="rId13"/>
    <p:sldMasterId id="2147484330" r:id="rId14"/>
    <p:sldMasterId id="2147484375" r:id="rId15"/>
  </p:sldMasterIdLst>
  <p:notesMasterIdLst>
    <p:notesMasterId r:id="rId37"/>
  </p:notesMasterIdLst>
  <p:handoutMasterIdLst>
    <p:handoutMasterId r:id="rId38"/>
  </p:handoutMasterIdLst>
  <p:sldIdLst>
    <p:sldId id="257" r:id="rId16"/>
    <p:sldId id="444" r:id="rId17"/>
    <p:sldId id="2147470622" r:id="rId18"/>
    <p:sldId id="396" r:id="rId19"/>
    <p:sldId id="2147470560" r:id="rId20"/>
    <p:sldId id="2147470669" r:id="rId21"/>
    <p:sldId id="463" r:id="rId22"/>
    <p:sldId id="462" r:id="rId23"/>
    <p:sldId id="269" r:id="rId24"/>
    <p:sldId id="2147470656" r:id="rId25"/>
    <p:sldId id="332" r:id="rId26"/>
    <p:sldId id="2147470672" r:id="rId27"/>
    <p:sldId id="2147470670" r:id="rId28"/>
    <p:sldId id="2147470671" r:id="rId29"/>
    <p:sldId id="468" r:id="rId30"/>
    <p:sldId id="471" r:id="rId31"/>
    <p:sldId id="469" r:id="rId32"/>
    <p:sldId id="470" r:id="rId33"/>
    <p:sldId id="2147470653" r:id="rId34"/>
    <p:sldId id="2147470625" r:id="rId35"/>
    <p:sldId id="2147470696" r:id="rId36"/>
  </p:sldIdLst>
  <p:sldSz cx="12192000" cy="6858000"/>
  <p:notesSz cx="6858000" cy="9144000"/>
  <p:embeddedFontLst>
    <p:embeddedFont>
      <p:font typeface="Montserrat SemiBold" panose="00000700000000000000" pitchFamily="2" charset="0"/>
      <p:bold r:id="rId39"/>
      <p:boldItalic r:id="rId40"/>
    </p:embeddedFont>
    <p:embeddedFont>
      <p:font typeface="Proxima Nova Rg" panose="0200050603000002000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F37B53-7FDB-A7F6-0C26-D59220DB85C4}" name="Sichel, Marti" initials="MS" userId="S::msichel@webmd.net::d2dd1f2e-979a-45db-b4b0-e1136e11764d" providerId="AD"/>
  <p188:author id="{5CE9175C-6D74-9421-D23A-7B9FC432FAC0}" name="Eckstein, Zachary" initials="EZ" userId="S::zeckstein@medscape.net::032e468a-9e7e-472d-ba25-ee0d689267d0" providerId="AD"/>
  <p188:author id="{73807CC0-AB42-2A0C-E067-E05FD335A9A3}" name="Gianni Paradiso" initials="GP" userId="7dfa9c78d8694412" providerId="Windows Live"/>
  <p188:author id="{33651ADA-D378-11B4-1DC7-3D7DBD84FAB0}" name="Brittingham, Sarah" initials="SB" userId="S::sbrittingham@medscape.net::3f8db989-9e5d-4dd2-b6c7-1c185284369e" providerId="AD"/>
  <p188:author id="{CEA8ECE8-0D62-A976-85D4-5AAF91456DD9}" name="Pranali Mangat" initials="PM" userId="Pranali Mangat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llen, Katherine" initials="AK" lastIdx="2" clrIdx="0">
    <p:extLst>
      <p:ext uri="{19B8F6BF-5375-455C-9EA6-DF929625EA0E}">
        <p15:presenceInfo xmlns:p15="http://schemas.microsoft.com/office/powerpoint/2012/main" userId="S::kaallen@medscape.net::3a94109b-6680-4f55-aa1d-00938bdefc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15E"/>
    <a:srgbClr val="E8E8EC"/>
    <a:srgbClr val="F4DAE5"/>
    <a:srgbClr val="E7DDEA"/>
    <a:srgbClr val="F1EDE9"/>
    <a:srgbClr val="DBEAE0"/>
    <a:srgbClr val="D0DCEE"/>
    <a:srgbClr val="064AA7"/>
    <a:srgbClr val="D8DADC"/>
    <a:srgbClr val="E8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font" Target="fonts/font1.fntdata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46" Type="http://schemas.openxmlformats.org/officeDocument/2006/relationships/presProps" Target="presProps.xml"/><Relationship Id="rId20" Type="http://schemas.openxmlformats.org/officeDocument/2006/relationships/slide" Target="slides/slide5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omments/modernComment_10D_293038C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E84206A-AE6B-4D59-829D-CEBB08B895D4}" authorId="{33651ADA-D378-11B4-1DC7-3D7DBD84FAB0}" status="resolved" created="2025-08-20T17:43:39.17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91026114" sldId="269"/>
      <ac:picMk id="1026" creationId="{43DB0111-C1CE-ACBF-BFF0-8406EA30AFD2}"/>
    </ac:deMkLst>
    <p188:txBody>
      <a:bodyPr/>
      <a:lstStyle/>
      <a:p>
        <a:r>
          <a:rPr lang="en-US"/>
          <a:t>For patient age, can you please create a graphic that shows different age children? Under 2, older than 2, and a teenager, similar to the below?</a:t>
        </a:r>
      </a:p>
    </p188:txBody>
  </p188:cm>
  <p188:cm id="{884A0B43-371F-451C-B99E-E1D28BB7BA5D}" authorId="{33651ADA-D378-11B4-1DC7-3D7DBD84FAB0}" status="resolved" created="2025-08-20T17:44:58.90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91026114" sldId="269"/>
      <ac:picMk id="1028" creationId="{F4C9C0C7-8D4B-26C5-DF8F-F14F01A03093}"/>
    </ac:deMkLst>
    <p188:txBody>
      <a:bodyPr/>
      <a:lstStyle/>
      <a:p>
        <a:r>
          <a:rPr lang="en-US"/>
          <a:t>For location, can you please make a graphic that looks like the middle one but with a child?</a:t>
        </a:r>
      </a:p>
    </p188:txBody>
  </p188:cm>
  <p188:cm id="{9F44A72F-13E8-4F54-9187-B82C412BB442}" authorId="{33651ADA-D378-11B4-1DC7-3D7DBD84FAB0}" status="resolved" created="2025-08-21T13:53:13.48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91026114" sldId="269"/>
      <ac:spMk id="61" creationId="{00000000-0000-0000-0000-000000000000}"/>
      <ac:txMk cp="0" len="20">
        <ac:context len="21" hash="1557347476"/>
      </ac:txMk>
    </ac:txMkLst>
    <p188:pos x="2319394" y="225682"/>
    <p188:txBody>
      <a:bodyPr/>
      <a:lstStyle/>
      <a:p>
        <a:r>
          <a:rPr lang="en-US"/>
          <a:t>Briana, what terminology works best here? They talk about fears in the recording, but I wondered about preferences or shared decision-making or hesitation? Feel free to adjust with your preference.</a:t>
        </a:r>
      </a:p>
    </p188:txBody>
  </p188:cm>
</p188:cmLst>
</file>

<file path=ppt/comments/modernComment_14C_ADB5739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B4FC52-DDFB-495D-91EF-6F616844383B}" authorId="{33651ADA-D378-11B4-1DC7-3D7DBD84FAB0}" status="resolved" created="2025-08-20T18:26:09.409" complete="100000">
    <pc:sldMkLst xmlns:pc="http://schemas.microsoft.com/office/powerpoint/2013/main/command">
      <pc:docMk/>
      <pc:sldMk cId="2914349974" sldId="332"/>
    </pc:sldMkLst>
    <p188:txBody>
      <a:bodyPr/>
      <a:lstStyle/>
      <a:p>
        <a:r>
          <a:rPr lang="en-US"/>
          <a:t>Possible to make this icon look more fifteen?</a:t>
        </a:r>
      </a:p>
    </p188:txBody>
  </p188:cm>
</p188:cmLst>
</file>

<file path=ppt/comments/modernComment_1BC_1D97EE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294799-F61D-4C38-83AB-4DA0BDFE161C}" authorId="{33651ADA-D378-11B4-1DC7-3D7DBD84FAB0}" created="2025-08-20T14:41:57.85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96496242" sldId="444"/>
      <ac:spMk id="40" creationId="{F1D3912F-6DFD-8747-8F64-718CEF33F3BC}"/>
      <ac:txMk cp="7" len="7">
        <ac:context len="71" hash="4093950348"/>
      </ac:txMk>
    </ac:txMkLst>
    <p188:pos x="1570428" y="218064"/>
    <p188:replyLst>
      <p188:reply id="{45EC9BDE-201A-4E4D-B0EB-C907777CAB65}" authorId="{33651ADA-D378-11B4-1DC7-3D7DBD84FAB0}" created="2025-09-19T14:12:10.370">
        <p188:txBody>
          <a:bodyPr/>
          <a:lstStyle/>
          <a:p>
            <a:r>
              <a:rPr lang="en-US"/>
              <a:t>(matches PT)</a:t>
            </a:r>
          </a:p>
        </p188:txBody>
      </p188:reply>
    </p188:replyLst>
    <p188:txBody>
      <a:bodyPr/>
      <a:lstStyle/>
      <a:p>
        <a:r>
          <a:rPr lang="en-US"/>
          <a:t>Briana, please confirm information complete</a:t>
        </a:r>
      </a:p>
    </p188:txBody>
  </p188:cm>
</p188:cmLst>
</file>

<file path=ppt/comments/modernComment_1D4_CF388D9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BEA044B-9361-458C-A059-392B285D86FE}" authorId="{CEA8ECE8-0D62-A976-85D4-5AAF91456DD9}" status="resolved" created="2025-09-08T20:05:42.351" complete="100000">
    <pc:sldMkLst xmlns:pc="http://schemas.microsoft.com/office/powerpoint/2013/main/command">
      <pc:docMk/>
      <pc:sldMk cId="3476589974" sldId="468"/>
    </pc:sldMkLst>
    <p188:replyLst>
      <p188:reply id="{B1746E08-3EDF-4193-B799-D158787BE0B1}" authorId="{33651ADA-D378-11B4-1DC7-3D7DBD84FAB0}" created="2025-09-15T14:34:02.554">
        <p188:txBody>
          <a:bodyPr/>
          <a:lstStyle/>
          <a:p>
            <a:r>
              <a:rPr lang="en-US"/>
              <a:t>Requested reference</a:t>
            </a:r>
          </a:p>
        </p188:txBody>
      </p188:reply>
    </p188:replyLst>
    <p188:txBody>
      <a:bodyPr/>
      <a:lstStyle/>
      <a:p>
        <a:r>
          <a:rPr lang="en-US"/>
          <a:t>I could only access the abstract. Full manuscript not provided. Could not verify. </a:t>
        </a:r>
      </a:p>
    </p188:txBody>
  </p188:cm>
</p188:cmLst>
</file>

<file path=ppt/comments/modernComment_7FFFCD3D_2792036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BBDF8A4-3355-41B4-867C-4003B037E8F3}" authorId="{33651ADA-D378-11B4-1DC7-3D7DBD84FAB0}" status="resolved" created="2025-08-21T13:22:05.09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63880549" sldId="2147470653"/>
      <ac:picMk id="4098" creationId="{9225AD22-8A34-2DC9-6E06-0A63EC364AC6}"/>
    </ac:deMkLst>
    <p188:replyLst>
      <p188:reply id="{6A9027FF-F3F5-4B69-94A3-64E29555A7C2}" authorId="{73807CC0-AB42-2A0C-E067-E05FD335A9A3}" created="2025-09-02T15:58:23.270">
        <p188:txBody>
          <a:bodyPr/>
          <a:lstStyle/>
          <a:p>
            <a:r>
              <a:rPr lang="en-US"/>
              <a:t>Can something like the image below work?
</a:t>
            </a:r>
          </a:p>
        </p188:txBody>
      </p188:reply>
    </p188:replyLst>
    <p188:txBody>
      <a:bodyPr/>
      <a:lstStyle/>
      <a:p>
        <a:r>
          <a:rPr lang="en-US"/>
          <a:t>Image 793490287</a:t>
        </a:r>
      </a:p>
    </p188:txBody>
  </p188:cm>
</p188:cmLst>
</file>

<file path=ppt/comments/modernComment_7FFFCD40_FA2CF1C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1EE0A0-D953-4080-B810-8323E05DA4A2}" authorId="{33651ADA-D378-11B4-1DC7-3D7DBD84FAB0}" created="2025-08-20T17:53:13.303">
    <pc:sldMkLst xmlns:pc="http://schemas.microsoft.com/office/powerpoint/2013/main/command">
      <pc:docMk/>
      <pc:sldMk cId="4197249484" sldId="2147470656"/>
    </pc:sldMkLst>
    <p188:txBody>
      <a:bodyPr/>
      <a:lstStyle/>
      <a:p>
        <a:r>
          <a:rPr lang="en-US"/>
          <a:t>Asset ID84586101
File nameshutterstock_203589763.jpg</a:t>
        </a:r>
      </a:p>
    </p188:txBody>
  </p188:cm>
</p188:cmLst>
</file>

<file path=ppt/comments/modernComment_7FFFCD50_46429E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B18470-8485-40FB-93A8-FE28F04C2B7E}" authorId="{33651ADA-D378-11B4-1DC7-3D7DBD84FAB0}" status="resolved" created="2025-08-20T18:26:09.409" complete="100000">
    <pc:sldMkLst xmlns:pc="http://schemas.microsoft.com/office/powerpoint/2013/main/command">
      <pc:docMk/>
      <pc:sldMk cId="2914349974" sldId="332"/>
    </pc:sldMkLst>
    <p188:txBody>
      <a:bodyPr/>
      <a:lstStyle/>
      <a:p>
        <a:r>
          <a:rPr lang="en-US"/>
          <a:t>Possible to make this icon look more fifteen?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62975-400E-4B0B-A64A-F2D9CAF33A73}" type="datetimeFigureOut">
              <a:rPr lang="en-US" smtClean="0">
                <a:latin typeface="Arial" panose="020B0604020202020204" pitchFamily="34" charset="0"/>
              </a:rPr>
              <a:t>10/30/2025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3D75-A465-4AF7-939E-80AA5EAE82FA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37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FB75A33-F8F7-41EF-B1AB-669088B6B036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F2EF1ED-33D8-4194-BAF8-E6BC5B51E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8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Timecode</a:t>
            </a:r>
            <a:r>
              <a:rPr lang="en-US" b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F1ED-33D8-4194-BAF8-E6BC5B51ED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77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Timecode</a:t>
            </a:r>
            <a:r>
              <a:rPr lang="en-US" b="0"/>
              <a:t>:</a:t>
            </a:r>
          </a:p>
          <a:p>
            <a:endParaRPr lang="en-US" b="0"/>
          </a:p>
          <a:p>
            <a:r>
              <a:rPr lang="en-US" b="1"/>
              <a:t>Abbreviations</a:t>
            </a:r>
          </a:p>
          <a:p>
            <a:endParaRPr lang="en-US" b="0"/>
          </a:p>
          <a:p>
            <a:r>
              <a:rPr lang="en-US" b="1"/>
              <a:t>References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EF1ED-33D8-4194-BAF8-E6BC5B51E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400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52225-79FF-FD79-501C-80662E7A6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BF9BB9-6A94-2223-7388-7A18E8F36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0994E9-4888-997B-B13A-6596678FC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Timecode</a:t>
            </a:r>
            <a:r>
              <a:rPr lang="en-US" b="0"/>
              <a:t>:</a:t>
            </a:r>
          </a:p>
          <a:p>
            <a:endParaRPr lang="en-US" b="0"/>
          </a:p>
          <a:p>
            <a:r>
              <a:rPr lang="en-US" b="1"/>
              <a:t>Abbreviations</a:t>
            </a:r>
          </a:p>
          <a:p>
            <a:endParaRPr lang="en-US" b="0"/>
          </a:p>
          <a:p>
            <a:r>
              <a:rPr lang="en-US" b="1"/>
              <a:t>References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4A02E-E5FB-8380-3011-44DD5B3BF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EF1ED-33D8-4194-BAF8-E6BC5B51E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431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Timecode</a:t>
            </a:r>
            <a:r>
              <a:rPr lang="en-US" b="0"/>
              <a:t>:</a:t>
            </a:r>
          </a:p>
          <a:p>
            <a:endParaRPr lang="en-US" b="0"/>
          </a:p>
          <a:p>
            <a:r>
              <a:rPr lang="en-US" b="1"/>
              <a:t>Abbreviations</a:t>
            </a:r>
          </a:p>
          <a:p>
            <a:endParaRPr lang="en-US" b="0"/>
          </a:p>
          <a:p>
            <a:r>
              <a:rPr lang="en-US" b="1"/>
              <a:t>References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EF1ED-33D8-4194-BAF8-E6BC5B51E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776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83A3E-E845-D05D-A406-7F73510C7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628381-F820-F0B4-8B25-0433AC42D8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99EB06-F689-287F-E073-BA449F4C7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Timecode</a:t>
            </a:r>
            <a:r>
              <a:rPr lang="en-US" b="0"/>
              <a:t>:</a:t>
            </a:r>
          </a:p>
          <a:p>
            <a:endParaRPr lang="en-US" b="0"/>
          </a:p>
          <a:p>
            <a:r>
              <a:rPr lang="en-US" b="1"/>
              <a:t>Abbreviations</a:t>
            </a:r>
          </a:p>
          <a:p>
            <a:endParaRPr lang="en-US" b="0"/>
          </a:p>
          <a:p>
            <a:r>
              <a:rPr lang="en-US" b="1"/>
              <a:t>References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0E433-C8C8-CD05-5385-58CFDA57E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EF1ED-33D8-4194-BAF8-E6BC5B51E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118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Simpson EL, Silverberg JI, Bissonnette R, Stein Gold L, Armstrong A, Hebert AA, Serrao RT,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Jakus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JR, Brown PM, Rubenstein DS,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Piscitelli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SC, Tallman AM,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Eichenfield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LF. Rapid Onset of Itch Relief With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Tapinarof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in Two Phase 3 Trials in Atopic Dermatitis. J Drugs Dermatol. 2025 Jun 1;24(6):600-607.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: 10.36849/JDD.8860. PMID: 40465504.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F1ED-33D8-4194-BAF8-E6BC5B51ED0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14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Eichenfield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LF, Simpson EL, Papp K,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Szepietowski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JC, Blauvelt A,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Kircik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L, Silverberg JI, Siegfried EC,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Kuligowski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ME,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Venturanza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ME,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Kallender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H, Ren H,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Paller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AS. Efficacy, Safety, and Long-Term Disease Control of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Ruxolitinib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Cream Among Adolescents with Atopic Dermatitis: Pooled Results from Two Randomized Phase 3 Studies. Am J Clin Dermatol. 2024 Jul;25(4):669-683.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: 10.1007/s40257-024-00855-2.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2024 May 2. PMID: 38698175; PMCID: PMC11193693.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F1ED-33D8-4194-BAF8-E6BC5B51ED0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4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Eichenfield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LF, Simpson EL, Papp K,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Szepietowski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JC, Blauvelt A,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Kircik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L, Silverberg JI, Siegfried EC,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Kuligowski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ME,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Venturanza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ME,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Kallender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H, Ren H,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Paller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AS. Efficacy, Safety, and Long-Term Disease Control of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Ruxolitinib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Cream Among Adolescents with Atopic Dermatitis: Pooled Results from Two Randomized Phase 3 Studies. Am J Clin Dermatol. 2024 Jul;25(4):669-683.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: 10.1007/s40257-024-00855-2.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2024 May 2. PMID: 38698175; PMCID: PMC11193693.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F1ED-33D8-4194-BAF8-E6BC5B51ED0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03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Timecode</a:t>
            </a:r>
            <a:r>
              <a:rPr lang="en-US" b="0"/>
              <a:t>:</a:t>
            </a:r>
          </a:p>
          <a:p>
            <a:endParaRPr lang="en-US" b="0"/>
          </a:p>
          <a:p>
            <a:r>
              <a:rPr lang="en-US" b="1"/>
              <a:t>Abbreviations</a:t>
            </a:r>
          </a:p>
          <a:p>
            <a:endParaRPr lang="en-US" b="0"/>
          </a:p>
          <a:p>
            <a:r>
              <a:rPr lang="en-US" b="1"/>
              <a:t>References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F1ED-33D8-4194-BAF8-E6BC5B51ED0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49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Timecode</a:t>
            </a:r>
            <a:r>
              <a:rPr lang="en-US" b="0"/>
              <a:t>:</a:t>
            </a:r>
          </a:p>
          <a:p>
            <a:endParaRPr lang="en-US" b="0"/>
          </a:p>
          <a:p>
            <a:r>
              <a:rPr lang="en-US" b="1"/>
              <a:t>Abbreviations</a:t>
            </a:r>
          </a:p>
          <a:p>
            <a:endParaRPr lang="en-US" b="0"/>
          </a:p>
          <a:p>
            <a:r>
              <a:rPr lang="en-US" b="1"/>
              <a:t>References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F1ED-33D8-4194-BAF8-E6BC5B51ED0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5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Timecode</a:t>
            </a:r>
            <a:r>
              <a:rPr lang="en-US" b="0"/>
              <a:t>:</a:t>
            </a:r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F1ED-33D8-4194-BAF8-E6BC5B51ED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0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Timecode</a:t>
            </a:r>
            <a:r>
              <a:rPr lang="en-US" b="0"/>
              <a:t>:</a:t>
            </a:r>
          </a:p>
          <a:p>
            <a:endParaRPr lang="en-US" b="0"/>
          </a:p>
          <a:p>
            <a:r>
              <a:rPr lang="en-US" b="1"/>
              <a:t>Abbreviations</a:t>
            </a:r>
          </a:p>
          <a:p>
            <a:endParaRPr lang="en-US" b="0"/>
          </a:p>
          <a:p>
            <a:r>
              <a:rPr lang="en-US" b="1"/>
              <a:t>References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EF1ED-33D8-4194-BAF8-E6BC5B51E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77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Timecode</a:t>
            </a:r>
            <a:r>
              <a:rPr lang="en-US" b="0"/>
              <a:t>:</a:t>
            </a:r>
          </a:p>
          <a:p>
            <a:endParaRPr lang="en-US" b="0"/>
          </a:p>
          <a:p>
            <a:r>
              <a:rPr lang="en-US" b="1"/>
              <a:t>Abbreviations</a:t>
            </a:r>
          </a:p>
          <a:p>
            <a:endParaRPr lang="en-US" b="0"/>
          </a:p>
          <a:p>
            <a:r>
              <a:rPr lang="en-US" b="1"/>
              <a:t>References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EF1ED-33D8-4194-BAF8-E6BC5B51E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72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Timecode</a:t>
            </a:r>
            <a:r>
              <a:rPr lang="en-US" b="0"/>
              <a:t>:</a:t>
            </a:r>
          </a:p>
          <a:p>
            <a:endParaRPr lang="en-US" b="0"/>
          </a:p>
          <a:p>
            <a:r>
              <a:rPr lang="en-US" b="1"/>
              <a:t>Abbreviations</a:t>
            </a:r>
          </a:p>
          <a:p>
            <a:endParaRPr lang="en-US" b="0"/>
          </a:p>
          <a:p>
            <a:r>
              <a:rPr lang="en-US" b="1"/>
              <a:t>References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EF1ED-33D8-4194-BAF8-E6BC5B51E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5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Paller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AS, Tom WL,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Lebwohl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MG, Blumenthal RL,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Boguniewicz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M, Call RS,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Eichenfield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LF,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Forsha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DW, Rees WC, Simpson EL, Spellman MC, Stein Gold LF,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Zaenglein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AL, Hughes MH, Zane LT, Hebert AA. Efficacy and safety of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crisaborole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ointment, a novel, nonsteroidal phosphodiesterase 4 (PDE4) inhibitor for the topical treatment of atopic dermatitis (AD) in children and adults. J Am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Acad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Dermatol. 2016 Sep;75(3):494-503.e6.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: 10.1016/j.jaad.2016.05.046.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2016 Jul 11. Erratum in: J Am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Acad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Dermatol. 2017 Apr;76(4):777.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: 10.1016/j.jaad.2017.01.026. PMID: 27417017.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F1ED-33D8-4194-BAF8-E6BC5B51ED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62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Silverberg JI,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Eichenfield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LF, Hebert AA, Simpson EL, Stein Gold L, Bissonnette R, Papp KA, Browning J,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Kwong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P,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Korman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NJ, Brown PM, Rubenstein DS,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Piscitelli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SC, Somerville MC, Tallman AM,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Kircik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L.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Tapinarof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cream 1% once daily: Significant efficacy in the treatment of moderate to severe atopic dermatitis in adults and children down to 2 years of age in the pivotal phase 3 ADORING trials. J Am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Acad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Dermatol. 2024 Sep;91(3):457-465.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: 10.1016/j.jaad.2024.05.023.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2024 May 20. PMID: 38777187.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F1ED-33D8-4194-BAF8-E6BC5B51ED0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88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Timecode</a:t>
            </a:r>
            <a:r>
              <a:rPr lang="en-US" b="0"/>
              <a:t>:</a:t>
            </a:r>
          </a:p>
          <a:p>
            <a:endParaRPr lang="en-US" b="0"/>
          </a:p>
          <a:p>
            <a:r>
              <a:rPr lang="en-US" b="1"/>
              <a:t>Abbreviations</a:t>
            </a:r>
          </a:p>
          <a:p>
            <a:endParaRPr lang="en-US" b="0"/>
          </a:p>
          <a:p>
            <a:r>
              <a:rPr lang="en-US" b="1"/>
              <a:t>References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EF1ED-33D8-4194-BAF8-E6BC5B51ED0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76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Timecode</a:t>
            </a:r>
            <a:r>
              <a:rPr lang="en-US" b="0"/>
              <a:t>:</a:t>
            </a:r>
          </a:p>
          <a:p>
            <a:endParaRPr lang="en-US" b="0"/>
          </a:p>
          <a:p>
            <a:r>
              <a:rPr lang="en-US" b="1"/>
              <a:t>Abbreviations</a:t>
            </a:r>
          </a:p>
          <a:p>
            <a:endParaRPr lang="en-US" b="0"/>
          </a:p>
          <a:p>
            <a:r>
              <a:rPr lang="en-US" b="1"/>
              <a:t>References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EF1ED-33D8-4194-BAF8-E6BC5B51E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14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textboxes_teleprom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58A3D8B-3076-45AD-9079-905E453E4D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1173" y="4368286"/>
            <a:ext cx="11164452" cy="1828800"/>
          </a:xfrm>
        </p:spPr>
        <p:txBody>
          <a:bodyPr wrap="square" anchor="ctr" anchorCtr="0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3600" b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accent1"/>
                </a:solidFill>
                <a:latin typeface="+mj-lt"/>
              </a:defRPr>
            </a:lvl2pPr>
            <a:lvl3pPr>
              <a:defRPr sz="2400">
                <a:solidFill>
                  <a:schemeClr val="accent1"/>
                </a:solidFill>
                <a:latin typeface="+mj-lt"/>
              </a:defRPr>
            </a:lvl3pPr>
            <a:lvl4pPr>
              <a:defRPr sz="2400">
                <a:solidFill>
                  <a:schemeClr val="accent1"/>
                </a:solidFill>
                <a:latin typeface="+mj-lt"/>
              </a:defRPr>
            </a:lvl4pPr>
            <a:lvl5pPr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D1DCB186-271F-46F4-9908-6D06F08DE0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8863" y="1575314"/>
            <a:ext cx="11164452" cy="1828800"/>
          </a:xfrm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600" b="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eleprompt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[Moderator] Introduction/Background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AA5B4E7-6A18-4E78-ADA0-516D373C72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19668" y="1274618"/>
            <a:ext cx="10752667" cy="506522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 sz="3600">
                <a:solidFill>
                  <a:schemeClr val="bg1"/>
                </a:solidFill>
              </a:defRPr>
            </a:lvl1pPr>
            <a:lvl2pPr marL="252000" indent="-252000">
              <a:defRPr sz="3600">
                <a:solidFill>
                  <a:schemeClr val="bg1"/>
                </a:solidFill>
              </a:defRPr>
            </a:lvl2pPr>
            <a:lvl3pPr marL="504000" indent="-252000">
              <a:defRPr sz="3600">
                <a:solidFill>
                  <a:schemeClr val="bg1"/>
                </a:solidFill>
              </a:defRPr>
            </a:lvl3pPr>
            <a:lvl4pPr marL="756000" indent="-252000">
              <a:defRPr sz="3600">
                <a:solidFill>
                  <a:schemeClr val="bg1"/>
                </a:solidFill>
              </a:defRPr>
            </a:lvl4pPr>
            <a:lvl5pPr marL="1008000" indent="-252000"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75420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173907-02F2-6AF5-A9A8-90916E5AD7EC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28DCD-3921-FF16-E677-C865DF69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59FCAAE-B845-1978-966F-257B835B4F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838807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173907-02F2-6AF5-A9A8-90916E5AD7EC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28DCD-3921-FF16-E677-C865DF69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F6FA6-A823-C9F9-E8F5-30CBC5A0AB53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8B0BAB3-8F5A-3771-E846-47F5E2BB3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260328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A8193F-4268-C149-5B9A-4DE7574AF60B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719668" y="1274618"/>
            <a:ext cx="10752667" cy="506522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D4E6-6FDC-D5BE-03FA-75E8AF2F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B463B-C869-69A2-9220-F418117089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022737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A8193F-4268-C149-5B9A-4DE7574AF60B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719668" y="1274618"/>
            <a:ext cx="10752667" cy="506522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D4E6-6FDC-D5BE-03FA-75E8AF2F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9EC99-668D-8BBD-7EBD-81E4C5A737E1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4D656BB-1846-7305-4AFA-D507963052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49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260066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A8193F-4268-C149-5B9A-4DE7574AF60B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D4E6-6FDC-D5BE-03FA-75E8AF2F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2B1CD3C-C054-ED41-A109-15BECECE31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57BF6F7-4329-4CC5-714B-90529DF468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62525" y="1274618"/>
            <a:ext cx="5027989" cy="506522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098CEC6-CE18-15F4-5384-CE7A178B00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19668" y="1274618"/>
            <a:ext cx="5027989" cy="506522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28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A8193F-4268-C149-5B9A-4DE7574AF60B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D4E6-6FDC-D5BE-03FA-75E8AF2F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0119B83-31E4-4B88-9637-0A1166CDC10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62525" y="1274618"/>
            <a:ext cx="5027989" cy="506522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1C1FAD9-9349-3998-8C0D-02A7D57273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19668" y="1274618"/>
            <a:ext cx="5027989" cy="506522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C3889-0B4E-2E3C-C850-90BC0C0ACFF0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E041EA-859E-609A-5307-D12306F7B0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49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047080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A8193F-4268-C149-5B9A-4DE7574AF60B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D4E6-6FDC-D5BE-03FA-75E8AF2F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E43360B-710F-8C2A-970C-608C68F9DD6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26A3745-A3DD-121D-23F7-9E20B83D9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2D626C9-547F-1912-2BD2-AB32B529B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4057406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A8193F-4268-C149-5B9A-4DE7574AF60B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D4E6-6FDC-D5BE-03FA-75E8AF2F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E43360B-710F-8C2A-970C-608C68F9DD6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26A3745-A3DD-121D-23F7-9E20B83D9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9BBCD-AA79-AF88-5341-55FD446FF4CC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572510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A8193F-4268-C149-5B9A-4DE7574AF60B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D4E6-6FDC-D5BE-03FA-75E8AF2F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E43360B-710F-8C2A-970C-608C68F9DD6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/>
            </a:lvl2pPr>
            <a:lvl3pPr marL="504000" indent="-252000">
              <a:buClr>
                <a:schemeClr val="accent2">
                  <a:lumMod val="75000"/>
                </a:schemeClr>
              </a:buClr>
              <a:defRPr/>
            </a:lvl3pPr>
            <a:lvl4pPr marL="756000" indent="-252000">
              <a:buClr>
                <a:schemeClr val="accent2">
                  <a:lumMod val="75000"/>
                </a:schemeClr>
              </a:buClr>
              <a:defRPr/>
            </a:lvl4pPr>
            <a:lvl5pPr marL="1008000" indent="-252000">
              <a:buClr>
                <a:schemeClr val="accent2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2D626C9-547F-1912-2BD2-AB32B529B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07C00-B46C-5164-6FEF-852CA92A3D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247569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A8193F-4268-C149-5B9A-4DE7574AF60B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D4E6-6FDC-D5BE-03FA-75E8AF2F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E43360B-710F-8C2A-970C-608C68F9DD6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/>
            </a:lvl2pPr>
            <a:lvl3pPr marL="504000" indent="-252000">
              <a:buClr>
                <a:schemeClr val="accent2">
                  <a:lumMod val="75000"/>
                </a:schemeClr>
              </a:buClr>
              <a:defRPr/>
            </a:lvl3pPr>
            <a:lvl4pPr marL="756000" indent="-252000">
              <a:buClr>
                <a:schemeClr val="accent2">
                  <a:lumMod val="75000"/>
                </a:schemeClr>
              </a:buClr>
              <a:defRPr/>
            </a:lvl4pPr>
            <a:lvl5pPr marL="1008000" indent="-252000">
              <a:buClr>
                <a:schemeClr val="accent2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07C00-B46C-5164-6FEF-852CA92A3D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C1F8832-4DB4-02D0-91E7-6A2F6E6041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65084-9E0B-1D9D-DEC0-F428D4598DFE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1017679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teleprompt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lang="en-US" sz="3600" b="1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[Moderator] Thank the Audience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D9EF5A-E506-A443-9A17-51B73AF60D31}"/>
              </a:ext>
            </a:extLst>
          </p:cNvPr>
          <p:cNvGrpSpPr/>
          <p:nvPr userDrawn="1"/>
        </p:nvGrpSpPr>
        <p:grpSpPr>
          <a:xfrm>
            <a:off x="1169774" y="2126485"/>
            <a:ext cx="9852454" cy="3441460"/>
            <a:chOff x="1348367" y="2126485"/>
            <a:chExt cx="9852454" cy="3441460"/>
          </a:xfrm>
        </p:grpSpPr>
        <p:sp>
          <p:nvSpPr>
            <p:cNvPr id="5" name="Text Placeholder 35">
              <a:extLst>
                <a:ext uri="{FF2B5EF4-FFF2-40B4-BE49-F238E27FC236}">
                  <a16:creationId xmlns:a16="http://schemas.microsoft.com/office/drawing/2014/main" id="{04B34AD1-8E3C-5642-AD5F-AB6A39473E31}"/>
                </a:ext>
              </a:extLst>
            </p:cNvPr>
            <p:cNvSpPr txBox="1">
              <a:spLocks/>
            </p:cNvSpPr>
            <p:nvPr/>
          </p:nvSpPr>
          <p:spPr>
            <a:xfrm>
              <a:off x="1535906" y="2126485"/>
              <a:ext cx="9477375" cy="130251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800"/>
                </a:spcAft>
                <a:buFontTx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C000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Arial" panose="02000506030000020004" pitchFamily="50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>
                  <a:solidFill>
                    <a:schemeClr val="bg1"/>
                  </a:solidFill>
                  <a:latin typeface="Arial" panose="020B0604020202020204" pitchFamily="34" charset="0"/>
                </a:rPr>
                <a:t>And thank </a:t>
              </a:r>
              <a:r>
                <a:rPr lang="en-US" sz="3600" i="1">
                  <a:solidFill>
                    <a:schemeClr val="bg1"/>
                  </a:solidFill>
                  <a:latin typeface="Arial" panose="020B0604020202020204" pitchFamily="34" charset="0"/>
                </a:rPr>
                <a:t>you</a:t>
              </a:r>
              <a:r>
                <a:rPr lang="en-US" sz="3600">
                  <a:solidFill>
                    <a:schemeClr val="bg1"/>
                  </a:solidFill>
                  <a:latin typeface="Arial" panose="020B0604020202020204" pitchFamily="34" charset="0"/>
                </a:rPr>
                <a:t> for participating </a:t>
              </a:r>
              <a:br>
                <a:rPr lang="en-US" sz="360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en-US" sz="3600">
                  <a:solidFill>
                    <a:schemeClr val="bg1"/>
                  </a:solidFill>
                  <a:latin typeface="Arial" panose="020B0604020202020204" pitchFamily="34" charset="0"/>
                </a:rPr>
                <a:t>in this activity.</a:t>
              </a:r>
            </a:p>
          </p:txBody>
        </p:sp>
        <p:sp>
          <p:nvSpPr>
            <p:cNvPr id="7" name="Text Placeholder 40">
              <a:extLst>
                <a:ext uri="{FF2B5EF4-FFF2-40B4-BE49-F238E27FC236}">
                  <a16:creationId xmlns:a16="http://schemas.microsoft.com/office/drawing/2014/main" id="{48B014F7-09A0-964B-B1CD-355EACED016A}"/>
                </a:ext>
              </a:extLst>
            </p:cNvPr>
            <p:cNvSpPr txBox="1">
              <a:spLocks/>
            </p:cNvSpPr>
            <p:nvPr/>
          </p:nvSpPr>
          <p:spPr>
            <a:xfrm>
              <a:off x="1348367" y="4265430"/>
              <a:ext cx="9852454" cy="130251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800"/>
                </a:spcAft>
                <a:buFontTx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C000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Arial" panose="02000506030000020004" pitchFamily="50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>
                  <a:solidFill>
                    <a:schemeClr val="bg1"/>
                  </a:solidFill>
                  <a:latin typeface="Arial" panose="020B0604020202020204" pitchFamily="34" charset="0"/>
                </a:rPr>
                <a:t>Please continue on to answer the questions that follow and complete the evaluation.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8604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9D0B3C9-3CFB-1086-DDDE-BFD8BD093A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2982" y="1078992"/>
            <a:ext cx="3059017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9132981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1077627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9FA1D8-5CE1-EBCC-EA98-4724E6B74C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2982" y="1078992"/>
            <a:ext cx="3059017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9132981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B14D2-F5FD-20D1-7BCE-2CAD1ADF0C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9099931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054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 notes w referenc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92824"/>
            <a:ext cx="8809038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B14D2-F5FD-20D1-7BCE-2CAD1ADF0C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8809037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63B1BD-6595-0E45-3295-1DFA15BDDF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8" y="1078992"/>
            <a:ext cx="3382962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38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B14D2-F5FD-20D1-7BCE-2CAD1ADF0C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8809037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CF302-60C9-BE3C-8D34-4E0FFE9EF3CA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4525C16-7D83-9EF7-AD21-5BE7A1A3DD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8805990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F8F0139-442A-629C-D21D-0667376FF7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8" y="1078992"/>
            <a:ext cx="3382962" cy="55961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7288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92824"/>
            <a:ext cx="8809038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3B75BC-DC9A-6755-8B82-98977F37DC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09038" y="1535090"/>
            <a:ext cx="3382962" cy="532291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B4B606-7439-24EA-0A50-1B6C355D7E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1958A4-2E58-1740-8466-805EFF72D6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8" y="1535090"/>
            <a:ext cx="3382962" cy="532291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1740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CF302-60C9-BE3C-8D34-4E0FFE9EF3CA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1F739F6-6BFD-402A-555F-E4FF1D2B6A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4525C16-7D83-9EF7-AD21-5BE7A1A3DD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8805990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1635388-5BBD-7335-16D1-DB27D35887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8" y="1535090"/>
            <a:ext cx="3382962" cy="514404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614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1AFE86-EAD4-253D-A6EE-FEBF804D07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8" y="1078992"/>
            <a:ext cx="3382962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92824"/>
            <a:ext cx="8809038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58C873-566F-4F81-F143-EBA82D7824F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9" y="1274618"/>
            <a:ext cx="7906172" cy="528874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79365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ontent Only w notes w referenc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73F6500-357D-6C81-614C-186131ED24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8" y="1078992"/>
            <a:ext cx="3382962" cy="55961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CF302-60C9-BE3C-8D34-4E0FFE9EF3CA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4525C16-7D83-9EF7-AD21-5BE7A1A3DD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8805990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D3947B-7BF1-4243-BA47-8AD9125DF3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9" y="1274619"/>
            <a:ext cx="7906172" cy="501252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7620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9132981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B14D2-F5FD-20D1-7BCE-2CAD1ADF0C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9099931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F7EF9C3-45FE-BA9F-F6E8-33F5AF37B8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9" y="1817224"/>
            <a:ext cx="7906172" cy="47461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63C06EE-3610-97E9-9B3E-F87CA173F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2982" y="1078992"/>
            <a:ext cx="3059017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63482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BU Title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B14D2-F5FD-20D1-7BCE-2CAD1ADF0C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8809037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CF302-60C9-BE3C-8D34-4E0FFE9EF3CA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4525C16-7D83-9EF7-AD21-5BE7A1A3DD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8805990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86EA14C-1F1E-FECF-0839-B2278016754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9" y="1817225"/>
            <a:ext cx="7906172" cy="440470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3BCADD7-33A4-74C0-71F3-48AAC676B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8" y="1078992"/>
            <a:ext cx="3382962" cy="55961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24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_teleprompt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ED4F5F-F045-9D41-8F43-A441EE3F197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71450" y="3836468"/>
            <a:ext cx="12188952" cy="2743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00506030000020004" pitchFamily="50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600" b="0" i="0">
                <a:solidFill>
                  <a:schemeClr val="bg2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[All Faculty] </a:t>
            </a:r>
            <a:br>
              <a:rPr lang="en-US" sz="3600" b="0" i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</a:br>
            <a:r>
              <a:rPr lang="en-US" sz="3600" b="0" i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Stop and look at your respective cameras </a:t>
            </a:r>
            <a:br>
              <a:rPr lang="en-US" sz="3600" b="0" i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</a:br>
            <a:r>
              <a:rPr lang="en-US" sz="3600" b="0" i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for 5 seconds.</a:t>
            </a:r>
          </a:p>
        </p:txBody>
      </p:sp>
      <p:pic>
        <p:nvPicPr>
          <p:cNvPr id="8" name="Picture 7" descr="C:\Users\cpadbury\AppData\Local\Microsoft\Windows\Temporary Internet Files\Content.IE5\T5EQ17PB\MC900434805[1].png">
            <a:extLst>
              <a:ext uri="{FF2B5EF4-FFF2-40B4-BE49-F238E27FC236}">
                <a16:creationId xmlns:a16="http://schemas.microsoft.com/office/drawing/2014/main" id="{A327EC45-C9AD-D248-A3B7-DBF8567518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14" y="1143001"/>
            <a:ext cx="3125724" cy="312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917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Conten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E2EF5E-3825-E16A-B3DA-254C66D346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8" y="1535090"/>
            <a:ext cx="3382962" cy="532291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92824"/>
            <a:ext cx="8809038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B4B606-7439-24EA-0A50-1B6C355D7E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C47189E-4003-A1AE-BCA1-AC24366309E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9" y="1817224"/>
            <a:ext cx="7906172" cy="47461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77508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and Content w notes w referenc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CF302-60C9-BE3C-8D34-4E0FFE9EF3CA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1F739F6-6BFD-402A-555F-E4FF1D2B6A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4525C16-7D83-9EF7-AD21-5BE7A1A3DD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8805990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BFB835D-D6B5-9649-953C-71EFD2EA246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9" y="1817225"/>
            <a:ext cx="7906172" cy="4431176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6D5E2E-DFEA-FED2-4D6F-D09C801F77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8" y="1535090"/>
            <a:ext cx="3382962" cy="514404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175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994AFB7-A743-154B-A4B6-3F58EA038D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78992"/>
            <a:ext cx="3382962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3279" y="6592824"/>
            <a:ext cx="8808721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4897725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:BU Clear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0190F-896B-3920-033B-928CEE29D418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6F56F-431A-3A92-8153-AF0DF4A9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416189"/>
            <a:ext cx="880871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D3D663-D961-3F76-6F6F-68D36728E4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78992"/>
            <a:ext cx="3382962" cy="55961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90207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1E186F2-1E51-466F-1C2C-7EC0A4E0B1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78992"/>
            <a:ext cx="3382962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3279" y="6592824"/>
            <a:ext cx="8808721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B3E08-0F2B-3E13-894E-49CE3C116C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3280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417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0190F-896B-3920-033B-928CEE29D418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6F56F-431A-3A92-8153-AF0DF4A9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416189"/>
            <a:ext cx="880871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101D225-71A4-F827-47CA-BED2058E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3280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2CFCE5-7FDA-2E1E-5827-30424F5DFC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78992"/>
            <a:ext cx="3382962" cy="55961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27966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839E98A-5F17-8C59-28B1-F22FC26B66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78992"/>
            <a:ext cx="3382962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3279" y="6592824"/>
            <a:ext cx="8808721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7734AFC-FE04-9749-382B-C699B3EE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2962" y="1081907"/>
            <a:ext cx="8809037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13308712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A4AC0B2-1B57-49FA-78CE-56EB5FE607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78992"/>
            <a:ext cx="3382962" cy="55961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0190F-896B-3920-033B-928CEE29D418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6F56F-431A-3A92-8153-AF0DF4A9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416189"/>
            <a:ext cx="880871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69B343C-D9D8-7BA0-B6DB-21161DF702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2962" y="1081907"/>
            <a:ext cx="8809037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15734330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ADF3735-6D94-DE26-DC4D-3A26D2437D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78992"/>
            <a:ext cx="3382962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3279" y="6592824"/>
            <a:ext cx="8808721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7203FFF-6349-D3B0-08A3-56F11772B2A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786960" y="1274618"/>
            <a:ext cx="7906172" cy="528874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96153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ontent Only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9A82CC2-698B-EBF1-F4F6-308421600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78992"/>
            <a:ext cx="3382962" cy="55961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0190F-896B-3920-033B-928CEE29D418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6F56F-431A-3A92-8153-AF0DF4A9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416189"/>
            <a:ext cx="880871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B47914-EBDA-4376-BAF3-D1F59637F7B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786960" y="1274618"/>
            <a:ext cx="7906172" cy="500469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6243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" y="324949"/>
            <a:ext cx="1312443" cy="345610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66980064-2A35-39C1-2591-936D6A0E93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173" y="2036774"/>
            <a:ext cx="11164452" cy="664797"/>
          </a:xfrm>
        </p:spPr>
        <p:txBody>
          <a:bodyPr wrap="square" anchor="b" anchorCtr="0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5400" b="1" i="0" baseline="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accent1"/>
                </a:solidFill>
                <a:latin typeface="+mj-lt"/>
              </a:defRPr>
            </a:lvl2pPr>
            <a:lvl3pPr>
              <a:defRPr sz="2400">
                <a:solidFill>
                  <a:schemeClr val="accent1"/>
                </a:solidFill>
                <a:latin typeface="+mj-lt"/>
              </a:defRPr>
            </a:lvl3pPr>
            <a:lvl4pPr>
              <a:defRPr sz="2400">
                <a:solidFill>
                  <a:schemeClr val="accent1"/>
                </a:solidFill>
                <a:latin typeface="+mj-lt"/>
              </a:defRPr>
            </a:lvl4pPr>
            <a:lvl5pPr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5ECBC731-30A0-0108-CF78-5FF78F7CC8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Moderator</a:t>
            </a:r>
            <a:endParaRPr lang="en-US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51DFB2B-E7BC-9626-9F70-1A295E8101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Moderator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A6C55536-FE17-DD2E-7EE0-A584349F8C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8863" y="2737527"/>
            <a:ext cx="11167747" cy="447815"/>
          </a:xfrm>
        </p:spPr>
        <p:txBody>
          <a:bodyPr wrap="square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36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0A8B60-B85B-CA90-4A70-8455B7B5856E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CE0107E1-82F8-1F60-3236-95A27D9F1E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1A9A8C80-C8B9-C2CE-7B34-2C86F60BD3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</p:spTree>
    <p:extLst>
      <p:ext uri="{BB962C8B-B14F-4D97-AF65-F5344CB8AC3E}">
        <p14:creationId xmlns:p14="http://schemas.microsoft.com/office/powerpoint/2010/main" val="391290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611FB-30E8-9A78-D235-32980648BCEC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B210F-77FA-3B44-A84B-F5738364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3644C-DAC6-DB43-5F1F-F6080B16CA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CF02F7A-5877-A1E3-0289-7F5719C9D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84310"/>
            <a:ext cx="12191999" cy="1463040"/>
          </a:xfrm>
          <a:solidFill>
            <a:schemeClr val="accent4">
              <a:lumMod val="20000"/>
              <a:lumOff val="80000"/>
            </a:schemeClr>
          </a:solidFill>
        </p:spPr>
        <p:txBody>
          <a:bodyPr wrap="square" lIns="720000" tIns="182880" rIns="720000" bIns="182880" anchor="ctr" anchorCtr="0">
            <a:noAutofit/>
          </a:bodyPr>
          <a:lstStyle>
            <a:lvl1pPr>
              <a:defRPr sz="16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Notes comes here</a:t>
            </a:r>
          </a:p>
        </p:txBody>
      </p:sp>
    </p:spTree>
    <p:extLst>
      <p:ext uri="{BB962C8B-B14F-4D97-AF65-F5344CB8AC3E}">
        <p14:creationId xmlns:p14="http://schemas.microsoft.com/office/powerpoint/2010/main" val="40536431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611FB-30E8-9A78-D235-32980648BCEC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B210F-77FA-3B44-A84B-F5738364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3644C-DAC6-DB43-5F1F-F6080B16CA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CF02F7A-5877-A1E3-0289-7F5719C9D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84309"/>
            <a:ext cx="12191999" cy="640080"/>
          </a:xfrm>
          <a:solidFill>
            <a:schemeClr val="accent4">
              <a:lumMod val="20000"/>
              <a:lumOff val="80000"/>
            </a:schemeClr>
          </a:solidFill>
        </p:spPr>
        <p:txBody>
          <a:bodyPr wrap="square" lIns="720000" tIns="182880" rIns="720000" bIns="182880" anchor="ctr" anchorCtr="0">
            <a:noAutofit/>
          </a:bodyPr>
          <a:lstStyle>
            <a:lvl1pPr>
              <a:defRPr sz="16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Notes comes here</a:t>
            </a:r>
          </a:p>
        </p:txBody>
      </p:sp>
    </p:spTree>
    <p:extLst>
      <p:ext uri="{BB962C8B-B14F-4D97-AF65-F5344CB8AC3E}">
        <p14:creationId xmlns:p14="http://schemas.microsoft.com/office/powerpoint/2010/main" val="35373964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lear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C019F1-3940-E34D-2FB4-781BD52BB0E4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FA0F4-DC5A-7F72-BA3C-8FF3D9CE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385F0-4880-E9AA-7DC8-B37DC37DD5E8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7953720-7F64-647E-6534-4BB2BE2BB1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936C4-A31C-34BA-C73E-8A252FF69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84310"/>
            <a:ext cx="12191999" cy="1463040"/>
          </a:xfrm>
          <a:solidFill>
            <a:schemeClr val="accent4">
              <a:lumMod val="20000"/>
              <a:lumOff val="80000"/>
            </a:schemeClr>
          </a:solidFill>
        </p:spPr>
        <p:txBody>
          <a:bodyPr wrap="square" lIns="720000" tIns="182880" rIns="720000" bIns="182880" anchor="ctr" anchorCtr="0">
            <a:noAutofit/>
          </a:bodyPr>
          <a:lstStyle>
            <a:lvl1pPr>
              <a:defRPr sz="16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Notes comes here</a:t>
            </a:r>
          </a:p>
        </p:txBody>
      </p:sp>
    </p:spTree>
    <p:extLst>
      <p:ext uri="{BB962C8B-B14F-4D97-AF65-F5344CB8AC3E}">
        <p14:creationId xmlns:p14="http://schemas.microsoft.com/office/powerpoint/2010/main" val="2301545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611FB-30E8-9A78-D235-32980648BCEC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B210F-77FA-3B44-A84B-F5738364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3644C-DAC6-DB43-5F1F-F6080B16CA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CF02F7A-5877-A1E3-0289-7F5719C9D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84310"/>
            <a:ext cx="12191999" cy="1463040"/>
          </a:xfrm>
          <a:solidFill>
            <a:schemeClr val="accent4">
              <a:lumMod val="20000"/>
              <a:lumOff val="80000"/>
            </a:schemeClr>
          </a:solidFill>
        </p:spPr>
        <p:txBody>
          <a:bodyPr wrap="square" lIns="720000" tIns="182880" rIns="720000" bIns="182880" anchor="ctr" anchorCtr="0">
            <a:noAutofit/>
          </a:bodyPr>
          <a:lstStyle>
            <a:lvl1pPr>
              <a:defRPr sz="16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DF107A7-A928-AAFE-CB2B-FBB9D8F2B51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8" y="2772229"/>
            <a:ext cx="10752667" cy="364092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09620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ontent Only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C019F1-3940-E34D-2FB4-781BD52BB0E4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FA0F4-DC5A-7F72-BA3C-8FF3D9CE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385F0-4880-E9AA-7DC8-B37DC37DD5E8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7953720-7F64-647E-6534-4BB2BE2BB1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936C4-A31C-34BA-C73E-8A252FF69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84310"/>
            <a:ext cx="12191999" cy="1463040"/>
          </a:xfrm>
          <a:solidFill>
            <a:schemeClr val="accent4">
              <a:lumMod val="20000"/>
              <a:lumOff val="80000"/>
            </a:schemeClr>
          </a:solidFill>
        </p:spPr>
        <p:txBody>
          <a:bodyPr wrap="square" lIns="720000" tIns="182880" rIns="720000" bIns="182880" anchor="ctr" anchorCtr="0">
            <a:noAutofit/>
          </a:bodyPr>
          <a:lstStyle>
            <a:lvl1pPr>
              <a:defRPr sz="16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F27EF5-BED3-1557-61EE-870CCA11E28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8" y="2772229"/>
            <a:ext cx="10752667" cy="364092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020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" y="324949"/>
            <a:ext cx="1312443" cy="345610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66980064-2A35-39C1-2591-936D6A0E93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173" y="2036774"/>
            <a:ext cx="11164452" cy="664797"/>
          </a:xfrm>
        </p:spPr>
        <p:txBody>
          <a:bodyPr wrap="square" anchor="b" anchorCtr="0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5400" b="1" i="0" baseline="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accent1"/>
                </a:solidFill>
                <a:latin typeface="+mj-lt"/>
              </a:defRPr>
            </a:lvl2pPr>
            <a:lvl3pPr>
              <a:defRPr sz="2400">
                <a:solidFill>
                  <a:schemeClr val="accent1"/>
                </a:solidFill>
                <a:latin typeface="+mj-lt"/>
              </a:defRPr>
            </a:lvl3pPr>
            <a:lvl4pPr>
              <a:defRPr sz="2400">
                <a:solidFill>
                  <a:schemeClr val="accent1"/>
                </a:solidFill>
                <a:latin typeface="+mj-lt"/>
              </a:defRPr>
            </a:lvl4pPr>
            <a:lvl5pPr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5ECBC731-30A0-0108-CF78-5FF78F7CC8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Moderator</a:t>
            </a:r>
            <a:endParaRPr lang="en-US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51DFB2B-E7BC-9626-9F70-1A295E8101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Moderator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A6C55536-FE17-DD2E-7EE0-A584349F8C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8863" y="2737527"/>
            <a:ext cx="11167747" cy="447815"/>
          </a:xfrm>
        </p:spPr>
        <p:txBody>
          <a:bodyPr wrap="square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36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0A8B60-B85B-CA90-4A70-8455B7B5856E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CE0107E1-82F8-1F60-3236-95A27D9F1E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1A9A8C80-C8B9-C2CE-7B34-2C86F60BD3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</p:spTree>
    <p:extLst>
      <p:ext uri="{BB962C8B-B14F-4D97-AF65-F5344CB8AC3E}">
        <p14:creationId xmlns:p14="http://schemas.microsoft.com/office/powerpoint/2010/main" val="28170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cover_extra-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10BD1E-B486-D891-F489-DD70A34565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" y="324949"/>
            <a:ext cx="1312443" cy="345610"/>
          </a:xfrm>
          <a:prstGeom prst="rect">
            <a:avLst/>
          </a:prstGeom>
        </p:spPr>
      </p:pic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CCCD3947-DC81-1C38-4917-FB0C1046A8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EBD5A84F-3A7C-8AE0-0EE4-3E0C53817E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82B01C-1E19-FDA0-4B45-88FA6B02B156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41B77924-B031-D7DA-DA8C-7FA29441C2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A2BEEF55-CCEE-404A-75AD-BEF388D055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81AF401-DF02-45B2-1662-DFAE7424CA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864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0B839F32-2BD1-C41F-7581-047E5A01DE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863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A0CA8BB1-A334-D76D-984F-2D77F65CB3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08700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5BAFD0E6-392B-DA3E-DFF0-AB79440021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08699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</p:spTree>
    <p:extLst>
      <p:ext uri="{BB962C8B-B14F-4D97-AF65-F5344CB8AC3E}">
        <p14:creationId xmlns:p14="http://schemas.microsoft.com/office/powerpoint/2010/main" val="230149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BC4776-B9B1-8F0E-4F34-8A8AF08548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" y="324949"/>
            <a:ext cx="1312443" cy="34561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9AC758-E1EE-36DC-6864-95A750A4048C}"/>
              </a:ext>
            </a:extLst>
          </p:cNvPr>
          <p:cNvCxnSpPr/>
          <p:nvPr userDrawn="1"/>
        </p:nvCxnSpPr>
        <p:spPr>
          <a:xfrm>
            <a:off x="508864" y="392914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2748A9D1-FE83-9731-246E-33C4611876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864" y="2770297"/>
            <a:ext cx="11065820" cy="738664"/>
          </a:xfrm>
          <a:prstGeom prst="rect">
            <a:avLst/>
          </a:prstGeom>
          <a:noFill/>
        </p:spPr>
        <p:txBody>
          <a:bodyPr wrap="square" lIns="0" rIns="0" anchor="b" anchorCtr="0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Section breaker w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0470B8-C8E8-06E6-047A-490A86ECF5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" y="324949"/>
            <a:ext cx="1312443" cy="34561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E1E8FE-BFDB-E623-04A9-D49A2C492416}"/>
              </a:ext>
            </a:extLst>
          </p:cNvPr>
          <p:cNvCxnSpPr/>
          <p:nvPr userDrawn="1"/>
        </p:nvCxnSpPr>
        <p:spPr>
          <a:xfrm>
            <a:off x="508864" y="392914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09E4D0C-1861-11B5-62C7-DF3736422A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864" y="2388333"/>
            <a:ext cx="11135268" cy="738664"/>
          </a:xfrm>
          <a:prstGeom prst="rect">
            <a:avLst/>
          </a:prstGeom>
          <a:noFill/>
        </p:spPr>
        <p:txBody>
          <a:bodyPr wrap="square" lIns="0" rIns="0" anchor="b" anchorCtr="0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CB8429-041A-9D72-0121-BC053A9478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864" y="3133534"/>
            <a:ext cx="11135268" cy="541046"/>
          </a:xfrm>
        </p:spPr>
        <p:txBody>
          <a:bodyPr wrap="square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748232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Thank you-Non-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D615F4-B20C-CCE1-8669-8420CC247B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" y="324949"/>
            <a:ext cx="1312443" cy="345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D76598-3FDD-3E08-D718-B76C9CFE244C}"/>
              </a:ext>
            </a:extLst>
          </p:cNvPr>
          <p:cNvSpPr txBox="1"/>
          <p:nvPr userDrawn="1"/>
        </p:nvSpPr>
        <p:spPr>
          <a:xfrm>
            <a:off x="508864" y="1990654"/>
            <a:ext cx="9471159" cy="14957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0">
                <a:solidFill>
                  <a:schemeClr val="bg1"/>
                </a:solidFill>
                <a:latin typeface="+mj-lt"/>
              </a:rPr>
              <a:t>Thank you for participating in this activity.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FB3FE-3811-5F42-C80A-671CBCF24AD8}"/>
              </a:ext>
            </a:extLst>
          </p:cNvPr>
          <p:cNvSpPr txBox="1"/>
          <p:nvPr userDrawn="1"/>
        </p:nvSpPr>
        <p:spPr>
          <a:xfrm>
            <a:off x="508864" y="3682973"/>
            <a:ext cx="11363096" cy="359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>
                <a:solidFill>
                  <a:schemeClr val="bg1"/>
                </a:solidFill>
                <a:latin typeface="Arial" panose="020B0604020202020204" pitchFamily="34" charset="0"/>
              </a:rPr>
              <a:t>Find useful tools and resources on the right-hand side of this page.</a:t>
            </a:r>
          </a:p>
        </p:txBody>
      </p:sp>
    </p:spTree>
    <p:extLst>
      <p:ext uri="{BB962C8B-B14F-4D97-AF65-F5344CB8AC3E}">
        <p14:creationId xmlns:p14="http://schemas.microsoft.com/office/powerpoint/2010/main" val="602157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cover_extra-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10BD1E-B486-D891-F489-DD70A34565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" y="324949"/>
            <a:ext cx="1312443" cy="345610"/>
          </a:xfrm>
          <a:prstGeom prst="rect">
            <a:avLst/>
          </a:prstGeom>
        </p:spPr>
      </p:pic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CCCD3947-DC81-1C38-4917-FB0C1046A8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EBD5A84F-3A7C-8AE0-0EE4-3E0C53817E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82B01C-1E19-FDA0-4B45-88FA6B02B156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41B77924-B031-D7DA-DA8C-7FA29441C2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A2BEEF55-CCEE-404A-75AD-BEF388D055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81AF401-DF02-45B2-1662-DFAE7424CA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864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0B839F32-2BD1-C41F-7581-047E5A01DE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863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A0CA8BB1-A334-D76D-984F-2D77F65CB3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08700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5BAFD0E6-392B-DA3E-DFF0-AB79440021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08699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</p:spTree>
    <p:extLst>
      <p:ext uri="{BB962C8B-B14F-4D97-AF65-F5344CB8AC3E}">
        <p14:creationId xmlns:p14="http://schemas.microsoft.com/office/powerpoint/2010/main" val="1868408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BC4776-B9B1-8F0E-4F34-8A8AF08548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" y="324949"/>
            <a:ext cx="1312443" cy="34561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9AC758-E1EE-36DC-6864-95A750A4048C}"/>
              </a:ext>
            </a:extLst>
          </p:cNvPr>
          <p:cNvCxnSpPr/>
          <p:nvPr userDrawn="1"/>
        </p:nvCxnSpPr>
        <p:spPr>
          <a:xfrm>
            <a:off x="508864" y="392914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2748A9D1-FE83-9731-246E-33C4611876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864" y="2770297"/>
            <a:ext cx="11065820" cy="738664"/>
          </a:xfrm>
          <a:prstGeom prst="rect">
            <a:avLst/>
          </a:prstGeom>
          <a:noFill/>
        </p:spPr>
        <p:txBody>
          <a:bodyPr wrap="square" lIns="0" rIns="0" anchor="b" anchorCtr="0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92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Section breaker w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0470B8-C8E8-06E6-047A-490A86ECF5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" y="324949"/>
            <a:ext cx="1312443" cy="34561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E1E8FE-BFDB-E623-04A9-D49A2C492416}"/>
              </a:ext>
            </a:extLst>
          </p:cNvPr>
          <p:cNvCxnSpPr/>
          <p:nvPr userDrawn="1"/>
        </p:nvCxnSpPr>
        <p:spPr>
          <a:xfrm>
            <a:off x="508864" y="392914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09E4D0C-1861-11B5-62C7-DF3736422A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864" y="2388333"/>
            <a:ext cx="11135268" cy="738664"/>
          </a:xfrm>
          <a:prstGeom prst="rect">
            <a:avLst/>
          </a:prstGeom>
          <a:noFill/>
        </p:spPr>
        <p:txBody>
          <a:bodyPr wrap="square" lIns="0" rIns="0" anchor="b" anchorCtr="0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CB8429-041A-9D72-0121-BC053A9478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864" y="3133534"/>
            <a:ext cx="11135268" cy="541046"/>
          </a:xfrm>
        </p:spPr>
        <p:txBody>
          <a:bodyPr wrap="square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3644049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Thank you-Non-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D615F4-B20C-CCE1-8669-8420CC247B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" y="324949"/>
            <a:ext cx="1312443" cy="345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D76598-3FDD-3E08-D718-B76C9CFE244C}"/>
              </a:ext>
            </a:extLst>
          </p:cNvPr>
          <p:cNvSpPr txBox="1"/>
          <p:nvPr userDrawn="1"/>
        </p:nvSpPr>
        <p:spPr>
          <a:xfrm>
            <a:off x="508864" y="1990654"/>
            <a:ext cx="9471159" cy="14957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0">
                <a:solidFill>
                  <a:schemeClr val="bg1"/>
                </a:solidFill>
                <a:latin typeface="+mj-lt"/>
              </a:rPr>
              <a:t>Thank you for participating in this activity.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FB3FE-3811-5F42-C80A-671CBCF24AD8}"/>
              </a:ext>
            </a:extLst>
          </p:cNvPr>
          <p:cNvSpPr txBox="1"/>
          <p:nvPr userDrawn="1"/>
        </p:nvSpPr>
        <p:spPr>
          <a:xfrm>
            <a:off x="508864" y="3682973"/>
            <a:ext cx="11363096" cy="359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>
                <a:solidFill>
                  <a:schemeClr val="bg1"/>
                </a:solidFill>
                <a:latin typeface="Arial" panose="020B0604020202020204" pitchFamily="34" charset="0"/>
              </a:rPr>
              <a:t>Find useful tools and resources on the right-hand side of this page.</a:t>
            </a:r>
          </a:p>
        </p:txBody>
      </p:sp>
    </p:spTree>
    <p:extLst>
      <p:ext uri="{BB962C8B-B14F-4D97-AF65-F5344CB8AC3E}">
        <p14:creationId xmlns:p14="http://schemas.microsoft.com/office/powerpoint/2010/main" val="3757500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GLOB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78AE4B-E863-45E0-4A9A-CE84980753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5" y="324949"/>
            <a:ext cx="1713083" cy="345610"/>
          </a:xfrm>
          <a:prstGeom prst="rect">
            <a:avLst/>
          </a:prstGeom>
        </p:spPr>
      </p:pic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02C7D97-60D4-1F53-D8A1-DD458FD790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173" y="2036774"/>
            <a:ext cx="11164452" cy="664797"/>
          </a:xfrm>
        </p:spPr>
        <p:txBody>
          <a:bodyPr wrap="square" anchor="b" anchorCtr="0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5400" b="1" i="0" baseline="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accent1"/>
                </a:solidFill>
                <a:latin typeface="+mj-lt"/>
              </a:defRPr>
            </a:lvl2pPr>
            <a:lvl3pPr>
              <a:defRPr sz="2400">
                <a:solidFill>
                  <a:schemeClr val="accent1"/>
                </a:solidFill>
                <a:latin typeface="+mj-lt"/>
              </a:defRPr>
            </a:lvl3pPr>
            <a:lvl4pPr>
              <a:defRPr sz="2400">
                <a:solidFill>
                  <a:schemeClr val="accent1"/>
                </a:solidFill>
                <a:latin typeface="+mj-lt"/>
              </a:defRPr>
            </a:lvl4pPr>
            <a:lvl5pPr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13B8CAE8-1A6F-B319-6409-2F466A8BDA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Moderator</a:t>
            </a:r>
            <a:endParaRPr lang="en-US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DB63A882-EA33-615C-E6BA-B20C9249CD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Moderator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2BB8A8A7-9C09-0182-A9DB-BA29672171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8863" y="2737527"/>
            <a:ext cx="11167747" cy="447815"/>
          </a:xfrm>
        </p:spPr>
        <p:txBody>
          <a:bodyPr wrap="square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36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27C0B1-1CEF-8F50-FAC6-CE30E7C99DA1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D74D3CE6-C6A6-048E-E19D-25775700A0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223396D1-70BD-59CC-F537-901EDC18A3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</p:spTree>
    <p:extLst>
      <p:ext uri="{BB962C8B-B14F-4D97-AF65-F5344CB8AC3E}">
        <p14:creationId xmlns:p14="http://schemas.microsoft.com/office/powerpoint/2010/main" val="2129143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GLOBAL cover_extra-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1881AD-FB34-CFA6-EDC8-B9FE2BF0D6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5" y="324949"/>
            <a:ext cx="1713083" cy="345610"/>
          </a:xfrm>
          <a:prstGeom prst="rect">
            <a:avLst/>
          </a:prstGeom>
        </p:spPr>
      </p:pic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8A4F0954-A955-C206-A2A8-C425BBC5CA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08BE6FDA-3D38-6E7B-59DF-BB0244F81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6ACFAE-426B-0B1C-32E7-62E2D7CAFA20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D0E444C2-0D9A-F84F-2330-ADADEF52AF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C5023C37-92E0-2ED4-9861-D07A496EE9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F96BDFF5-48FB-8F80-B771-EB4146BFC8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864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1601C189-E307-3A8D-DB71-5DB7744DAD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863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AC6C81A2-3AB7-C185-0F7A-FA49E4083E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08700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A60DBE08-5B2B-D6CC-C3F1-33D8CCD415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08699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</p:spTree>
    <p:extLst>
      <p:ext uri="{BB962C8B-B14F-4D97-AF65-F5344CB8AC3E}">
        <p14:creationId xmlns:p14="http://schemas.microsoft.com/office/powerpoint/2010/main" val="235018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eleprom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27B315-A4F9-A883-78AD-27B03D839DCA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[Moderator] Introduction/Background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AA5B4E7-6A18-4E78-ADA0-516D373C72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19668" y="1274618"/>
            <a:ext cx="10752667" cy="506522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defRPr sz="36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 sz="36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 sz="36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 sz="36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 sz="36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862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GLOBAL 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48A1DC-40B3-A04F-B881-87429038EB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5" y="324949"/>
            <a:ext cx="1713083" cy="34561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D582D4-3F17-D68D-7B98-CD19B329D5CF}"/>
              </a:ext>
            </a:extLst>
          </p:cNvPr>
          <p:cNvCxnSpPr/>
          <p:nvPr userDrawn="1"/>
        </p:nvCxnSpPr>
        <p:spPr>
          <a:xfrm>
            <a:off x="508864" y="392914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A173446-928B-D977-2C6D-B3656D4242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864" y="2770297"/>
            <a:ext cx="11065820" cy="738664"/>
          </a:xfrm>
          <a:prstGeom prst="rect">
            <a:avLst/>
          </a:prstGeom>
          <a:noFill/>
        </p:spPr>
        <p:txBody>
          <a:bodyPr wrap="square" lIns="0" rIns="0" anchor="b" anchorCtr="0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41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GLOBAL Section breaker w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A2A04C-15C2-5B08-144D-5C13AA1D8C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5" y="324949"/>
            <a:ext cx="1713083" cy="3456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BB3EB4-FE3B-867C-3B03-FED6B9151D2A}"/>
              </a:ext>
            </a:extLst>
          </p:cNvPr>
          <p:cNvCxnSpPr/>
          <p:nvPr userDrawn="1"/>
        </p:nvCxnSpPr>
        <p:spPr>
          <a:xfrm>
            <a:off x="508864" y="392914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AB288745-FF61-7E05-E93E-BA6C50702E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864" y="2388333"/>
            <a:ext cx="11135268" cy="738664"/>
          </a:xfrm>
          <a:prstGeom prst="rect">
            <a:avLst/>
          </a:prstGeom>
          <a:noFill/>
        </p:spPr>
        <p:txBody>
          <a:bodyPr wrap="square" lIns="0" rIns="0" anchor="b" anchorCtr="0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4392E85-12EF-2739-4BCE-DE84EE337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864" y="3133534"/>
            <a:ext cx="11135268" cy="541046"/>
          </a:xfrm>
        </p:spPr>
        <p:txBody>
          <a:bodyPr wrap="square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4270023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GLOBAL Thank you-Non-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A6723F-EBBF-6239-084C-F7C6EFD05D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5" y="324949"/>
            <a:ext cx="1713083" cy="3456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EAC434-EA31-F6DA-49DB-84565EC1130A}"/>
              </a:ext>
            </a:extLst>
          </p:cNvPr>
          <p:cNvSpPr txBox="1"/>
          <p:nvPr userDrawn="1"/>
        </p:nvSpPr>
        <p:spPr>
          <a:xfrm>
            <a:off x="508864" y="1990654"/>
            <a:ext cx="9471159" cy="14957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0">
                <a:solidFill>
                  <a:schemeClr val="bg1"/>
                </a:solidFill>
                <a:latin typeface="+mj-lt"/>
              </a:rPr>
              <a:t>Thank you for participating in this activity.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1B649-4951-F94E-266F-E72AB25FA308}"/>
              </a:ext>
            </a:extLst>
          </p:cNvPr>
          <p:cNvSpPr txBox="1"/>
          <p:nvPr userDrawn="1"/>
        </p:nvSpPr>
        <p:spPr>
          <a:xfrm>
            <a:off x="508864" y="3682973"/>
            <a:ext cx="11363096" cy="359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>
                <a:solidFill>
                  <a:schemeClr val="bg1"/>
                </a:solidFill>
                <a:latin typeface="Arial" panose="020B0604020202020204" pitchFamily="34" charset="0"/>
              </a:rPr>
              <a:t>Find useful tools and resources on the right-hand side of this page.</a:t>
            </a:r>
          </a:p>
        </p:txBody>
      </p:sp>
    </p:spTree>
    <p:extLst>
      <p:ext uri="{BB962C8B-B14F-4D97-AF65-F5344CB8AC3E}">
        <p14:creationId xmlns:p14="http://schemas.microsoft.com/office/powerpoint/2010/main" val="212864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Canad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4746B1-37AA-68EA-5221-D49AF05E68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FF5CFF5F-DC6F-4572-A3B0-11FB23634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5" y="200013"/>
            <a:ext cx="1882088" cy="578061"/>
          </a:xfrm>
          <a:prstGeom prst="rect">
            <a:avLst/>
          </a:prstGeom>
        </p:spPr>
      </p:pic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AC1015E-D06C-00CF-F8A4-6B1FE559F8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173" y="2036774"/>
            <a:ext cx="11164452" cy="664797"/>
          </a:xfrm>
        </p:spPr>
        <p:txBody>
          <a:bodyPr wrap="square" anchor="b" anchorCtr="0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5400" b="1" i="0" baseline="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accent1"/>
                </a:solidFill>
                <a:latin typeface="+mj-lt"/>
              </a:defRPr>
            </a:lvl2pPr>
            <a:lvl3pPr>
              <a:defRPr sz="2400">
                <a:solidFill>
                  <a:schemeClr val="accent1"/>
                </a:solidFill>
                <a:latin typeface="+mj-lt"/>
              </a:defRPr>
            </a:lvl3pPr>
            <a:lvl4pPr>
              <a:defRPr sz="2400">
                <a:solidFill>
                  <a:schemeClr val="accent1"/>
                </a:solidFill>
                <a:latin typeface="+mj-lt"/>
              </a:defRPr>
            </a:lvl4pPr>
            <a:lvl5pPr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3983FBC8-5EF9-7D79-71F5-BCBB44DE70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Moderator</a:t>
            </a:r>
            <a:endParaRPr lang="en-US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5A194F6-9A2C-E169-1194-54C3082CAE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Moderator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17E55A99-2C53-66BA-C85B-406D08C7D2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8863" y="2737527"/>
            <a:ext cx="11167747" cy="447815"/>
          </a:xfrm>
        </p:spPr>
        <p:txBody>
          <a:bodyPr wrap="square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36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68A987-1FF6-3DDB-94EB-137AA0A73593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644A6C08-4408-0B09-080F-0DC4402FB5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503598E6-C59E-0211-1A8B-141F377045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</p:spTree>
    <p:extLst>
      <p:ext uri="{BB962C8B-B14F-4D97-AF65-F5344CB8AC3E}">
        <p14:creationId xmlns:p14="http://schemas.microsoft.com/office/powerpoint/2010/main" val="783329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Canada cover_extra-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A37580-FC09-D7F5-E233-6391C66BA5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53" name="Picture 52" descr="Logo&#10;&#10;Description automatically generated">
            <a:extLst>
              <a:ext uri="{FF2B5EF4-FFF2-40B4-BE49-F238E27FC236}">
                <a16:creationId xmlns:a16="http://schemas.microsoft.com/office/drawing/2014/main" id="{CEA89612-41FB-4D91-ACDB-9E5731DEA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5" y="200013"/>
            <a:ext cx="1882088" cy="578061"/>
          </a:xfrm>
          <a:prstGeom prst="rect">
            <a:avLst/>
          </a:prstGeom>
        </p:spPr>
      </p:pic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96A33AA-F182-CEBC-8989-0A748E7C4D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6ADCD502-3E8D-8746-784F-431AE1EA58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6159F5-4FFA-1091-4072-75466CE90577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DD9043CB-A338-3EF9-3EED-111FBCF47B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6E2B4579-5282-2B03-A8F7-5E636461E3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66AFE899-86EF-B403-A467-E03B882C3F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864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072808AE-C0F7-19D5-8FC1-F44C1AB64F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863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38BD400B-472B-D52A-CD39-7C68185700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08700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BF5F03A9-6093-60A2-2CD2-B0F81EAA2F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08699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</p:spTree>
    <p:extLst>
      <p:ext uri="{BB962C8B-B14F-4D97-AF65-F5344CB8AC3E}">
        <p14:creationId xmlns:p14="http://schemas.microsoft.com/office/powerpoint/2010/main" val="233865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Canada 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F816CD-EC0E-2A4B-2B64-8D235F4582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2FE6AC1A-870D-4F30-A828-2F34D2707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5" y="200013"/>
            <a:ext cx="1882088" cy="5780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E7F962-120F-3F93-9C2D-956BEA6B443F}"/>
              </a:ext>
            </a:extLst>
          </p:cNvPr>
          <p:cNvCxnSpPr/>
          <p:nvPr userDrawn="1"/>
        </p:nvCxnSpPr>
        <p:spPr>
          <a:xfrm>
            <a:off x="508864" y="392914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F292AF4-EEA1-6657-0EEA-5268A7B68E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864" y="2770297"/>
            <a:ext cx="11065820" cy="738664"/>
          </a:xfrm>
          <a:prstGeom prst="rect">
            <a:avLst/>
          </a:prstGeom>
          <a:noFill/>
        </p:spPr>
        <p:txBody>
          <a:bodyPr wrap="square" lIns="0" rIns="0" anchor="b" anchorCtr="0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3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Canada Section breaker w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9A7000-F47A-029B-093B-84537919F0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84D96731-2201-4486-A8B9-29872D1D8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5" y="200013"/>
            <a:ext cx="1882088" cy="57806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3E9787-DF25-351C-8516-EDB97368CDF7}"/>
              </a:ext>
            </a:extLst>
          </p:cNvPr>
          <p:cNvCxnSpPr/>
          <p:nvPr userDrawn="1"/>
        </p:nvCxnSpPr>
        <p:spPr>
          <a:xfrm>
            <a:off x="508864" y="392914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804A08E6-67F2-929D-F792-955CEC4344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864" y="2388333"/>
            <a:ext cx="11135268" cy="738664"/>
          </a:xfrm>
          <a:prstGeom prst="rect">
            <a:avLst/>
          </a:prstGeom>
          <a:noFill/>
        </p:spPr>
        <p:txBody>
          <a:bodyPr wrap="square" lIns="0" rIns="0" anchor="b" anchorCtr="0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FE9383A-9EB6-3279-DFBC-9AD83EBE9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864" y="3133534"/>
            <a:ext cx="11135268" cy="541046"/>
          </a:xfrm>
        </p:spPr>
        <p:txBody>
          <a:bodyPr wrap="square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598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Canada Thank you-Non-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6B9E37-DABD-5040-918E-898B3152C9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DF0AB848-0E8F-4AD4-B330-53885B004A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5" y="200013"/>
            <a:ext cx="1882088" cy="5780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29F816-7055-AAA2-D7E3-F8A6A3E21766}"/>
              </a:ext>
            </a:extLst>
          </p:cNvPr>
          <p:cNvSpPr txBox="1"/>
          <p:nvPr userDrawn="1"/>
        </p:nvSpPr>
        <p:spPr>
          <a:xfrm>
            <a:off x="508864" y="1990654"/>
            <a:ext cx="9471159" cy="14957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0">
                <a:solidFill>
                  <a:schemeClr val="bg1"/>
                </a:solidFill>
                <a:latin typeface="+mj-lt"/>
              </a:rPr>
              <a:t>Thank you for participating in this activity.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DA71E-813A-B717-015E-7F5D5F407E2D}"/>
              </a:ext>
            </a:extLst>
          </p:cNvPr>
          <p:cNvSpPr txBox="1"/>
          <p:nvPr userDrawn="1"/>
        </p:nvSpPr>
        <p:spPr>
          <a:xfrm>
            <a:off x="508864" y="3682973"/>
            <a:ext cx="11363096" cy="359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>
                <a:solidFill>
                  <a:schemeClr val="bg1"/>
                </a:solidFill>
                <a:latin typeface="Arial" panose="020B0604020202020204" pitchFamily="34" charset="0"/>
              </a:rPr>
              <a:t>Find useful tools and resources on the right-hand side of this page.</a:t>
            </a:r>
          </a:p>
        </p:txBody>
      </p:sp>
    </p:spTree>
    <p:extLst>
      <p:ext uri="{BB962C8B-B14F-4D97-AF65-F5344CB8AC3E}">
        <p14:creationId xmlns:p14="http://schemas.microsoft.com/office/powerpoint/2010/main" val="4050030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ONC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E1D2FE-5B7A-E846-F921-ACADCE36B2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0931A30-B1BD-E20C-368A-24733B8EA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173" y="2036774"/>
            <a:ext cx="11164452" cy="664797"/>
          </a:xfrm>
        </p:spPr>
        <p:txBody>
          <a:bodyPr wrap="square" anchor="b" anchorCtr="0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5400" b="1" i="0" baseline="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accent1"/>
                </a:solidFill>
                <a:latin typeface="+mj-lt"/>
              </a:defRPr>
            </a:lvl2pPr>
            <a:lvl3pPr>
              <a:defRPr sz="2400">
                <a:solidFill>
                  <a:schemeClr val="accent1"/>
                </a:solidFill>
                <a:latin typeface="+mj-lt"/>
              </a:defRPr>
            </a:lvl3pPr>
            <a:lvl4pPr>
              <a:defRPr sz="2400">
                <a:solidFill>
                  <a:schemeClr val="accent1"/>
                </a:solidFill>
                <a:latin typeface="+mj-lt"/>
              </a:defRPr>
            </a:lvl4pPr>
            <a:lvl5pPr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6D3A63B0-EFFB-B8C7-A196-6951B4EB71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Moderator</a:t>
            </a:r>
            <a:endParaRPr lang="en-US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818C7A0-A6DC-5934-82B5-D58CEC9204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Moderator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81A642C7-C178-1A64-CB96-D3CE5898FE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8863" y="2737527"/>
            <a:ext cx="11167747" cy="447815"/>
          </a:xfrm>
        </p:spPr>
        <p:txBody>
          <a:bodyPr wrap="square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36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F86B3A-31C6-27C8-52A6-316BC4AB128D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E28BEDAA-CED9-5BA6-5EE5-5D90837FF9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5BE6FF0-4EBB-4361-EFEA-3B525AA17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77A013-9F61-381E-FEFF-CFC40F15C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63" y="325870"/>
            <a:ext cx="1311145" cy="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13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ONC cover_extra-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CA5CE9-0B93-D908-92F8-2E3E41AB0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92E0B3A8-6F00-8E7A-7759-A4D3370FD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415222EC-F85C-C4CE-FC7E-F87AACF178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6BE5AB-295A-5FFE-9676-8C6FD3FC4882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47252B4E-FA1F-2DD6-181E-E690798316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7089297-A0BB-DD03-D95E-99AACB6553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2D37F8B-44A2-0844-1221-5E15A78A73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864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3153961F-51C9-1ABD-1FF2-686D7DE3BAA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863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C7890065-E553-EBD7-D52D-796F949757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08700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86A0807C-E4FF-BD16-D2E1-C8EA8FBED4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08699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776F6-250A-5F58-13B5-7AECED9FC0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63" y="325870"/>
            <a:ext cx="1311145" cy="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5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teleprom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060574-5CA6-0B42-508A-3CB37CD41B2D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lang="en-US" sz="3600" b="1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[Moderator] Thank the Audience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D9EF5A-E506-A443-9A17-51B73AF60D31}"/>
              </a:ext>
            </a:extLst>
          </p:cNvPr>
          <p:cNvGrpSpPr/>
          <p:nvPr userDrawn="1"/>
        </p:nvGrpSpPr>
        <p:grpSpPr>
          <a:xfrm>
            <a:off x="1169774" y="2126485"/>
            <a:ext cx="9852454" cy="3441460"/>
            <a:chOff x="1348367" y="2126485"/>
            <a:chExt cx="9852454" cy="3441460"/>
          </a:xfrm>
        </p:grpSpPr>
        <p:sp>
          <p:nvSpPr>
            <p:cNvPr id="5" name="Text Placeholder 35">
              <a:extLst>
                <a:ext uri="{FF2B5EF4-FFF2-40B4-BE49-F238E27FC236}">
                  <a16:creationId xmlns:a16="http://schemas.microsoft.com/office/drawing/2014/main" id="{04B34AD1-8E3C-5642-AD5F-AB6A39473E31}"/>
                </a:ext>
              </a:extLst>
            </p:cNvPr>
            <p:cNvSpPr txBox="1">
              <a:spLocks/>
            </p:cNvSpPr>
            <p:nvPr/>
          </p:nvSpPr>
          <p:spPr>
            <a:xfrm>
              <a:off x="1535906" y="2126485"/>
              <a:ext cx="9477375" cy="1302515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800"/>
                </a:spcAft>
                <a:buFontTx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C000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Arial" panose="02000506030000020004" pitchFamily="50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</a:rPr>
                <a:t>And thank </a:t>
              </a:r>
              <a:r>
                <a:rPr lang="en-US" sz="3600" i="1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</a:rPr>
                <a:t>you</a:t>
              </a:r>
              <a:r>
                <a:rPr lang="en-US" sz="360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</a:rPr>
                <a:t> for participating </a:t>
              </a:r>
              <a:br>
                <a:rPr lang="en-US" sz="360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</a:rPr>
              </a:br>
              <a:r>
                <a:rPr lang="en-US" sz="360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</a:rPr>
                <a:t>in this activity.</a:t>
              </a:r>
            </a:p>
          </p:txBody>
        </p:sp>
        <p:sp>
          <p:nvSpPr>
            <p:cNvPr id="7" name="Text Placeholder 40">
              <a:extLst>
                <a:ext uri="{FF2B5EF4-FFF2-40B4-BE49-F238E27FC236}">
                  <a16:creationId xmlns:a16="http://schemas.microsoft.com/office/drawing/2014/main" id="{48B014F7-09A0-964B-B1CD-355EACED016A}"/>
                </a:ext>
              </a:extLst>
            </p:cNvPr>
            <p:cNvSpPr txBox="1">
              <a:spLocks/>
            </p:cNvSpPr>
            <p:nvPr/>
          </p:nvSpPr>
          <p:spPr>
            <a:xfrm>
              <a:off x="1348367" y="4265430"/>
              <a:ext cx="9852454" cy="130251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800"/>
                </a:spcAft>
                <a:buFontTx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C000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Arial" panose="02000506030000020004" pitchFamily="50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</a:rPr>
                <a:t>Please continue on to answer the questions that follow and complete the evaluation.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600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ONC 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33EB23-2AD0-361B-1990-A571575593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C34897-1486-342A-8454-B3E5C2D7751E}"/>
              </a:ext>
            </a:extLst>
          </p:cNvPr>
          <p:cNvCxnSpPr/>
          <p:nvPr userDrawn="1"/>
        </p:nvCxnSpPr>
        <p:spPr>
          <a:xfrm>
            <a:off x="508864" y="392914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A714D81-9403-98C1-0174-DBC50F934F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864" y="2770297"/>
            <a:ext cx="11065820" cy="738664"/>
          </a:xfrm>
          <a:prstGeom prst="rect">
            <a:avLst/>
          </a:prstGeom>
          <a:noFill/>
        </p:spPr>
        <p:txBody>
          <a:bodyPr wrap="square" lIns="0" rIns="0" anchor="b" anchorCtr="0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CE5147-573F-81CD-403C-0820085B9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63" y="325870"/>
            <a:ext cx="1311145" cy="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62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ONC Section breaker w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0ABF85-962A-E4BE-8D89-B0A5D69A34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1A124A-5785-8363-1D80-DF6E216A65B8}"/>
              </a:ext>
            </a:extLst>
          </p:cNvPr>
          <p:cNvCxnSpPr/>
          <p:nvPr userDrawn="1"/>
        </p:nvCxnSpPr>
        <p:spPr>
          <a:xfrm>
            <a:off x="508864" y="392914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F2668F1-4C52-B3C1-39C5-3A3F89C23A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864" y="2388333"/>
            <a:ext cx="11135268" cy="738664"/>
          </a:xfrm>
          <a:prstGeom prst="rect">
            <a:avLst/>
          </a:prstGeom>
          <a:noFill/>
        </p:spPr>
        <p:txBody>
          <a:bodyPr wrap="square" lIns="0" rIns="0" anchor="b" anchorCtr="0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72FFA04-CA2F-439E-CB4E-4E71B1A857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864" y="3133534"/>
            <a:ext cx="11135268" cy="541046"/>
          </a:xfrm>
        </p:spPr>
        <p:txBody>
          <a:bodyPr wrap="square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Breaker 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EF368-B071-B691-8373-85BECFB98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63" y="325870"/>
            <a:ext cx="1311145" cy="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00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ONC Thank you-Non-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38ADB9-DDBE-A15E-0A1E-8E65D6066E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6D2F3-7334-895C-0A3E-4DBCE842837C}"/>
              </a:ext>
            </a:extLst>
          </p:cNvPr>
          <p:cNvSpPr txBox="1"/>
          <p:nvPr userDrawn="1"/>
        </p:nvSpPr>
        <p:spPr>
          <a:xfrm>
            <a:off x="508864" y="1990654"/>
            <a:ext cx="9471159" cy="14957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0">
                <a:solidFill>
                  <a:schemeClr val="bg1"/>
                </a:solidFill>
                <a:latin typeface="+mj-lt"/>
              </a:rPr>
              <a:t>Thank you for participating in this activity.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28C3E-87BF-C300-251F-0E6265DC5C04}"/>
              </a:ext>
            </a:extLst>
          </p:cNvPr>
          <p:cNvSpPr txBox="1"/>
          <p:nvPr userDrawn="1"/>
        </p:nvSpPr>
        <p:spPr>
          <a:xfrm>
            <a:off x="508864" y="3682973"/>
            <a:ext cx="11363096" cy="359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>
                <a:solidFill>
                  <a:schemeClr val="bg1"/>
                </a:solidFill>
                <a:latin typeface="Arial" panose="020B0604020202020204" pitchFamily="34" charset="0"/>
              </a:rPr>
              <a:t>Find useful tools and resources on the right-hand side of this page.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731A8-270C-984E-1FDF-7B65D46630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63" y="325870"/>
            <a:ext cx="1311145" cy="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0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ONC GLOB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FCC9B9-30A9-ED0C-B060-D505F27CEF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6692DE91-BE9C-44A0-4EFA-C92A82250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173" y="2036774"/>
            <a:ext cx="11164452" cy="664797"/>
          </a:xfrm>
        </p:spPr>
        <p:txBody>
          <a:bodyPr wrap="square" anchor="b" anchorCtr="0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5400" b="1" i="0" baseline="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accent1"/>
                </a:solidFill>
                <a:latin typeface="+mj-lt"/>
              </a:defRPr>
            </a:lvl2pPr>
            <a:lvl3pPr>
              <a:defRPr sz="2400">
                <a:solidFill>
                  <a:schemeClr val="accent1"/>
                </a:solidFill>
                <a:latin typeface="+mj-lt"/>
              </a:defRPr>
            </a:lvl3pPr>
            <a:lvl4pPr>
              <a:defRPr sz="2400">
                <a:solidFill>
                  <a:schemeClr val="accent1"/>
                </a:solidFill>
                <a:latin typeface="+mj-lt"/>
              </a:defRPr>
            </a:lvl4pPr>
            <a:lvl5pPr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24A2C719-026A-9D80-773E-32F9AC0B29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Moderator</a:t>
            </a:r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C78A939E-D141-6179-4827-580A8BF51A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Moderator</a:t>
            </a: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50251C1A-3046-D649-48F9-6E36C23958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8863" y="2737527"/>
            <a:ext cx="11167747" cy="447815"/>
          </a:xfrm>
        </p:spPr>
        <p:txBody>
          <a:bodyPr wrap="square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36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0A7E44-3CD1-AF3C-1632-5BDA00CD098F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DBC230B-6328-43D3-005F-386AA7EA12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9108B7AD-3D5E-1F6E-8C6B-36BF4C3D1A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78B3B-11B1-A6FE-274A-2A14CB0FF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63" y="324512"/>
            <a:ext cx="2234337" cy="6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8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ONC GLOBAL cover_extra-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4F415B-0EB9-36E0-C029-20E549F7B7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0217FA15-CBA8-1760-807B-FF99B43FC2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9788CCD-82E5-13D5-4A73-08E21B180C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595A70-E814-8872-5FA8-8409BB022D49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D305300A-16AD-5E00-2F72-90DA2C6038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31718FCA-6E72-24B8-35C4-0F239651BA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4EA78A48-4357-2415-5471-32E57E78A6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864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58EB8F9A-61FF-87F1-FE9E-25C7B8A889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863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01692F4F-F655-6196-3F99-3A72027A2CB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08700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FFE7D513-036F-9501-9A07-D6E185AE33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08699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5DB9B-89C4-6F30-7451-8A0368A5E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63" y="324512"/>
            <a:ext cx="2234337" cy="6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ONC GLOBAL 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183212-12DC-BBB3-6D3B-16ED9B8C71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5BDB06-D2B1-C144-6455-6AA095376999}"/>
              </a:ext>
            </a:extLst>
          </p:cNvPr>
          <p:cNvCxnSpPr/>
          <p:nvPr userDrawn="1"/>
        </p:nvCxnSpPr>
        <p:spPr>
          <a:xfrm>
            <a:off x="508864" y="392914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0E0EF97-46A3-1D88-A46B-BB3CF5005C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864" y="2770297"/>
            <a:ext cx="11065820" cy="738664"/>
          </a:xfrm>
          <a:prstGeom prst="rect">
            <a:avLst/>
          </a:prstGeom>
          <a:noFill/>
        </p:spPr>
        <p:txBody>
          <a:bodyPr wrap="square" lIns="0" rIns="0" anchor="b" anchorCtr="0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FBD7D-60FC-72E1-58FD-61AD9825F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63" y="324512"/>
            <a:ext cx="2234337" cy="6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46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ONC GLOBAL Section breaker w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0C53E7-7D89-7FC4-4647-790C15A087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90C93F-F0A7-3071-D369-ECE086A75972}"/>
              </a:ext>
            </a:extLst>
          </p:cNvPr>
          <p:cNvCxnSpPr/>
          <p:nvPr userDrawn="1"/>
        </p:nvCxnSpPr>
        <p:spPr>
          <a:xfrm>
            <a:off x="508864" y="392914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8A65A5E-4D44-4BAC-86CC-00A47F5808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864" y="2388333"/>
            <a:ext cx="11135268" cy="738664"/>
          </a:xfrm>
          <a:prstGeom prst="rect">
            <a:avLst/>
          </a:prstGeom>
          <a:noFill/>
        </p:spPr>
        <p:txBody>
          <a:bodyPr wrap="square" lIns="0" rIns="0" anchor="b" anchorCtr="0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65E6285-413B-3FF1-85F7-D183D9CAA6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864" y="3133534"/>
            <a:ext cx="11135268" cy="541046"/>
          </a:xfrm>
        </p:spPr>
        <p:txBody>
          <a:bodyPr wrap="square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Breaker 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B02F4-4143-0338-F4D5-CDF7F623B4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63" y="324512"/>
            <a:ext cx="2234337" cy="6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77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ONC GLOBAL Thank you-Non-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D7CCC1-9B6A-7118-ED3A-5320802088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1F03E-AB7A-9D7B-CF8E-98BBCCFEFD4C}"/>
              </a:ext>
            </a:extLst>
          </p:cNvPr>
          <p:cNvSpPr txBox="1"/>
          <p:nvPr userDrawn="1"/>
        </p:nvSpPr>
        <p:spPr>
          <a:xfrm>
            <a:off x="508864" y="1990654"/>
            <a:ext cx="9471159" cy="14957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0">
                <a:solidFill>
                  <a:schemeClr val="bg1"/>
                </a:solidFill>
                <a:latin typeface="+mj-lt"/>
              </a:rPr>
              <a:t>Thank you for participating in this activity.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3B889E-1197-3582-1F9F-73DDA113260D}"/>
              </a:ext>
            </a:extLst>
          </p:cNvPr>
          <p:cNvSpPr txBox="1"/>
          <p:nvPr userDrawn="1"/>
        </p:nvSpPr>
        <p:spPr>
          <a:xfrm>
            <a:off x="508864" y="3682973"/>
            <a:ext cx="11363096" cy="359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>
                <a:solidFill>
                  <a:schemeClr val="bg1"/>
                </a:solidFill>
                <a:latin typeface="Arial" panose="020B0604020202020204" pitchFamily="34" charset="0"/>
              </a:rPr>
              <a:t>Find useful tools and resources on the right-hand side of this page.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F6BCB-86DB-38CB-954B-FC67298E9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63" y="324512"/>
            <a:ext cx="2234337" cy="6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22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HEAR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D9A9A5-8054-F2F7-6BBF-373F93E185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" y="324949"/>
            <a:ext cx="1312443" cy="345610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F3C1B696-82E3-BF72-A464-3034DDE3B1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173" y="2036774"/>
            <a:ext cx="11164452" cy="664797"/>
          </a:xfrm>
        </p:spPr>
        <p:txBody>
          <a:bodyPr wrap="square" anchor="b" anchorCtr="0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5400" b="1" i="0" baseline="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accent1"/>
                </a:solidFill>
                <a:latin typeface="+mj-lt"/>
              </a:defRPr>
            </a:lvl2pPr>
            <a:lvl3pPr>
              <a:defRPr sz="2400">
                <a:solidFill>
                  <a:schemeClr val="accent1"/>
                </a:solidFill>
                <a:latin typeface="+mj-lt"/>
              </a:defRPr>
            </a:lvl3pPr>
            <a:lvl4pPr>
              <a:defRPr sz="2400">
                <a:solidFill>
                  <a:schemeClr val="accent1"/>
                </a:solidFill>
                <a:latin typeface="+mj-lt"/>
              </a:defRPr>
            </a:lvl4pPr>
            <a:lvl5pPr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35E0E5E-7A0D-C1C6-EC09-EF921D6E5F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Moderator</a:t>
            </a:r>
            <a:endParaRPr lang="en-US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F5EB63BC-C3EF-0BCF-E960-6B9C9FE8E3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Moderator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0F03C84D-9405-E2D0-B403-D28DADC3D8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8863" y="2737527"/>
            <a:ext cx="11167747" cy="447815"/>
          </a:xfrm>
        </p:spPr>
        <p:txBody>
          <a:bodyPr wrap="square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36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8F5515-C284-0732-60A3-F6829672A12C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02E0A6E9-2799-7C2F-C11D-F279B8EBF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BD0142CA-847F-F639-2928-492ED4028D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DCE1FC-0ADF-61F9-5F2C-AC516584B7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1948" y="285099"/>
            <a:ext cx="1435652" cy="4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48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HEART cover_extra-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653ABF-6731-E1A8-C0A7-FDD967E645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" y="324949"/>
            <a:ext cx="1312443" cy="345610"/>
          </a:xfrm>
          <a:prstGeom prst="rect">
            <a:avLst/>
          </a:prstGeom>
        </p:spPr>
      </p:pic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D57D483C-F66E-F5C2-EBF7-29A329477A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A446516C-82B1-E0B6-768E-D60676B58D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1F237F-3CCC-CBBB-93EB-FCD093B53EC6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11EFD169-59BA-8A4F-7705-E394A610C0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03027356-CAEB-933B-B291-C45E456DEE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6FA82BB2-978C-E40C-51FC-0A1EBA7BAE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864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04D45188-6542-D85A-8E6A-9657F0D4FA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863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AFA55B6A-D1FB-CA2F-972F-BC717E1ED1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08700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E21153A7-F5E6-7086-80DB-AEEEE39CA4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08699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43CCEB-52ED-E84D-B6D0-C757ACAD58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1948" y="285099"/>
            <a:ext cx="1435652" cy="4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70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_teleprom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11E3A4-5044-2D47-FE3B-DF4A16480C5C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ED4F5F-F045-9D41-8F43-A441EE3F197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71450" y="3836468"/>
            <a:ext cx="12188952" cy="2743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00506030000020004" pitchFamily="50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600" b="0" i="0">
                <a:solidFill>
                  <a:schemeClr val="bg2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[All Faculty] </a:t>
            </a:r>
            <a:br>
              <a:rPr lang="en-US" sz="3600" b="0" i="0">
                <a:solidFill>
                  <a:schemeClr val="accent6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</a:br>
            <a:r>
              <a:rPr lang="en-US" sz="3600" b="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Stop and look at your respective cameras </a:t>
            </a:r>
            <a:br>
              <a:rPr lang="en-US" sz="3600" b="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</a:br>
            <a:r>
              <a:rPr lang="en-US" sz="3600" b="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for 5 seconds.</a:t>
            </a:r>
          </a:p>
        </p:txBody>
      </p:sp>
      <p:pic>
        <p:nvPicPr>
          <p:cNvPr id="8" name="Picture 7" descr="C:\Users\cpadbury\AppData\Local\Microsoft\Windows\Temporary Internet Files\Content.IE5\T5EQ17PB\MC900434805[1].png">
            <a:extLst>
              <a:ext uri="{FF2B5EF4-FFF2-40B4-BE49-F238E27FC236}">
                <a16:creationId xmlns:a16="http://schemas.microsoft.com/office/drawing/2014/main" id="{A327EC45-C9AD-D248-A3B7-DBF8567518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14" y="1143001"/>
            <a:ext cx="3125724" cy="312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19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HEART 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F25BBD-870E-78B3-0A2C-B340CB2844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" y="324949"/>
            <a:ext cx="1312443" cy="34561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58DC9A6-F677-3183-02E9-9AC631F213FB}"/>
              </a:ext>
            </a:extLst>
          </p:cNvPr>
          <p:cNvCxnSpPr/>
          <p:nvPr userDrawn="1"/>
        </p:nvCxnSpPr>
        <p:spPr>
          <a:xfrm>
            <a:off x="508864" y="392914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51A69DBA-1C5D-7AEE-889F-15C81AF02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864" y="2770297"/>
            <a:ext cx="11065820" cy="738664"/>
          </a:xfrm>
          <a:prstGeom prst="rect">
            <a:avLst/>
          </a:prstGeom>
          <a:noFill/>
        </p:spPr>
        <p:txBody>
          <a:bodyPr wrap="square" lIns="0" rIns="0" anchor="b" anchorCtr="0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3734A7-5D8F-F890-C7DA-29128C1FDF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1948" y="285099"/>
            <a:ext cx="1435652" cy="4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HEART Section breaker w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AB5CA1-1744-9D67-E9DB-70B84550E4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" y="324949"/>
            <a:ext cx="1312443" cy="34561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DAE453B-0707-B10D-819A-EFC7EE4698FC}"/>
              </a:ext>
            </a:extLst>
          </p:cNvPr>
          <p:cNvCxnSpPr/>
          <p:nvPr userDrawn="1"/>
        </p:nvCxnSpPr>
        <p:spPr>
          <a:xfrm>
            <a:off x="508864" y="392914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27FD5B8-F0AF-46D5-5FB5-E3D93DD76F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864" y="2388333"/>
            <a:ext cx="11135268" cy="738664"/>
          </a:xfrm>
          <a:prstGeom prst="rect">
            <a:avLst/>
          </a:prstGeom>
          <a:noFill/>
        </p:spPr>
        <p:txBody>
          <a:bodyPr wrap="square" lIns="0" rIns="0" anchor="b" anchorCtr="0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A0A2B3A-41EA-173B-0651-519E6FD3C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864" y="3133534"/>
            <a:ext cx="11135268" cy="541046"/>
          </a:xfrm>
        </p:spPr>
        <p:txBody>
          <a:bodyPr wrap="square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Breaker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FDF286-7B0A-B62F-7D05-3D7B22957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1948" y="285099"/>
            <a:ext cx="1435652" cy="4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5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HEART Thank you-Non-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590D25-787C-2E68-C02A-407739F932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" y="324949"/>
            <a:ext cx="1312443" cy="345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1948" y="285099"/>
            <a:ext cx="1435652" cy="417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0F11DA-B8B6-C9B3-7E75-0D36D81A9A42}"/>
              </a:ext>
            </a:extLst>
          </p:cNvPr>
          <p:cNvSpPr txBox="1"/>
          <p:nvPr userDrawn="1"/>
        </p:nvSpPr>
        <p:spPr>
          <a:xfrm>
            <a:off x="508864" y="1990654"/>
            <a:ext cx="9471159" cy="14957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0">
                <a:solidFill>
                  <a:schemeClr val="bg1"/>
                </a:solidFill>
                <a:latin typeface="+mj-lt"/>
              </a:rPr>
              <a:t>Thank you for participating in this activity.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0A3D4-D44F-46B9-4291-1CF82A289979}"/>
              </a:ext>
            </a:extLst>
          </p:cNvPr>
          <p:cNvSpPr txBox="1"/>
          <p:nvPr userDrawn="1"/>
        </p:nvSpPr>
        <p:spPr>
          <a:xfrm>
            <a:off x="508864" y="3682973"/>
            <a:ext cx="11363096" cy="359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>
                <a:solidFill>
                  <a:schemeClr val="bg1"/>
                </a:solidFill>
                <a:latin typeface="Arial" panose="020B0604020202020204" pitchFamily="34" charset="0"/>
              </a:rPr>
              <a:t>Find useful tools and resources on the right-hand side of this page.</a:t>
            </a:r>
          </a:p>
        </p:txBody>
      </p:sp>
    </p:spTree>
    <p:extLst>
      <p:ext uri="{BB962C8B-B14F-4D97-AF65-F5344CB8AC3E}">
        <p14:creationId xmlns:p14="http://schemas.microsoft.com/office/powerpoint/2010/main" val="3308876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ONC GLOB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FCC9B9-30A9-ED0C-B060-D505F27CEF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6692DE91-BE9C-44A0-4EFA-C92A82250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173" y="2036774"/>
            <a:ext cx="11164452" cy="664797"/>
          </a:xfrm>
        </p:spPr>
        <p:txBody>
          <a:bodyPr wrap="square" anchor="b" anchorCtr="0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5400" b="1" i="0" baseline="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accent1"/>
                </a:solidFill>
                <a:latin typeface="+mj-lt"/>
              </a:defRPr>
            </a:lvl2pPr>
            <a:lvl3pPr>
              <a:defRPr sz="2400">
                <a:solidFill>
                  <a:schemeClr val="accent1"/>
                </a:solidFill>
                <a:latin typeface="+mj-lt"/>
              </a:defRPr>
            </a:lvl3pPr>
            <a:lvl4pPr>
              <a:defRPr sz="2400">
                <a:solidFill>
                  <a:schemeClr val="accent1"/>
                </a:solidFill>
                <a:latin typeface="+mj-lt"/>
              </a:defRPr>
            </a:lvl4pPr>
            <a:lvl5pPr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24A2C719-026A-9D80-773E-32F9AC0B29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Moderator</a:t>
            </a:r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C78A939E-D141-6179-4827-580A8BF51A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Moderator</a:t>
            </a: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50251C1A-3046-D649-48F9-6E36C23958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8863" y="2737527"/>
            <a:ext cx="11167747" cy="447815"/>
          </a:xfrm>
        </p:spPr>
        <p:txBody>
          <a:bodyPr wrap="square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36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0A7E44-3CD1-AF3C-1632-5BDA00CD098F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DBC230B-6328-43D3-005F-386AA7EA12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9108B7AD-3D5E-1F6E-8C6B-36BF4C3D1A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1636BB-BC00-8C67-32EE-A198F406F20B}"/>
              </a:ext>
            </a:extLst>
          </p:cNvPr>
          <p:cNvGrpSpPr/>
          <p:nvPr userDrawn="1"/>
        </p:nvGrpSpPr>
        <p:grpSpPr>
          <a:xfrm>
            <a:off x="508863" y="324512"/>
            <a:ext cx="4029283" cy="609523"/>
            <a:chOff x="508863" y="324512"/>
            <a:chExt cx="4029283" cy="6095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EC4382-AD11-0678-EEA5-222E91CA8D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863" y="324512"/>
              <a:ext cx="2234337" cy="609523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B51ACC-0F9F-C4EC-8428-975172EC1BA2}"/>
                </a:ext>
              </a:extLst>
            </p:cNvPr>
            <p:cNvGrpSpPr/>
            <p:nvPr userDrawn="1"/>
          </p:nvGrpSpPr>
          <p:grpSpPr>
            <a:xfrm>
              <a:off x="2926462" y="372899"/>
              <a:ext cx="1611684" cy="508086"/>
              <a:chOff x="3141848" y="281782"/>
              <a:chExt cx="1611684" cy="508086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411F1C1-E559-269D-123D-6F6A7EFDFB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141848" y="281782"/>
                <a:ext cx="0" cy="508086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Placeholder 3">
                <a:extLst>
                  <a:ext uri="{FF2B5EF4-FFF2-40B4-BE49-F238E27FC236}">
                    <a16:creationId xmlns:a16="http://schemas.microsoft.com/office/drawing/2014/main" id="{F2D11258-9B71-1153-0B10-FE201EDCB90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" r="228"/>
              <a:stretch/>
            </p:blipFill>
            <p:spPr>
              <a:xfrm>
                <a:off x="3357869" y="304965"/>
                <a:ext cx="1395663" cy="4617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54624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ONC GLOBAL cover_extra-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4F415B-0EB9-36E0-C029-20E549F7B7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0217FA15-CBA8-1760-807B-FF99B43FC2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9788CCD-82E5-13D5-4A73-08E21B180C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595A70-E814-8872-5FA8-8409BB022D49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D305300A-16AD-5E00-2F72-90DA2C6038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31718FCA-6E72-24B8-35C4-0F239651BA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4EA78A48-4357-2415-5471-32E57E78A6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864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58EB8F9A-61FF-87F1-FE9E-25C7B8A889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863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01692F4F-F655-6196-3F99-3A72027A2CB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08700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FFE7D513-036F-9501-9A07-D6E185AE33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08699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01E27C-500C-C30D-C244-08C088F73D61}"/>
              </a:ext>
            </a:extLst>
          </p:cNvPr>
          <p:cNvGrpSpPr/>
          <p:nvPr userDrawn="1"/>
        </p:nvGrpSpPr>
        <p:grpSpPr>
          <a:xfrm>
            <a:off x="508863" y="324512"/>
            <a:ext cx="4029283" cy="609523"/>
            <a:chOff x="508863" y="324512"/>
            <a:chExt cx="4029283" cy="6095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2D1EF3-F3EC-7CDA-1FC6-8505057B8C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863" y="324512"/>
              <a:ext cx="2234337" cy="609523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33F3151-7745-5941-D78F-80F014B8F60A}"/>
                </a:ext>
              </a:extLst>
            </p:cNvPr>
            <p:cNvGrpSpPr/>
            <p:nvPr userDrawn="1"/>
          </p:nvGrpSpPr>
          <p:grpSpPr>
            <a:xfrm>
              <a:off x="2926462" y="372899"/>
              <a:ext cx="1611684" cy="508086"/>
              <a:chOff x="3141848" y="281782"/>
              <a:chExt cx="1611684" cy="508086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32558DD6-7B72-70AB-6CBE-D7AECA9CEB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141848" y="281782"/>
                <a:ext cx="0" cy="508086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Placeholder 3">
                <a:extLst>
                  <a:ext uri="{FF2B5EF4-FFF2-40B4-BE49-F238E27FC236}">
                    <a16:creationId xmlns:a16="http://schemas.microsoft.com/office/drawing/2014/main" id="{A31AEC89-C665-6B8B-E9BD-88714F96E7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" r="228"/>
              <a:stretch/>
            </p:blipFill>
            <p:spPr>
              <a:xfrm>
                <a:off x="3357869" y="304965"/>
                <a:ext cx="1395663" cy="4617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93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ONC GLOBAL 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183212-12DC-BBB3-6D3B-16ED9B8C71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5BDB06-D2B1-C144-6455-6AA095376999}"/>
              </a:ext>
            </a:extLst>
          </p:cNvPr>
          <p:cNvCxnSpPr/>
          <p:nvPr userDrawn="1"/>
        </p:nvCxnSpPr>
        <p:spPr>
          <a:xfrm>
            <a:off x="508864" y="392914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0E0EF97-46A3-1D88-A46B-BB3CF5005C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864" y="2770297"/>
            <a:ext cx="11065820" cy="738664"/>
          </a:xfrm>
          <a:prstGeom prst="rect">
            <a:avLst/>
          </a:prstGeom>
          <a:noFill/>
        </p:spPr>
        <p:txBody>
          <a:bodyPr wrap="square" lIns="0" rIns="0" anchor="b" anchorCtr="0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65B674-2AA9-E70B-723A-9AC2D2BB3CB6}"/>
              </a:ext>
            </a:extLst>
          </p:cNvPr>
          <p:cNvGrpSpPr/>
          <p:nvPr userDrawn="1"/>
        </p:nvGrpSpPr>
        <p:grpSpPr>
          <a:xfrm>
            <a:off x="508863" y="324512"/>
            <a:ext cx="4029283" cy="609523"/>
            <a:chOff x="508863" y="324512"/>
            <a:chExt cx="4029283" cy="6095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370CB1-10D3-9D7E-C337-4650847EC9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863" y="324512"/>
              <a:ext cx="2234337" cy="609523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9659570-ECA9-E11D-FE05-393054F4DCB9}"/>
                </a:ext>
              </a:extLst>
            </p:cNvPr>
            <p:cNvGrpSpPr/>
            <p:nvPr userDrawn="1"/>
          </p:nvGrpSpPr>
          <p:grpSpPr>
            <a:xfrm>
              <a:off x="2926462" y="372899"/>
              <a:ext cx="1611684" cy="508086"/>
              <a:chOff x="3141848" y="281782"/>
              <a:chExt cx="1611684" cy="508086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0380C38-68A6-61DC-E2AB-435B290038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141848" y="281782"/>
                <a:ext cx="0" cy="508086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Placeholder 3">
                <a:extLst>
                  <a:ext uri="{FF2B5EF4-FFF2-40B4-BE49-F238E27FC236}">
                    <a16:creationId xmlns:a16="http://schemas.microsoft.com/office/drawing/2014/main" id="{F2250ED9-9D23-D1EF-E316-71A8DCC7ED7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" r="228"/>
              <a:stretch/>
            </p:blipFill>
            <p:spPr>
              <a:xfrm>
                <a:off x="3357869" y="304965"/>
                <a:ext cx="1395663" cy="4617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300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ONC GLOBAL Section breaker w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0C53E7-7D89-7FC4-4647-790C15A087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90C93F-F0A7-3071-D369-ECE086A75972}"/>
              </a:ext>
            </a:extLst>
          </p:cNvPr>
          <p:cNvCxnSpPr/>
          <p:nvPr userDrawn="1"/>
        </p:nvCxnSpPr>
        <p:spPr>
          <a:xfrm>
            <a:off x="508864" y="392914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8A65A5E-4D44-4BAC-86CC-00A47F5808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864" y="2388333"/>
            <a:ext cx="11135268" cy="738664"/>
          </a:xfrm>
          <a:prstGeom prst="rect">
            <a:avLst/>
          </a:prstGeom>
          <a:noFill/>
        </p:spPr>
        <p:txBody>
          <a:bodyPr wrap="square" lIns="0" rIns="0" anchor="b" anchorCtr="0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Section Breaker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65E6285-413B-3FF1-85F7-D183D9CAA6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864" y="3133534"/>
            <a:ext cx="11135268" cy="541046"/>
          </a:xfrm>
        </p:spPr>
        <p:txBody>
          <a:bodyPr wrap="square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Breaker Heading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C2D0C3-3DA2-BD5A-F241-DD995598F940}"/>
              </a:ext>
            </a:extLst>
          </p:cNvPr>
          <p:cNvGrpSpPr/>
          <p:nvPr userDrawn="1"/>
        </p:nvGrpSpPr>
        <p:grpSpPr>
          <a:xfrm>
            <a:off x="508863" y="324512"/>
            <a:ext cx="4029283" cy="609523"/>
            <a:chOff x="508863" y="324512"/>
            <a:chExt cx="4029283" cy="6095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FD03A5-5085-B760-EEEF-2CEB2FB3E9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863" y="324512"/>
              <a:ext cx="2234337" cy="609523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14B820-4672-5E63-F823-6173ADBC12D5}"/>
                </a:ext>
              </a:extLst>
            </p:cNvPr>
            <p:cNvGrpSpPr/>
            <p:nvPr userDrawn="1"/>
          </p:nvGrpSpPr>
          <p:grpSpPr>
            <a:xfrm>
              <a:off x="2926462" y="372899"/>
              <a:ext cx="1611684" cy="508086"/>
              <a:chOff x="3141848" y="281782"/>
              <a:chExt cx="1611684" cy="508086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E47B185-63C1-B2FF-3B38-494546ED4D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141848" y="281782"/>
                <a:ext cx="0" cy="508086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Placeholder 3">
                <a:extLst>
                  <a:ext uri="{FF2B5EF4-FFF2-40B4-BE49-F238E27FC236}">
                    <a16:creationId xmlns:a16="http://schemas.microsoft.com/office/drawing/2014/main" id="{0B79C9A5-D532-2FE9-ACFE-F537703233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" r="228"/>
              <a:stretch/>
            </p:blipFill>
            <p:spPr>
              <a:xfrm>
                <a:off x="3357869" y="304965"/>
                <a:ext cx="1395663" cy="4617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79204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 ONC GLOBAL Thank you-Non-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D7CCC1-9B6A-7118-ED3A-5320802088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1F03E-AB7A-9D7B-CF8E-98BBCCFEFD4C}"/>
              </a:ext>
            </a:extLst>
          </p:cNvPr>
          <p:cNvSpPr txBox="1"/>
          <p:nvPr userDrawn="1"/>
        </p:nvSpPr>
        <p:spPr>
          <a:xfrm>
            <a:off x="508864" y="1990654"/>
            <a:ext cx="9471159" cy="14957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0">
                <a:solidFill>
                  <a:schemeClr val="bg1"/>
                </a:solidFill>
                <a:latin typeface="+mj-lt"/>
              </a:rPr>
              <a:t>Thank you for participating in this activity.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3B889E-1197-3582-1F9F-73DDA113260D}"/>
              </a:ext>
            </a:extLst>
          </p:cNvPr>
          <p:cNvSpPr txBox="1"/>
          <p:nvPr userDrawn="1"/>
        </p:nvSpPr>
        <p:spPr>
          <a:xfrm>
            <a:off x="508864" y="3682973"/>
            <a:ext cx="11363096" cy="359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>
                <a:solidFill>
                  <a:schemeClr val="bg1"/>
                </a:solidFill>
                <a:latin typeface="Arial" panose="020B0604020202020204" pitchFamily="34" charset="0"/>
              </a:rPr>
              <a:t>Find useful tools and resources on the right-hand side of this page.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05AD90-178D-F836-B559-7A718E25D68C}"/>
              </a:ext>
            </a:extLst>
          </p:cNvPr>
          <p:cNvGrpSpPr/>
          <p:nvPr userDrawn="1"/>
        </p:nvGrpSpPr>
        <p:grpSpPr>
          <a:xfrm>
            <a:off x="508863" y="324512"/>
            <a:ext cx="4029283" cy="609523"/>
            <a:chOff x="508863" y="324512"/>
            <a:chExt cx="4029283" cy="6095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96F408-49D0-2486-9A3F-D88229638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863" y="324512"/>
              <a:ext cx="2234337" cy="609523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D4E46D6-89B6-C8CC-5211-CF3161990325}"/>
                </a:ext>
              </a:extLst>
            </p:cNvPr>
            <p:cNvGrpSpPr/>
            <p:nvPr userDrawn="1"/>
          </p:nvGrpSpPr>
          <p:grpSpPr>
            <a:xfrm>
              <a:off x="2926462" y="372899"/>
              <a:ext cx="1611684" cy="508086"/>
              <a:chOff x="3141848" y="281782"/>
              <a:chExt cx="1611684" cy="508086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E6E2F7F-C904-23E9-F534-0C5E6A9846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141848" y="281782"/>
                <a:ext cx="0" cy="508086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Placeholder 3">
                <a:extLst>
                  <a:ext uri="{FF2B5EF4-FFF2-40B4-BE49-F238E27FC236}">
                    <a16:creationId xmlns:a16="http://schemas.microsoft.com/office/drawing/2014/main" id="{47945D82-E9DE-469A-6434-B97622DC84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" r="228"/>
              <a:stretch/>
            </p:blipFill>
            <p:spPr>
              <a:xfrm>
                <a:off x="3357869" y="304965"/>
                <a:ext cx="1395663" cy="4617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9823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43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611FB-30E8-9A78-D235-32980648BCEC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B210F-77FA-3B44-A84B-F5738364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5013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3F636D-53FD-F64F-EBA8-CDE24A2FC65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9346B-6B4F-54E3-3764-F7DE2F841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90613"/>
            <a:ext cx="4879975" cy="576738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047D9-CD32-13BC-98F0-39B8237E5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21300" y="1366092"/>
            <a:ext cx="6510338" cy="524425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411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 cover_extra-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10BD1E-B486-D891-F489-DD70A34565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" y="324949"/>
            <a:ext cx="1312443" cy="345610"/>
          </a:xfrm>
          <a:prstGeom prst="rect">
            <a:avLst/>
          </a:prstGeom>
        </p:spPr>
      </p:pic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CCCD3947-DC81-1C38-4917-FB0C1046A8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EBD5A84F-3A7C-8AE0-0EE4-3E0C53817E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82B01C-1E19-FDA0-4B45-88FA6B02B156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41B77924-B031-D7DA-DA8C-7FA29441C2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A2BEEF55-CCEE-404A-75AD-BEF388D055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81AF401-DF02-45B2-1662-DFAE7424CA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864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0B839F32-2BD1-C41F-7581-047E5A01DE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863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A0CA8BB1-A334-D76D-984F-2D77F65CB3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08700" y="1203308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5BAFD0E6-392B-DA3E-DFF0-AB79440021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08699" y="1638445"/>
            <a:ext cx="3726195" cy="187179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</p:spTree>
    <p:extLst>
      <p:ext uri="{BB962C8B-B14F-4D97-AF65-F5344CB8AC3E}">
        <p14:creationId xmlns:p14="http://schemas.microsoft.com/office/powerpoint/2010/main" val="4047426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3F636D-53FD-F64F-EBA8-CDE24A2FC65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9346B-6B4F-54E3-3764-F7DE2F841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90613"/>
            <a:ext cx="4879975" cy="57673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75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611FB-30E8-9A78-D235-32980648BCEC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B210F-77FA-3B44-A84B-F5738364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E5706-83D8-4AE4-247E-ADC340EEA474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35173730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611FB-30E8-9A78-D235-32980648BCEC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B210F-77FA-3B44-A84B-F5738364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3644C-DAC6-DB43-5F1F-F6080B16CA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003956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lear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C019F1-3940-E34D-2FB4-781BD52BB0E4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FA0F4-DC5A-7F72-BA3C-8FF3D9CE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385F0-4880-E9AA-7DC8-B37DC37DD5E8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7953720-7F64-647E-6534-4BB2BE2BB1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93819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C019F1-3940-E34D-2FB4-781BD52BB0E4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FA0F4-DC5A-7F72-BA3C-8FF3D9CE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8A4193C-EDCF-5956-D8CC-B2AA5503F8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871834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C019F1-3940-E34D-2FB4-781BD52BB0E4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FA0F4-DC5A-7F72-BA3C-8FF3D9CE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BC365-F3BD-9730-B5C9-A2F0D6331E56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3D1803A-4247-7A5F-30A9-2C4492778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4122065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173907-02F2-6AF5-A9A8-90916E5AD7EC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28DCD-3921-FF16-E677-C865DF69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59FCAAE-B845-1978-966F-257B835B4F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036969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173907-02F2-6AF5-A9A8-90916E5AD7EC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28DCD-3921-FF16-E677-C865DF69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F6FA6-A823-C9F9-E8F5-30CBC5A0AB53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8B0BAB3-8F5A-3771-E846-47F5E2BB3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117382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A8193F-4268-C149-5B9A-4DE7574AF60B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719668" y="1274618"/>
            <a:ext cx="10752667" cy="506522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D4E6-6FDC-D5BE-03FA-75E8AF2F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B463B-C869-69A2-9220-F418117089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494585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A8193F-4268-C149-5B9A-4DE7574AF60B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719668" y="1274618"/>
            <a:ext cx="10752667" cy="506522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D4E6-6FDC-D5BE-03FA-75E8AF2F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9EC99-668D-8BBD-7EBD-81E4C5A737E1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4D656BB-1846-7305-4AFA-D507963052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49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273409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" y="324949"/>
            <a:ext cx="1312443" cy="345610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66980064-2A35-39C1-2591-936D6A0E93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173" y="2036774"/>
            <a:ext cx="11164452" cy="664797"/>
          </a:xfrm>
        </p:spPr>
        <p:txBody>
          <a:bodyPr wrap="square" anchor="b" anchorCtr="0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5400" b="1" i="0" baseline="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accent1"/>
                </a:solidFill>
                <a:latin typeface="+mj-lt"/>
              </a:defRPr>
            </a:lvl2pPr>
            <a:lvl3pPr>
              <a:defRPr sz="2400">
                <a:solidFill>
                  <a:schemeClr val="accent1"/>
                </a:solidFill>
                <a:latin typeface="+mj-lt"/>
              </a:defRPr>
            </a:lvl3pPr>
            <a:lvl4pPr>
              <a:defRPr sz="2400">
                <a:solidFill>
                  <a:schemeClr val="accent1"/>
                </a:solidFill>
                <a:latin typeface="+mj-lt"/>
              </a:defRPr>
            </a:lvl4pPr>
            <a:lvl5pPr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5ECBC731-30A0-0108-CF78-5FF78F7CC8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864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Moderator</a:t>
            </a:r>
            <a:endParaRPr lang="en-US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51DFB2B-E7BC-9626-9F70-1A295E8101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863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Moderator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A6C55536-FE17-DD2E-7EE0-A584349F8C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8863" y="2737527"/>
            <a:ext cx="11167747" cy="447815"/>
          </a:xfrm>
        </p:spPr>
        <p:txBody>
          <a:bodyPr wrap="square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36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0A8B60-B85B-CA90-4A70-8455B7B5856E}"/>
              </a:ext>
            </a:extLst>
          </p:cNvPr>
          <p:cNvCxnSpPr/>
          <p:nvPr userDrawn="1"/>
        </p:nvCxnSpPr>
        <p:spPr>
          <a:xfrm>
            <a:off x="508864" y="3775895"/>
            <a:ext cx="1713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CE0107E1-82F8-1F60-3236-95A27D9F1E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700" y="4114851"/>
            <a:ext cx="3726194" cy="369332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</a:t>
            </a:r>
            <a:endParaRPr lang="en-US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1A9A8C80-C8B9-C2CE-7B34-2C86F60BD3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8699" y="4549988"/>
            <a:ext cx="3726195" cy="276999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Faculty</a:t>
            </a:r>
          </a:p>
        </p:txBody>
      </p:sp>
    </p:spTree>
    <p:extLst>
      <p:ext uri="{BB962C8B-B14F-4D97-AF65-F5344CB8AC3E}">
        <p14:creationId xmlns:p14="http://schemas.microsoft.com/office/powerpoint/2010/main" val="2193223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orient="horz" pos="3435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272">
          <p15:clr>
            <a:srgbClr val="FBAE40"/>
          </p15:clr>
        </p15:guide>
        <p15:guide id="7" pos="45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A8193F-4268-C149-5B9A-4DE7574AF60B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D4E6-6FDC-D5BE-03FA-75E8AF2F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2B1CD3C-C054-ED41-A109-15BECECE31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57BF6F7-4329-4CC5-714B-90529DF468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62525" y="1274618"/>
            <a:ext cx="5027989" cy="506522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098CEC6-CE18-15F4-5384-CE7A178B00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19668" y="1274618"/>
            <a:ext cx="5027989" cy="506522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687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Only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A8193F-4268-C149-5B9A-4DE7574AF60B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D4E6-6FDC-D5BE-03FA-75E8AF2F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0119B83-31E4-4B88-9637-0A1166CDC10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62525" y="1274618"/>
            <a:ext cx="5027989" cy="506522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1C1FAD9-9349-3998-8C0D-02A7D57273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19668" y="1274618"/>
            <a:ext cx="5027989" cy="506522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C3889-0B4E-2E3C-C850-90BC0C0ACFF0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E041EA-859E-609A-5307-D12306F7B0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49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471656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A8193F-4268-C149-5B9A-4DE7574AF60B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D4E6-6FDC-D5BE-03FA-75E8AF2F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E43360B-710F-8C2A-970C-608C68F9DD6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26A3745-A3DD-121D-23F7-9E20B83D9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2D626C9-547F-1912-2BD2-AB32B529B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463514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A8193F-4268-C149-5B9A-4DE7574AF60B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D4E6-6FDC-D5BE-03FA-75E8AF2F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E43360B-710F-8C2A-970C-608C68F9DD6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26A3745-A3DD-121D-23F7-9E20B83D9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9BBCD-AA79-AF88-5341-55FD446FF4CC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AF5CADC-43D0-3520-6BDB-CA3232387B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49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177442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A8193F-4268-C149-5B9A-4DE7574AF60B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D4E6-6FDC-D5BE-03FA-75E8AF2F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E43360B-710F-8C2A-970C-608C68F9DD6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/>
            </a:lvl2pPr>
            <a:lvl3pPr marL="504000" indent="-252000">
              <a:buClr>
                <a:schemeClr val="accent2">
                  <a:lumMod val="75000"/>
                </a:schemeClr>
              </a:buClr>
              <a:defRPr/>
            </a:lvl3pPr>
            <a:lvl4pPr marL="756000" indent="-252000">
              <a:buClr>
                <a:schemeClr val="accent2">
                  <a:lumMod val="75000"/>
                </a:schemeClr>
              </a:buClr>
              <a:defRPr/>
            </a:lvl4pPr>
            <a:lvl5pPr marL="1008000" indent="-252000">
              <a:buClr>
                <a:schemeClr val="accent2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2D626C9-547F-1912-2BD2-AB32B529B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07C00-B46C-5164-6FEF-852CA92A3D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1902217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and Conten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A8193F-4268-C149-5B9A-4DE7574AF60B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D4E6-6FDC-D5BE-03FA-75E8AF2F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E43360B-710F-8C2A-970C-608C68F9DD6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8" y="1828800"/>
            <a:ext cx="10752667" cy="451104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/>
            </a:lvl2pPr>
            <a:lvl3pPr marL="504000" indent="-252000">
              <a:buClr>
                <a:schemeClr val="accent2">
                  <a:lumMod val="75000"/>
                </a:schemeClr>
              </a:buClr>
              <a:defRPr/>
            </a:lvl3pPr>
            <a:lvl4pPr marL="756000" indent="-252000">
              <a:buClr>
                <a:schemeClr val="accent2">
                  <a:lumMod val="75000"/>
                </a:schemeClr>
              </a:buClr>
              <a:defRPr/>
            </a:lvl4pPr>
            <a:lvl5pPr marL="1008000" indent="-252000">
              <a:buClr>
                <a:schemeClr val="accent2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07C00-B46C-5164-6FEF-852CA92A3D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C1F8832-4DB4-02D0-91E7-6A2F6E6041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65084-9E0B-1D9D-DEC0-F428D4598DFE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3670299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9D0B3C9-3CFB-1086-DDDE-BFD8BD093A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2982" y="1078992"/>
            <a:ext cx="3059017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9132981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3407927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lear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9D0B3C9-3CFB-1086-DDDE-BFD8BD093A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2982" y="1078992"/>
            <a:ext cx="3059017" cy="55961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D4509-4B32-3F30-0A55-8CC74962FCF0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C8AF96-1E29-2576-5CFB-7CF6F39C88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9129934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5729420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9D0B3C9-3CFB-1086-DDDE-BFD8BD093A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2982" y="1078992"/>
            <a:ext cx="3059017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9132981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D223C-C080-696B-FFAD-8FA9A0642C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9099931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71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B14D2-F5FD-20D1-7BCE-2CAD1ADF0C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9099931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214552-3B79-AE79-01F3-C4F3E33615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2982" y="1078992"/>
            <a:ext cx="3059017" cy="55961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255E0-CAD3-665E-54CA-78AAE090BEA1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059857-CE36-6012-3AA1-113BD12A6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9129934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423999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611FB-30E8-9A78-D235-32980648BCEC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B210F-77FA-3B44-A84B-F5738364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3644C-DAC6-DB43-5F1F-F6080B16CA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5659772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notes w referenc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92824"/>
            <a:ext cx="8809038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B14D2-F5FD-20D1-7BCE-2CAD1ADF0C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8809037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63B1BD-6595-0E45-3295-1DFA15BDDF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8" y="1078992"/>
            <a:ext cx="3382962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472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w notes w referenc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B14D2-F5FD-20D1-7BCE-2CAD1ADF0C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8809037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CF302-60C9-BE3C-8D34-4E0FFE9EF3CA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4525C16-7D83-9EF7-AD21-5BE7A1A3DD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8805990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F8F0139-442A-629C-D21D-0667376FF7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8" y="1078992"/>
            <a:ext cx="3383280" cy="55961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0251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92824"/>
            <a:ext cx="8809038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B4B606-7439-24EA-0A50-1B6C355D7E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1958A4-2E58-1740-8466-805EFF72D6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7" y="1535090"/>
            <a:ext cx="3382962" cy="532291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744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CF302-60C9-BE3C-8D34-4E0FFE9EF3CA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1F739F6-6BFD-402A-555F-E4FF1D2B6A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4525C16-7D83-9EF7-AD21-5BE7A1A3DD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8805990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1635388-5BBD-7335-16D1-DB27D35887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8" y="1535090"/>
            <a:ext cx="3382962" cy="514404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0026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1AFE86-EAD4-253D-A6EE-FEBF804D07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8" y="1078992"/>
            <a:ext cx="3382962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92824"/>
            <a:ext cx="8809038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58C873-566F-4F81-F143-EBA82D7824F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9" y="1274618"/>
            <a:ext cx="7906172" cy="528874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5661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ontent Only w notes w referenc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73F6500-357D-6C81-614C-186131ED24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8" y="1078992"/>
            <a:ext cx="3382962" cy="55961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CF302-60C9-BE3C-8D34-4E0FFE9EF3CA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4525C16-7D83-9EF7-AD21-5BE7A1A3DD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8805990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D3947B-7BF1-4243-BA47-8AD9125DF3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9" y="1274619"/>
            <a:ext cx="7906172" cy="501252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20207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9132981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B14D2-F5FD-20D1-7BCE-2CAD1ADF0C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9099931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F7EF9C3-45FE-BA9F-F6E8-33F5AF37B8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9" y="1817224"/>
            <a:ext cx="7906172" cy="47461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63C06EE-3610-97E9-9B3E-F87CA173F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2982" y="1078992"/>
            <a:ext cx="3059017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9100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and Conten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B14D2-F5FD-20D1-7BCE-2CAD1ADF0C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8809037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CF302-60C9-BE3C-8D34-4E0FFE9EF3CA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4525C16-7D83-9EF7-AD21-5BE7A1A3DD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8805990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86EA14C-1F1E-FECF-0839-B2278016754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9" y="1817225"/>
            <a:ext cx="7906172" cy="440470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3BCADD7-33A4-74C0-71F3-48AAC676B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8" y="1078992"/>
            <a:ext cx="3382962" cy="55961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4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and Content w notes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E2EF5E-3825-E16A-B3DA-254C66D346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8" y="1535090"/>
            <a:ext cx="3382962" cy="532291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592824"/>
            <a:ext cx="8809038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B4B606-7439-24EA-0A50-1B6C355D7E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C47189E-4003-A1AE-BCA1-AC24366309E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9" y="1817224"/>
            <a:ext cx="7906172" cy="474613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5456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and Content w notes w referenc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CF302-60C9-BE3C-8D34-4E0FFE9EF3CA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1F739F6-6BFD-402A-555F-E4FF1D2B6A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4525C16-7D83-9EF7-AD21-5BE7A1A3DD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416189"/>
            <a:ext cx="8805990" cy="262943"/>
          </a:xfrm>
          <a:noFill/>
        </p:spPr>
        <p:txBody>
          <a:bodyPr wrap="square" lIns="180000" tIns="36000" rIns="180000" bIns="72000" anchor="b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BFB835D-D6B5-9649-953C-71EFD2EA246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9" y="1817225"/>
            <a:ext cx="7906172" cy="4431176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6D5E2E-DFEA-FED2-4D6F-D09C801F77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9038" y="1535090"/>
            <a:ext cx="3382962" cy="514404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31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3F636D-53FD-F64F-EBA8-CDE24A2FC65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9346B-6B4F-54E3-3764-F7DE2F841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90613"/>
            <a:ext cx="4879975" cy="57673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17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994AFB7-A743-154B-A4B6-3F58EA038D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78992"/>
            <a:ext cx="3382962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3279" y="6592824"/>
            <a:ext cx="8808721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4518639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:BU Clear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0190F-896B-3920-033B-928CEE29D418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6F56F-431A-3A92-8153-AF0DF4A9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416189"/>
            <a:ext cx="880871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D3D663-D961-3F76-6F6F-68D36728E4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78992"/>
            <a:ext cx="3382962" cy="55961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24513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1E186F2-1E51-466F-1C2C-7EC0A4E0B1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78992"/>
            <a:ext cx="3382962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3279" y="6592824"/>
            <a:ext cx="8808721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B3E08-0F2B-3E13-894E-49CE3C116C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3280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41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0190F-896B-3920-033B-928CEE29D418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6F56F-431A-3A92-8153-AF0DF4A9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416189"/>
            <a:ext cx="880871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101D225-71A4-F827-47CA-BED2058E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3280" y="1081907"/>
            <a:ext cx="8808720" cy="453183"/>
          </a:xfrm>
          <a:prstGeom prst="rect">
            <a:avLst/>
          </a:prstGeom>
          <a:noFill/>
        </p:spPr>
        <p:txBody>
          <a:bodyPr wrap="square" lIns="360000" tIns="72000" rIns="360000" bIns="7200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2CFCE5-7FDA-2E1E-5827-30424F5DFC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78992"/>
            <a:ext cx="3382962" cy="55961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4090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839E98A-5F17-8C59-28B1-F22FC26B66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78992"/>
            <a:ext cx="3382962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3279" y="6592824"/>
            <a:ext cx="8808721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7734AFC-FE04-9749-382B-C699B3EE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2962" y="1081907"/>
            <a:ext cx="8809037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16654847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allout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A4AC0B2-1B57-49FA-78CE-56EB5FE607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78992"/>
            <a:ext cx="3382962" cy="55961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0190F-896B-3920-033B-928CEE29D418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6F56F-431A-3A92-8153-AF0DF4A9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416189"/>
            <a:ext cx="880871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69B343C-D9D8-7BA0-B6DB-21161DF702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2962" y="1081907"/>
            <a:ext cx="8809037" cy="453183"/>
          </a:xfrm>
          <a:prstGeom prst="rect">
            <a:avLst/>
          </a:prstGeom>
          <a:solidFill>
            <a:srgbClr val="8D8F99"/>
          </a:solidFill>
        </p:spPr>
        <p:txBody>
          <a:bodyPr wrap="square" lIns="360000" tIns="72000" rIns="360000" bIns="7200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US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33585686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ADF3735-6D94-DE26-DC4D-3A26D2437D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78992"/>
            <a:ext cx="3382962" cy="577900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C4B0E0-30B2-C68E-3EBE-CC06AADA5F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3279" y="6592824"/>
            <a:ext cx="8808721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7203FFF-6349-D3B0-08A3-56F11772B2A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786960" y="1274618"/>
            <a:ext cx="7906172" cy="528874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70362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ontent Only w notes left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9A82CC2-698B-EBF1-F4F6-308421600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78992"/>
            <a:ext cx="3382962" cy="55961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74320" tIns="274320" rIns="274320" bIns="274320" anchor="ctr">
            <a:no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603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4572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667512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914400" indent="-256032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E54D17-32C6-A6F3-BC03-2C5258B05BE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2C9E3-182F-A694-334A-46BAEB88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0190F-896B-3920-033B-928CEE29D418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6F56F-431A-3A92-8153-AF0DF4A9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3280" y="6416189"/>
            <a:ext cx="880871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1B47914-EBDA-4376-BAF3-D1F59637F7B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786960" y="1274618"/>
            <a:ext cx="7906172" cy="500469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9118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611FB-30E8-9A78-D235-32980648BCEC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B210F-77FA-3B44-A84B-F5738364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3644C-DAC6-DB43-5F1F-F6080B16CA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CF02F7A-5877-A1E3-0289-7F5719C9D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84310"/>
            <a:ext cx="12191999" cy="1463040"/>
          </a:xfrm>
          <a:solidFill>
            <a:schemeClr val="accent4">
              <a:lumMod val="20000"/>
              <a:lumOff val="80000"/>
            </a:schemeClr>
          </a:solidFill>
        </p:spPr>
        <p:txBody>
          <a:bodyPr wrap="square" lIns="720000" tIns="182880" rIns="720000" bIns="182880" anchor="ctr" anchorCtr="0">
            <a:noAutofit/>
          </a:bodyPr>
          <a:lstStyle>
            <a:lvl1pPr>
              <a:defRPr sz="16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Notes comes here</a:t>
            </a:r>
          </a:p>
        </p:txBody>
      </p:sp>
    </p:spTree>
    <p:extLst>
      <p:ext uri="{BB962C8B-B14F-4D97-AF65-F5344CB8AC3E}">
        <p14:creationId xmlns:p14="http://schemas.microsoft.com/office/powerpoint/2010/main" val="17107988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lear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C019F1-3940-E34D-2FB4-781BD52BB0E4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FA0F4-DC5A-7F72-BA3C-8FF3D9CE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385F0-4880-E9AA-7DC8-B37DC37DD5E8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7953720-7F64-647E-6534-4BB2BE2BB1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936C4-A31C-34BA-C73E-8A252FF69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84310"/>
            <a:ext cx="12191999" cy="1463040"/>
          </a:xfrm>
          <a:solidFill>
            <a:schemeClr val="accent4">
              <a:lumMod val="20000"/>
              <a:lumOff val="80000"/>
            </a:schemeClr>
          </a:solidFill>
        </p:spPr>
        <p:txBody>
          <a:bodyPr wrap="square" lIns="720000" tIns="182880" rIns="720000" bIns="182880" anchor="ctr" anchorCtr="0">
            <a:noAutofit/>
          </a:bodyPr>
          <a:lstStyle>
            <a:lvl1pPr>
              <a:defRPr sz="16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Notes comes here</a:t>
            </a:r>
          </a:p>
        </p:txBody>
      </p:sp>
    </p:spTree>
    <p:extLst>
      <p:ext uri="{BB962C8B-B14F-4D97-AF65-F5344CB8AC3E}">
        <p14:creationId xmlns:p14="http://schemas.microsoft.com/office/powerpoint/2010/main" val="4105678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textboxes_teleprompt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BEA18AAA-C3C2-43E9-4500-F1392D9639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1173" y="4368286"/>
            <a:ext cx="11164452" cy="1828800"/>
          </a:xfrm>
        </p:spPr>
        <p:txBody>
          <a:bodyPr wrap="square" anchor="ctr" anchorCtr="0"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accent1"/>
                </a:solidFill>
                <a:latin typeface="+mj-lt"/>
              </a:defRPr>
            </a:lvl2pPr>
            <a:lvl3pPr>
              <a:defRPr sz="2400">
                <a:solidFill>
                  <a:schemeClr val="accent1"/>
                </a:solidFill>
                <a:latin typeface="+mj-lt"/>
              </a:defRPr>
            </a:lvl3pPr>
            <a:lvl4pPr>
              <a:defRPr sz="2400">
                <a:solidFill>
                  <a:schemeClr val="accent1"/>
                </a:solidFill>
                <a:latin typeface="+mj-lt"/>
              </a:defRPr>
            </a:lvl4pPr>
            <a:lvl5pPr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E7CF54D-0DEB-202F-3B40-AE724A8F20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8863" y="1575314"/>
            <a:ext cx="11164452" cy="1828800"/>
          </a:xfrm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600" b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934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611FB-30E8-9A78-D235-32980648BCEC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B210F-77FA-3B44-A84B-F5738364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3644C-DAC6-DB43-5F1F-F6080B16CA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CF02F7A-5877-A1E3-0289-7F5719C9D8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84310"/>
            <a:ext cx="12191999" cy="1463040"/>
          </a:xfrm>
          <a:solidFill>
            <a:schemeClr val="accent4">
              <a:lumMod val="20000"/>
              <a:lumOff val="80000"/>
            </a:schemeClr>
          </a:solidFill>
        </p:spPr>
        <p:txBody>
          <a:bodyPr wrap="square" lIns="720000" tIns="182880" rIns="720000" bIns="182880" anchor="ctr" anchorCtr="0">
            <a:noAutofit/>
          </a:bodyPr>
          <a:lstStyle>
            <a:lvl1pPr>
              <a:defRPr sz="16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DF107A7-A928-AAFE-CB2B-FBB9D8F2B51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8" y="2772229"/>
            <a:ext cx="10752667" cy="364092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53692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ontent Only w notes top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C019F1-3940-E34D-2FB4-781BD52BB0E4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FA0F4-DC5A-7F72-BA3C-8FF3D9CE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385F0-4880-E9AA-7DC8-B37DC37DD5E8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7953720-7F64-647E-6534-4BB2BE2BB1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936C4-A31C-34BA-C73E-8A252FF69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84310"/>
            <a:ext cx="12191999" cy="1463040"/>
          </a:xfrm>
          <a:solidFill>
            <a:schemeClr val="accent4">
              <a:lumMod val="20000"/>
              <a:lumOff val="80000"/>
            </a:schemeClr>
          </a:solidFill>
        </p:spPr>
        <p:txBody>
          <a:bodyPr wrap="square" lIns="720000" tIns="182880" rIns="720000" bIns="182880" anchor="ctr" anchorCtr="0">
            <a:noAutofit/>
          </a:bodyPr>
          <a:lstStyle>
            <a:lvl1pPr>
              <a:defRPr sz="1600" b="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Notes comes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F27EF5-BED3-1557-61EE-870CCA11E28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9668" y="2772229"/>
            <a:ext cx="10752667" cy="364092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252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504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 marL="756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008000" indent="-252000"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792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611FB-30E8-9A78-D235-32980648BCEC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B210F-77FA-3B44-A84B-F5738364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35050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3F636D-53FD-F64F-EBA8-CDE24A2FC65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9346B-6B4F-54E3-3764-F7DE2F841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90613"/>
            <a:ext cx="4879975" cy="576738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047D9-CD32-13BC-98F0-39B8237E5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21300" y="1366092"/>
            <a:ext cx="6510338" cy="524425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4356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3F636D-53FD-F64F-EBA8-CDE24A2FC653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9346B-6B4F-54E3-3764-F7DE2F841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90613"/>
            <a:ext cx="4879975" cy="57673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804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611FB-30E8-9A78-D235-32980648BCEC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B210F-77FA-3B44-A84B-F5738364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E5706-83D8-4AE4-247E-ADC340EEA474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</p:spTree>
    <p:extLst>
      <p:ext uri="{BB962C8B-B14F-4D97-AF65-F5344CB8AC3E}">
        <p14:creationId xmlns:p14="http://schemas.microsoft.com/office/powerpoint/2010/main" val="9478067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611FB-30E8-9A78-D235-32980648BCEC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B210F-77FA-3B44-A84B-F5738364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3644C-DAC6-DB43-5F1F-F6080B16CA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8772960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Clear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C019F1-3940-E34D-2FB4-781BD52BB0E4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FA0F4-DC5A-7F72-BA3C-8FF3D9CE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385F0-4880-E9AA-7DC8-B37DC37DD5E8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7953720-7F64-647E-6534-4BB2BE2BB1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644256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C019F1-3940-E34D-2FB4-781BD52BB0E4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FA0F4-DC5A-7F72-BA3C-8FF3D9CE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8A4193C-EDCF-5956-D8CC-B2AA5503F8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92824"/>
            <a:ext cx="12191999" cy="265176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115573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U Title w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C019F1-3940-E34D-2FB4-781BD52BB0E4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81907"/>
            <a:ext cx="12191999" cy="453183"/>
          </a:xfrm>
          <a:prstGeom prst="rect">
            <a:avLst/>
          </a:prstGeom>
          <a:noFill/>
        </p:spPr>
        <p:txBody>
          <a:bodyPr wrap="square" lIns="360000" tIns="72000" rIns="360000" bIns="72000" anchor="ctr" anchorCtr="0">
            <a:noAutofit/>
          </a:bodyPr>
          <a:lstStyle>
            <a:lvl1pPr algn="ctr">
              <a:lnSpc>
                <a:spcPct val="100000"/>
              </a:lnSpc>
              <a:defRPr sz="2000" b="1" cap="none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2pPr>
            <a:lvl3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3pPr>
            <a:lvl4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4pPr>
            <a:lvl5pPr>
              <a:defRPr cap="all" baseline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50" charset="0"/>
              </a:defRPr>
            </a:lvl5pPr>
          </a:lstStyle>
          <a:p>
            <a:pPr lvl="0"/>
            <a:r>
              <a:rPr lang="en-GB"/>
              <a:t>Table/Chart Title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FA0F4-DC5A-7F72-BA3C-8FF3D9CE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BC365-F3BD-9730-B5C9-A2F0D6331E56}"/>
              </a:ext>
            </a:extLst>
          </p:cNvPr>
          <p:cNvSpPr txBox="1"/>
          <p:nvPr userDrawn="1"/>
        </p:nvSpPr>
        <p:spPr>
          <a:xfrm>
            <a:off x="0" y="6661792"/>
            <a:ext cx="121889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900" b="0" i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sz="675" spc="-30" baseline="0">
                <a:solidFill>
                  <a:srgbClr val="7F7F7F"/>
                </a:solidFill>
                <a:latin typeface="Arial" panose="020B0604020202020204" pitchFamily="34" charset="0"/>
              </a:rPr>
              <a:t>These materials are provided to you solely as an educational resource for your personal use. Any commercial use or distribution of these materials or any portion thereof is strictly prohibited.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3D1803A-4247-7A5F-30A9-2C4492778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16189"/>
            <a:ext cx="12191999" cy="262943"/>
          </a:xfrm>
          <a:noFill/>
        </p:spPr>
        <p:txBody>
          <a:bodyPr wrap="square" lIns="180000" tIns="36000" rIns="180000" bIns="72000"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" b="0" i="0"/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247547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theme" Target="../theme/theme10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39" Type="http://schemas.openxmlformats.org/officeDocument/2006/relationships/slideLayout" Target="../slideLayouts/slideLayout130.xml"/><Relationship Id="rId21" Type="http://schemas.openxmlformats.org/officeDocument/2006/relationships/slideLayout" Target="../slideLayouts/slideLayout112.xml"/><Relationship Id="rId34" Type="http://schemas.openxmlformats.org/officeDocument/2006/relationships/slideLayout" Target="../slideLayouts/slideLayout125.xml"/><Relationship Id="rId42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20.xml"/><Relationship Id="rId41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32" Type="http://schemas.openxmlformats.org/officeDocument/2006/relationships/slideLayout" Target="../slideLayouts/slideLayout123.xml"/><Relationship Id="rId37" Type="http://schemas.openxmlformats.org/officeDocument/2006/relationships/slideLayout" Target="../slideLayouts/slideLayout128.xml"/><Relationship Id="rId40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slideLayout" Target="../slideLayouts/slideLayout119.xml"/><Relationship Id="rId36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slideLayout" Target="../slideLayouts/slideLayout122.xml"/><Relationship Id="rId44" Type="http://schemas.openxmlformats.org/officeDocument/2006/relationships/theme" Target="../theme/theme1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21.xml"/><Relationship Id="rId35" Type="http://schemas.openxmlformats.org/officeDocument/2006/relationships/slideLayout" Target="../slideLayouts/slideLayout126.xml"/><Relationship Id="rId43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33" Type="http://schemas.openxmlformats.org/officeDocument/2006/relationships/slideLayout" Target="../slideLayouts/slideLayout124.xml"/><Relationship Id="rId38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B40560-3C22-865F-325A-2D54AF78E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256" y="1341440"/>
            <a:ext cx="11161776" cy="47164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08B85A-7E80-9D44-B5E2-73ADC048F2CF}"/>
              </a:ext>
            </a:extLst>
          </p:cNvPr>
          <p:cNvSpPr/>
          <p:nvPr userDrawn="1"/>
        </p:nvSpPr>
        <p:spPr>
          <a:xfrm>
            <a:off x="0" y="0"/>
            <a:ext cx="12192000" cy="109024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0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328" r:id="rId5"/>
    <p:sldLayoutId id="2147484329" r:id="rId6"/>
    <p:sldLayoutId id="2147484374" r:id="rId7"/>
    <p:sldLayoutId id="21474843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200"/>
        </a:spcBef>
        <a:spcAft>
          <a:spcPts val="1200"/>
        </a:spcAft>
        <a:buClr>
          <a:schemeClr val="accent2">
            <a:lumMod val="75000"/>
          </a:schemeClr>
        </a:buClr>
        <a:buFont typeface="Wingdings" pitchFamily="2" charset="2"/>
        <a:buNone/>
        <a:defRPr sz="4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256032" indent="-256032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>
            <a:lumMod val="75000"/>
          </a:schemeClr>
        </a:buClr>
        <a:buFont typeface="Wingdings" pitchFamily="2" charset="2"/>
        <a:buChar char="§"/>
        <a:defRPr sz="4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502920" indent="-256032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4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758952" indent="-256032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>
            <a:lumMod val="75000"/>
          </a:schemeClr>
        </a:buClr>
        <a:buFont typeface="Arial"/>
        <a:buChar char="-"/>
        <a:defRPr sz="4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1005840" indent="-256032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4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085088"/>
          </a:xfrm>
          <a:prstGeom prst="rect">
            <a:avLst/>
          </a:prstGeom>
          <a:solidFill>
            <a:srgbClr val="E8E8E8">
              <a:alpha val="9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524256" y="1341440"/>
            <a:ext cx="11161776" cy="47164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617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  <p:sldLayoutId id="2147484296" r:id="rId13"/>
    <p:sldLayoutId id="2147484297" r:id="rId14"/>
    <p:sldLayoutId id="2147484298" r:id="rId15"/>
    <p:sldLayoutId id="2147484299" r:id="rId16"/>
    <p:sldLayoutId id="2147484300" r:id="rId17"/>
    <p:sldLayoutId id="2147484301" r:id="rId18"/>
    <p:sldLayoutId id="2147484302" r:id="rId19"/>
    <p:sldLayoutId id="2147484303" r:id="rId20"/>
    <p:sldLayoutId id="2147484304" r:id="rId21"/>
    <p:sldLayoutId id="2147484305" r:id="rId22"/>
    <p:sldLayoutId id="2147484306" r:id="rId23"/>
    <p:sldLayoutId id="2147484307" r:id="rId24"/>
    <p:sldLayoutId id="2147484308" r:id="rId25"/>
    <p:sldLayoutId id="2147484309" r:id="rId26"/>
    <p:sldLayoutId id="2147484310" r:id="rId27"/>
    <p:sldLayoutId id="2147484311" r:id="rId28"/>
    <p:sldLayoutId id="2147484312" r:id="rId29"/>
    <p:sldLayoutId id="2147484313" r:id="rId30"/>
    <p:sldLayoutId id="2147484314" r:id="rId31"/>
    <p:sldLayoutId id="2147484315" r:id="rId32"/>
    <p:sldLayoutId id="2147484316" r:id="rId33"/>
    <p:sldLayoutId id="2147484317" r:id="rId34"/>
    <p:sldLayoutId id="2147484318" r:id="rId35"/>
    <p:sldLayoutId id="2147484319" r:id="rId36"/>
    <p:sldLayoutId id="2147484320" r:id="rId37"/>
    <p:sldLayoutId id="2147484321" r:id="rId38"/>
    <p:sldLayoutId id="2147484322" r:id="rId39"/>
    <p:sldLayoutId id="2147484323" r:id="rId40"/>
    <p:sldLayoutId id="2147484324" r:id="rId41"/>
    <p:sldLayoutId id="2147484325" r:id="rId42"/>
    <p:sldLayoutId id="2147484326" r:id="rId43"/>
    <p:sldLayoutId id="2147484327" r:id="rId4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800"/>
        </a:spcAft>
        <a:buFontTx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00506030000020004" pitchFamily="50" charset="0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3" userDrawn="1">
          <p15:clr>
            <a:srgbClr val="F26B43"/>
          </p15:clr>
        </p15:guide>
        <p15:guide id="2" orient="horz" pos="663" userDrawn="1">
          <p15:clr>
            <a:srgbClr val="F26B43"/>
          </p15:clr>
        </p15:guide>
        <p15:guide id="3" pos="7227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845" userDrawn="1">
          <p15:clr>
            <a:srgbClr val="F26B43"/>
          </p15:clr>
        </p15:guide>
        <p15:guide id="6" orient="horz" pos="595" userDrawn="1">
          <p15:clr>
            <a:srgbClr val="F26B43"/>
          </p15:clr>
        </p15:guide>
        <p15:guide id="7" orient="horz" pos="73" userDrawn="1">
          <p15:clr>
            <a:srgbClr val="F26B43"/>
          </p15:clr>
        </p15:guide>
        <p15:guide id="8" orient="horz" pos="1139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085088"/>
          </a:xfrm>
          <a:prstGeom prst="rect">
            <a:avLst/>
          </a:prstGeom>
          <a:solidFill>
            <a:srgbClr val="E8E8E8">
              <a:alpha val="9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524256" y="1341440"/>
            <a:ext cx="11161776" cy="47164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87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  <p:sldLayoutId id="2147484343" r:id="rId13"/>
    <p:sldLayoutId id="2147484344" r:id="rId14"/>
    <p:sldLayoutId id="2147484345" r:id="rId15"/>
    <p:sldLayoutId id="2147484346" r:id="rId16"/>
    <p:sldLayoutId id="2147484347" r:id="rId17"/>
    <p:sldLayoutId id="2147484348" r:id="rId18"/>
    <p:sldLayoutId id="2147484349" r:id="rId19"/>
    <p:sldLayoutId id="2147484350" r:id="rId20"/>
    <p:sldLayoutId id="2147484351" r:id="rId21"/>
    <p:sldLayoutId id="2147484352" r:id="rId22"/>
    <p:sldLayoutId id="2147484353" r:id="rId23"/>
    <p:sldLayoutId id="2147484354" r:id="rId24"/>
    <p:sldLayoutId id="2147484355" r:id="rId25"/>
    <p:sldLayoutId id="2147484356" r:id="rId26"/>
    <p:sldLayoutId id="2147484357" r:id="rId27"/>
    <p:sldLayoutId id="2147484358" r:id="rId28"/>
    <p:sldLayoutId id="2147484359" r:id="rId29"/>
    <p:sldLayoutId id="2147484360" r:id="rId30"/>
    <p:sldLayoutId id="2147484361" r:id="rId31"/>
    <p:sldLayoutId id="2147484362" r:id="rId32"/>
    <p:sldLayoutId id="2147484363" r:id="rId33"/>
    <p:sldLayoutId id="2147484364" r:id="rId34"/>
    <p:sldLayoutId id="2147484365" r:id="rId35"/>
    <p:sldLayoutId id="2147484366" r:id="rId36"/>
    <p:sldLayoutId id="2147484367" r:id="rId37"/>
    <p:sldLayoutId id="2147484368" r:id="rId38"/>
    <p:sldLayoutId id="2147484369" r:id="rId39"/>
    <p:sldLayoutId id="2147484370" r:id="rId40"/>
    <p:sldLayoutId id="2147484371" r:id="rId41"/>
    <p:sldLayoutId id="2147484372" r:id="rId42"/>
    <p:sldLayoutId id="2147484373" r:id="rId4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800"/>
        </a:spcAft>
        <a:buFontTx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00506030000020004" pitchFamily="50" charset="0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3">
          <p15:clr>
            <a:srgbClr val="F26B43"/>
          </p15:clr>
        </p15:guide>
        <p15:guide id="2" orient="horz" pos="663">
          <p15:clr>
            <a:srgbClr val="F26B43"/>
          </p15:clr>
        </p15:guide>
        <p15:guide id="3" pos="7227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orient="horz" pos="845">
          <p15:clr>
            <a:srgbClr val="F26B43"/>
          </p15:clr>
        </p15:guide>
        <p15:guide id="6" orient="horz" pos="595">
          <p15:clr>
            <a:srgbClr val="F26B43"/>
          </p15:clr>
        </p15:guide>
        <p15:guide id="7" orient="horz" pos="73">
          <p15:clr>
            <a:srgbClr val="F26B43"/>
          </p15:clr>
        </p15:guide>
        <p15:guide id="8" orient="horz" pos="1139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6740" y="854120"/>
            <a:ext cx="1076706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86740" y="1825625"/>
            <a:ext cx="1076706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4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0" cap="all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8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6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4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00506030000020004" pitchFamily="50" charset="0"/>
        <a:buChar char="-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72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CE873-7EFB-927E-D3BB-CADB51CFB9A3}"/>
              </a:ext>
            </a:extLst>
          </p:cNvPr>
          <p:cNvSpPr/>
          <p:nvPr userDrawn="1"/>
        </p:nvSpPr>
        <p:spPr>
          <a:xfrm>
            <a:off x="0" y="0"/>
            <a:ext cx="12192000" cy="1085088"/>
          </a:xfrm>
          <a:prstGeom prst="rect">
            <a:avLst/>
          </a:prstGeom>
          <a:solidFill>
            <a:schemeClr val="tx1">
              <a:lumMod val="50000"/>
              <a:alpha val="9764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B40560-3C22-865F-325A-2D54AF78E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256" y="1341440"/>
            <a:ext cx="11161776" cy="47164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36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200"/>
        </a:spcBef>
        <a:spcAft>
          <a:spcPts val="1200"/>
        </a:spcAft>
        <a:buClr>
          <a:schemeClr val="accent2"/>
        </a:buClr>
        <a:buFont typeface="Wingdings" pitchFamily="2" charset="2"/>
        <a:buNone/>
        <a:defRPr sz="4000" b="0" i="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256032" indent="-256032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4000" b="0" i="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502920" indent="-256032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4000" b="0" i="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758952" indent="-256032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/>
        <a:buChar char="-"/>
        <a:defRPr sz="4000" b="0" i="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1005840" indent="-256032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4000" b="0" i="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6740" y="854120"/>
            <a:ext cx="1076706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86740" y="1825625"/>
            <a:ext cx="1076706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14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12" r:id="rId2"/>
    <p:sldLayoutId id="2147483893" r:id="rId3"/>
    <p:sldLayoutId id="2147483764" r:id="rId4"/>
    <p:sldLayoutId id="2147483890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0" cap="all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8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6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4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00506030000020004" pitchFamily="50" charset="0"/>
        <a:buChar char="-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72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6740" y="854120"/>
            <a:ext cx="1076706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86740" y="1825625"/>
            <a:ext cx="1076706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40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70" r:id="rId2"/>
    <p:sldLayoutId id="2147483954" r:id="rId3"/>
    <p:sldLayoutId id="2147483958" r:id="rId4"/>
    <p:sldLayoutId id="2147483961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8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6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4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00506030000020004" pitchFamily="50" charset="0"/>
        <a:buChar char="-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72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6740" y="854120"/>
            <a:ext cx="1076706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86740" y="1825625"/>
            <a:ext cx="1076706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90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8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6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4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00506030000020004" pitchFamily="50" charset="0"/>
        <a:buChar char="-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72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6740" y="854120"/>
            <a:ext cx="1076706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86740" y="1825625"/>
            <a:ext cx="1076706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64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37" r:id="rId2"/>
    <p:sldLayoutId id="2147484110" r:id="rId3"/>
    <p:sldLayoutId id="2147484114" r:id="rId4"/>
    <p:sldLayoutId id="2147484117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8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6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4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00506030000020004" pitchFamily="50" charset="0"/>
        <a:buChar char="-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72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6740" y="854120"/>
            <a:ext cx="1076706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86740" y="1825625"/>
            <a:ext cx="1076706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84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138" r:id="rId2"/>
    <p:sldLayoutId id="2147484049" r:id="rId3"/>
    <p:sldLayoutId id="2147484053" r:id="rId4"/>
    <p:sldLayoutId id="2147484056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8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6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4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00506030000020004" pitchFamily="50" charset="0"/>
        <a:buChar char="-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72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6740" y="854120"/>
            <a:ext cx="1076706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86740" y="1825625"/>
            <a:ext cx="1076706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83" r:id="rId2"/>
    <p:sldLayoutId id="2147484070" r:id="rId3"/>
    <p:sldLayoutId id="2147484081" r:id="rId4"/>
    <p:sldLayoutId id="2147484071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8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6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4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00506030000020004" pitchFamily="50" charset="0"/>
        <a:buChar char="-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72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6740" y="854120"/>
            <a:ext cx="1076706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86740" y="1825625"/>
            <a:ext cx="1076706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366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8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6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4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Proxima Nova Rg" panose="02000506030000020004" pitchFamily="50" charset="0"/>
        <a:buChar char="-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720000" indent="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D40_FA2CF1CC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C_ADB5739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D50_46429EDD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D4_CF388D9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D3D_2792036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BC_1D97EE7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D_293038C2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13774" y="2457956"/>
            <a:ext cx="11164452" cy="664797"/>
          </a:xfrm>
        </p:spPr>
        <p:txBody>
          <a:bodyPr>
            <a:noAutofit/>
          </a:bodyPr>
          <a:lstStyle/>
          <a:p>
            <a:r>
              <a:rPr lang="en-US" noProof="0">
                <a:latin typeface="Arial" panose="020B0604020202020204" pitchFamily="34" charset="0"/>
                <a:cs typeface="Arial" panose="020B0604020202020204" pitchFamily="34" charset="0"/>
              </a:rPr>
              <a:t>Framing the Future of Topical Therapies for Atopic Dermatitis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508863" y="4000423"/>
            <a:ext cx="3726194" cy="369332"/>
          </a:xfrm>
        </p:spPr>
        <p:txBody>
          <a:bodyPr/>
          <a:lstStyle/>
          <a:p>
            <a:r>
              <a:rPr lang="en-US" noProof="0">
                <a:latin typeface="Arial" panose="020B0604020202020204" pitchFamily="34" charset="0"/>
                <a:cs typeface="Arial" panose="020B0604020202020204" pitchFamily="34" charset="0"/>
              </a:rPr>
              <a:t>Moderator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508863" y="4442907"/>
            <a:ext cx="7489828" cy="2769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noProof="0">
                <a:cs typeface="Arial" panose="020B0604020202020204" pitchFamily="34" charset="0"/>
              </a:rPr>
              <a:t>Lawrence F. </a:t>
            </a:r>
            <a:r>
              <a:rPr lang="en-US" noProof="0" err="1">
                <a:cs typeface="Arial" panose="020B0604020202020204" pitchFamily="34" charset="0"/>
              </a:rPr>
              <a:t>Eichenfield</a:t>
            </a:r>
            <a:r>
              <a:rPr lang="en-US" noProof="0">
                <a:cs typeface="Arial" panose="020B0604020202020204" pitchFamily="34" charset="0"/>
              </a:rPr>
              <a:t>, MD</a:t>
            </a:r>
          </a:p>
          <a:p>
            <a:pPr>
              <a:spcBef>
                <a:spcPts val="0"/>
              </a:spcBef>
            </a:pPr>
            <a:r>
              <a:rPr lang="en-US" noProof="0">
                <a:cs typeface="Arial" panose="020B0604020202020204" pitchFamily="34" charset="0"/>
              </a:rPr>
              <a:t>Distinguished Professor of Dermatology and Pediatrics</a:t>
            </a:r>
          </a:p>
          <a:p>
            <a:pPr>
              <a:spcBef>
                <a:spcPts val="0"/>
              </a:spcBef>
            </a:pPr>
            <a:r>
              <a:rPr lang="en-US" noProof="0">
                <a:cs typeface="Arial" panose="020B0604020202020204" pitchFamily="34" charset="0"/>
              </a:rPr>
              <a:t>Vice Chair, Department of Dermatology</a:t>
            </a:r>
          </a:p>
          <a:p>
            <a:pPr>
              <a:spcBef>
                <a:spcPts val="0"/>
              </a:spcBef>
            </a:pPr>
            <a:r>
              <a:rPr lang="en-US" noProof="0">
                <a:cs typeface="Arial" panose="020B0604020202020204" pitchFamily="34" charset="0"/>
              </a:rPr>
              <a:t>University of California, San Diego</a:t>
            </a:r>
          </a:p>
          <a:p>
            <a:pPr>
              <a:spcBef>
                <a:spcPts val="0"/>
              </a:spcBef>
            </a:pPr>
            <a:r>
              <a:rPr lang="en-US" noProof="0">
                <a:cs typeface="Arial" panose="020B0604020202020204" pitchFamily="34" charset="0"/>
              </a:rPr>
              <a:t>Chief, Pediatric and Adolescent Dermatology</a:t>
            </a:r>
          </a:p>
          <a:p>
            <a:pPr>
              <a:spcBef>
                <a:spcPts val="0"/>
              </a:spcBef>
            </a:pPr>
            <a:r>
              <a:rPr lang="en-US" noProof="0">
                <a:cs typeface="Arial" panose="020B0604020202020204" pitchFamily="34" charset="0"/>
              </a:rPr>
              <a:t>Rady Children’s Hospital, San Diego</a:t>
            </a:r>
          </a:p>
          <a:p>
            <a:pPr>
              <a:spcBef>
                <a:spcPts val="0"/>
              </a:spcBef>
            </a:pPr>
            <a:r>
              <a:rPr lang="en-US" noProof="0">
                <a:cs typeface="Arial" panose="020B0604020202020204" pitchFamily="34" charset="0"/>
              </a:rPr>
              <a:t>San Diego, California</a:t>
            </a:r>
          </a:p>
        </p:txBody>
      </p:sp>
    </p:spTree>
    <p:extLst>
      <p:ext uri="{BB962C8B-B14F-4D97-AF65-F5344CB8AC3E}">
        <p14:creationId xmlns:p14="http://schemas.microsoft.com/office/powerpoint/2010/main" val="160347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Recommendation for Case 1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err="1">
                <a:latin typeface="Arial" panose="020B0604020202020204" pitchFamily="34" charset="0"/>
                <a:cs typeface="Arial" panose="020B0604020202020204" pitchFamily="34" charset="0"/>
              </a:rPr>
              <a:t>Tapinarof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19DC76-C329-D588-8B4C-9D418CDAD3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6026" y="1693618"/>
            <a:ext cx="5581115" cy="4337908"/>
            <a:chOff x="1231161" y="2121489"/>
            <a:chExt cx="4078392" cy="3169920"/>
          </a:xfrm>
        </p:grpSpPr>
        <p:sp>
          <p:nvSpPr>
            <p:cNvPr id="10" name="Oval 9"/>
            <p:cNvSpPr/>
            <p:nvPr/>
          </p:nvSpPr>
          <p:spPr>
            <a:xfrm>
              <a:off x="1685397" y="2121489"/>
              <a:ext cx="3169920" cy="3169920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marL="285750" lvl="0" indent="-285750">
                <a:buClr>
                  <a:schemeClr val="tx2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endParaRPr lang="en-US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>
                <a:buClr>
                  <a:schemeClr val="tx2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endParaRPr lang="en-US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>
                <a:buClr>
                  <a:schemeClr val="tx2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endParaRPr lang="en-US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>
                <a:buClr>
                  <a:schemeClr val="tx2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endParaRPr lang="en-US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>
                <a:buClr>
                  <a:schemeClr val="tx2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2000">
                  <a:solidFill>
                    <a:srgbClr val="6A6C6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Once-daily application</a:t>
              </a:r>
            </a:p>
            <a:p>
              <a:pPr marL="285750" lvl="0" indent="-285750">
                <a:buClr>
                  <a:schemeClr val="tx2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2000">
                  <a:solidFill>
                    <a:srgbClr val="6A6C6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go anywhere on </a:t>
              </a:r>
              <a:br>
                <a:rPr lang="en-US" sz="2000">
                  <a:solidFill>
                    <a:srgbClr val="6A6C6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>
                  <a:solidFill>
                    <a:srgbClr val="6A6C6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body</a:t>
              </a:r>
            </a:p>
            <a:p>
              <a:pPr marL="285750" lvl="0" indent="-285750">
                <a:buClr>
                  <a:schemeClr val="tx2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2000">
                  <a:solidFill>
                    <a:srgbClr val="6A6C6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Simplicity</a:t>
              </a:r>
            </a:p>
            <a:p>
              <a:pPr marL="285750" lvl="0" indent="-285750">
                <a:buClr>
                  <a:schemeClr val="tx2">
                    <a:lumMod val="7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2000">
                  <a:solidFill>
                    <a:srgbClr val="6A6C6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Nonsteroidal</a:t>
              </a: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150131" y="3105657"/>
              <a:ext cx="240452" cy="135254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31161" y="3240911"/>
              <a:ext cx="4078392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Isosceles Triangle 72"/>
            <p:cNvSpPr/>
            <p:nvPr/>
          </p:nvSpPr>
          <p:spPr>
            <a:xfrm>
              <a:off x="3134574" y="2826398"/>
              <a:ext cx="271566" cy="152756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3115524" y="2545175"/>
              <a:ext cx="309666" cy="174186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6096001" y="1783080"/>
            <a:ext cx="0" cy="4328255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0C9A26D6-FAD3-2105-E637-4DDF91C26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4638" y="2183428"/>
            <a:ext cx="5291336" cy="352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494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277A00-6C6E-43D8-8032-3376F63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E76F3E-745F-8DA2-68F2-701D45D02B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TCS, topical corticosteroid.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6DF6CE-F0F1-3CBF-7F24-6255BA86D3B9}"/>
              </a:ext>
            </a:extLst>
          </p:cNvPr>
          <p:cNvGrpSpPr/>
          <p:nvPr/>
        </p:nvGrpSpPr>
        <p:grpSpPr>
          <a:xfrm>
            <a:off x="2424392" y="1743354"/>
            <a:ext cx="7781364" cy="5114646"/>
            <a:chOff x="376517" y="1743353"/>
            <a:chExt cx="7781364" cy="5114646"/>
          </a:xfrm>
        </p:grpSpPr>
        <p:sp>
          <p:nvSpPr>
            <p:cNvPr id="8" name="Round Same Side Corner Rectangle 1">
              <a:extLst>
                <a:ext uri="{FF2B5EF4-FFF2-40B4-BE49-F238E27FC236}">
                  <a16:creationId xmlns:a16="http://schemas.microsoft.com/office/drawing/2014/main" id="{65F1BE81-EC2F-ED8D-C600-A8DCAC9E5BD0}"/>
                </a:ext>
              </a:extLst>
            </p:cNvPr>
            <p:cNvSpPr/>
            <p:nvPr/>
          </p:nvSpPr>
          <p:spPr>
            <a:xfrm>
              <a:off x="376517" y="1775012"/>
              <a:ext cx="7781364" cy="5082987"/>
            </a:xfrm>
            <a:prstGeom prst="round2SameRect">
              <a:avLst>
                <a:gd name="adj1" fmla="val 5774"/>
                <a:gd name="adj2" fmla="val 0"/>
              </a:avLst>
            </a:prstGeom>
            <a:solidFill>
              <a:srgbClr val="1D4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ound Same Side Corner Rectangle 9">
              <a:extLst>
                <a:ext uri="{FF2B5EF4-FFF2-40B4-BE49-F238E27FC236}">
                  <a16:creationId xmlns:a16="http://schemas.microsoft.com/office/drawing/2014/main" id="{A3B0C6BE-B211-9E21-73C5-2402C2432CB8}"/>
                </a:ext>
              </a:extLst>
            </p:cNvPr>
            <p:cNvSpPr/>
            <p:nvPr/>
          </p:nvSpPr>
          <p:spPr>
            <a:xfrm>
              <a:off x="791194" y="2150982"/>
              <a:ext cx="6961020" cy="4691075"/>
            </a:xfrm>
            <a:prstGeom prst="round2SameRect">
              <a:avLst>
                <a:gd name="adj1" fmla="val 5380"/>
                <a:gd name="adj2" fmla="val 0"/>
              </a:avLst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Rounded Rectangle 53">
              <a:extLst>
                <a:ext uri="{FF2B5EF4-FFF2-40B4-BE49-F238E27FC236}">
                  <a16:creationId xmlns:a16="http://schemas.microsoft.com/office/drawing/2014/main" id="{D66674DF-6CED-30D0-ABFF-B7E1DDA62535}"/>
                </a:ext>
              </a:extLst>
            </p:cNvPr>
            <p:cNvSpPr/>
            <p:nvPr/>
          </p:nvSpPr>
          <p:spPr>
            <a:xfrm>
              <a:off x="2039588" y="1877170"/>
              <a:ext cx="4445876" cy="605962"/>
            </a:xfrm>
            <a:prstGeom prst="roundRect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61CD230B-96C3-EB8C-44D5-C88BFBD46C72}"/>
                </a:ext>
              </a:extLst>
            </p:cNvPr>
            <p:cNvSpPr/>
            <p:nvPr/>
          </p:nvSpPr>
          <p:spPr>
            <a:xfrm rot="10800000">
              <a:off x="2532200" y="1743353"/>
              <a:ext cx="3460653" cy="342300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6045549-662A-C9DC-E41D-EC46C05BCEE7}"/>
                </a:ext>
              </a:extLst>
            </p:cNvPr>
            <p:cNvGrpSpPr/>
            <p:nvPr/>
          </p:nvGrpSpPr>
          <p:grpSpPr>
            <a:xfrm flipH="1">
              <a:off x="2679803" y="1840341"/>
              <a:ext cx="3240318" cy="53773"/>
              <a:chOff x="2841171" y="1840341"/>
              <a:chExt cx="3240318" cy="53773"/>
            </a:xfrm>
          </p:grpSpPr>
          <p:sp>
            <p:nvSpPr>
              <p:cNvPr id="16" name="Rounded Rectangle 22">
                <a:extLst>
                  <a:ext uri="{FF2B5EF4-FFF2-40B4-BE49-F238E27FC236}">
                    <a16:creationId xmlns:a16="http://schemas.microsoft.com/office/drawing/2014/main" id="{37699858-D778-A305-90D6-D011B5F0BEDF}"/>
                  </a:ext>
                </a:extLst>
              </p:cNvPr>
              <p:cNvSpPr/>
              <p:nvPr/>
            </p:nvSpPr>
            <p:spPr>
              <a:xfrm>
                <a:off x="2841171" y="1840341"/>
                <a:ext cx="2073082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Rounded Rectangle 23">
                <a:extLst>
                  <a:ext uri="{FF2B5EF4-FFF2-40B4-BE49-F238E27FC236}">
                    <a16:creationId xmlns:a16="http://schemas.microsoft.com/office/drawing/2014/main" id="{01D06EF0-CD05-30E5-996B-B5695F956F4F}"/>
                  </a:ext>
                </a:extLst>
              </p:cNvPr>
              <p:cNvSpPr/>
              <p:nvPr/>
            </p:nvSpPr>
            <p:spPr>
              <a:xfrm>
                <a:off x="5061860" y="1840341"/>
                <a:ext cx="1019629" cy="537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1324F91-5BD4-9811-DCE2-8433EC0E73A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8625" y="2479571"/>
            <a:ext cx="1310122" cy="13101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B46F06-0B8F-8C18-E0C4-7DBA18C5E4BE}"/>
              </a:ext>
            </a:extLst>
          </p:cNvPr>
          <p:cNvSpPr txBox="1"/>
          <p:nvPr/>
        </p:nvSpPr>
        <p:spPr>
          <a:xfrm>
            <a:off x="4428302" y="2927623"/>
            <a:ext cx="3904167" cy="240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A6C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Samantha, female, age 15 years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6C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036122D6-A160-287B-3480-0235EE823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89198"/>
              </p:ext>
            </p:extLst>
          </p:nvPr>
        </p:nvGraphicFramePr>
        <p:xfrm>
          <a:off x="2834719" y="3981539"/>
          <a:ext cx="6934933" cy="2876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665">
                  <a:extLst>
                    <a:ext uri="{9D8B030D-6E8A-4147-A177-3AD203B41FA5}">
                      <a16:colId xmlns:a16="http://schemas.microsoft.com/office/drawing/2014/main" val="1970771386"/>
                    </a:ext>
                  </a:extLst>
                </a:gridCol>
                <a:gridCol w="4100268">
                  <a:extLst>
                    <a:ext uri="{9D8B030D-6E8A-4147-A177-3AD203B41FA5}">
                      <a16:colId xmlns:a16="http://schemas.microsoft.com/office/drawing/2014/main" val="2724245921"/>
                    </a:ext>
                  </a:extLst>
                </a:gridCol>
              </a:tblGrid>
              <a:tr h="49872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History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Moderate AD during childhood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62991"/>
                  </a:ext>
                </a:extLst>
              </a:tr>
              <a:tr h="685420">
                <a:tc>
                  <a:txBody>
                    <a:bodyPr/>
                    <a:lstStyle/>
                    <a:p>
                      <a:r>
                        <a:rPr lang="en-US" sz="2000" b="1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Presentation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2000" indent="-252000" algn="l" defTabSz="914400" rtl="0" eaLnBrk="1" latinLnBrk="0" hangingPunct="1">
                        <a:buClr>
                          <a:schemeClr val="accent2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AD currently inadequately controlled </a:t>
                      </a:r>
                    </a:p>
                    <a:p>
                      <a:pPr marL="252000" indent="-252000" algn="l" defTabSz="914400" rtl="0" eaLnBrk="1" latinLnBrk="0" hangingPunct="1">
                        <a:buClr>
                          <a:schemeClr val="accent2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Eczema on inner thighs, face, </a:t>
                      </a:r>
                      <a:b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and hands</a:t>
                      </a:r>
                    </a:p>
                    <a:p>
                      <a:pPr marL="252000" indent="-252000" algn="l" defTabSz="914400" rtl="0" eaLnBrk="1" latinLnBrk="0" hangingPunct="1">
                        <a:buClr>
                          <a:schemeClr val="accent2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Experiencing self image issues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922550"/>
                  </a:ext>
                </a:extLst>
              </a:tr>
              <a:tr h="427835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rPr>
                        <a:t>Treatment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00" marR="0" lvl="0" indent="-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Managing with a combination of </a:t>
                      </a:r>
                      <a:b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TCI and TCS</a:t>
                      </a:r>
                    </a:p>
                    <a:p>
                      <a:pPr marL="252000" indent="-252000">
                        <a:buClr>
                          <a:schemeClr val="accent2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80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768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3499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C965E-AF0D-AD5A-102E-6210B6366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3763C49D-21D1-9643-1DEF-B3FA07F31AAE}"/>
              </a:ext>
            </a:extLst>
          </p:cNvPr>
          <p:cNvGrpSpPr/>
          <p:nvPr/>
        </p:nvGrpSpPr>
        <p:grpSpPr>
          <a:xfrm>
            <a:off x="376517" y="1468398"/>
            <a:ext cx="7781364" cy="5114646"/>
            <a:chOff x="376517" y="1743353"/>
            <a:chExt cx="7781364" cy="5114646"/>
          </a:xfrm>
        </p:grpSpPr>
        <p:sp>
          <p:nvSpPr>
            <p:cNvPr id="2" name="Round Same Side Corner Rectangle 1">
              <a:extLst>
                <a:ext uri="{FF2B5EF4-FFF2-40B4-BE49-F238E27FC236}">
                  <a16:creationId xmlns:a16="http://schemas.microsoft.com/office/drawing/2014/main" id="{FD1149D2-8DEA-3205-7E68-817B45425548}"/>
                </a:ext>
              </a:extLst>
            </p:cNvPr>
            <p:cNvSpPr/>
            <p:nvPr/>
          </p:nvSpPr>
          <p:spPr>
            <a:xfrm>
              <a:off x="376517" y="1775012"/>
              <a:ext cx="7781364" cy="5082987"/>
            </a:xfrm>
            <a:prstGeom prst="round2SameRect">
              <a:avLst>
                <a:gd name="adj1" fmla="val 5774"/>
                <a:gd name="adj2" fmla="val 0"/>
              </a:avLst>
            </a:prstGeom>
            <a:solidFill>
              <a:srgbClr val="1D4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4CAC0E28-25B1-A4BD-FB26-81BAE8F1DA54}"/>
                </a:ext>
              </a:extLst>
            </p:cNvPr>
            <p:cNvSpPr/>
            <p:nvPr/>
          </p:nvSpPr>
          <p:spPr>
            <a:xfrm>
              <a:off x="791194" y="2150982"/>
              <a:ext cx="6961020" cy="4691075"/>
            </a:xfrm>
            <a:prstGeom prst="round2SameRect">
              <a:avLst>
                <a:gd name="adj1" fmla="val 5380"/>
                <a:gd name="adj2" fmla="val 0"/>
              </a:avLst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0CC8CBE3-9B53-61C0-5152-F2AE9F9937DB}"/>
                </a:ext>
              </a:extLst>
            </p:cNvPr>
            <p:cNvSpPr/>
            <p:nvPr/>
          </p:nvSpPr>
          <p:spPr>
            <a:xfrm>
              <a:off x="2039588" y="1877170"/>
              <a:ext cx="4445876" cy="605962"/>
            </a:xfrm>
            <a:prstGeom prst="roundRect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4BA1629F-2735-5B8B-28BE-614821CE7DE2}"/>
                </a:ext>
              </a:extLst>
            </p:cNvPr>
            <p:cNvSpPr/>
            <p:nvPr/>
          </p:nvSpPr>
          <p:spPr>
            <a:xfrm rot="10800000">
              <a:off x="2532200" y="1743353"/>
              <a:ext cx="3460653" cy="342300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F933C70-A7EF-FF4B-CD70-1D048AB9460D}"/>
                </a:ext>
              </a:extLst>
            </p:cNvPr>
            <p:cNvGrpSpPr/>
            <p:nvPr/>
          </p:nvGrpSpPr>
          <p:grpSpPr>
            <a:xfrm flipH="1">
              <a:off x="2679803" y="1840341"/>
              <a:ext cx="3240318" cy="53773"/>
              <a:chOff x="2841171" y="1840341"/>
              <a:chExt cx="3240318" cy="53773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72C5CDA1-7BE9-0347-3DF5-B813EBEF3D16}"/>
                  </a:ext>
                </a:extLst>
              </p:cNvPr>
              <p:cNvSpPr/>
              <p:nvPr/>
            </p:nvSpPr>
            <p:spPr>
              <a:xfrm>
                <a:off x="2841171" y="1840341"/>
                <a:ext cx="2073082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2725363F-4417-6945-B37A-CDEEC60C4DBD}"/>
                  </a:ext>
                </a:extLst>
              </p:cNvPr>
              <p:cNvSpPr/>
              <p:nvPr/>
            </p:nvSpPr>
            <p:spPr>
              <a:xfrm>
                <a:off x="5061860" y="1840341"/>
                <a:ext cx="1019629" cy="537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4E65A8C-9E4B-F261-29AA-F8285D81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20B1B7-E3D0-132C-90A8-E342AECD50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92824"/>
            <a:ext cx="12192000" cy="265176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1066C1B2-1DAB-4C83-43D8-9B88FA729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53032"/>
              </p:ext>
            </p:extLst>
          </p:nvPr>
        </p:nvGraphicFramePr>
        <p:xfrm>
          <a:off x="786844" y="3693802"/>
          <a:ext cx="6934933" cy="2876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665">
                  <a:extLst>
                    <a:ext uri="{9D8B030D-6E8A-4147-A177-3AD203B41FA5}">
                      <a16:colId xmlns:a16="http://schemas.microsoft.com/office/drawing/2014/main" val="1970771386"/>
                    </a:ext>
                  </a:extLst>
                </a:gridCol>
                <a:gridCol w="4100268">
                  <a:extLst>
                    <a:ext uri="{9D8B030D-6E8A-4147-A177-3AD203B41FA5}">
                      <a16:colId xmlns:a16="http://schemas.microsoft.com/office/drawing/2014/main" val="2724245921"/>
                    </a:ext>
                  </a:extLst>
                </a:gridCol>
              </a:tblGrid>
              <a:tr h="49872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History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Moderate AD during childhood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62991"/>
                  </a:ext>
                </a:extLst>
              </a:tr>
              <a:tr h="685420">
                <a:tc>
                  <a:txBody>
                    <a:bodyPr/>
                    <a:lstStyle/>
                    <a:p>
                      <a:r>
                        <a:rPr lang="en-US" sz="2000" b="1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Presentation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2000" indent="-252000" algn="l" defTabSz="914400" rtl="0" eaLnBrk="1" latinLnBrk="0" hangingPunct="1">
                        <a:buClr>
                          <a:schemeClr val="accent2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AD currently inadequately controlled </a:t>
                      </a:r>
                    </a:p>
                    <a:p>
                      <a:pPr marL="252000" indent="-252000" algn="l" defTabSz="914400" rtl="0" eaLnBrk="1" latinLnBrk="0" hangingPunct="1">
                        <a:buClr>
                          <a:schemeClr val="accent2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Eczema on inner thighs, face, </a:t>
                      </a:r>
                      <a:b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and hands</a:t>
                      </a:r>
                    </a:p>
                    <a:p>
                      <a:pPr marL="252000" indent="-252000" algn="l" defTabSz="914400" rtl="0" eaLnBrk="1" latinLnBrk="0" hangingPunct="1">
                        <a:buClr>
                          <a:schemeClr val="accent2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Experiencing self image issues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922550"/>
                  </a:ext>
                </a:extLst>
              </a:tr>
              <a:tr h="427835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rPr>
                        <a:t>Treatment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00" marR="0" lvl="0" indent="-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Managing with a combination of </a:t>
                      </a:r>
                      <a:b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TCI and TCS</a:t>
                      </a:r>
                    </a:p>
                    <a:p>
                      <a:pPr marL="252000" indent="-252000">
                        <a:buClr>
                          <a:schemeClr val="accent2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80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76827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77E309-B1EF-675F-96E1-84B95376A6B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750" y="2204615"/>
            <a:ext cx="1310122" cy="1310122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06CEA8-E17B-EDA2-F764-B0864C839591}"/>
              </a:ext>
            </a:extLst>
          </p:cNvPr>
          <p:cNvSpPr/>
          <p:nvPr/>
        </p:nvSpPr>
        <p:spPr>
          <a:xfrm>
            <a:off x="8539566" y="1090666"/>
            <a:ext cx="3652433" cy="5502157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D8831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4B78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Considerations</a:t>
            </a:r>
          </a:p>
          <a:p>
            <a:pPr marL="252000" lvl="0" indent="-252000">
              <a:spcAft>
                <a:spcPts val="600"/>
              </a:spcAft>
              <a:buClr>
                <a:srgbClr val="64B78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</a:rPr>
              <a:t>Samantha wants an effective, uncomplicated regimen.</a:t>
            </a:r>
          </a:p>
          <a:p>
            <a:pPr marL="252000" lvl="0" indent="-252000">
              <a:spcAft>
                <a:spcPts val="600"/>
              </a:spcAft>
              <a:buClr>
                <a:srgbClr val="64B78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</a:rPr>
              <a:t>She has seen some worrying things about TCS on social media.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4B781">
                  <a:lumMod val="75000"/>
                </a:srgbClr>
              </a:buClr>
              <a:buSzTx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6C6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7C11D-BD17-0E62-674F-CF5B1FFC1F40}"/>
              </a:ext>
            </a:extLst>
          </p:cNvPr>
          <p:cNvSpPr txBox="1"/>
          <p:nvPr/>
        </p:nvSpPr>
        <p:spPr>
          <a:xfrm>
            <a:off x="2380428" y="2652666"/>
            <a:ext cx="4105036" cy="4521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A6C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Samantha, female, age 15 years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6C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7711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591E3E-F4C2-46FE-8F07-9C9FDE54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Itch Is a Hallmark Symptom of AD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91557A-A0A3-AE03-254B-2FB0ED6B6F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err="1"/>
              <a:t>Vicho</a:t>
            </a:r>
            <a:r>
              <a:rPr lang="en-US"/>
              <a:t>-de-la-Fuente N, et al. J Adv </a:t>
            </a:r>
            <a:r>
              <a:rPr lang="en-US" err="1"/>
              <a:t>Nurs</a:t>
            </a:r>
            <a:r>
              <a:rPr lang="en-US"/>
              <a:t>. 2025;81:4360-4387.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35F5A3-DF3B-77BD-C55C-4D1B4C20D6AD}"/>
              </a:ext>
            </a:extLst>
          </p:cNvPr>
          <p:cNvGrpSpPr/>
          <p:nvPr/>
        </p:nvGrpSpPr>
        <p:grpSpPr>
          <a:xfrm>
            <a:off x="229692" y="1880649"/>
            <a:ext cx="11533937" cy="4062952"/>
            <a:chOff x="1009395" y="1966373"/>
            <a:chExt cx="10173210" cy="35836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8B6851-28CB-9F4E-B40E-C51BDBB94AB7}"/>
                </a:ext>
              </a:extLst>
            </p:cNvPr>
            <p:cNvGrpSpPr/>
            <p:nvPr/>
          </p:nvGrpSpPr>
          <p:grpSpPr>
            <a:xfrm>
              <a:off x="4190899" y="2322989"/>
              <a:ext cx="986258" cy="2870457"/>
              <a:chOff x="4190899" y="2322989"/>
              <a:chExt cx="986258" cy="2870457"/>
            </a:xfrm>
          </p:grpSpPr>
          <p:cxnSp>
            <p:nvCxnSpPr>
              <p:cNvPr id="33" name="Elbow Connector 16">
                <a:extLst>
                  <a:ext uri="{FF2B5EF4-FFF2-40B4-BE49-F238E27FC236}">
                    <a16:creationId xmlns:a16="http://schemas.microsoft.com/office/drawing/2014/main" id="{8C3B2D1A-121F-074E-AE21-1C387F288B11}"/>
                  </a:ext>
                </a:extLst>
              </p:cNvPr>
              <p:cNvCxnSpPr>
                <a:cxnSpLocks/>
                <a:stCxn id="37" idx="1"/>
                <a:endCxn id="54" idx="1"/>
              </p:cNvCxnSpPr>
              <p:nvPr/>
            </p:nvCxnSpPr>
            <p:spPr>
              <a:xfrm rot="10800000" flipV="1">
                <a:off x="5123938" y="2322989"/>
                <a:ext cx="12700" cy="2870457"/>
              </a:xfrm>
              <a:prstGeom prst="bentConnector3">
                <a:avLst>
                  <a:gd name="adj1" fmla="val 3294339"/>
                </a:avLst>
              </a:prstGeom>
              <a:ln w="9525">
                <a:solidFill>
                  <a:schemeClr val="tx1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4E8ADE32-2E88-344A-BF9B-51848F665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1831" y="3292952"/>
                <a:ext cx="465326" cy="75"/>
              </a:xfrm>
              <a:prstGeom prst="straightConnector1">
                <a:avLst/>
              </a:prstGeom>
              <a:ln w="9525">
                <a:solidFill>
                  <a:schemeClr val="tx1">
                    <a:lumMod val="60000"/>
                    <a:lumOff val="4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81E7CD0F-2666-E149-8DC4-8159C013DE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1831" y="4223700"/>
                <a:ext cx="465326" cy="75"/>
              </a:xfrm>
              <a:prstGeom prst="straightConnector1">
                <a:avLst/>
              </a:prstGeom>
              <a:ln w="9525">
                <a:solidFill>
                  <a:schemeClr val="tx1">
                    <a:lumMod val="60000"/>
                    <a:lumOff val="4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AC6081D-ED55-954A-A79E-73DE2F9869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90899" y="3758184"/>
                <a:ext cx="524683" cy="0"/>
              </a:xfrm>
              <a:prstGeom prst="straightConnector1">
                <a:avLst/>
              </a:prstGeom>
              <a:ln w="9525">
                <a:solidFill>
                  <a:schemeClr val="tx1">
                    <a:lumMod val="60000"/>
                    <a:lumOff val="40000"/>
                  </a:schemeClr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4F3B25B-59CC-46F6-8B7D-7C1E518C7724}"/>
                </a:ext>
              </a:extLst>
            </p:cNvPr>
            <p:cNvSpPr/>
            <p:nvPr/>
          </p:nvSpPr>
          <p:spPr>
            <a:xfrm>
              <a:off x="1009395" y="2252589"/>
              <a:ext cx="3011618" cy="3011617"/>
            </a:xfrm>
            <a:prstGeom prst="ellipse">
              <a:avLst/>
            </a:prstGeom>
            <a:solidFill>
              <a:srgbClr val="D0D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64AA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8DCED65-CADC-48DB-9F5D-FB0894F05615}"/>
                </a:ext>
              </a:extLst>
            </p:cNvPr>
            <p:cNvSpPr/>
            <p:nvPr/>
          </p:nvSpPr>
          <p:spPr>
            <a:xfrm>
              <a:off x="5879084" y="1966373"/>
              <a:ext cx="5303521" cy="7132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r>
                <a:rPr lang="en-US" sz="2000">
                  <a:solidFill>
                    <a:srgbClr val="6A6C6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also be experienced as pain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F1A33C6-4A27-435B-BD03-3EC1B7937431}"/>
                </a:ext>
              </a:extLst>
            </p:cNvPr>
            <p:cNvSpPr/>
            <p:nvPr/>
          </p:nvSpPr>
          <p:spPr>
            <a:xfrm>
              <a:off x="5879084" y="2936373"/>
              <a:ext cx="5303521" cy="7132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91440" tIns="45720" rIns="91440" bIns="45720" anchor="ctr" anchorCtr="0">
              <a:noAutofit/>
            </a:bodyPr>
            <a:lstStyle/>
            <a:p>
              <a:pPr lvl="0"/>
              <a:r>
                <a:rPr lang="en-US" sz="2000">
                  <a:solidFill>
                    <a:srgbClr val="6A6C6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peak at night, disturb sleep, impacting quality of life and long-term poor sleep habits</a:t>
              </a:r>
              <a:endPara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8DBA694-D30D-449B-A562-1807CAAB2D66}"/>
                </a:ext>
              </a:extLst>
            </p:cNvPr>
            <p:cNvSpPr/>
            <p:nvPr/>
          </p:nvSpPr>
          <p:spPr>
            <a:xfrm>
              <a:off x="5879084" y="3866193"/>
              <a:ext cx="5303521" cy="715089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lvl="0"/>
              <a:r>
                <a:rPr lang="en-US" sz="2000">
                  <a:solidFill>
                    <a:srgbClr val="6A6C6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lead to absenteeism from or presenteeism </a:t>
              </a:r>
              <a:br>
                <a:rPr lang="en-US" sz="2000">
                  <a:solidFill>
                    <a:srgbClr val="6A6C6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>
                  <a:solidFill>
                    <a:srgbClr val="6A6C6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school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8741CA8-FC5D-459B-AC04-1F1958AA5C28}"/>
                </a:ext>
              </a:extLst>
            </p:cNvPr>
            <p:cNvSpPr/>
            <p:nvPr/>
          </p:nvSpPr>
          <p:spPr>
            <a:xfrm>
              <a:off x="5879084" y="4836261"/>
              <a:ext cx="5303521" cy="7132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lvl="0"/>
              <a:r>
                <a:rPr lang="en-US" sz="2000">
                  <a:solidFill>
                    <a:srgbClr val="6A6C6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 impact on family well-being/social life/activities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C95FD3E-02ED-4887-B06C-E81DF107E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23938" y="4836898"/>
              <a:ext cx="713096" cy="71309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13D9C67-41DE-AD48-90F4-03AA7AFBB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23938" y="2936441"/>
              <a:ext cx="713096" cy="71309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DDC630E-93AB-A74C-95BF-DF2207F1B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23938" y="1966441"/>
              <a:ext cx="713096" cy="71309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B099B0A-E558-C74B-8EB8-5C17169E4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23938" y="3867189"/>
              <a:ext cx="713096" cy="713096"/>
            </a:xfrm>
            <a:prstGeom prst="rect">
              <a:avLst/>
            </a:prstGeom>
          </p:spPr>
        </p:pic>
        <p:pic>
          <p:nvPicPr>
            <p:cNvPr id="7" name="Picture 6" descr="A blue circle with a hand squeezing it&#10;&#10;AI-generated content may be incorrect.">
              <a:extLst>
                <a:ext uri="{FF2B5EF4-FFF2-40B4-BE49-F238E27FC236}">
                  <a16:creationId xmlns:a16="http://schemas.microsoft.com/office/drawing/2014/main" id="{A98ABF37-B399-6222-0313-48B9D7A61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330" y="2360568"/>
              <a:ext cx="2794637" cy="2794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745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13368-0BC7-700E-53B6-606A50B81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451BA6-8570-62C8-4C97-B9DEF468A725}"/>
              </a:ext>
            </a:extLst>
          </p:cNvPr>
          <p:cNvSpPr/>
          <p:nvPr/>
        </p:nvSpPr>
        <p:spPr>
          <a:xfrm>
            <a:off x="0" y="1088136"/>
            <a:ext cx="4065747" cy="53680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1D8205F-C729-3A43-AACE-67B45F3CCEE1}"/>
              </a:ext>
            </a:extLst>
          </p:cNvPr>
          <p:cNvSpPr/>
          <p:nvPr/>
        </p:nvSpPr>
        <p:spPr>
          <a:xfrm>
            <a:off x="8126253" y="1097806"/>
            <a:ext cx="4065747" cy="53583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24E03B-2C29-E630-481C-A7A7F24E63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/>
              <a:t>JAK, Janus kinase.</a:t>
            </a:r>
          </a:p>
          <a:p>
            <a:r>
              <a:rPr lang="en-US"/>
              <a:t>1. FDA. Roflumilast PI. 2018; 2. FDA. </a:t>
            </a:r>
            <a:r>
              <a:rPr lang="en-US" err="1"/>
              <a:t>Tapinarof</a:t>
            </a:r>
            <a:r>
              <a:rPr lang="en-US"/>
              <a:t> PI. 2022; 3. FDA. </a:t>
            </a:r>
            <a:r>
              <a:rPr lang="en-US" err="1"/>
              <a:t>Ruxolitinib</a:t>
            </a:r>
            <a:r>
              <a:rPr lang="en-US"/>
              <a:t> PI. 2018.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CD0D4F-CEAA-0467-4895-5CBC16C04AE7}"/>
              </a:ext>
            </a:extLst>
          </p:cNvPr>
          <p:cNvCxnSpPr/>
          <p:nvPr/>
        </p:nvCxnSpPr>
        <p:spPr>
          <a:xfrm>
            <a:off x="416602" y="2491495"/>
            <a:ext cx="926252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EDD50A8-9A8F-743E-612C-C0050C8DC056}"/>
              </a:ext>
            </a:extLst>
          </p:cNvPr>
          <p:cNvSpPr/>
          <p:nvPr/>
        </p:nvSpPr>
        <p:spPr>
          <a:xfrm>
            <a:off x="416603" y="2553195"/>
            <a:ext cx="3408637" cy="304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lvl="0" defTabSz="914400"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sz="2800" b="1">
                <a:solidFill>
                  <a:srgbClr val="064AA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Roflumilast</a:t>
            </a:r>
            <a:r>
              <a:rPr lang="en-US" sz="2800" b="1" baseline="30000">
                <a:solidFill>
                  <a:srgbClr val="064AA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</a:p>
          <a:p>
            <a:pPr marL="252000" marR="0" lvl="1" indent="-252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64AA7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Topical PDE-4 inhibitor</a:t>
            </a:r>
          </a:p>
          <a:p>
            <a:pPr marL="252000" marR="0" lvl="1" indent="-252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64AA7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0.15%</a:t>
            </a:r>
          </a:p>
          <a:p>
            <a:pPr marL="252000" marR="0" lvl="1" indent="-252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64AA7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kumimoji="0" lang="en-US" sz="2000" b="0" i="0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 years or older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A6C6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11C83-F8AB-6984-87F4-3F2F8C422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54" y="1368038"/>
            <a:ext cx="914400" cy="9144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3A6DF3-C10F-D1D7-5D94-2AAE498DD584}"/>
              </a:ext>
            </a:extLst>
          </p:cNvPr>
          <p:cNvCxnSpPr/>
          <p:nvPr/>
        </p:nvCxnSpPr>
        <p:spPr>
          <a:xfrm>
            <a:off x="4391302" y="2491495"/>
            <a:ext cx="926252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FEA8E9-1F81-05F7-0631-A6641F8883B1}"/>
              </a:ext>
            </a:extLst>
          </p:cNvPr>
          <p:cNvCxnSpPr/>
          <p:nvPr/>
        </p:nvCxnSpPr>
        <p:spPr>
          <a:xfrm>
            <a:off x="8420468" y="2491495"/>
            <a:ext cx="926252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076AE87-E9D6-48B0-086B-41AE4EF71B34}"/>
              </a:ext>
            </a:extLst>
          </p:cNvPr>
          <p:cNvSpPr/>
          <p:nvPr/>
        </p:nvSpPr>
        <p:spPr>
          <a:xfrm>
            <a:off x="8456717" y="2552670"/>
            <a:ext cx="3404817" cy="304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lvl="0" defTabSz="914400">
              <a:lnSpc>
                <a:spcPct val="90000"/>
              </a:lnSpc>
              <a:spcAft>
                <a:spcPts val="2400"/>
              </a:spcAft>
              <a:buClr>
                <a:srgbClr val="64B781"/>
              </a:buClr>
              <a:defRPr/>
            </a:pPr>
            <a:r>
              <a:rPr lang="en-US" sz="2800" b="1" err="1">
                <a:solidFill>
                  <a:srgbClr val="439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Ruxolitinib</a:t>
            </a:r>
            <a:r>
              <a:rPr lang="en-US" sz="2800" b="1" baseline="30000">
                <a:solidFill>
                  <a:srgbClr val="439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  <a:endParaRPr kumimoji="0" lang="en-US" sz="2800" b="1" i="0" u="none" strike="noStrike" kern="1200" cap="none" spc="0" normalizeH="0" noProof="0">
              <a:ln>
                <a:noFill/>
              </a:ln>
              <a:solidFill>
                <a:srgbClr val="4391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1" indent="-252000">
              <a:lnSpc>
                <a:spcPct val="90000"/>
              </a:lnSpc>
              <a:spcAft>
                <a:spcPts val="600"/>
              </a:spcAft>
              <a:buClr>
                <a:srgbClr val="64B781">
                  <a:lumMod val="75000"/>
                </a:srgbClr>
              </a:buClr>
              <a:buFont typeface="Wingdings" pitchFamily="2" charset="2"/>
              <a:buChar char="§"/>
              <a:defRPr/>
            </a:pPr>
            <a:r>
              <a:rPr lang="en-US" sz="2000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Topical JAK inhibitor</a:t>
            </a:r>
          </a:p>
          <a:p>
            <a:pPr marL="252000" lvl="1" indent="-252000">
              <a:lnSpc>
                <a:spcPct val="90000"/>
              </a:lnSpc>
              <a:spcAft>
                <a:spcPts val="600"/>
              </a:spcAft>
              <a:buClr>
                <a:srgbClr val="64B781">
                  <a:lumMod val="75000"/>
                </a:srgbClr>
              </a:buClr>
              <a:buFont typeface="Wingdings" pitchFamily="2" charset="2"/>
              <a:buChar char="§"/>
              <a:defRPr/>
            </a:pPr>
            <a:r>
              <a:rPr lang="en-US" sz="2000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12 years or older</a:t>
            </a:r>
          </a:p>
          <a:p>
            <a:pPr marL="252000" lvl="1" indent="-252000">
              <a:lnSpc>
                <a:spcPct val="90000"/>
              </a:lnSpc>
              <a:spcAft>
                <a:spcPts val="600"/>
              </a:spcAft>
              <a:buClr>
                <a:srgbClr val="64B781">
                  <a:lumMod val="75000"/>
                </a:srgbClr>
              </a:buClr>
              <a:buFont typeface="Wingdings" pitchFamily="2" charset="2"/>
              <a:buChar char="§"/>
              <a:defRPr/>
            </a:pPr>
            <a:r>
              <a:rPr lang="en-US" sz="2000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BSA 20%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48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C18ABD-35CC-6B02-401C-7B68A31DC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302" y="1368038"/>
            <a:ext cx="914400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C42373-A232-E935-4E24-168A711A4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0468" y="1368038"/>
            <a:ext cx="914400" cy="9144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6208F24-C740-9BDC-4FFE-1A24D060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Treatment Options for Samantha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B26230-E587-7374-389E-D3CDF0361542}"/>
              </a:ext>
            </a:extLst>
          </p:cNvPr>
          <p:cNvSpPr/>
          <p:nvPr/>
        </p:nvSpPr>
        <p:spPr>
          <a:xfrm>
            <a:off x="4407183" y="2491495"/>
            <a:ext cx="3404817" cy="304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lvl="0" defTabSz="914400">
              <a:lnSpc>
                <a:spcPct val="90000"/>
              </a:lnSpc>
              <a:spcAft>
                <a:spcPts val="2400"/>
              </a:spcAft>
              <a:buClr>
                <a:srgbClr val="FC8730"/>
              </a:buClr>
              <a:defRPr/>
            </a:pPr>
            <a:r>
              <a:rPr lang="en-US" sz="28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Tapinarof</a:t>
            </a:r>
            <a:r>
              <a:rPr lang="en-US" sz="2800" b="1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kumimoji="0" lang="en-US" sz="2800" b="1" i="0" u="none" strike="noStrike" kern="1200" cap="none" spc="0" normalizeH="0" baseline="3000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1" indent="-252000">
              <a:lnSpc>
                <a:spcPct val="90000"/>
              </a:lnSpc>
              <a:spcAft>
                <a:spcPts val="600"/>
              </a:spcAft>
              <a:buClr>
                <a:srgbClr val="064AA7"/>
              </a:buClr>
              <a:buFont typeface="Wingdings" pitchFamily="2" charset="2"/>
              <a:buChar char="§"/>
              <a:defRPr/>
            </a:pPr>
            <a:r>
              <a:rPr lang="en-US" sz="2000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2 years or older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A6C6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marR="0" lvl="1" indent="-2520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64AA7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Topical aryl hydrocarbon receptor agonist</a:t>
            </a:r>
          </a:p>
          <a:p>
            <a:pPr marL="252000" marR="0" lvl="1" indent="-2520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64AA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Nonsteroidal</a:t>
            </a:r>
          </a:p>
          <a:p>
            <a:pPr marL="252000" marR="0" lvl="1" indent="-2520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64AA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 be applied anywhere on body</a:t>
            </a:r>
          </a:p>
          <a:p>
            <a:pPr marL="252000" marR="0" lvl="1" indent="-2520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64AA7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recently approved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6C6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17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68D6B-EC96-90B7-5C55-0D639928F9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082675"/>
            <a:ext cx="12192000" cy="828674"/>
          </a:xfrm>
        </p:spPr>
        <p:txBody>
          <a:bodyPr/>
          <a:lstStyle/>
          <a:p>
            <a:r>
              <a:rPr lang="en-US"/>
              <a:t>Early and statistically significant achievement of a minimum 4-point improvement in PP-NRS from baseline through week 8 with </a:t>
            </a:r>
            <a:r>
              <a:rPr lang="en-US" err="1"/>
              <a:t>tapinarof</a:t>
            </a:r>
            <a:r>
              <a:rPr lang="en-US"/>
              <a:t> cream 1% once daily in ADORING trials 1 and 2.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AD19E-10D4-A1D0-1736-1337AAB8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</p:spPr>
        <p:txBody>
          <a:bodyPr>
            <a:noAutofit/>
          </a:bodyPr>
          <a:lstStyle/>
          <a:p>
            <a:r>
              <a:rPr lang="en-US"/>
              <a:t>Itch Improvement </a:t>
            </a:r>
            <a:br>
              <a:rPr lang="en-US"/>
            </a:br>
            <a:r>
              <a:rPr lang="en-US" sz="2800" err="1"/>
              <a:t>Tapinarof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250DFF-67A4-95C3-CAB0-74B01463B1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92824"/>
            <a:ext cx="12191999" cy="265176"/>
          </a:xfrm>
        </p:spPr>
        <p:txBody>
          <a:bodyPr/>
          <a:lstStyle/>
          <a:p>
            <a:r>
              <a:rPr lang="en-US"/>
              <a:t>Simpson EL, et al. J Drugs Dermatol. 2025;24:600-607.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1A8AF9-5440-35B8-4318-08AC64BEA9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2" t="2520" r="2310"/>
          <a:stretch>
            <a:fillRect/>
          </a:stretch>
        </p:blipFill>
        <p:spPr>
          <a:xfrm>
            <a:off x="266700" y="2219325"/>
            <a:ext cx="11658600" cy="422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899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8D5-B502-90B4-B748-4E936A85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</p:spPr>
        <p:txBody>
          <a:bodyPr>
            <a:noAutofit/>
          </a:bodyPr>
          <a:lstStyle/>
          <a:p>
            <a:r>
              <a:rPr lang="en-US"/>
              <a:t>IGA Improvement</a:t>
            </a:r>
            <a:br>
              <a:rPr lang="en-US"/>
            </a:br>
            <a:r>
              <a:rPr lang="en-US" sz="2800"/>
              <a:t>Roflumilast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80C35-22D2-50F7-9B61-21AF2F6CB2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92824"/>
            <a:ext cx="12191999" cy="265176"/>
          </a:xfrm>
        </p:spPr>
        <p:txBody>
          <a:bodyPr/>
          <a:lstStyle/>
          <a:p>
            <a:r>
              <a:rPr lang="en-US"/>
              <a:t>WI-NRS, Worst Itch Numeric Rating Scale.</a:t>
            </a:r>
          </a:p>
          <a:p>
            <a:r>
              <a:rPr lang="en-US"/>
              <a:t>Simpson EL, et al. JAMA Dermatol. 2024;160:1161-1170.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28DA0-12FC-3BF2-D9EC-5BE7F1FB92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774"/>
          <a:stretch>
            <a:fillRect/>
          </a:stretch>
        </p:blipFill>
        <p:spPr>
          <a:xfrm>
            <a:off x="1536191" y="1180733"/>
            <a:ext cx="3655437" cy="2513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E47499-78C6-69A6-7888-33399CC80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133" y="1900427"/>
            <a:ext cx="6327762" cy="43282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3934AC-B18C-3B6D-8E24-60E956D583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563"/>
          <a:stretch>
            <a:fillRect/>
          </a:stretch>
        </p:blipFill>
        <p:spPr>
          <a:xfrm>
            <a:off x="1618487" y="3913632"/>
            <a:ext cx="3819598" cy="251335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3C01C2-F08C-0869-719B-B21A63FA675C}"/>
              </a:ext>
            </a:extLst>
          </p:cNvPr>
          <p:cNvCxnSpPr/>
          <p:nvPr/>
        </p:nvCxnSpPr>
        <p:spPr>
          <a:xfrm>
            <a:off x="5684521" y="1847088"/>
            <a:ext cx="0" cy="4328255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24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F6FA3-DC90-DABD-FE6D-3D850727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</p:spPr>
        <p:txBody>
          <a:bodyPr>
            <a:noAutofit/>
          </a:bodyPr>
          <a:lstStyle/>
          <a:p>
            <a:r>
              <a:rPr lang="en-US"/>
              <a:t>IGA Improvement</a:t>
            </a:r>
            <a:br>
              <a:rPr lang="en-US"/>
            </a:br>
            <a:r>
              <a:rPr lang="en-US" sz="2800" err="1"/>
              <a:t>Ruxolitinib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7161B2-DDA4-4772-6F21-520820670C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212121"/>
                </a:solidFill>
              </a:rPr>
              <a:t>IGA-TS, Investigator’s Global Assessment treatment success.</a:t>
            </a:r>
          </a:p>
          <a:p>
            <a:r>
              <a:rPr lang="en-US" err="1">
                <a:solidFill>
                  <a:srgbClr val="212121"/>
                </a:solidFill>
              </a:rPr>
              <a:t>Eichenfield</a:t>
            </a:r>
            <a:r>
              <a:rPr lang="en-US">
                <a:solidFill>
                  <a:srgbClr val="212121"/>
                </a:solidFill>
              </a:rPr>
              <a:t> LF, et al. Am J Clin Dermatol. 2024;25:669-683.</a:t>
            </a: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BCE4A5-1BD3-9B24-B07B-E45EBB27CE91}"/>
              </a:ext>
            </a:extLst>
          </p:cNvPr>
          <p:cNvGrpSpPr/>
          <p:nvPr/>
        </p:nvGrpSpPr>
        <p:grpSpPr>
          <a:xfrm>
            <a:off x="2541278" y="1467439"/>
            <a:ext cx="7109442" cy="4831350"/>
            <a:chOff x="3295650" y="1524000"/>
            <a:chExt cx="5929581" cy="48313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B496D9-7EA9-57F9-77AC-2B090BE3E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255" t="6323"/>
            <a:stretch>
              <a:fillRect/>
            </a:stretch>
          </p:blipFill>
          <p:spPr>
            <a:xfrm>
              <a:off x="3295650" y="1524000"/>
              <a:ext cx="5929581" cy="483135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4CB50F-316F-C5A0-A37B-36DAEA497356}"/>
                </a:ext>
              </a:extLst>
            </p:cNvPr>
            <p:cNvSpPr/>
            <p:nvPr/>
          </p:nvSpPr>
          <p:spPr>
            <a:xfrm>
              <a:off x="3429000" y="1524000"/>
              <a:ext cx="266700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2843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B421-6B2C-ECCE-B13F-80A38D8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</p:spPr>
        <p:txBody>
          <a:bodyPr>
            <a:noAutofit/>
          </a:bodyPr>
          <a:lstStyle/>
          <a:p>
            <a:r>
              <a:rPr lang="en-US"/>
              <a:t>Itch Improvement</a:t>
            </a:r>
            <a:br>
              <a:rPr lang="en-US"/>
            </a:br>
            <a:r>
              <a:rPr lang="en-US" sz="2800" err="1"/>
              <a:t>Ruxolitinb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31B597-D269-83EC-DBA8-524ECEA84A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92824"/>
            <a:ext cx="12191999" cy="265176"/>
          </a:xfrm>
        </p:spPr>
        <p:txBody>
          <a:bodyPr/>
          <a:lstStyle/>
          <a:p>
            <a:r>
              <a:rPr lang="en-US"/>
              <a:t>NRS4, Itch Numerical Rating Scale 4.</a:t>
            </a:r>
          </a:p>
          <a:p>
            <a:r>
              <a:rPr lang="en-US" err="1"/>
              <a:t>Eichenfield</a:t>
            </a:r>
            <a:r>
              <a:rPr lang="en-US"/>
              <a:t> LF, et al. Am J Clin Dermatol. 2024;25:669-683.</a:t>
            </a:r>
            <a:endParaRPr lang="en-US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E95C7C-DB6C-E93F-43EE-E80A9914F7D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320514" y="1835247"/>
            <a:ext cx="6070860" cy="430688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E8F679-B12F-2D37-05D5-B46664149D2D}"/>
              </a:ext>
            </a:extLst>
          </p:cNvPr>
          <p:cNvSpPr/>
          <p:nvPr/>
        </p:nvSpPr>
        <p:spPr>
          <a:xfrm>
            <a:off x="323744" y="1957825"/>
            <a:ext cx="438831" cy="479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E3E84E-7C9E-40D4-6B04-E9166ACABC54}"/>
              </a:ext>
            </a:extLst>
          </p:cNvPr>
          <p:cNvGrpSpPr/>
          <p:nvPr/>
        </p:nvGrpSpPr>
        <p:grpSpPr>
          <a:xfrm>
            <a:off x="6457904" y="1718162"/>
            <a:ext cx="5483711" cy="4393173"/>
            <a:chOff x="6457905" y="1595584"/>
            <a:chExt cx="5201376" cy="43931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138E14-CD2F-F9EF-16F4-40D6E389D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7905" y="1625698"/>
              <a:ext cx="5201376" cy="436305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13770B-45EE-3D5B-DA26-6B8807CD4A45}"/>
                </a:ext>
              </a:extLst>
            </p:cNvPr>
            <p:cNvSpPr/>
            <p:nvPr/>
          </p:nvSpPr>
          <p:spPr>
            <a:xfrm>
              <a:off x="6457905" y="1595584"/>
              <a:ext cx="438831" cy="479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3451DF-DCF2-D741-040B-1783CEB23C3B}"/>
              </a:ext>
            </a:extLst>
          </p:cNvPr>
          <p:cNvCxnSpPr/>
          <p:nvPr/>
        </p:nvCxnSpPr>
        <p:spPr>
          <a:xfrm>
            <a:off x="6096001" y="1783080"/>
            <a:ext cx="0" cy="4328255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732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</p:spPr>
        <p:txBody>
          <a:bodyPr>
            <a:noAutofit/>
          </a:bodyPr>
          <a:lstStyle/>
          <a:p>
            <a:r>
              <a:rPr lang="en-US"/>
              <a:t>Key Considerations for Selecting a Topical Nonsteroidal in This 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ACE2-6D72-A457-D55A-F5811F009D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92824"/>
            <a:ext cx="12191999" cy="265176"/>
          </a:xfrm>
        </p:spPr>
        <p:txBody>
          <a:bodyPr/>
          <a:lstStyle/>
          <a:p>
            <a:r>
              <a:rPr lang="en-US"/>
              <a:t>Expert opinion.</a:t>
            </a:r>
          </a:p>
        </p:txBody>
      </p:sp>
      <p:sp>
        <p:nvSpPr>
          <p:cNvPr id="36" name="Freeform 35"/>
          <p:cNvSpPr/>
          <p:nvPr/>
        </p:nvSpPr>
        <p:spPr>
          <a:xfrm>
            <a:off x="-1661160" y="6839144"/>
            <a:ext cx="25521" cy="18857"/>
          </a:xfrm>
          <a:custGeom>
            <a:avLst/>
            <a:gdLst>
              <a:gd name="connsiteX0" fmla="*/ 0 w 25521"/>
              <a:gd name="connsiteY0" fmla="*/ 0 h 18857"/>
              <a:gd name="connsiteX1" fmla="*/ 25521 w 25521"/>
              <a:gd name="connsiteY1" fmla="*/ 18857 h 18857"/>
              <a:gd name="connsiteX2" fmla="*/ 0 w 25521"/>
              <a:gd name="connsiteY2" fmla="*/ 18857 h 18857"/>
              <a:gd name="connsiteX3" fmla="*/ 0 w 25521"/>
              <a:gd name="connsiteY3" fmla="*/ 0 h 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1" h="18857">
                <a:moveTo>
                  <a:pt x="0" y="0"/>
                </a:moveTo>
                <a:lnTo>
                  <a:pt x="25521" y="18857"/>
                </a:lnTo>
                <a:lnTo>
                  <a:pt x="0" y="1885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631D74-BC20-F94F-93E6-D054C9AE617F}"/>
              </a:ext>
            </a:extLst>
          </p:cNvPr>
          <p:cNvGrpSpPr/>
          <p:nvPr/>
        </p:nvGrpSpPr>
        <p:grpSpPr>
          <a:xfrm>
            <a:off x="719667" y="1495994"/>
            <a:ext cx="10752664" cy="4948555"/>
            <a:chOff x="5231068" y="1523406"/>
            <a:chExt cx="10752664" cy="494855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35E6085-D526-9F42-8414-B51E404162E4}"/>
                </a:ext>
              </a:extLst>
            </p:cNvPr>
            <p:cNvGrpSpPr/>
            <p:nvPr/>
          </p:nvGrpSpPr>
          <p:grpSpPr>
            <a:xfrm>
              <a:off x="5231068" y="1523406"/>
              <a:ext cx="10752664" cy="824718"/>
              <a:chOff x="5231068" y="1689661"/>
              <a:chExt cx="10752664" cy="824718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9AC105-0BF9-1D48-A8C7-FEC1FDCD7814}"/>
                  </a:ext>
                </a:extLst>
              </p:cNvPr>
              <p:cNvSpPr txBox="1"/>
              <p:nvPr/>
            </p:nvSpPr>
            <p:spPr>
              <a:xfrm>
                <a:off x="5638799" y="1755772"/>
                <a:ext cx="10344933" cy="69249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b="1">
                    <a:solidFill>
                      <a:srgbClr val="064AA7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Patient concerns</a:t>
                </a:r>
                <a:endParaRPr lang="en-US" sz="2200" b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FC7F005-0DF9-A541-8C86-8AE21945B4BB}"/>
                  </a:ext>
                </a:extLst>
              </p:cNvPr>
              <p:cNvSpPr/>
              <p:nvPr/>
            </p:nvSpPr>
            <p:spPr>
              <a:xfrm>
                <a:off x="5231068" y="1689661"/>
                <a:ext cx="91440" cy="82471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8C96549-47D4-594A-A4E9-0216E340A405}"/>
                </a:ext>
              </a:extLst>
            </p:cNvPr>
            <p:cNvGrpSpPr/>
            <p:nvPr/>
          </p:nvGrpSpPr>
          <p:grpSpPr>
            <a:xfrm>
              <a:off x="5231068" y="2554365"/>
              <a:ext cx="10752664" cy="824718"/>
              <a:chOff x="5231068" y="3389038"/>
              <a:chExt cx="10752664" cy="824718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3C5F63-F09E-F145-AB76-7EE9F78E58A9}"/>
                  </a:ext>
                </a:extLst>
              </p:cNvPr>
              <p:cNvSpPr txBox="1"/>
              <p:nvPr/>
            </p:nvSpPr>
            <p:spPr>
              <a:xfrm>
                <a:off x="5638799" y="3455149"/>
                <a:ext cx="10344933" cy="69249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Location of AD </a:t>
                </a:r>
              </a:p>
              <a:p>
                <a:pPr lvl="0"/>
                <a:r>
                  <a:rPr lang="en-US">
                    <a:solidFill>
                      <a:srgbClr val="6A6C6D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Sensitive or troublesome areas</a:t>
                </a:r>
              </a:p>
              <a:p>
                <a:pPr lvl="0"/>
                <a:r>
                  <a:rPr lang="en-US">
                    <a:solidFill>
                      <a:srgbClr val="6A6C6D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Impact on self image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90BC05F-A2B8-4C4D-BBCA-CC67C086BE2B}"/>
                  </a:ext>
                </a:extLst>
              </p:cNvPr>
              <p:cNvSpPr/>
              <p:nvPr/>
            </p:nvSpPr>
            <p:spPr>
              <a:xfrm>
                <a:off x="5231068" y="3389038"/>
                <a:ext cx="91440" cy="82471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C3EF6D6-2868-4448-B337-4793987A5112}"/>
                </a:ext>
              </a:extLst>
            </p:cNvPr>
            <p:cNvGrpSpPr/>
            <p:nvPr/>
          </p:nvGrpSpPr>
          <p:grpSpPr>
            <a:xfrm>
              <a:off x="5231068" y="4616283"/>
              <a:ext cx="10752664" cy="824718"/>
              <a:chOff x="5231068" y="5231607"/>
              <a:chExt cx="10752664" cy="82471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8949D5F-9A86-2E40-82AB-8E16115C61FF}"/>
                  </a:ext>
                </a:extLst>
              </p:cNvPr>
              <p:cNvSpPr txBox="1"/>
              <p:nvPr/>
            </p:nvSpPr>
            <p:spPr>
              <a:xfrm>
                <a:off x="5638799" y="5297718"/>
                <a:ext cx="10344933" cy="69249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b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Access </a:t>
                </a:r>
              </a:p>
              <a:p>
                <a:endParaRPr lang="en-US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ED65915-0301-3041-BF40-EE3C9C5D5A17}"/>
                  </a:ext>
                </a:extLst>
              </p:cNvPr>
              <p:cNvSpPr/>
              <p:nvPr/>
            </p:nvSpPr>
            <p:spPr>
              <a:xfrm>
                <a:off x="5231068" y="5231607"/>
                <a:ext cx="91440" cy="82471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E244550-14E1-2440-A90E-E0C561713799}"/>
                </a:ext>
              </a:extLst>
            </p:cNvPr>
            <p:cNvGrpSpPr/>
            <p:nvPr/>
          </p:nvGrpSpPr>
          <p:grpSpPr>
            <a:xfrm>
              <a:off x="5231068" y="3585324"/>
              <a:ext cx="10752664" cy="824718"/>
              <a:chOff x="5231068" y="5231607"/>
              <a:chExt cx="10752664" cy="824718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65421AD-73E7-5749-9352-B4EBA0573F14}"/>
                  </a:ext>
                </a:extLst>
              </p:cNvPr>
              <p:cNvSpPr txBox="1"/>
              <p:nvPr/>
            </p:nvSpPr>
            <p:spPr>
              <a:xfrm>
                <a:off x="5638799" y="5297718"/>
                <a:ext cx="10344933" cy="69249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b="1">
                    <a:solidFill>
                      <a:schemeClr val="accent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Ease of application/use </a:t>
                </a:r>
              </a:p>
              <a:p>
                <a:endParaRPr lang="en-US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4DBCAE2-C89B-4D49-8610-A3A797D5ADDF}"/>
                  </a:ext>
                </a:extLst>
              </p:cNvPr>
              <p:cNvSpPr/>
              <p:nvPr/>
            </p:nvSpPr>
            <p:spPr>
              <a:xfrm>
                <a:off x="5231068" y="5231607"/>
                <a:ext cx="91440" cy="82471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5B9B728-9E15-7F48-9A1F-874D874E245D}"/>
                </a:ext>
              </a:extLst>
            </p:cNvPr>
            <p:cNvGrpSpPr/>
            <p:nvPr/>
          </p:nvGrpSpPr>
          <p:grpSpPr>
            <a:xfrm>
              <a:off x="5231068" y="5647243"/>
              <a:ext cx="10752664" cy="824718"/>
              <a:chOff x="5231068" y="5231607"/>
              <a:chExt cx="10752664" cy="824718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F5FB6A7-F56E-0B48-99DA-A317706C2F34}"/>
                  </a:ext>
                </a:extLst>
              </p:cNvPr>
              <p:cNvSpPr txBox="1"/>
              <p:nvPr/>
            </p:nvSpPr>
            <p:spPr>
              <a:xfrm>
                <a:off x="5638799" y="5297718"/>
                <a:ext cx="10344933" cy="69249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b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Topical corticosteroid stewardship </a:t>
                </a:r>
              </a:p>
              <a:p>
                <a:endParaRPr lang="en-US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36CEF76-E700-1342-97AD-926190457A5F}"/>
                  </a:ext>
                </a:extLst>
              </p:cNvPr>
              <p:cNvSpPr/>
              <p:nvPr/>
            </p:nvSpPr>
            <p:spPr>
              <a:xfrm>
                <a:off x="5231068" y="5231607"/>
                <a:ext cx="91440" cy="82471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9225AD22-8A34-2DC9-6E06-0A63EC364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49873" y="2430703"/>
            <a:ext cx="4286250" cy="28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805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4B9768F-3BE0-B641-8BBC-72475E4F250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1314" y="4017962"/>
            <a:ext cx="3725862" cy="3698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Faculty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2E26594-EA76-A448-A6CF-533C64CDCA7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314" y="4489572"/>
            <a:ext cx="5161939" cy="193027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/>
              <a:t>Nanette Silverberg, MD</a:t>
            </a:r>
          </a:p>
          <a:p>
            <a:pPr>
              <a:spcBef>
                <a:spcPts val="0"/>
              </a:spcBef>
            </a:pPr>
            <a:r>
              <a:rPr lang="en-US"/>
              <a:t>Clinical Professor of Dermatology and Pediatrics </a:t>
            </a:r>
          </a:p>
          <a:p>
            <a:pPr>
              <a:spcBef>
                <a:spcPts val="0"/>
              </a:spcBef>
            </a:pPr>
            <a:r>
              <a:rPr lang="en-US"/>
              <a:t>Icahn School of Medicine at Mount Sinai  </a:t>
            </a:r>
          </a:p>
          <a:p>
            <a:pPr>
              <a:spcBef>
                <a:spcPts val="0"/>
              </a:spcBef>
            </a:pPr>
            <a:r>
              <a:rPr lang="en-US"/>
              <a:t>Chief, Pediatric Dermatology</a:t>
            </a:r>
          </a:p>
          <a:p>
            <a:pPr>
              <a:spcBef>
                <a:spcPts val="0"/>
              </a:spcBef>
            </a:pPr>
            <a:r>
              <a:rPr lang="en-US"/>
              <a:t>Mount Sinai Health Systems</a:t>
            </a:r>
          </a:p>
          <a:p>
            <a:pPr>
              <a:spcBef>
                <a:spcPts val="0"/>
              </a:spcBef>
            </a:pPr>
            <a:r>
              <a:rPr lang="en-US"/>
              <a:t>New York, New York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4430C7F-4AA4-264E-93BA-CFEC74E512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25455" y="4017962"/>
            <a:ext cx="3725862" cy="3698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err="1"/>
              <a:t>FAcUlty</a:t>
            </a:r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1D3912F-6DFD-8747-8F64-718CEF33F3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25455" y="4548187"/>
            <a:ext cx="3725862" cy="18716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/>
              <a:t>Shanna Miranti, MPAS, PA-C  ​</a:t>
            </a:r>
          </a:p>
          <a:p>
            <a:pPr>
              <a:spcBef>
                <a:spcPts val="0"/>
              </a:spcBef>
            </a:pPr>
            <a:r>
              <a:rPr lang="en-GB"/>
              <a:t>Riverchase Dermatology </a:t>
            </a:r>
          </a:p>
          <a:p>
            <a:pPr>
              <a:spcBef>
                <a:spcPts val="0"/>
              </a:spcBef>
            </a:pPr>
            <a:r>
              <a:rPr lang="en-GB"/>
              <a:t>Naples, Florida </a:t>
            </a:r>
          </a:p>
        </p:txBody>
      </p:sp>
    </p:spTree>
    <p:extLst>
      <p:ext uri="{BB962C8B-B14F-4D97-AF65-F5344CB8AC3E}">
        <p14:creationId xmlns:p14="http://schemas.microsoft.com/office/powerpoint/2010/main" val="4964962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752667" cy="828675"/>
          </a:xfrm>
        </p:spPr>
        <p:txBody>
          <a:bodyPr/>
          <a:lstStyle/>
          <a:p>
            <a:r>
              <a:rPr lang="en-US"/>
              <a:t>Key Points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EF7A03-8D1B-D86C-D051-AC6DD5470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-1661160" y="6839144"/>
            <a:ext cx="25521" cy="18857"/>
          </a:xfrm>
          <a:custGeom>
            <a:avLst/>
            <a:gdLst>
              <a:gd name="connsiteX0" fmla="*/ 0 w 25521"/>
              <a:gd name="connsiteY0" fmla="*/ 0 h 18857"/>
              <a:gd name="connsiteX1" fmla="*/ 25521 w 25521"/>
              <a:gd name="connsiteY1" fmla="*/ 18857 h 18857"/>
              <a:gd name="connsiteX2" fmla="*/ 0 w 25521"/>
              <a:gd name="connsiteY2" fmla="*/ 18857 h 18857"/>
              <a:gd name="connsiteX3" fmla="*/ 0 w 25521"/>
              <a:gd name="connsiteY3" fmla="*/ 0 h 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1" h="18857">
                <a:moveTo>
                  <a:pt x="0" y="0"/>
                </a:moveTo>
                <a:lnTo>
                  <a:pt x="25521" y="18857"/>
                </a:lnTo>
                <a:lnTo>
                  <a:pt x="0" y="1885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E97AD4-DC4D-0C42-9342-2CCD3D031447}"/>
              </a:ext>
            </a:extLst>
          </p:cNvPr>
          <p:cNvSpPr txBox="1"/>
          <p:nvPr/>
        </p:nvSpPr>
        <p:spPr>
          <a:xfrm>
            <a:off x="5638799" y="1679333"/>
            <a:ext cx="6121401" cy="10002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treatments are now available for younger pediatric AD patients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998077-6A86-CC44-9806-AFA6477C67BA}"/>
              </a:ext>
            </a:extLst>
          </p:cNvPr>
          <p:cNvSpPr txBox="1"/>
          <p:nvPr/>
        </p:nvSpPr>
        <p:spPr>
          <a:xfrm>
            <a:off x="5638799" y="3459644"/>
            <a:ext cx="6121401" cy="10002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options require discussion and planning with families and patients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A3851A-39C7-854B-9F40-5683F0DF5FB9}"/>
              </a:ext>
            </a:extLst>
          </p:cNvPr>
          <p:cNvSpPr txBox="1"/>
          <p:nvPr/>
        </p:nvSpPr>
        <p:spPr>
          <a:xfrm>
            <a:off x="5638799" y="5231607"/>
            <a:ext cx="6121401" cy="10002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Promising for patients who have been insufficiently managed due to concerns about traditional topical steroids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C3A639-B034-B44A-5D72-762F91868CA0}"/>
              </a:ext>
            </a:extLst>
          </p:cNvPr>
          <p:cNvSpPr/>
          <p:nvPr/>
        </p:nvSpPr>
        <p:spPr>
          <a:xfrm>
            <a:off x="5231068" y="3454078"/>
            <a:ext cx="91440" cy="10058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1B36C8-F48D-230D-7452-A44A6DCE19D2}"/>
              </a:ext>
            </a:extLst>
          </p:cNvPr>
          <p:cNvSpPr/>
          <p:nvPr/>
        </p:nvSpPr>
        <p:spPr>
          <a:xfrm>
            <a:off x="5231068" y="5231607"/>
            <a:ext cx="91440" cy="10058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3C3AD-E060-7E50-B816-35F338BDB84F}"/>
              </a:ext>
            </a:extLst>
          </p:cNvPr>
          <p:cNvSpPr/>
          <p:nvPr/>
        </p:nvSpPr>
        <p:spPr>
          <a:xfrm>
            <a:off x="5231068" y="1676550"/>
            <a:ext cx="91440" cy="10058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5796C2-2415-D37D-B893-DF8A763A7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7" r="21757" b="48159"/>
          <a:stretch>
            <a:fillRect/>
          </a:stretch>
        </p:blipFill>
        <p:spPr>
          <a:xfrm>
            <a:off x="866774" y="1779600"/>
            <a:ext cx="3381375" cy="44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14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70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110871" cy="772171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9DE43-A741-3FA6-8780-B5CEE6C86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AD, atopic dermatitis.</a:t>
            </a:r>
          </a:p>
        </p:txBody>
      </p:sp>
      <p:sp>
        <p:nvSpPr>
          <p:cNvPr id="36" name="Freeform 35"/>
          <p:cNvSpPr/>
          <p:nvPr/>
        </p:nvSpPr>
        <p:spPr>
          <a:xfrm>
            <a:off x="-1661160" y="6839144"/>
            <a:ext cx="25521" cy="18857"/>
          </a:xfrm>
          <a:custGeom>
            <a:avLst/>
            <a:gdLst>
              <a:gd name="connsiteX0" fmla="*/ 0 w 25521"/>
              <a:gd name="connsiteY0" fmla="*/ 0 h 18857"/>
              <a:gd name="connsiteX1" fmla="*/ 25521 w 25521"/>
              <a:gd name="connsiteY1" fmla="*/ 18857 h 18857"/>
              <a:gd name="connsiteX2" fmla="*/ 0 w 25521"/>
              <a:gd name="connsiteY2" fmla="*/ 18857 h 18857"/>
              <a:gd name="connsiteX3" fmla="*/ 0 w 25521"/>
              <a:gd name="connsiteY3" fmla="*/ 0 h 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1" h="18857">
                <a:moveTo>
                  <a:pt x="0" y="0"/>
                </a:moveTo>
                <a:lnTo>
                  <a:pt x="25521" y="18857"/>
                </a:lnTo>
                <a:lnTo>
                  <a:pt x="0" y="1885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B8FDE4-CA56-0E4E-AA3E-EA8910F087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/>
          <a:stretch/>
        </p:blipFill>
        <p:spPr>
          <a:xfrm>
            <a:off x="0" y="1964994"/>
            <a:ext cx="4621428" cy="4600956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0896183-7F8A-D360-69F2-FBADD36C7F6E}"/>
              </a:ext>
            </a:extLst>
          </p:cNvPr>
          <p:cNvSpPr txBox="1">
            <a:spLocks/>
          </p:cNvSpPr>
          <p:nvPr/>
        </p:nvSpPr>
        <p:spPr>
          <a:xfrm>
            <a:off x="4914776" y="1446834"/>
            <a:ext cx="6842867" cy="4559373"/>
          </a:xfrm>
          <a:prstGeom prst="rect">
            <a:avLst/>
          </a:prstGeom>
        </p:spPr>
        <p:txBody>
          <a:bodyPr lIns="182880" rIns="182880" anchor="t" anchorCtr="1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00506030000020004" pitchFamily="50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64B78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this program, we will discuss the following:</a:t>
            </a:r>
          </a:p>
          <a:p>
            <a:pPr marL="274320" marR="0" lvl="1" indent="-27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64B78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 systemic and topical treatment options in atopic dermatitis</a:t>
            </a:r>
          </a:p>
          <a:p>
            <a:pPr marL="274320" marR="0" lvl="1" indent="-27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64B78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behind these new medicines</a:t>
            </a:r>
          </a:p>
          <a:p>
            <a:pPr marL="274320" marR="0" lvl="1" indent="-27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64B78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use of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 treatments in pediatric population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6A6C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C2628D9-7EDB-D24F-A0DC-E8ABFA3F0001}"/>
              </a:ext>
            </a:extLst>
          </p:cNvPr>
          <p:cNvGrpSpPr/>
          <p:nvPr/>
        </p:nvGrpSpPr>
        <p:grpSpPr>
          <a:xfrm>
            <a:off x="382096" y="1478178"/>
            <a:ext cx="11432783" cy="5114646"/>
            <a:chOff x="374903" y="1743353"/>
            <a:chExt cx="11432783" cy="5114646"/>
          </a:xfrm>
        </p:grpSpPr>
        <p:sp>
          <p:nvSpPr>
            <p:cNvPr id="2" name="Round Same Side Corner Rectangle 1">
              <a:extLst>
                <a:ext uri="{FF2B5EF4-FFF2-40B4-BE49-F238E27FC236}">
                  <a16:creationId xmlns:a16="http://schemas.microsoft.com/office/drawing/2014/main" id="{64857067-37DF-4142-8208-84357BAF40D9}"/>
                </a:ext>
              </a:extLst>
            </p:cNvPr>
            <p:cNvSpPr/>
            <p:nvPr/>
          </p:nvSpPr>
          <p:spPr>
            <a:xfrm>
              <a:off x="374903" y="1775012"/>
              <a:ext cx="11432783" cy="5082987"/>
            </a:xfrm>
            <a:prstGeom prst="round2SameRect">
              <a:avLst>
                <a:gd name="adj1" fmla="val 5774"/>
                <a:gd name="adj2" fmla="val 0"/>
              </a:avLst>
            </a:prstGeom>
            <a:solidFill>
              <a:srgbClr val="1D4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016B5BEE-7FA4-D34B-9324-BB5AEFE843E8}"/>
                </a:ext>
              </a:extLst>
            </p:cNvPr>
            <p:cNvSpPr/>
            <p:nvPr/>
          </p:nvSpPr>
          <p:spPr>
            <a:xfrm>
              <a:off x="775442" y="2150982"/>
              <a:ext cx="10631704" cy="4691075"/>
            </a:xfrm>
            <a:prstGeom prst="round2SameRect">
              <a:avLst>
                <a:gd name="adj1" fmla="val 5380"/>
                <a:gd name="adj2" fmla="val 0"/>
              </a:avLst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999BCC-224F-0E4F-8C9B-C1C0F472586C}"/>
                </a:ext>
              </a:extLst>
            </p:cNvPr>
            <p:cNvGrpSpPr/>
            <p:nvPr/>
          </p:nvGrpSpPr>
          <p:grpSpPr>
            <a:xfrm>
              <a:off x="3868356" y="1743353"/>
              <a:ext cx="4445876" cy="739779"/>
              <a:chOff x="2039588" y="1743353"/>
              <a:chExt cx="4445876" cy="739779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344FC24D-605E-6143-A8C5-27508F102A05}"/>
                  </a:ext>
                </a:extLst>
              </p:cNvPr>
              <p:cNvSpPr/>
              <p:nvPr/>
            </p:nvSpPr>
            <p:spPr>
              <a:xfrm>
                <a:off x="2039588" y="1877170"/>
                <a:ext cx="4445876" cy="605962"/>
              </a:xfrm>
              <a:prstGeom prst="roundRect">
                <a:avLst/>
              </a:prstGeom>
              <a:noFill/>
              <a:ln w="1270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ound Same Side Corner Rectangle 8">
                <a:extLst>
                  <a:ext uri="{FF2B5EF4-FFF2-40B4-BE49-F238E27FC236}">
                    <a16:creationId xmlns:a16="http://schemas.microsoft.com/office/drawing/2014/main" id="{514FC6F8-2306-464D-BBA4-F160DE3EAEB0}"/>
                  </a:ext>
                </a:extLst>
              </p:cNvPr>
              <p:cNvSpPr/>
              <p:nvPr/>
            </p:nvSpPr>
            <p:spPr>
              <a:xfrm rot="10800000">
                <a:off x="2532200" y="1743353"/>
                <a:ext cx="3460653" cy="342300"/>
              </a:xfrm>
              <a:prstGeom prst="round2Same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A9BDD7B-98B9-B54A-960B-1CC1F74D507F}"/>
                  </a:ext>
                </a:extLst>
              </p:cNvPr>
              <p:cNvGrpSpPr/>
              <p:nvPr/>
            </p:nvGrpSpPr>
            <p:grpSpPr>
              <a:xfrm flipH="1">
                <a:off x="2679803" y="1840341"/>
                <a:ext cx="3240318" cy="53773"/>
                <a:chOff x="2841171" y="1840341"/>
                <a:chExt cx="3240318" cy="53773"/>
              </a:xfrm>
            </p:grpSpPr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F701AEF8-6AAF-F944-A774-BCFEF6ECAD77}"/>
                    </a:ext>
                  </a:extLst>
                </p:cNvPr>
                <p:cNvSpPr/>
                <p:nvPr/>
              </p:nvSpPr>
              <p:spPr>
                <a:xfrm>
                  <a:off x="2841171" y="1840341"/>
                  <a:ext cx="2073082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Rounded Rectangle 23">
                  <a:extLst>
                    <a:ext uri="{FF2B5EF4-FFF2-40B4-BE49-F238E27FC236}">
                      <a16:creationId xmlns:a16="http://schemas.microsoft.com/office/drawing/2014/main" id="{4249DB5C-3B8C-ED49-95CB-2BAF51007243}"/>
                    </a:ext>
                  </a:extLst>
                </p:cNvPr>
                <p:cNvSpPr/>
                <p:nvPr/>
              </p:nvSpPr>
              <p:spPr>
                <a:xfrm>
                  <a:off x="5061860" y="1840341"/>
                  <a:ext cx="1019629" cy="537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CD388C-19C7-4E40-900D-02781A4AB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0750" y="2656893"/>
              <a:ext cx="1310122" cy="131012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86262A-8A40-B644-A358-0FD3C8400A48}"/>
                </a:ext>
              </a:extLst>
            </p:cNvPr>
            <p:cNvSpPr txBox="1"/>
            <p:nvPr/>
          </p:nvSpPr>
          <p:spPr>
            <a:xfrm>
              <a:off x="2381372" y="3127288"/>
              <a:ext cx="320277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marL="0" marR="0" lvl="0" indent="0" algn="l" defTabSz="4572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6A6C6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Reggie, male, age 4 years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E277A00-6C6E-43D8-8032-3376F63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Case 1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B4C51-DD64-E1F6-15B5-8AE41BB21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BSA, body surface area.</a:t>
            </a:r>
          </a:p>
        </p:txBody>
      </p:sp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CD6384B3-2326-41EC-93F7-8C09FEE77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927947"/>
              </p:ext>
            </p:extLst>
          </p:nvPr>
        </p:nvGraphicFramePr>
        <p:xfrm>
          <a:off x="777661" y="3800600"/>
          <a:ext cx="10636678" cy="2776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7759">
                  <a:extLst>
                    <a:ext uri="{9D8B030D-6E8A-4147-A177-3AD203B41FA5}">
                      <a16:colId xmlns:a16="http://schemas.microsoft.com/office/drawing/2014/main" val="1970771386"/>
                    </a:ext>
                  </a:extLst>
                </a:gridCol>
                <a:gridCol w="6288919">
                  <a:extLst>
                    <a:ext uri="{9D8B030D-6E8A-4147-A177-3AD203B41FA5}">
                      <a16:colId xmlns:a16="http://schemas.microsoft.com/office/drawing/2014/main" val="2724245921"/>
                    </a:ext>
                  </a:extLst>
                </a:gridCol>
              </a:tblGrid>
              <a:tr h="41451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History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AD diagnosed at 18 months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62991"/>
                  </a:ext>
                </a:extLst>
              </a:tr>
              <a:tr h="1243546">
                <a:tc>
                  <a:txBody>
                    <a:bodyPr/>
                    <a:lstStyle/>
                    <a:p>
                      <a:r>
                        <a:rPr lang="en-US" sz="2000" b="1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Presentation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2000" indent="-252000" algn="l" defTabSz="914400" rtl="0" eaLnBrk="1" latinLnBrk="0" hangingPunct="1">
                        <a:buClr>
                          <a:schemeClr val="accent2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9% to 10% body surface area</a:t>
                      </a:r>
                    </a:p>
                    <a:p>
                      <a:pPr marL="252000" indent="-252000" algn="l" defTabSz="914400" rtl="0" eaLnBrk="1" latinLnBrk="0" hangingPunct="1">
                        <a:buClr>
                          <a:schemeClr val="accent2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AD spreading on arms and legs and some on neck </a:t>
                      </a:r>
                      <a:b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and eyelids</a:t>
                      </a:r>
                    </a:p>
                    <a:p>
                      <a:pPr marL="252000" indent="-252000" algn="l" defTabSz="914400" rtl="0" eaLnBrk="1" latinLnBrk="0" hangingPunct="1">
                        <a:buClr>
                          <a:schemeClr val="accent2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Intermittent discomfort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922550"/>
                  </a:ext>
                </a:extLst>
              </a:tr>
              <a:tr h="1118220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rPr>
                        <a:t>Treatment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00" indent="-252000">
                        <a:buClr>
                          <a:schemeClr val="accent2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rPr>
                        <a:t>2 corticosteroids</a:t>
                      </a:r>
                    </a:p>
                    <a:p>
                      <a:pPr marL="709200" lvl="1" indent="-252000">
                        <a:buClr>
                          <a:schemeClr val="accent2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rPr>
                        <a:t>Low potency for face</a:t>
                      </a:r>
                    </a:p>
                    <a:p>
                      <a:pPr marL="709200" lvl="1" indent="-252000">
                        <a:buClr>
                          <a:schemeClr val="accent2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anose="020B0604020202020204" pitchFamily="34" charset="0"/>
                        </a:rPr>
                        <a:t>Higher potency for body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768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D0D6-718D-8944-AAAA-124BEF41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0466B-99A1-8AA3-1108-847C3A9DA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28767F-865E-3342-95E0-3F904474C90F}"/>
              </a:ext>
            </a:extLst>
          </p:cNvPr>
          <p:cNvGrpSpPr/>
          <p:nvPr/>
        </p:nvGrpSpPr>
        <p:grpSpPr>
          <a:xfrm>
            <a:off x="719667" y="2023044"/>
            <a:ext cx="10752667" cy="3494769"/>
            <a:chOff x="719667" y="2046940"/>
            <a:chExt cx="10752667" cy="3494769"/>
          </a:xfrm>
        </p:grpSpPr>
        <p:sp>
          <p:nvSpPr>
            <p:cNvPr id="4" name="Content Placeholder 5">
              <a:extLst>
                <a:ext uri="{FF2B5EF4-FFF2-40B4-BE49-F238E27FC236}">
                  <a16:creationId xmlns:a16="http://schemas.microsoft.com/office/drawing/2014/main" id="{84A9F84E-C60C-7942-AF40-02454D13FE1E}"/>
                </a:ext>
              </a:extLst>
            </p:cNvPr>
            <p:cNvSpPr txBox="1">
              <a:spLocks/>
            </p:cNvSpPr>
            <p:nvPr/>
          </p:nvSpPr>
          <p:spPr>
            <a:xfrm>
              <a:off x="719667" y="2938716"/>
              <a:ext cx="10752667" cy="2367797"/>
            </a:xfrm>
            <a:prstGeom prst="rect">
              <a:avLst/>
            </a:prstGeom>
          </p:spPr>
          <p:txBody>
            <a:bodyPr lIns="182880" tIns="0" rIns="182880" anchor="ctr" anchorCtr="1"/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1800"/>
                </a:spcAft>
                <a:buFontTx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C000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Arial" panose="02000506030000020004" pitchFamily="50" charset="0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6A6C6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What nonsteroidal options are available for this patient?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5EBA20-8858-8D4F-8087-6BD27FB69D0E}"/>
                </a:ext>
              </a:extLst>
            </p:cNvPr>
            <p:cNvGrpSpPr/>
            <p:nvPr/>
          </p:nvGrpSpPr>
          <p:grpSpPr>
            <a:xfrm>
              <a:off x="1798320" y="2492828"/>
              <a:ext cx="8595360" cy="3048881"/>
              <a:chOff x="1605816" y="2492828"/>
              <a:chExt cx="8595360" cy="3048881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7ECA1C5-9612-8147-981A-9E274F7CAB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5816" y="2492828"/>
                <a:ext cx="8595360" cy="0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08E0545-069C-8146-B06D-0A09F06C05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5816" y="5541709"/>
                <a:ext cx="8595360" cy="0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Graphic 4">
              <a:extLst>
                <a:ext uri="{FF2B5EF4-FFF2-40B4-BE49-F238E27FC236}">
                  <a16:creationId xmlns:a16="http://schemas.microsoft.com/office/drawing/2014/main" id="{FCF37625-67FC-0340-9D7E-28C9E19DE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0112" y="2046940"/>
              <a:ext cx="891776" cy="891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77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D65E1B-35C7-3842-800E-B65EEA0F7E82}"/>
              </a:ext>
            </a:extLst>
          </p:cNvPr>
          <p:cNvSpPr/>
          <p:nvPr/>
        </p:nvSpPr>
        <p:spPr>
          <a:xfrm>
            <a:off x="0" y="1094740"/>
            <a:ext cx="2986186" cy="48679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0D65E1B-35C7-3842-800E-B65EEA0F7E82}"/>
              </a:ext>
            </a:extLst>
          </p:cNvPr>
          <p:cNvSpPr/>
          <p:nvPr/>
        </p:nvSpPr>
        <p:spPr>
          <a:xfrm>
            <a:off x="5933851" y="1094740"/>
            <a:ext cx="2986185" cy="48679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/>
              <a:t>Editor’s note: This program was developed prior to the expanded indication for ruxolitinib on September 19, 2025 to include patients down to 2 years of age and the expanded indication of roflumilast on October 6, 2025 to include patients down to 2 years of age. With those updated indications, ruxolitinib and roflumilast could also be appropriate options for this patient.</a:t>
            </a:r>
          </a:p>
          <a:p>
            <a:r>
              <a:rPr lang="en-US" dirty="0"/>
              <a:t>PDE-4, phosphodiesterase 4; TCI, topical calcineurin inhibitor.</a:t>
            </a:r>
          </a:p>
          <a:p>
            <a:r>
              <a:rPr lang="en-US" dirty="0"/>
              <a:t>1. Pimecrolimus [PI]. Approved 2001. Revised March 2014; 2. Tacrolimus [PI]. Approved 1994. Revised December 2020; 3. </a:t>
            </a:r>
            <a:r>
              <a:rPr lang="en-US" dirty="0" err="1"/>
              <a:t>Crisaborole</a:t>
            </a:r>
            <a:r>
              <a:rPr lang="en-US" dirty="0"/>
              <a:t> [PI]. Approved 2016. Revised March 2020; 4. </a:t>
            </a:r>
            <a:r>
              <a:rPr lang="en-US" dirty="0" err="1"/>
              <a:t>Tapinarof</a:t>
            </a:r>
            <a:r>
              <a:rPr lang="en-US" dirty="0"/>
              <a:t> [PI]. Approved 2022. Revised May 2022.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735AB85-2657-7A46-9A2A-E8C967DB30E1}"/>
              </a:ext>
            </a:extLst>
          </p:cNvPr>
          <p:cNvSpPr/>
          <p:nvPr/>
        </p:nvSpPr>
        <p:spPr>
          <a:xfrm>
            <a:off x="210276" y="1958308"/>
            <a:ext cx="3408637" cy="304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lvl="0" defTabSz="914400">
              <a:lnSpc>
                <a:spcPct val="90000"/>
              </a:lnSpc>
              <a:spcAft>
                <a:spcPts val="2400"/>
              </a:spcAft>
              <a:defRPr/>
            </a:pPr>
            <a:r>
              <a:rPr lang="en-US" sz="2800" b="1">
                <a:solidFill>
                  <a:srgbClr val="064AA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Pimecrolimus</a:t>
            </a:r>
            <a:r>
              <a:rPr lang="en-US" sz="2800" b="1" baseline="30000">
                <a:solidFill>
                  <a:srgbClr val="064AA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</a:p>
          <a:p>
            <a:pPr marL="252000" lvl="1" indent="-252000" defTabSz="914400">
              <a:lnSpc>
                <a:spcPct val="90000"/>
              </a:lnSpc>
              <a:spcAft>
                <a:spcPts val="600"/>
              </a:spcAft>
              <a:buClr>
                <a:srgbClr val="064AA7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 </a:t>
            </a:r>
            <a:r>
              <a:rPr kumimoji="0" lang="en-US" b="0" i="0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years or older</a:t>
            </a:r>
          </a:p>
          <a:p>
            <a:pPr marL="252000" marR="0" lvl="1" indent="-252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64AA7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ild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moderate AD</a:t>
            </a:r>
          </a:p>
          <a:p>
            <a:pPr marL="252000" marR="0" lvl="1" indent="-252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64AA7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u="none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TCI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6A6C6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F4EEC1-9733-C44F-9F4E-E9B9349D91BF}"/>
              </a:ext>
            </a:extLst>
          </p:cNvPr>
          <p:cNvSpPr/>
          <p:nvPr/>
        </p:nvSpPr>
        <p:spPr>
          <a:xfrm>
            <a:off x="6091802" y="1958319"/>
            <a:ext cx="3404817" cy="304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lvl="0" defTabSz="914400">
              <a:lnSpc>
                <a:spcPct val="90000"/>
              </a:lnSpc>
              <a:spcAft>
                <a:spcPts val="2400"/>
              </a:spcAft>
              <a:buClr>
                <a:srgbClr val="64B781"/>
              </a:buClr>
              <a:defRPr/>
            </a:pPr>
            <a:r>
              <a:rPr lang="en-US" sz="2800" b="1" err="1">
                <a:solidFill>
                  <a:srgbClr val="64B78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Crisaborole</a:t>
            </a:r>
            <a:r>
              <a:rPr lang="en-US" sz="2800" b="1" baseline="30000">
                <a:solidFill>
                  <a:srgbClr val="64B78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  <a:endParaRPr kumimoji="0" lang="en-US" sz="2800" b="1" i="0" u="none" strike="noStrike" kern="1200" cap="none" spc="0" normalizeH="0" baseline="30000" noProof="0">
              <a:ln>
                <a:noFill/>
              </a:ln>
              <a:solidFill>
                <a:srgbClr val="64B78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1" indent="-252000">
              <a:lnSpc>
                <a:spcPct val="90000"/>
              </a:lnSpc>
              <a:spcAft>
                <a:spcPts val="600"/>
              </a:spcAft>
              <a:buClr>
                <a:srgbClr val="64B781">
                  <a:lumMod val="75000"/>
                </a:srgbClr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3 months or older</a:t>
            </a:r>
          </a:p>
          <a:p>
            <a:pPr marL="252000" marR="0" lvl="1" indent="-2520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64B781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Topical PDE-4 inhibitor</a:t>
            </a:r>
          </a:p>
          <a:p>
            <a:pPr marL="252000" marR="0" lvl="1" indent="-2520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64B781">
                  <a:lumMod val="75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Side effects: burning </a:t>
            </a:r>
            <a:r>
              <a:rPr lang="en-US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stinging</a:t>
            </a:r>
          </a:p>
          <a:p>
            <a:pPr marL="0" marR="0" lvl="1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64B781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48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7410EF1-AFF8-F441-D243-2FFDC3FE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Treatment Options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7847B5-5B38-9531-2CC3-C180901169B5}"/>
              </a:ext>
            </a:extLst>
          </p:cNvPr>
          <p:cNvSpPr/>
          <p:nvPr/>
        </p:nvSpPr>
        <p:spPr>
          <a:xfrm>
            <a:off x="9077987" y="1958308"/>
            <a:ext cx="3404817" cy="304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lvl="0" defTabSz="914400">
              <a:lnSpc>
                <a:spcPct val="90000"/>
              </a:lnSpc>
              <a:spcAft>
                <a:spcPts val="2400"/>
              </a:spcAft>
              <a:buClr>
                <a:srgbClr val="FC8730"/>
              </a:buClr>
              <a:defRPr/>
            </a:pPr>
            <a:r>
              <a:rPr lang="en-US" sz="2800" b="1" dirty="0" err="1">
                <a:solidFill>
                  <a:schemeClr val="accent2"/>
                </a:solidFill>
              </a:rPr>
              <a:t>Tapinarof</a:t>
            </a:r>
            <a:r>
              <a:rPr lang="en-US" sz="2800" b="1" baseline="30000" dirty="0">
                <a:solidFill>
                  <a:schemeClr val="accent2"/>
                </a:solidFill>
              </a:rPr>
              <a:t>[4]</a:t>
            </a: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lvl="1" indent="-2520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</a:rPr>
              <a:t>Age 2 years or older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A6C6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52000" marR="0" lvl="1" indent="-2520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</a:rPr>
              <a:t>Topical aryl hydrocarbon   receptor agonist</a:t>
            </a:r>
          </a:p>
          <a:p>
            <a:pPr marL="252000" marR="0" lvl="1" indent="-2520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A6C6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Can be applied anywhere  on body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66239D-0C4A-0347-9F27-F0560C8B9957}"/>
              </a:ext>
            </a:extLst>
          </p:cNvPr>
          <p:cNvSpPr/>
          <p:nvPr/>
        </p:nvSpPr>
        <p:spPr>
          <a:xfrm>
            <a:off x="3139935" y="1958308"/>
            <a:ext cx="2551400" cy="304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t" anchorCtr="0"/>
          <a:lstStyle/>
          <a:p>
            <a:pPr lvl="0" defTabSz="914400">
              <a:lnSpc>
                <a:spcPct val="90000"/>
              </a:lnSpc>
              <a:spcAft>
                <a:spcPts val="2400"/>
              </a:spcAft>
              <a:buClr>
                <a:srgbClr val="FC8730"/>
              </a:buClr>
              <a:defRPr/>
            </a:pPr>
            <a:r>
              <a:rPr lang="en-US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Tacrolimus</a:t>
            </a:r>
            <a:r>
              <a:rPr lang="en-US" sz="2800" b="1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endParaRPr kumimoji="0" lang="en-US" sz="2800" b="1" i="0" u="none" strike="noStrike" kern="1200" cap="none" spc="0" normalizeH="0" baseline="3000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1" indent="-252000" defTabSz="914400">
              <a:lnSpc>
                <a:spcPct val="90000"/>
              </a:lnSpc>
              <a:spcAft>
                <a:spcPts val="600"/>
              </a:spcAft>
              <a:buClr>
                <a:srgbClr val="064AA7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2 years or older: 0.03%</a:t>
            </a:r>
          </a:p>
          <a:p>
            <a:pPr marL="252000" lvl="1" indent="-252000" defTabSz="914400">
              <a:lnSpc>
                <a:spcPct val="90000"/>
              </a:lnSpc>
              <a:spcAft>
                <a:spcPts val="600"/>
              </a:spcAft>
              <a:buClr>
                <a:srgbClr val="064AA7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16 years or older: 0.1%</a:t>
            </a:r>
          </a:p>
          <a:p>
            <a:pPr marL="252000" lvl="1" indent="-252000" defTabSz="914400">
              <a:lnSpc>
                <a:spcPct val="90000"/>
              </a:lnSpc>
              <a:spcAft>
                <a:spcPts val="600"/>
              </a:spcAft>
              <a:buClr>
                <a:srgbClr val="064AA7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solidFill>
                  <a:srgbClr val="6A6C6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TCI</a:t>
            </a:r>
          </a:p>
          <a:p>
            <a:pPr marL="252000" marR="0" lvl="1" indent="-2520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64AA7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A6C6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4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BB9F-2595-72CA-164D-FBC706AD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Crisaborole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741646-C868-DD7D-41F6-B424F3882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ISGA, Investigator’s Static Global Assessment. </a:t>
            </a:r>
          </a:p>
          <a:p>
            <a:r>
              <a:rPr lang="en-US"/>
              <a:t>Paller AS, et al. J Am </a:t>
            </a:r>
            <a:r>
              <a:rPr lang="en-US" err="1"/>
              <a:t>Acad</a:t>
            </a:r>
            <a:r>
              <a:rPr lang="en-US"/>
              <a:t> Dermatol. 2016;75:494-503.e6.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EE00A3-01FB-60C2-A7DA-3F33FBD39530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l="8071"/>
          <a:stretch>
            <a:fillRect/>
          </a:stretch>
        </p:blipFill>
        <p:spPr>
          <a:xfrm>
            <a:off x="6000752" y="1257787"/>
            <a:ext cx="5471583" cy="5335037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241192-8595-FFFD-2D5C-2DC53B79DDC2}"/>
              </a:ext>
            </a:extLst>
          </p:cNvPr>
          <p:cNvGrpSpPr/>
          <p:nvPr/>
        </p:nvGrpSpPr>
        <p:grpSpPr>
          <a:xfrm>
            <a:off x="624418" y="1490753"/>
            <a:ext cx="4850215" cy="4602750"/>
            <a:chOff x="624418" y="1490753"/>
            <a:chExt cx="4850215" cy="46027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360A84-0BB0-1E94-8F89-89E227050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6507" b="6167"/>
            <a:stretch>
              <a:fillRect/>
            </a:stretch>
          </p:blipFill>
          <p:spPr>
            <a:xfrm>
              <a:off x="624418" y="1490753"/>
              <a:ext cx="4850215" cy="460275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ED2D51-6844-9743-38BB-2795863CF3B2}"/>
                </a:ext>
              </a:extLst>
            </p:cNvPr>
            <p:cNvSpPr/>
            <p:nvPr/>
          </p:nvSpPr>
          <p:spPr>
            <a:xfrm>
              <a:off x="624418" y="5991225"/>
              <a:ext cx="594782" cy="102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0066C0A-C982-E575-149A-058DCF15D6CC}"/>
              </a:ext>
            </a:extLst>
          </p:cNvPr>
          <p:cNvCxnSpPr/>
          <p:nvPr/>
        </p:nvCxnSpPr>
        <p:spPr>
          <a:xfrm>
            <a:off x="5648369" y="1832855"/>
            <a:ext cx="0" cy="4328255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73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3006-E030-2FB5-7099-572E64B6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Tapinarof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6529E-7565-8592-C193-5BBD8518C6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EASI, Eczema Area and Severity Index; PP-NRS, Peak </a:t>
            </a:r>
            <a:r>
              <a:rPr lang="en-US" err="1"/>
              <a:t>Pruritis</a:t>
            </a:r>
            <a:r>
              <a:rPr lang="en-US"/>
              <a:t> Numerical Rating Scale; QD, once daily; </a:t>
            </a:r>
            <a:r>
              <a:rPr lang="en-US" err="1"/>
              <a:t>vIGA</a:t>
            </a:r>
            <a:r>
              <a:rPr lang="en-US"/>
              <a:t>-AD, Validated Investigator Global Assessment for Atopic Dermatitis.</a:t>
            </a:r>
          </a:p>
          <a:p>
            <a:r>
              <a:rPr lang="en-US"/>
              <a:t>Silverberg JI, et al. </a:t>
            </a:r>
            <a:r>
              <a:rPr lang="en-US">
                <a:solidFill>
                  <a:srgbClr val="212121"/>
                </a:solidFill>
              </a:rPr>
              <a:t>J Am </a:t>
            </a:r>
            <a:r>
              <a:rPr lang="en-US" err="1">
                <a:solidFill>
                  <a:srgbClr val="212121"/>
                </a:solidFill>
              </a:rPr>
              <a:t>Acad</a:t>
            </a:r>
            <a:r>
              <a:rPr lang="en-US">
                <a:solidFill>
                  <a:srgbClr val="212121"/>
                </a:solidFill>
              </a:rPr>
              <a:t> Dermatol. 2024;91:457-465.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9803A9-E389-9BE8-94CD-2DE0EDDF850C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169794" y="2501457"/>
            <a:ext cx="6105675" cy="327717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D874F-F1FA-A5E2-3468-8EF154FA30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9511"/>
          <a:stretch>
            <a:fillRect/>
          </a:stretch>
        </p:blipFill>
        <p:spPr>
          <a:xfrm>
            <a:off x="7340353" y="1141378"/>
            <a:ext cx="3403847" cy="26070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2D749A-E01C-17B1-2263-6A502FC630EF}"/>
              </a:ext>
            </a:extLst>
          </p:cNvPr>
          <p:cNvSpPr txBox="1"/>
          <p:nvPr/>
        </p:nvSpPr>
        <p:spPr>
          <a:xfrm>
            <a:off x="1115621" y="1875344"/>
            <a:ext cx="446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vIGA</a:t>
            </a:r>
            <a:r>
              <a:rPr lang="en-US" b="0" i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-AD Response* at Week 8</a:t>
            </a:r>
            <a:endParaRPr lang="en-US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AE3BF-5191-F117-51CD-FC76272320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511"/>
          <a:stretch>
            <a:fillRect/>
          </a:stretch>
        </p:blipFill>
        <p:spPr>
          <a:xfrm>
            <a:off x="7340352" y="3867101"/>
            <a:ext cx="3403847" cy="260706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F527C2-C4C6-5F1F-17F7-E8CE04915701}"/>
              </a:ext>
            </a:extLst>
          </p:cNvPr>
          <p:cNvCxnSpPr/>
          <p:nvPr/>
        </p:nvCxnSpPr>
        <p:spPr>
          <a:xfrm>
            <a:off x="6279305" y="1702973"/>
            <a:ext cx="0" cy="4328255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1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8" y="132515"/>
            <a:ext cx="10908914" cy="828675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Key Considerations for Selecting a Topical Nonsteroidal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D992E-677F-798D-CA7C-FB885FA10B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Expert insight.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BEBEA7-A579-FE17-2C80-6C0ACBCC4A1A}"/>
              </a:ext>
            </a:extLst>
          </p:cNvPr>
          <p:cNvGrpSpPr/>
          <p:nvPr/>
        </p:nvGrpSpPr>
        <p:grpSpPr>
          <a:xfrm>
            <a:off x="1362075" y="2183423"/>
            <a:ext cx="9563099" cy="2681758"/>
            <a:chOff x="1356679" y="2136315"/>
            <a:chExt cx="9385212" cy="2681758"/>
          </a:xfrm>
        </p:grpSpPr>
        <p:cxnSp>
          <p:nvCxnSpPr>
            <p:cNvPr id="40" name="Straight Connector 39"/>
            <p:cNvCxnSpPr>
              <a:cxnSpLocks/>
            </p:cNvCxnSpPr>
            <p:nvPr/>
          </p:nvCxnSpPr>
          <p:spPr>
            <a:xfrm>
              <a:off x="1356822" y="3765105"/>
              <a:ext cx="9385069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Arc 4"/>
            <p:cNvSpPr/>
            <p:nvPr/>
          </p:nvSpPr>
          <p:spPr>
            <a:xfrm rot="10800000">
              <a:off x="1653859" y="2136315"/>
              <a:ext cx="1385686" cy="1385686"/>
            </a:xfrm>
            <a:prstGeom prst="arc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Arc 5"/>
            <p:cNvSpPr/>
            <p:nvPr/>
          </p:nvSpPr>
          <p:spPr>
            <a:xfrm rot="5400000">
              <a:off x="1653859" y="2136315"/>
              <a:ext cx="1385686" cy="1385686"/>
            </a:xfrm>
            <a:prstGeom prst="arc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346702" y="3522001"/>
              <a:ext cx="0" cy="24310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 rot="10800000">
              <a:off x="4022098" y="2136315"/>
              <a:ext cx="1385686" cy="1385686"/>
            </a:xfrm>
            <a:prstGeom prst="arc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Arc 21"/>
            <p:cNvSpPr/>
            <p:nvPr/>
          </p:nvSpPr>
          <p:spPr>
            <a:xfrm rot="5400000">
              <a:off x="4022098" y="2136315"/>
              <a:ext cx="1385686" cy="1385686"/>
            </a:xfrm>
            <a:prstGeom prst="arc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714941" y="3522001"/>
              <a:ext cx="0" cy="24310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/>
            <p:cNvSpPr/>
            <p:nvPr/>
          </p:nvSpPr>
          <p:spPr>
            <a:xfrm rot="10800000">
              <a:off x="6390337" y="2136315"/>
              <a:ext cx="1385686" cy="1385686"/>
            </a:xfrm>
            <a:prstGeom prst="arc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Arc 26"/>
            <p:cNvSpPr/>
            <p:nvPr/>
          </p:nvSpPr>
          <p:spPr>
            <a:xfrm rot="5400000">
              <a:off x="6390337" y="2136315"/>
              <a:ext cx="1385686" cy="1385686"/>
            </a:xfrm>
            <a:prstGeom prst="arc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7083180" y="3522001"/>
              <a:ext cx="0" cy="24310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 30"/>
            <p:cNvSpPr/>
            <p:nvPr/>
          </p:nvSpPr>
          <p:spPr>
            <a:xfrm rot="10800000">
              <a:off x="8758576" y="2136315"/>
              <a:ext cx="1385686" cy="1385686"/>
            </a:xfrm>
            <a:prstGeom prst="arc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Arc 31"/>
            <p:cNvSpPr/>
            <p:nvPr/>
          </p:nvSpPr>
          <p:spPr>
            <a:xfrm rot="5400000">
              <a:off x="8758576" y="2136315"/>
              <a:ext cx="1385686" cy="1385686"/>
            </a:xfrm>
            <a:prstGeom prst="arc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9451419" y="3522001"/>
              <a:ext cx="0" cy="24310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356679" y="4152354"/>
              <a:ext cx="2180848" cy="60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b="1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 preferences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724918" y="4152357"/>
              <a:ext cx="1980046" cy="6657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b="1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 age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93157" y="4152354"/>
              <a:ext cx="1980046" cy="6657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b="1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Location of atopic dermatitis 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461396" y="4152354"/>
              <a:ext cx="1980046" cy="6657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b="1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Ease of application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DC21CF-41B6-4943-94F0-6E1F5253E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774" y="2315126"/>
              <a:ext cx="1051560" cy="10515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AD8B5D6-B3D2-5F46-A457-0EB462226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89160" y="2316916"/>
              <a:ext cx="1051560" cy="105156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69D26CE-129C-AF42-BB0A-D3C7930C0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25479" y="2304158"/>
              <a:ext cx="1051560" cy="105156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5A4791C-727F-3E76-F8CE-C31C16D4440B}"/>
                </a:ext>
              </a:extLst>
            </p:cNvPr>
            <p:cNvGrpSpPr/>
            <p:nvPr/>
          </p:nvGrpSpPr>
          <p:grpSpPr>
            <a:xfrm>
              <a:off x="6557399" y="2315126"/>
              <a:ext cx="1051560" cy="1051560"/>
              <a:chOff x="6557399" y="2315126"/>
              <a:chExt cx="1051560" cy="1051560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85CBF8F-4021-9345-B9B0-11EA1549D7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57399" y="2315126"/>
                <a:ext cx="1051560" cy="105156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71B1240-BD1D-95FC-CBCE-86C966588A75}"/>
                  </a:ext>
                </a:extLst>
              </p:cNvPr>
              <p:cNvSpPr/>
              <p:nvPr/>
            </p:nvSpPr>
            <p:spPr>
              <a:xfrm rot="20961582">
                <a:off x="7125964" y="2647009"/>
                <a:ext cx="230617" cy="235263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8283D80-B3A1-31F3-5EB0-8A118AF8647A}"/>
                  </a:ext>
                </a:extLst>
              </p:cNvPr>
              <p:cNvSpPr/>
              <p:nvPr/>
            </p:nvSpPr>
            <p:spPr>
              <a:xfrm rot="20961582">
                <a:off x="7130823" y="2656479"/>
                <a:ext cx="221897" cy="216916"/>
              </a:xfrm>
              <a:prstGeom prst="ellipse">
                <a:avLst/>
              </a:prstGeom>
              <a:solidFill>
                <a:schemeClr val="bg1">
                  <a:lumMod val="95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4502E58-7A81-59A9-100E-6525E8268B3A}"/>
                  </a:ext>
                </a:extLst>
              </p:cNvPr>
              <p:cNvSpPr/>
              <p:nvPr/>
            </p:nvSpPr>
            <p:spPr>
              <a:xfrm rot="18390815">
                <a:off x="7409794" y="2800908"/>
                <a:ext cx="40205" cy="252239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10261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Teleprompter">
  <a:themeElements>
    <a:clrScheme name="2024 Colors">
      <a:dk1>
        <a:srgbClr val="696C6D"/>
      </a:dk1>
      <a:lt1>
        <a:srgbClr val="FFFFFF"/>
      </a:lt1>
      <a:dk2>
        <a:srgbClr val="0649A7"/>
      </a:dk2>
      <a:lt2>
        <a:srgbClr val="FC8730"/>
      </a:lt2>
      <a:accent1>
        <a:srgbClr val="BAA390"/>
      </a:accent1>
      <a:accent2>
        <a:srgbClr val="64B781"/>
      </a:accent2>
      <a:accent3>
        <a:srgbClr val="884E96"/>
      </a:accent3>
      <a:accent4>
        <a:srgbClr val="8D8E99"/>
      </a:accent4>
      <a:accent5>
        <a:srgbClr val="E84D4B"/>
      </a:accent5>
      <a:accent6>
        <a:srgbClr val="C1447D"/>
      </a:accent6>
      <a:hlink>
        <a:srgbClr val="FC8730"/>
      </a:hlink>
      <a:folHlink>
        <a:srgbClr val="FC87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NORMAL SLIDES">
  <a:themeElements>
    <a:clrScheme name="Custom 4">
      <a:dk1>
        <a:srgbClr val="6A6C6D"/>
      </a:dk1>
      <a:lt1>
        <a:srgbClr val="FFFFFF"/>
      </a:lt1>
      <a:dk2>
        <a:srgbClr val="064AA7"/>
      </a:dk2>
      <a:lt2>
        <a:srgbClr val="FC8730"/>
      </a:lt2>
      <a:accent1>
        <a:srgbClr val="BAA390"/>
      </a:accent1>
      <a:accent2>
        <a:srgbClr val="64B781"/>
      </a:accent2>
      <a:accent3>
        <a:srgbClr val="884E96"/>
      </a:accent3>
      <a:accent4>
        <a:srgbClr val="8D8E99"/>
      </a:accent4>
      <a:accent5>
        <a:srgbClr val="E84E4B"/>
      </a:accent5>
      <a:accent6>
        <a:srgbClr val="C1447D"/>
      </a:accent6>
      <a:hlink>
        <a:srgbClr val="FC8730"/>
      </a:hlink>
      <a:folHlink>
        <a:srgbClr val="FC87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NORMAL SLIDES">
  <a:themeElements>
    <a:clrScheme name="Custom 4">
      <a:dk1>
        <a:srgbClr val="6A6C6D"/>
      </a:dk1>
      <a:lt1>
        <a:srgbClr val="FFFFFF"/>
      </a:lt1>
      <a:dk2>
        <a:srgbClr val="064AA7"/>
      </a:dk2>
      <a:lt2>
        <a:srgbClr val="FC8730"/>
      </a:lt2>
      <a:accent1>
        <a:srgbClr val="BAA390"/>
      </a:accent1>
      <a:accent2>
        <a:srgbClr val="64B781"/>
      </a:accent2>
      <a:accent3>
        <a:srgbClr val="884E96"/>
      </a:accent3>
      <a:accent4>
        <a:srgbClr val="8D8E99"/>
      </a:accent4>
      <a:accent5>
        <a:srgbClr val="E84E4B"/>
      </a:accent5>
      <a:accent6>
        <a:srgbClr val="C1447D"/>
      </a:accent6>
      <a:hlink>
        <a:srgbClr val="FC8730"/>
      </a:hlink>
      <a:folHlink>
        <a:srgbClr val="FC87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ME SPEC SLIDES">
  <a:themeElements>
    <a:clrScheme name="Medscape Education Rebrand 2023">
      <a:dk1>
        <a:srgbClr val="6A6C6D"/>
      </a:dk1>
      <a:lt1>
        <a:srgbClr val="FFFFFF"/>
      </a:lt1>
      <a:dk2>
        <a:srgbClr val="064AA7"/>
      </a:dk2>
      <a:lt2>
        <a:srgbClr val="F7A257"/>
      </a:lt2>
      <a:accent1>
        <a:srgbClr val="BAA390"/>
      </a:accent1>
      <a:accent2>
        <a:srgbClr val="884E96"/>
      </a:accent2>
      <a:accent3>
        <a:srgbClr val="84C376"/>
      </a:accent3>
      <a:accent4>
        <a:srgbClr val="18B0C4"/>
      </a:accent4>
      <a:accent5>
        <a:srgbClr val="E84E4B"/>
      </a:accent5>
      <a:accent6>
        <a:srgbClr val="C1447D"/>
      </a:accent6>
      <a:hlink>
        <a:srgbClr val="F7A257"/>
      </a:hlink>
      <a:folHlink>
        <a:srgbClr val="F7A25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leprompter_dark">
  <a:themeElements>
    <a:clrScheme name="2024 Colors">
      <a:dk1>
        <a:srgbClr val="696C6D"/>
      </a:dk1>
      <a:lt1>
        <a:srgbClr val="FFFFFF"/>
      </a:lt1>
      <a:dk2>
        <a:srgbClr val="0649A7"/>
      </a:dk2>
      <a:lt2>
        <a:srgbClr val="FC8730"/>
      </a:lt2>
      <a:accent1>
        <a:srgbClr val="BAA390"/>
      </a:accent1>
      <a:accent2>
        <a:srgbClr val="64B781"/>
      </a:accent2>
      <a:accent3>
        <a:srgbClr val="884E96"/>
      </a:accent3>
      <a:accent4>
        <a:srgbClr val="8D8E99"/>
      </a:accent4>
      <a:accent5>
        <a:srgbClr val="E84D4B"/>
      </a:accent5>
      <a:accent6>
        <a:srgbClr val="C1447D"/>
      </a:accent6>
      <a:hlink>
        <a:srgbClr val="FC8730"/>
      </a:hlink>
      <a:folHlink>
        <a:srgbClr val="FC87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 SPEC SLIDES">
  <a:themeElements>
    <a:clrScheme name="2024 Colors">
      <a:dk1>
        <a:srgbClr val="696C6D"/>
      </a:dk1>
      <a:lt1>
        <a:srgbClr val="FFFFFF"/>
      </a:lt1>
      <a:dk2>
        <a:srgbClr val="0649A7"/>
      </a:dk2>
      <a:lt2>
        <a:srgbClr val="FC8730"/>
      </a:lt2>
      <a:accent1>
        <a:srgbClr val="BAA390"/>
      </a:accent1>
      <a:accent2>
        <a:srgbClr val="64B781"/>
      </a:accent2>
      <a:accent3>
        <a:srgbClr val="884E96"/>
      </a:accent3>
      <a:accent4>
        <a:srgbClr val="8D8E99"/>
      </a:accent4>
      <a:accent5>
        <a:srgbClr val="E84D4B"/>
      </a:accent5>
      <a:accent6>
        <a:srgbClr val="C1447D"/>
      </a:accent6>
      <a:hlink>
        <a:srgbClr val="FC8730"/>
      </a:hlink>
      <a:folHlink>
        <a:srgbClr val="FC87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E GLOBAL SPEC SLIDES">
  <a:themeElements>
    <a:clrScheme name="2024 Colors">
      <a:dk1>
        <a:srgbClr val="696C6D"/>
      </a:dk1>
      <a:lt1>
        <a:srgbClr val="FFFFFF"/>
      </a:lt1>
      <a:dk2>
        <a:srgbClr val="0649A7"/>
      </a:dk2>
      <a:lt2>
        <a:srgbClr val="FC8730"/>
      </a:lt2>
      <a:accent1>
        <a:srgbClr val="BAA390"/>
      </a:accent1>
      <a:accent2>
        <a:srgbClr val="64B781"/>
      </a:accent2>
      <a:accent3>
        <a:srgbClr val="884E96"/>
      </a:accent3>
      <a:accent4>
        <a:srgbClr val="8D8E99"/>
      </a:accent4>
      <a:accent5>
        <a:srgbClr val="E84D4B"/>
      </a:accent5>
      <a:accent6>
        <a:srgbClr val="C1447D"/>
      </a:accent6>
      <a:hlink>
        <a:srgbClr val="FC8730"/>
      </a:hlink>
      <a:folHlink>
        <a:srgbClr val="FC87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E_Canada Slides">
  <a:themeElements>
    <a:clrScheme name="2024 Colors">
      <a:dk1>
        <a:srgbClr val="696C6D"/>
      </a:dk1>
      <a:lt1>
        <a:srgbClr val="FFFFFF"/>
      </a:lt1>
      <a:dk2>
        <a:srgbClr val="0649A7"/>
      </a:dk2>
      <a:lt2>
        <a:srgbClr val="FC8730"/>
      </a:lt2>
      <a:accent1>
        <a:srgbClr val="BAA390"/>
      </a:accent1>
      <a:accent2>
        <a:srgbClr val="64B781"/>
      </a:accent2>
      <a:accent3>
        <a:srgbClr val="884E96"/>
      </a:accent3>
      <a:accent4>
        <a:srgbClr val="8D8E99"/>
      </a:accent4>
      <a:accent5>
        <a:srgbClr val="E84D4B"/>
      </a:accent5>
      <a:accent6>
        <a:srgbClr val="C1447D"/>
      </a:accent6>
      <a:hlink>
        <a:srgbClr val="FC8730"/>
      </a:hlink>
      <a:folHlink>
        <a:srgbClr val="FC87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E ONC SPEC SLIDES">
  <a:themeElements>
    <a:clrScheme name="2024 Colors">
      <a:dk1>
        <a:srgbClr val="696C6D"/>
      </a:dk1>
      <a:lt1>
        <a:srgbClr val="FFFFFF"/>
      </a:lt1>
      <a:dk2>
        <a:srgbClr val="0649A7"/>
      </a:dk2>
      <a:lt2>
        <a:srgbClr val="FC8730"/>
      </a:lt2>
      <a:accent1>
        <a:srgbClr val="BAA390"/>
      </a:accent1>
      <a:accent2>
        <a:srgbClr val="64B781"/>
      </a:accent2>
      <a:accent3>
        <a:srgbClr val="884E96"/>
      </a:accent3>
      <a:accent4>
        <a:srgbClr val="8D8E99"/>
      </a:accent4>
      <a:accent5>
        <a:srgbClr val="E84D4B"/>
      </a:accent5>
      <a:accent6>
        <a:srgbClr val="C1447D"/>
      </a:accent6>
      <a:hlink>
        <a:srgbClr val="FC8730"/>
      </a:hlink>
      <a:folHlink>
        <a:srgbClr val="FC87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E ONC GLOBAL SPEC SLIDES">
  <a:themeElements>
    <a:clrScheme name="2024 Colors">
      <a:dk1>
        <a:srgbClr val="696C6D"/>
      </a:dk1>
      <a:lt1>
        <a:srgbClr val="FFFFFF"/>
      </a:lt1>
      <a:dk2>
        <a:srgbClr val="0649A7"/>
      </a:dk2>
      <a:lt2>
        <a:srgbClr val="FC8730"/>
      </a:lt2>
      <a:accent1>
        <a:srgbClr val="BAA390"/>
      </a:accent1>
      <a:accent2>
        <a:srgbClr val="64B781"/>
      </a:accent2>
      <a:accent3>
        <a:srgbClr val="884E96"/>
      </a:accent3>
      <a:accent4>
        <a:srgbClr val="8D8E99"/>
      </a:accent4>
      <a:accent5>
        <a:srgbClr val="E84D4B"/>
      </a:accent5>
      <a:accent6>
        <a:srgbClr val="C1447D"/>
      </a:accent6>
      <a:hlink>
        <a:srgbClr val="FC8730"/>
      </a:hlink>
      <a:folHlink>
        <a:srgbClr val="FC87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E HEART SPEC SLIDES">
  <a:themeElements>
    <a:clrScheme name="2024 Colors">
      <a:dk1>
        <a:srgbClr val="696C6D"/>
      </a:dk1>
      <a:lt1>
        <a:srgbClr val="FFFFFF"/>
      </a:lt1>
      <a:dk2>
        <a:srgbClr val="0649A7"/>
      </a:dk2>
      <a:lt2>
        <a:srgbClr val="FC8730"/>
      </a:lt2>
      <a:accent1>
        <a:srgbClr val="BAA390"/>
      </a:accent1>
      <a:accent2>
        <a:srgbClr val="64B781"/>
      </a:accent2>
      <a:accent3>
        <a:srgbClr val="884E96"/>
      </a:accent3>
      <a:accent4>
        <a:srgbClr val="8D8E99"/>
      </a:accent4>
      <a:accent5>
        <a:srgbClr val="E84D4B"/>
      </a:accent5>
      <a:accent6>
        <a:srgbClr val="C1447D"/>
      </a:accent6>
      <a:hlink>
        <a:srgbClr val="FC8730"/>
      </a:hlink>
      <a:folHlink>
        <a:srgbClr val="FC87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ME LLS GLOBAL ONC SPEC SLIDES KO logo">
  <a:themeElements>
    <a:clrScheme name="2024 Colors">
      <a:dk1>
        <a:srgbClr val="696C6D"/>
      </a:dk1>
      <a:lt1>
        <a:srgbClr val="FFFFFF"/>
      </a:lt1>
      <a:dk2>
        <a:srgbClr val="0649A7"/>
      </a:dk2>
      <a:lt2>
        <a:srgbClr val="FC8730"/>
      </a:lt2>
      <a:accent1>
        <a:srgbClr val="BAA390"/>
      </a:accent1>
      <a:accent2>
        <a:srgbClr val="64B781"/>
      </a:accent2>
      <a:accent3>
        <a:srgbClr val="884E96"/>
      </a:accent3>
      <a:accent4>
        <a:srgbClr val="8D8E99"/>
      </a:accent4>
      <a:accent5>
        <a:srgbClr val="E84D4B"/>
      </a:accent5>
      <a:accent6>
        <a:srgbClr val="C1447D"/>
      </a:accent6>
      <a:hlink>
        <a:srgbClr val="FC8730"/>
      </a:hlink>
      <a:folHlink>
        <a:srgbClr val="FC87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b9fc7e-a6e4-40e7-be14-2cd3f32037cf">
      <Terms xmlns="http://schemas.microsoft.com/office/infopath/2007/PartnerControls"/>
    </lcf76f155ced4ddcb4097134ff3c332f>
    <TaxCatchAll xmlns="e93acf5f-f59b-46bb-8c22-2b43a486ab2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89FDEB09DBF468A85022D33D3851D" ma:contentTypeVersion="19" ma:contentTypeDescription="Create a new document." ma:contentTypeScope="" ma:versionID="30006518fcd351e19a3891c6db173866">
  <xsd:schema xmlns:xsd="http://www.w3.org/2001/XMLSchema" xmlns:xs="http://www.w3.org/2001/XMLSchema" xmlns:p="http://schemas.microsoft.com/office/2006/metadata/properties" xmlns:ns2="c6b9fc7e-a6e4-40e7-be14-2cd3f32037cf" xmlns:ns3="e93acf5f-f59b-46bb-8c22-2b43a486ab2c" targetNamespace="http://schemas.microsoft.com/office/2006/metadata/properties" ma:root="true" ma:fieldsID="78f691baa977c450d153fdf8aa29c67c" ns2:_="" ns3:_="">
    <xsd:import namespace="c6b9fc7e-a6e4-40e7-be14-2cd3f32037c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9fc7e-a6e4-40e7-be14-2cd3f32037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28A214-6E41-4F9D-9B37-A48B2960920F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c6b9fc7e-a6e4-40e7-be14-2cd3f32037cf"/>
    <ds:schemaRef ds:uri="http://purl.org/dc/dcmitype/"/>
    <ds:schemaRef ds:uri="e93acf5f-f59b-46bb-8c22-2b43a486ab2c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95A0D35-2E2B-4808-9A0C-D096A458D6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b9fc7e-a6e4-40e7-be14-2cd3f32037cf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61AF2E-9430-46B5-86B1-3DBCDE24E5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423b0e1-4e0c-47b0-8280-02b47a7165e1}" enabled="0" method="" siteId="{8423b0e1-4e0c-47b0-8280-02b47a7165e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1562</Words>
  <Application>Microsoft Office PowerPoint</Application>
  <PresentationFormat>Widescreen</PresentationFormat>
  <Paragraphs>235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BlinkMacSystemFont</vt:lpstr>
      <vt:lpstr>Wingdings</vt:lpstr>
      <vt:lpstr>Arial</vt:lpstr>
      <vt:lpstr>Proxima Nova Rg</vt:lpstr>
      <vt:lpstr>Montserrat SemiBold</vt:lpstr>
      <vt:lpstr>Teleprompter</vt:lpstr>
      <vt:lpstr>Teleprompter_dark</vt:lpstr>
      <vt:lpstr>ME SPEC SLIDES</vt:lpstr>
      <vt:lpstr>ME GLOBAL SPEC SLIDES</vt:lpstr>
      <vt:lpstr>ME_Canada Slides</vt:lpstr>
      <vt:lpstr>ME ONC SPEC SLIDES</vt:lpstr>
      <vt:lpstr>ME ONC GLOBAL SPEC SLIDES</vt:lpstr>
      <vt:lpstr>ME HEART SPEC SLIDES</vt:lpstr>
      <vt:lpstr>1_ME LLS GLOBAL ONC SPEC SLIDES KO logo</vt:lpstr>
      <vt:lpstr>NORMAL SLIDES</vt:lpstr>
      <vt:lpstr>1_NORMAL SLIDES</vt:lpstr>
      <vt:lpstr>1_ME SPEC SLIDES</vt:lpstr>
      <vt:lpstr>PowerPoint Presentation</vt:lpstr>
      <vt:lpstr>PowerPoint Presentation</vt:lpstr>
      <vt:lpstr>Agenda</vt:lpstr>
      <vt:lpstr>Case 1</vt:lpstr>
      <vt:lpstr>Question</vt:lpstr>
      <vt:lpstr>Treatment Options</vt:lpstr>
      <vt:lpstr>Crisaborole</vt:lpstr>
      <vt:lpstr>Tapinarof</vt:lpstr>
      <vt:lpstr>Key Considerations for Selecting a Topical Nonsteroidal</vt:lpstr>
      <vt:lpstr>Recommendation for Case 1 Tapinarof</vt:lpstr>
      <vt:lpstr>Case 2</vt:lpstr>
      <vt:lpstr>Case 2</vt:lpstr>
      <vt:lpstr>Itch Is a Hallmark Symptom of AD</vt:lpstr>
      <vt:lpstr>Treatment Options for Samantha</vt:lpstr>
      <vt:lpstr>Itch Improvement  Tapinarof</vt:lpstr>
      <vt:lpstr>IGA Improvement Roflumilast</vt:lpstr>
      <vt:lpstr>IGA Improvement Ruxolitinib</vt:lpstr>
      <vt:lpstr>Itch Improvement Ruxolitinb</vt:lpstr>
      <vt:lpstr>Key Considerations for Selecting a Topical Nonsteroidal in This Case</vt:lpstr>
      <vt:lpstr>Key Points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WBMD</dc:creator>
  <cp:lastModifiedBy>Sichel, Marti</cp:lastModifiedBy>
  <cp:revision>2</cp:revision>
  <dcterms:created xsi:type="dcterms:W3CDTF">2018-08-10T09:15:09Z</dcterms:created>
  <dcterms:modified xsi:type="dcterms:W3CDTF">2025-10-30T13:23:53Z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0x01010004089FDEB09DBF468A85022D33D3851D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TriggerFlowInfo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Order">
    <vt:r8>14265400</vt:r8>
  </property>
</Properties>
</file>