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3E47DE-132F-444A-95F6-401699802730}" v="2" dt="2025-06-30T16:53:49.5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si, Stephanie" userId="18fe215b-2d50-43da-9801-30b5b215999d" providerId="ADAL" clId="{BF3E47DE-132F-444A-95F6-401699802730}"/>
    <pc:docChg chg="custSel addSld delSld modSld">
      <pc:chgData name="Annesi, Stephanie" userId="18fe215b-2d50-43da-9801-30b5b215999d" providerId="ADAL" clId="{BF3E47DE-132F-444A-95F6-401699802730}" dt="2025-06-30T16:53:49.528" v="3"/>
      <pc:docMkLst>
        <pc:docMk/>
      </pc:docMkLst>
      <pc:sldChg chg="modSp mod">
        <pc:chgData name="Annesi, Stephanie" userId="18fe215b-2d50-43da-9801-30b5b215999d" providerId="ADAL" clId="{BF3E47DE-132F-444A-95F6-401699802730}" dt="2025-06-30T16:53:32.408" v="1" actId="27636"/>
        <pc:sldMkLst>
          <pc:docMk/>
          <pc:sldMk cId="45652277" sldId="271"/>
        </pc:sldMkLst>
        <pc:spChg chg="mod">
          <ac:chgData name="Annesi, Stephanie" userId="18fe215b-2d50-43da-9801-30b5b215999d" providerId="ADAL" clId="{BF3E47DE-132F-444A-95F6-401699802730}" dt="2025-06-30T16:53:32.408" v="1" actId="27636"/>
          <ac:spMkLst>
            <pc:docMk/>
            <pc:sldMk cId="45652277" sldId="271"/>
            <ac:spMk id="2" creationId="{490FA445-0B35-A2C0-6A97-BDDF0084D4EC}"/>
          </ac:spMkLst>
        </pc:spChg>
      </pc:sldChg>
      <pc:sldChg chg="del">
        <pc:chgData name="Annesi, Stephanie" userId="18fe215b-2d50-43da-9801-30b5b215999d" providerId="ADAL" clId="{BF3E47DE-132F-444A-95F6-401699802730}" dt="2025-06-30T16:53:34.121" v="2" actId="47"/>
        <pc:sldMkLst>
          <pc:docMk/>
          <pc:sldMk cId="836825867" sldId="279"/>
        </pc:sldMkLst>
      </pc:sldChg>
      <pc:sldChg chg="modSp add">
        <pc:chgData name="Annesi, Stephanie" userId="18fe215b-2d50-43da-9801-30b5b215999d" providerId="ADAL" clId="{BF3E47DE-132F-444A-95F6-401699802730}" dt="2025-06-30T16:53:49.528" v="3"/>
        <pc:sldMkLst>
          <pc:docMk/>
          <pc:sldMk cId="3097581368" sldId="285"/>
        </pc:sldMkLst>
        <pc:picChg chg="mod">
          <ac:chgData name="Annesi, Stephanie" userId="18fe215b-2d50-43da-9801-30b5b215999d" providerId="ADAL" clId="{BF3E47DE-132F-444A-95F6-401699802730}" dt="2025-06-30T16:53:49.528" v="3"/>
          <ac:picMkLst>
            <pc:docMk/>
            <pc:sldMk cId="3097581368" sldId="285"/>
            <ac:picMk id="3" creationId="{610F6B9A-136B-9EB4-6B03-53618E37413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E9483-4AD1-939C-4A22-3CDA39217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DCB076-E8C4-3AC8-692C-90F8004E2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87CD-602B-48F1-B701-8D5197752261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2DA440-444A-6CF4-3281-229940E51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F4599-DCA4-6985-1B5C-44B8E0441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7521-8303-454A-B2D7-6B92E2426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11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2B513D-E40B-E60A-BBAD-9162D5710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2F386D-8596-3797-9A6F-0AE55C72C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6557C-1C00-2AE4-51B6-49BB3B2C12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B587CD-602B-48F1-B701-8D5197752261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1317D-1215-6D16-C582-BCAE0F6E11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A943E-1CD9-84E9-B28A-3F72107459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BF7521-8303-454A-B2D7-6B92E2426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6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medscape.org/viewarticle/viewpoints-vitiligo-2025a1000h7o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C85D3F-F43A-C386-A256-5941D1D83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Viewpoints on Vitiligo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CBA253-9DCA-8DE0-1A22-E168C324F4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55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4A060B-2BE9-3553-BAAE-C6D443690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Povorcitinib</a:t>
            </a:r>
            <a:br>
              <a:rPr lang="en-US" noProof="0"/>
            </a:br>
            <a:r>
              <a:rPr lang="en-US" sz="2800" noProof="0"/>
              <a:t>Phase 2b Study</a:t>
            </a:r>
            <a:endParaRPr lang="en-US" noProof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33C167-1678-A93A-0CFE-7A946765D3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57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9C6711-1060-CE10-D036-94998BF05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Povorcitinib</a:t>
            </a:r>
            <a:br>
              <a:rPr lang="en-US" noProof="0"/>
            </a:br>
            <a:r>
              <a:rPr lang="en-US" sz="2800" noProof="0"/>
              <a:t>Phase 2b Study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2045C1-B663-0E1B-E628-7CFB98A648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51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B76EBF-3D12-491B-A0C4-FF59A8584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Upadacitinib</a:t>
            </a:r>
            <a:br>
              <a:rPr lang="en-US" noProof="0"/>
            </a:br>
            <a:r>
              <a:rPr lang="en-US" sz="2800" noProof="0"/>
              <a:t>Phase 2 Trial</a:t>
            </a:r>
            <a:endParaRPr lang="en-US" noProof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884423-2C3D-28A7-C29D-D31894A066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0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7FBDF5-6E1F-7B81-18F3-BF3B7D408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Ritlecitinib</a:t>
            </a:r>
            <a:br>
              <a:rPr lang="en-US" noProof="0"/>
            </a:br>
            <a:r>
              <a:rPr lang="en-US" sz="2800" noProof="0"/>
              <a:t>Phase 2 Trial</a:t>
            </a:r>
            <a:endParaRPr lang="en-US" noProof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D901F0-050D-19F3-739F-E14B1413FB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1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4A1651-A4F9-4A92-2139-CBD2C88EB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Low-Dose Baricitinib + NB-UVB Phototherapy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12735B-D777-FE7E-A02E-CC11685C85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25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4185FF-7204-A332-B2D4-D4539A3BD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Autologous Skin Cell Treatment Prepared </a:t>
            </a:r>
            <a:br>
              <a:rPr lang="en-US" noProof="0"/>
            </a:br>
            <a:r>
              <a:rPr lang="en-US" noProof="0"/>
              <a:t>by a Point-of-Care Cell Harvesting Device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CD2142-2DC1-BD51-6334-3479F8D7EC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43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0FA445-0B35-A2C0-6A97-BDDF0084D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/>
              <a:t>Autologous Skin Cell Treatment Prepared </a:t>
            </a:r>
            <a:br>
              <a:rPr lang="en-US" noProof="0"/>
            </a:br>
            <a:r>
              <a:rPr lang="en-US" noProof="0"/>
              <a:t>by a Point-of-Care Cell Harvesting Device (cont)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27FF4A-9825-5F56-852B-A7D31014AF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2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32B179-D6A5-0A9D-BDB5-6C88DC111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Vitiligo Management Algorithm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E33AD5-E9D1-A160-9B32-88AA251D23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62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ADD36D-50DF-4DF4-2E48-AC984FBD6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B5B134-39F0-0C62-E563-36CBB6089F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383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32AB94-071B-FE43-6397-88A199CA6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Audience Question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58747C-544C-85E0-CC0D-4B00978528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92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A7715E-7579-2F37-07C6-9E52EA156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E6CABA-A17C-619C-6FC4-3FD607EF10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93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012946-ABE0-4364-BE5E-62E3D2F98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In the Exam Room</a:t>
            </a:r>
            <a:br>
              <a:rPr lang="en-US" noProof="0"/>
            </a:br>
            <a:r>
              <a:rPr lang="en-US" sz="2800" noProof="0"/>
              <a:t>Key Talking Points With Your Patients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07F53D-99C8-8D66-6426-500FD8336C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8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17827C-F8F1-9E89-B936-2AB3B5A39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C27940-7AAE-BC0A-628B-4AB8F35279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59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066AD4-9BBD-0922-026F-F715D7BC5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Key Points in Shared Decision-Making </a:t>
            </a:r>
            <a:br>
              <a:rPr lang="en-US" noProof="0"/>
            </a:br>
            <a:r>
              <a:rPr lang="en-US" sz="2800" noProof="0"/>
              <a:t>Understanding Treatment Goals</a:t>
            </a:r>
            <a:endParaRPr lang="en-US" noProof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517BE8-573C-2C9E-7000-A14514A699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89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1A4FB0-EEA7-DD8C-605B-0BC11F783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ACE508-D4FF-1507-76A4-1E02BA7D5A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305417-068F-A1C7-7E4F-EDF25DA45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610F6B9A-136B-9EB4-6B03-53618E37413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81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C64F0D-8D9F-CD98-C7D4-F95F9C882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487313-256E-C1FD-ED44-7A7EE18B62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32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3FA2DB-D3DC-36EF-AE94-9475E0526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Disease Etiology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261BDA-3F4C-CF0A-7BAE-F184C8E718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14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770BB2-1DC8-FE33-D071-E53F1E46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Vitiligo, IFN-</a:t>
            </a:r>
            <a:r>
              <a:rPr lang="el-GR"/>
              <a:t>γ</a:t>
            </a:r>
            <a:r>
              <a:rPr lang="en-US"/>
              <a:t>, and JAK Signaling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EEE713-D017-7AB7-BB01-BB0F1D8D81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842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CFB30A-667F-8F1B-9379-CDD3E80F7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Impact and Burden of Vitiligo on Patients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6B99BA-A4D4-5A3C-EBE2-DAB2F58B13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61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B987F1-926F-B0DD-AD77-7407B30DE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Mental Health and Vitiligo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E1B116-7D77-8B1A-7778-CD0F711ABB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30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4FFB44-D946-B2CD-019B-8583CD55D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Ruxolitinib Cream</a:t>
            </a:r>
            <a:br>
              <a:rPr lang="en-US" noProof="0"/>
            </a:br>
            <a:r>
              <a:rPr lang="en-US" sz="2800" noProof="0"/>
              <a:t>TRuE-V1 and TRuE-V2 Phase 3 Studies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D03F89-D256-BB6F-8A2A-E376FFCB92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96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58F059-1C73-ACFB-5795-8019015D0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Ruxolitinib Cream With NB-UVB Phototherapy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527C15-EDAB-B661-7AFB-AFD6407104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72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b9fc7e-a6e4-40e7-be14-2cd3f32037cf">
      <Terms xmlns="http://schemas.microsoft.com/office/infopath/2007/PartnerControls"/>
    </lcf76f155ced4ddcb4097134ff3c332f>
    <TaxCatchAll xmlns="e93acf5f-f59b-46bb-8c22-2b43a486ab2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089FDEB09DBF468A85022D33D3851D" ma:contentTypeVersion="19" ma:contentTypeDescription="Create a new document." ma:contentTypeScope="" ma:versionID="b7267e13f2f430cebc04e66098cfa857">
  <xsd:schema xmlns:xsd="http://www.w3.org/2001/XMLSchema" xmlns:xs="http://www.w3.org/2001/XMLSchema" xmlns:p="http://schemas.microsoft.com/office/2006/metadata/properties" xmlns:ns2="c6b9fc7e-a6e4-40e7-be14-2cd3f32037cf" xmlns:ns3="e93acf5f-f59b-46bb-8c22-2b43a486ab2c" targetNamespace="http://schemas.microsoft.com/office/2006/metadata/properties" ma:root="true" ma:fieldsID="a9aa7c33d9edc739d7b81f8f41b02933" ns2:_="" ns3:_="">
    <xsd:import namespace="c6b9fc7e-a6e4-40e7-be14-2cd3f32037cf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b9fc7e-a6e4-40e7-be14-2cd3f32037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B5103C-76EE-4DFF-BAB2-409466F0D01D}">
  <ds:schemaRefs>
    <ds:schemaRef ds:uri="e93acf5f-f59b-46bb-8c22-2b43a486ab2c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c6b9fc7e-a6e4-40e7-be14-2cd3f32037c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18A8BF1-9EDA-469C-B8B5-085332C244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993714-0704-479B-BE52-62ADFA16E9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b9fc7e-a6e4-40e7-be14-2cd3f32037cf"/>
    <ds:schemaRef ds:uri="e93acf5f-f59b-46bb-8c22-2b43a486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</Words>
  <Application>Microsoft Office PowerPoint</Application>
  <PresentationFormat>Widescreen</PresentationFormat>
  <Paragraphs>18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Aptos</vt:lpstr>
      <vt:lpstr>Aptos Display</vt:lpstr>
      <vt:lpstr>Arial</vt:lpstr>
      <vt:lpstr>Office Theme</vt:lpstr>
      <vt:lpstr>Viewpoints on Vitiligo</vt:lpstr>
      <vt:lpstr>PowerPoint Presentation</vt:lpstr>
      <vt:lpstr>PowerPoint Presentation</vt:lpstr>
      <vt:lpstr>Disease Etiology</vt:lpstr>
      <vt:lpstr>Vitiligo, IFN-γ, and JAK Signaling</vt:lpstr>
      <vt:lpstr>Impact and Burden of Vitiligo on Patients</vt:lpstr>
      <vt:lpstr>Mental Health and Vitiligo</vt:lpstr>
      <vt:lpstr>Ruxolitinib Cream TRuE-V1 and TRuE-V2 Phase 3 Studies</vt:lpstr>
      <vt:lpstr>Ruxolitinib Cream With NB-UVB Phototherapy</vt:lpstr>
      <vt:lpstr>Povorcitinib Phase 2b Study</vt:lpstr>
      <vt:lpstr>Povorcitinib Phase 2b Study</vt:lpstr>
      <vt:lpstr>Upadacitinib Phase 2 Trial</vt:lpstr>
      <vt:lpstr>Ritlecitinib Phase 2 Trial</vt:lpstr>
      <vt:lpstr>Low-Dose Baricitinib + NB-UVB Phototherapy</vt:lpstr>
      <vt:lpstr>Autologous Skin Cell Treatment Prepared  by a Point-of-Care Cell Harvesting Device</vt:lpstr>
      <vt:lpstr>Autologous Skin Cell Treatment Prepared  by a Point-of-Care Cell Harvesting Device (cont)</vt:lpstr>
      <vt:lpstr>Vitiligo Management Algorithm</vt:lpstr>
      <vt:lpstr>PowerPoint Presentation</vt:lpstr>
      <vt:lpstr>Audience Question</vt:lpstr>
      <vt:lpstr>In the Exam Room Key Talking Points With Your Patients</vt:lpstr>
      <vt:lpstr>PowerPoint Presentation</vt:lpstr>
      <vt:lpstr>Key Points in Shared Decision-Making  Understanding Treatment Goals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Sichel, Marti</dc:creator>
  <cp:lastModifiedBy>Annesi, Stephanie</cp:lastModifiedBy>
  <cp:revision>1</cp:revision>
  <dcterms:created xsi:type="dcterms:W3CDTF">2025-06-26T17:57:39Z</dcterms:created>
  <dcterms:modified xsi:type="dcterms:W3CDTF">2025-06-30T16:53:52Z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0x01010004089FDEB09DBF468A85022D33D3851D</vt:lpwstr>
  </property>
  <property fmtid="{D5CDD505-2E9C-101B-9397-08002B2CF9AE}" pid="3" name="MediaServiceImageTags">
    <vt:lpwstr/>
  </property>
</Properties>
</file>