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6E052-465E-57A5-12E1-82081B4D7522}" v="2" dt="2025-09-09T14:19:19.655"/>
    <p1510:client id="{D514D23F-15D2-433B-B625-469BDE3FB5BC}" v="2" dt="2025-09-09T14:21:17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C260-08C8-518C-E43F-B6EA8D03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65D40-ED7F-1873-C8D9-5192DC19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682B-497D-4D4A-A391-61FE7D13F8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3B40C-9D22-AF33-F1F8-B043287D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5E26-A424-DBFE-A44F-EEC81BBF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B50-11A4-4536-8804-F0E044F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73A90-BDE6-26D0-3C84-E344A343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3CC61-BBCB-67E0-C4A7-4F6786D0C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7E77-7E5D-B75C-4D09-DB763839B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682B-497D-4D4A-A391-61FE7D13F8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B81A0-BC4C-4AB2-5296-DBAA11C88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C2C70-8A04-4013-9F8A-43EF4CB34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FDB50-11A4-4536-8804-F0E044F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www.medscape.org/viewarticle/precision-imaging-cardiac-mri-late-gadolinium-enhanced-2025a1000nh4?page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541C57-AA0A-F268-90A4-0EC4563C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Precision Imaging in Cardiac MRI</a:t>
            </a:r>
            <a:br>
              <a:rPr lang="en-US" b="0"/>
            </a:br>
            <a:r>
              <a:rPr lang="en-US" sz="3000" b="0"/>
              <a:t>Late Gadolinium-Enhanced Imaging</a:t>
            </a:r>
            <a:endParaRPr lang="en-US" sz="3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7B75B-FAAB-8D92-5D48-28DC8B871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940E4-55A5-E257-61F6-84D84C99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for </a:t>
            </a:r>
            <a:br>
              <a:rPr lang="en-US"/>
            </a:br>
            <a:r>
              <a:rPr lang="en-US"/>
              <a:t>Late Gadolinium Enhancement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FE797-8EA3-EE28-75F4-5FB90942D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9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5CD67-9AF5-5671-E17C-7CCE6736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CMR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966BE-469B-2554-F70B-957CED3A4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100AA-EB09-AD32-4244-1250F51F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Ischemic Heart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39EC7-235F-B243-2F41-62D22F983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90E362-C66B-7869-5CC5-D0C234C2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Cine SSFP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BA59A-FB2D-977A-F58A-CB629AD6E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0842C-A7EB-9DB5-8F63-149041E4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Cine MRI</a:t>
            </a:r>
            <a:br>
              <a:rPr lang="en-US"/>
            </a:br>
            <a:r>
              <a:rPr lang="en-US" sz="2800"/>
              <a:t>Free Breathing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8C41C-F59E-ADE5-5645-15CF876DCF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5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BEF250-2D0B-64FE-A108-0A075A01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Compressed Sensing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B54EE-5048-C055-99F6-1B875BAAC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C36084-E694-E621-9955-C5BB14F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Cine CMR</a:t>
            </a:r>
            <a:br>
              <a:rPr lang="en-US"/>
            </a:br>
            <a:r>
              <a:rPr lang="en-US"/>
              <a:t>Pre/Post GBCA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14D09-1124-ED56-632F-00BB5F00C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A2633-D25F-4D84-3D60-A3BB9611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LGE Imaging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7CC2-5D86-3308-64DD-3DC6E8A34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4BB335-31C1-3577-6284-3312EB69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Contrast-Enhanced MRI of the Myocardium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F8240-5870-11C1-11D5-F86DB86B8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2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0C3C8F-45E2-D9A4-94C6-38521E28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Contrast-Enhanced MRI of the Myocardium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59381-8073-0A24-CFEB-3E5A7BEBC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A70566-E7C7-6DB2-3E93-64DAAA96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DCEEF-1D72-A1B1-84EE-A5A2DD5AC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449B9B-7914-4AB8-7297-2B795790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Contrast-Enhanced MRI of the Myocardium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FD3E-1E93-7A95-38E6-6EAAFF430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7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09743-DB03-CCA0-718A-F37A76EB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Contrast-Enhanced MRI of the Myocardium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C6526-6627-0EC9-2063-9C2219097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5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235FB-CB9A-12FD-251E-F0C01732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LGE Techniques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45D5D-7A2F-4AEF-58A7-1C2045C24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D9F0D-3FD1-2F9D-DC0D-D7BDEA75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for LGE Imaging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5DA40-AA5F-402F-1CE7-39D1962CC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9AE4D-08BC-0576-DBB5-D0273CE6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GBCA Dosing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4C238-6272-81B8-4991-B63A9D172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434513-AE36-D646-CA0F-7EFD9AB9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 Imaging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F540C-E474-8670-552A-35E7351F8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3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FC40BC-9B6C-B90B-8FA1-C63A853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 Prep</a:t>
            </a:r>
            <a:br>
              <a:rPr lang="en-US"/>
            </a:br>
            <a:r>
              <a:rPr lang="en-US"/>
              <a:t>Image to Suppress Normal Myocardium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7DCEA-2816-2C55-4E7F-C0D3BEBA1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8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CAF4A-2CAD-C496-2474-BFD1C4D8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TI Scout</a:t>
            </a:r>
            <a:r>
              <a:rPr lang="en-US">
                <a:sym typeface="ＭＳ Ｐゴシック"/>
              </a:rPr>
              <a:t> </a:t>
            </a:r>
            <a:r>
              <a:rPr lang="en-US">
                <a:sym typeface="Arial"/>
              </a:rPr>
              <a:t>Displays Wide Range of TIs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50265-6524-7331-2651-80A1A0015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36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AFAF1-58FA-4E0F-068F-6DA8B054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TI Scout</a:t>
            </a:r>
            <a:r>
              <a:rPr lang="en-US">
                <a:sym typeface="ＭＳ Ｐゴシック"/>
              </a:rPr>
              <a:t> </a:t>
            </a:r>
            <a:r>
              <a:rPr lang="en-US">
                <a:sym typeface="Arial"/>
              </a:rPr>
              <a:t>Displays Wide Range of TIs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A33CD-C778-1A79-FA5C-DFF165778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4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9BB57E-DFFD-8E49-8844-FEA86BDE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Phase-Sensitive IR TFL</a:t>
            </a:r>
            <a:endParaRPr lang="en-US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9C68F-A85C-28E3-4F30-787AAF40A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7A099-A300-BC72-B655-2EE44B6D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19172-C874-16C5-0325-09C93C429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D4E56-3BAB-DFA3-7529-B03E189B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PSIR AutoViability Works Over Broader Range of 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2DF0E-EB25-FB04-F377-A33B44D8D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6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2DF20-CCD8-1E79-BD25-ADB89540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 Bold" charset="0"/>
              </a:rPr>
              <a:t>LGE Pulse Sequences</a:t>
            </a:r>
            <a:br>
              <a:rPr lang="en-US">
                <a:sym typeface="Arial Bold" charset="0"/>
              </a:rPr>
            </a:br>
            <a:r>
              <a:rPr lang="en-US">
                <a:sym typeface="Arial Bold" charset="0"/>
              </a:rPr>
              <a:t>Segmented vs Single-Shot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6E103-3D5F-0E70-76E1-35E7585F7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6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8FE5E2-4A21-6A5D-DAAE-2A2AE948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 IR-SSFP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7D7D5-352C-330D-6466-D992B5BD6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B60716-495B-550E-8475-DAE4EAA7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Breathing Motion-Corrected Single-Shot Imaging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BB898-2134-E72D-79F2-FD1B9AD66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4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E6DA5-DA64-05B0-7035-3699CFA2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Viability Imaging</a:t>
            </a:r>
            <a:br>
              <a:rPr lang="en-US"/>
            </a:br>
            <a:r>
              <a:rPr lang="en-US" sz="2800"/>
              <a:t>MI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9BFE0-CB6A-0286-9831-1474D99F6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6A3BF-5797-3D9B-069E-3AAE4CE3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CMR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0B27D-3C16-4414-22B5-6714CBEF3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3F9F56-A13F-9284-8CCD-4529BEA4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CMR Protocol With Stress Perfusion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AF6CF-6572-4D6C-2D40-34A62B61D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76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26271-BF0A-6ABF-9280-A02DDFFF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B245C-8A30-9FB9-3B4E-126C4D139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2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4660C1-B2CC-9D03-4FBB-C9574EFA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GBCAs Are Nonspecific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FD505-3640-958D-E0A9-37F87B9FF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78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B8539-79F8-D906-B82E-F01DD687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9D630-4BD5-5F6F-C998-4EB41E8E4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A6067A-F456-39A2-47C4-E878EA84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CMR Techniques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2B99D-80F3-DAAE-05C8-E462D8B57F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9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80130D-1A89-66F4-F8CC-F758285D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Subendocardial 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4F895-A206-305E-2A20-96CA63EE0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3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C87C3-A51C-EE1A-70B4-8DAB3AB1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to Predict Wall Motion Recovery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1212F-3C86-4B66-E336-7B5B51553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5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572E5-C551-2A3C-88F5-A67DED06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Ischemic Cardiomyopathy </a:t>
            </a:r>
            <a:br>
              <a:rPr lang="en-US"/>
            </a:br>
            <a:r>
              <a:rPr lang="en-US" sz="2800"/>
              <a:t>Scar Burden Impacts Survival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9953C-6AC6-5A9B-DBE7-BC902F862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8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AF7B5-8CB6-C65E-D256-F26DBEE4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MI</a:t>
            </a:r>
            <a:br>
              <a:rPr lang="en-US"/>
            </a:br>
            <a:r>
              <a:rPr lang="en-US" sz="2800"/>
              <a:t>No Reflow Zone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8C102-DD9B-4210-E092-755E4BF1C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0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89E7E-1431-C1FE-8A06-F4A5400A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Chest Pain</a:t>
            </a:r>
            <a:br>
              <a:rPr lang="en-US"/>
            </a:br>
            <a:r>
              <a:rPr lang="en-US" sz="2800"/>
              <a:t>Stunned Myocardium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532DF-0700-320F-289C-C05FBC737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5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02BDCF-C025-BAE6-C04D-815D4BD4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Intracardiac Thrombus (Recent MI)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99140-F2BA-62C9-C698-DE2CB513C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D085B-8965-124F-79EE-BED9E037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LV “True” Aneurysm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38DC4-5B78-0A57-6244-9D4A7437F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4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41D46-A047-7A0D-4E14-277D724C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LV Pseudoaneurysm With Thrombus</a:t>
            </a:r>
            <a:br>
              <a:rPr lang="en-US"/>
            </a:br>
            <a:r>
              <a:rPr lang="en-US"/>
              <a:t>Phase Sensitive IR TFL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DEB8F-C3BF-F352-0677-9C051F27E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1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BCF9D1-7382-5024-3FA7-F8A3E6A9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64-Year-Old Male </a:t>
            </a:r>
            <a:br>
              <a:rPr lang="en-US"/>
            </a:br>
            <a:r>
              <a:rPr lang="en-US" sz="2400"/>
              <a:t>Acute Chest Pain; Troponin 24; History of CABG 8 Years Ago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BA690-6120-E649-0254-40BC4F52E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0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691930-DBA8-46E8-F9EE-6BABD891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64-Year-Old Male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BA9BE-C72C-F697-4D47-71FC4C34D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F0525D-4A79-203A-DA2F-424B51AE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MRI Techniques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A8B9A-7CE1-3B80-2E4B-5D613FA77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9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BCBEA8-582F-3539-2737-C36EB171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64-Year-Old Male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DC5FB-642A-2D0D-7BFF-F46B274EC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0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34596-22D2-8B22-BB32-5C84B21F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64-Year-Old Male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88449-4A45-F1E5-50D2-8D2FEDD75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8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9C213-C68D-AB8A-1CDA-628330D5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T1/ECV in Clinical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4931D-9203-7DF0-78C7-EB5034A46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4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7BFBC1-E411-7607-6190-EF8F4459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T1 Mapping in IHD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CC5FB-B96A-2313-4E60-825F32276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51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A65DD-6390-0717-1B8F-95A4428B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Characterization Post 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AA193-8764-4D3E-32AD-E7D6D4C18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52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258378-4A72-1892-194D-2FA4E0B6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Traditional and Novel CMR Tissue Characterization Techniques After Acute Myocardial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92671-E440-CA4F-FF5A-BD2F1E328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7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1065C-40B8-77D6-356B-33411BD8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2C518-787A-E500-C296-EC6A21872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45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1FDE04-1574-7E4B-0B18-9A9DB23E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SSFP Artifact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72242-0BC5-659F-4A16-D3287099D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8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429453-0836-2D4F-719C-F754697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vs Segmented Cine</a:t>
            </a:r>
            <a:br>
              <a:rPr lang="en-US"/>
            </a:br>
            <a:r>
              <a:rPr lang="en-US"/>
              <a:t>Arrhythmia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F6132-FFC7-018B-9AC1-1DDC10795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1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B63EC6-C4B6-D098-EF7D-5E4FDDF5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</a:t>
            </a:r>
            <a:br>
              <a:rPr lang="en-US"/>
            </a:br>
            <a:r>
              <a:rPr lang="en-US" sz="2800"/>
              <a:t>Patient Unable to Breathhold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5E60E-2DFE-5BAE-A975-2C94A3F7B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DAA5C1-07BE-33B3-2EF9-6B52D58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CMR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072AD-6899-9013-607E-659C1A7B3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0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B6BB3-F43C-5C93-6F97-D1E38A99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Incomplete Nulling of Myocardium on LGE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80B5C-FEC5-E140-9159-3E75822C9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83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6EDCA-6BAB-9882-C51A-3B5E6613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Successful MRI of Patients With ICD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54092-DA13-C036-DA27-D34B7242F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52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F24A1B-EC31-7179-6247-C42E531F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7C0D4-D2FF-5BDB-4AF4-4E007D92D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7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38B44-E2DF-E404-DDAE-011B729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997D4C3-251D-481F-5F8B-C0BAD73071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0E2983-7006-F5FE-1AA6-7C352153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CMR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427FB-11F8-2B3B-7C27-11A285993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D86D14-070E-1F70-B33D-598AA93E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Newer CMR Techniques</a:t>
            </a:r>
            <a:br>
              <a:rPr lang="en-US"/>
            </a:br>
            <a:r>
              <a:rPr lang="en-US"/>
              <a:t>Imaging at the Cellular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D5EE6-AD81-C9F1-7393-F865268E6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953AA-8DF2-7FCE-F05E-A0C33664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CMR Clinical Indications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1B4A9-9381-65E7-04A9-EF34AFE2E1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5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B48B9BE46A249AD24DC957253464E" ma:contentTypeVersion="18" ma:contentTypeDescription="Create a new document." ma:contentTypeScope="" ma:versionID="02d26f84c7c7bddacdb1a335caf2a1f0">
  <xsd:schema xmlns:xsd="http://www.w3.org/2001/XMLSchema" xmlns:xs="http://www.w3.org/2001/XMLSchema" xmlns:p="http://schemas.microsoft.com/office/2006/metadata/properties" xmlns:ns2="5a208df8-4f1b-4497-8eb8-fd7cbd81915b" xmlns:ns3="e93acf5f-f59b-46bb-8c22-2b43a486ab2c" targetNamespace="http://schemas.microsoft.com/office/2006/metadata/properties" ma:root="true" ma:fieldsID="499cced5d6e54e89c465aa25a4293de7" ns2:_="" ns3:_="">
    <xsd:import namespace="5a208df8-4f1b-4497-8eb8-fd7cbd81915b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8df8-4f1b-4497-8eb8-fd7cbd819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a208df8-4f1b-4497-8eb8-fd7cbd8191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044322-D14C-42B0-93C6-F445A97F3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333FD-2857-46D9-AB0C-447C3140BD93}">
  <ds:schemaRefs>
    <ds:schemaRef ds:uri="5a208df8-4f1b-4497-8eb8-fd7cbd81915b"/>
    <ds:schemaRef ds:uri="e93acf5f-f59b-46bb-8c22-2b43a486ab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595670-89C7-4D3A-95E6-E03C039743A5}">
  <ds:schemaRefs>
    <ds:schemaRef ds:uri="5a208df8-4f1b-4497-8eb8-fd7cbd81915b"/>
    <ds:schemaRef ds:uri="e93acf5f-f59b-46bb-8c22-2b43a486ab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Precision Imaging in Cardiac MRI Late Gadolinium-Enhanced Imaging</vt:lpstr>
      <vt:lpstr>PowerPoint Presentation</vt:lpstr>
      <vt:lpstr>Agenda</vt:lpstr>
      <vt:lpstr>Overview of CMR Techniques</vt:lpstr>
      <vt:lpstr>Cardiac MRI Techniques</vt:lpstr>
      <vt:lpstr>Basic CMR Protocol</vt:lpstr>
      <vt:lpstr>Basic CMR Protocol</vt:lpstr>
      <vt:lpstr>Newer CMR Techniques Imaging at the Cellular Level</vt:lpstr>
      <vt:lpstr>CMR Clinical Indications</vt:lpstr>
      <vt:lpstr>Techniques for  Late Gadolinium Enhancement</vt:lpstr>
      <vt:lpstr>Standard CMR Protocol</vt:lpstr>
      <vt:lpstr>Ischemic Heart Disease</vt:lpstr>
      <vt:lpstr>Conventional Cine SSFP</vt:lpstr>
      <vt:lpstr>Real-Time Cine MRI Free Breathing</vt:lpstr>
      <vt:lpstr>Real-Time Compressed Sensing</vt:lpstr>
      <vt:lpstr>Cine CMR Pre/Post GBCA</vt:lpstr>
      <vt:lpstr>LGE Imaging</vt:lpstr>
      <vt:lpstr>Contrast-Enhanced MRI of the Myocardium</vt:lpstr>
      <vt:lpstr>Contrast-Enhanced MRI of the Myocardium</vt:lpstr>
      <vt:lpstr>Contrast-Enhanced MRI of the Myocardium</vt:lpstr>
      <vt:lpstr>Contrast-Enhanced MRI of the Myocardium</vt:lpstr>
      <vt:lpstr>LGE Techniques</vt:lpstr>
      <vt:lpstr>Recommendations for LGE Imaging</vt:lpstr>
      <vt:lpstr>GBCA Dosing</vt:lpstr>
      <vt:lpstr>IR Imaging</vt:lpstr>
      <vt:lpstr>IR Prep Image to Suppress Normal Myocardium</vt:lpstr>
      <vt:lpstr>TI Scout Displays Wide Range of TIs</vt:lpstr>
      <vt:lpstr>TI Scout Displays Wide Range of TIs</vt:lpstr>
      <vt:lpstr>Phase-Sensitive IR TFL</vt:lpstr>
      <vt:lpstr>PSIR AutoViability Works Over Broader Range of TIs</vt:lpstr>
      <vt:lpstr>LGE Pulse Sequences Segmented vs Single-Shot</vt:lpstr>
      <vt:lpstr>SS IR-SSFP</vt:lpstr>
      <vt:lpstr>Free Breathing Motion-Corrected Single-Shot Imaging</vt:lpstr>
      <vt:lpstr>3D Viability Imaging MI</vt:lpstr>
      <vt:lpstr>Rapid CMR Protocol</vt:lpstr>
      <vt:lpstr>Rapid CMR Protocol With Stress Perfusion</vt:lpstr>
      <vt:lpstr>Clinical Examples</vt:lpstr>
      <vt:lpstr>GBCAs Are Nonspecific</vt:lpstr>
      <vt:lpstr>MI</vt:lpstr>
      <vt:lpstr>Subendocardial MI</vt:lpstr>
      <vt:lpstr>MRI to Predict Wall Motion Recovery</vt:lpstr>
      <vt:lpstr>Ischemic Cardiomyopathy  Scar Burden Impacts Survival </vt:lpstr>
      <vt:lpstr>Acute MI No Reflow Zone</vt:lpstr>
      <vt:lpstr>Acute Chest Pain Stunned Myocardium</vt:lpstr>
      <vt:lpstr>Intracardiac Thrombus (Recent MI)</vt:lpstr>
      <vt:lpstr>LV “True” Aneurysm</vt:lpstr>
      <vt:lpstr>LV Pseudoaneurysm With Thrombus Phase Sensitive IR TFL</vt:lpstr>
      <vt:lpstr>64-Year-Old Male  Acute Chest Pain; Troponin 24; History of CABG 8 Years Ago</vt:lpstr>
      <vt:lpstr>64-Year-Old Male</vt:lpstr>
      <vt:lpstr>64-Year-Old Male</vt:lpstr>
      <vt:lpstr>64-Year-Old Male</vt:lpstr>
      <vt:lpstr>T1/ECV in Clinical Practice</vt:lpstr>
      <vt:lpstr>Native T1 Mapping in IHD</vt:lpstr>
      <vt:lpstr>Tissue Characterization Post MI</vt:lpstr>
      <vt:lpstr>Traditional and Novel CMR Tissue Characterization Techniques After Acute Myocardial Injury</vt:lpstr>
      <vt:lpstr>Artifacts</vt:lpstr>
      <vt:lpstr>Balanced SSFP Artifact</vt:lpstr>
      <vt:lpstr>Real-Time vs Segmented Cine Arrhythmia</vt:lpstr>
      <vt:lpstr>MI Patient Unable to Breathhold</vt:lpstr>
      <vt:lpstr>Incomplete Nulling of Myocardium on LGE</vt:lpstr>
      <vt:lpstr>Successful MRI of Patients With ICD</vt:lpstr>
      <vt:lpstr>Key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Holloran, Richard</dc:creator>
  <cp:revision>2</cp:revision>
  <dcterms:created xsi:type="dcterms:W3CDTF">2025-09-09T14:19:01Z</dcterms:created>
  <dcterms:modified xsi:type="dcterms:W3CDTF">2025-09-09T18:16:13Z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0x010100A82B48B9BE46A249AD24DC957253464E</vt:lpwstr>
  </property>
  <property fmtid="{D5CDD505-2E9C-101B-9397-08002B2CF9AE}" pid="3" name="MediaServiceImageTags">
    <vt:lpwstr/>
  </property>
</Properties>
</file>