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85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2269D9-D9CC-4F53-A167-BE1E11FA8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F9C9F90-D726-43EC-A907-5C8B8CC1EF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AC511-253C-4568-8600-F28B621BF89D}" type="datetimeFigureOut">
              <a:rPr lang="en-US" smtClean="0"/>
              <a:t>10/24/2025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839D8C-E3F9-45E1-BAC1-147D4BB0B1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E45E57-8288-4F2E-BB99-597856F33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B9302-7918-4083-8570-7CF6297443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8955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2FAF462-8ECE-4BF7-8DEC-11276D9B4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5F7B94-EC7E-4DD7-82C9-979DED4E8C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C6DF14-46F7-4159-A7E3-DD4A2CDC59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3AC511-253C-4568-8600-F28B621BF89D}" type="datetimeFigureOut">
              <a:rPr lang="en-US" smtClean="0"/>
              <a:t>10/24/2025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EE55D0-5DE2-4627-B861-B03323BB3B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935D01-3618-4D77-873D-7F24A186F3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6B9302-7918-4083-8570-7CF6297443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844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s://www.medscape.org/viewarticle/debating-new-ibd-treatments-ready-set-go-2025a1000srz?page=1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3E7C84D-43E8-4696-A321-3B0BED087D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5D16C41-1372-4856-A066-0AED0E2C5CC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5233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B54D251-E976-45FC-9ED7-5D1DA3D967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cap="none"/>
              <a:t>IBD Guidelines Take Different Approaches</a:t>
            </a:r>
            <a:endParaRPr lang="en-US" cap="none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B31087A-949E-4ED7-AE84-0BA46872DC0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316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BCCA8B7-D8E5-4E4E-A798-520473E565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cap="none"/>
              <a:t>Important Principles in the IBD Guidelines</a:t>
            </a:r>
            <a:endParaRPr lang="en-US" cap="none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92E90DF-B545-4558-BAE8-EFACA5456B1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6528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DC254C9-0E35-4178-AD66-63993B3DA1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/>
              <a:t>Baseline Assessment and Routine Monitoring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8D6A27F-54A1-45B4-B0C3-649CD148509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966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640E8EF-FD82-4E56-AEAC-7E5A69D034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cap="none"/>
              <a:t>Cautions to Consider With JAK Inhibitors</a:t>
            </a:r>
            <a:r>
              <a:rPr lang="en-GB" cap="none" baseline="30000"/>
              <a:t>1,2</a:t>
            </a:r>
            <a:endParaRPr lang="en-US" cap="none" baseline="3000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D7F2AF0-9DD2-4223-BB15-49F15AD9784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2019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BE56AEB-AB84-4D86-B04F-1D76CD5A89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cap="none"/>
              <a:t>Cautions to Consider With IL-12/23 and IL-23 Inhibitors</a:t>
            </a:r>
            <a:r>
              <a:rPr lang="en-GB" cap="none" baseline="30000"/>
              <a:t>1-4</a:t>
            </a:r>
            <a:endParaRPr lang="en-US" baseline="3000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2647CC3-5039-4FA4-A0FE-01E7B41A108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7560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8305417-068F-A1C7-7E4F-EDF25DA453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hlinkClick r:id="rId2"/>
            <a:extLst>
              <a:ext uri="{FF2B5EF4-FFF2-40B4-BE49-F238E27FC236}">
                <a16:creationId xmlns:a16="http://schemas.microsoft.com/office/drawing/2014/main" id="{610F6B9A-136B-9EB4-6B03-53618E37413A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5813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F4988BB-182C-41F3-8D8A-444EFC64BD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cap="none"/>
              <a:t>Clinical Improvement With TNF Inhibitors</a:t>
            </a:r>
            <a:endParaRPr lang="en-US" cap="none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AA340F0-FDA1-4A61-B006-03260A0E194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2813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7743A38-1904-48FB-B519-5088DE5356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cap="none"/>
              <a:t>Loss of Response to TNF Inhibitors</a:t>
            </a:r>
            <a:endParaRPr lang="en-US" cap="none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74C3636-BC09-4436-878C-B5AC6FDBAF9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7116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7E3DDEB-D244-4352-BF35-6F2261B0D7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cap="none"/>
              <a:t>Consider the Response to Loading Doses</a:t>
            </a:r>
            <a:r>
              <a:rPr lang="en-GB" cap="none" baseline="30000"/>
              <a:t>1,2</a:t>
            </a:r>
            <a:endParaRPr lang="en-US" cap="none" baseline="3000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553F812-C92A-49D9-A28C-ACFFAF68297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2986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B81781E-FDE8-494F-B277-6BCD6BF7B4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cap="none"/>
              <a:t>Considerations for Second-Line Therapy</a:t>
            </a:r>
            <a:endParaRPr lang="en-US" cap="none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5348B7E-BAD1-40CD-AA5A-6019C422937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0254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0FB3881-DF10-44F9-88B5-478440E6EF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cap="none"/>
              <a:t>Factors to Consider for Switching TNF Inhibitor</a:t>
            </a:r>
            <a:endParaRPr lang="en-US" cap="none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6282EA6-E76A-481F-8DCD-4817915D3FD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031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57CC44F-9D6E-48F5-9154-1A11EBB232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/>
              <a:t>Different MOA Options in the Second Line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55DF339-68BF-4E2C-9D17-A05E193F29F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5900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585CABC-A1E0-437B-AC3A-0CC82F944E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cap="none"/>
              <a:t>Choosing Among the Second-Line Options</a:t>
            </a:r>
            <a:endParaRPr lang="en-US" cap="none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7E32999-69BF-4636-8C20-68DD6480509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1106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B8FA749-A18D-4298-9F4B-7635F20E31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cap="none"/>
              <a:t>Impact of MOA on Second-Line Treatment Decisions</a:t>
            </a:r>
            <a:endParaRPr lang="en-US" cap="none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73BCB57-3EF5-4CBF-B9AA-E0211CBD58D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6201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D135A9315EE2A4B9EE6D2C3F5C19B49" ma:contentTypeVersion="20" ma:contentTypeDescription="Create a new document." ma:contentTypeScope="" ma:versionID="fc42d0cae6aa15f54bdd9cb4533c64e4">
  <xsd:schema xmlns:xsd="http://www.w3.org/2001/XMLSchema" xmlns:xs="http://www.w3.org/2001/XMLSchema" xmlns:p="http://schemas.microsoft.com/office/2006/metadata/properties" xmlns:ns2="45efe94e-f366-4a65-989e-8f23efc5054f" xmlns:ns3="e93acf5f-f59b-46bb-8c22-2b43a486ab2c" targetNamespace="http://schemas.microsoft.com/office/2006/metadata/properties" ma:root="true" ma:fieldsID="df5262eec30af112977cb9785c9e2bd6" ns2:_="" ns3:_="">
    <xsd:import namespace="45efe94e-f366-4a65-989e-8f23efc5054f"/>
    <xsd:import namespace="e93acf5f-f59b-46bb-8c22-2b43a486ab2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  <xsd:element ref="ns2:Numbe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efe94e-f366-4a65-989e-8f23efc5054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90f99b7d-70a6-40d3-b94c-662730ffe56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  <xsd:element name="Number" ma:index="27" nillable="true" ma:displayName="Number" ma:format="Dropdown" ma:internalName="Number" ma:percentage="FALSE">
      <xsd:simpleType>
        <xsd:restriction base="dms:Number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3acf5f-f59b-46bb-8c22-2b43a486ab2c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02f9ee28-ccf5-4b68-966d-9d0435739218}" ma:internalName="TaxCatchAll" ma:showField="CatchAllData" ma:web="e93acf5f-f59b-46bb-8c22-2b43a486ab2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93acf5f-f59b-46bb-8c22-2b43a486ab2c" xsi:nil="true"/>
    <lcf76f155ced4ddcb4097134ff3c332f xmlns="45efe94e-f366-4a65-989e-8f23efc5054f">
      <Terms xmlns="http://schemas.microsoft.com/office/infopath/2007/PartnerControls"/>
    </lcf76f155ced4ddcb4097134ff3c332f>
    <Number xmlns="45efe94e-f366-4a65-989e-8f23efc5054f" xsi:nil="true"/>
  </documentManagement>
</p:properties>
</file>

<file path=customXml/itemProps1.xml><?xml version="1.0" encoding="utf-8"?>
<ds:datastoreItem xmlns:ds="http://schemas.openxmlformats.org/officeDocument/2006/customXml" ds:itemID="{BE93EC87-7D1E-4D58-9D7E-5D50C0BBA68C}"/>
</file>

<file path=customXml/itemProps2.xml><?xml version="1.0" encoding="utf-8"?>
<ds:datastoreItem xmlns:ds="http://schemas.openxmlformats.org/officeDocument/2006/customXml" ds:itemID="{47FF9F95-18EE-4131-970A-73EFB5FD9115}"/>
</file>

<file path=customXml/itemProps3.xml><?xml version="1.0" encoding="utf-8"?>
<ds:datastoreItem xmlns:ds="http://schemas.openxmlformats.org/officeDocument/2006/customXml" ds:itemID="{2733BE35-7FB2-4084-80F3-214381D34DE7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77</Words>
  <Application>Microsoft Office PowerPoint</Application>
  <PresentationFormat>Widescreen</PresentationFormat>
  <Paragraphs>13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PowerPoint Presentation</vt:lpstr>
      <vt:lpstr>Clinical Improvement With TNF Inhibitors</vt:lpstr>
      <vt:lpstr>Loss of Response to TNF Inhibitors</vt:lpstr>
      <vt:lpstr>Consider the Response to Loading Doses1,2</vt:lpstr>
      <vt:lpstr>Considerations for Second-Line Therapy</vt:lpstr>
      <vt:lpstr>Factors to Consider for Switching TNF Inhibitor</vt:lpstr>
      <vt:lpstr>Different MOA Options in the Second Line</vt:lpstr>
      <vt:lpstr>Choosing Among the Second-Line Options</vt:lpstr>
      <vt:lpstr>Impact of MOA on Second-Line Treatment Decisions</vt:lpstr>
      <vt:lpstr>IBD Guidelines Take Different Approaches</vt:lpstr>
      <vt:lpstr>Important Principles in the IBD Guidelines</vt:lpstr>
      <vt:lpstr>Baseline Assessment and Routine Monitoring</vt:lpstr>
      <vt:lpstr>Cautions to Consider With JAK Inhibitors1,2</vt:lpstr>
      <vt:lpstr>Cautions to Consider With IL-12/23 and IL-23 Inhibitors1-4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Fernandez Doble, Paula S.</dc:creator>
  <cp:lastModifiedBy>Fernandez Doble, Paula S.</cp:lastModifiedBy>
  <cp:revision>2</cp:revision>
  <dcterms:created xsi:type="dcterms:W3CDTF">2025-10-24T15:52:58Z</dcterms:created>
  <dcterms:modified xsi:type="dcterms:W3CDTF">2025-10-24T15:56:29Z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0x010100DD135A9315EE2A4B9EE6D2C3F5C19B49</vt:lpwstr>
  </property>
</Properties>
</file>