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A8ED-ACB4-3377-A6F4-C79F8AE5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B5CB-9FBB-DC85-51E9-15B48E3B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3E42B-9E08-4EFE-9A2E-DF9F62B76E86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8CBB5-17C9-7A05-4649-E5C17288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552AC-4C1E-5018-163A-FA3DC21E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0733F-FAD3-474A-99D8-3FC4B64DE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98DC9-B464-1944-9440-49178617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81B9C-3103-2DED-1B48-2BD731449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94CA1-8201-7614-C7EE-42447A8A4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3E42B-9E08-4EFE-9A2E-DF9F62B76E86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1DC3-36C8-7031-FB04-E4A01289E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2A655-99F3-786C-410C-6D58D0F79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0733F-FAD3-474A-99D8-3FC4B64DE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E5BB0E-6010-2592-A215-8D04A31F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Hereditary Angioedema Headlines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0E1AE-DDD9-1FA1-1C88-09AB69FC3C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1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C86ECD-5A40-5428-2856-9309768A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Initiating LTP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What Do the Guidelines Recommend?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46465-8B87-F9F9-A576-C35B6AE9AF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A83D61-E837-3DAF-78DD-A9A6A202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Long-Term Prophylaxis for HAE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ED6CC3-4E39-6D1F-D3D6-0394F41D7E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798CF3-7E07-FA09-3002-50D0E159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89C46-4C61-086A-B747-273D49868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06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E36065-A1AA-8D57-7B71-A8AFB91B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6D298-039F-5531-8628-B671D9080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4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3C845D-E6FA-79C1-334D-658EEFB4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Patients’ On-Demand Treatment Decision-Making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4315B-7045-3D90-3A12-221F832D4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7B0DD2-B30F-B5A5-D2FA-8ED6CE2F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Patients’ On-Demand Treatment Decision-Making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1E88-2E89-CD7F-2E91-127D9CD33D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8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204A7-81AF-AD28-CB9A-B93750682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Not Treating an HAE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A1280-D837-264C-81E5-91FDA7B74C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0DF26-3219-16B3-F18A-81DFE966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Conceptual Model Showing Anxiety and On-Demand Treatment Burden During an HAE Attack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7C474-7B22-8DB8-F470-669AB07C7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75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0B710-821C-E92A-C5CF-F2B26C2F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96B01-AE5A-24BF-9327-0E4409CF7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4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D99FE-205F-49AF-9C75-C2C25880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Sebetralstat, a Plasma Kallikrein Inhibitor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81715-27D6-EB64-C7C7-CC52D178BA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11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C03BBA-C1D7-E08E-EB72-119EAED5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32C0D-AE22-E55E-A2D4-B933C7C79B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7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0D66A1-8C2A-703F-39A7-419EA747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Sebetralstat, an Oral Plasma Kallikrein Inhibitor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45759-1F93-BD86-5D34-55E8444386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4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D0D904-1322-FA28-02E0-182599E0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KONFIDENT: Primary Endpoint</a:t>
            </a:r>
            <a:br>
              <a:rPr lang="en-US"/>
            </a:br>
            <a:r>
              <a:rPr lang="en-US" sz="2800"/>
              <a:t>Time to Beginning of Symptom Relief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0C92A-BA7E-01EC-025C-6FAAF64302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65A9F6-80D7-105D-5A4D-5A0A7F0B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Complete Resolution of HAE Attack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D505D-5F00-584F-9D6E-5FBD9792A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CD8A0A-C0F1-6F41-F2C6-D0F2E560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Safety Findings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CF7F99-4BCF-1BFA-DD33-115B836C8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9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F38F8-4718-40C6-882C-D27F3A6C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Deucrictibant, a Bradykinin B2 Receptor Antagonist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6839E-3D69-6EDB-E6ED-7B5E96FF0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3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81DD65-31BD-EA8D-74B8-D9F3B6F4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RAPIDe-1 Phase 2 Trial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D546E-A25D-833A-D8F2-71EBE62FD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6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9CA580-411C-876D-74E3-184124A4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RAPIDe-2, a 2-Part Phase 2/3 Extension Study Evaluating Long-Term Safety and Efficacy of Deucrictibant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6182E-A627-9870-C2E0-5D1AC49A6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68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BF34B7-05E1-8583-3F03-97FC7AC1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RAPIDe-2 Extension Study, Part A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Safety Results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6565C-D9EA-4577-12E1-8F745A028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8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2131DB-8049-55D5-E041-6B5F66BB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RAPIDe-2 Extension Study, Part A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Efficacy Results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439B4-EF2C-F38F-1467-5D827CF9D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D9EB4A-264D-2C91-787D-808B02C6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8FE41-E6EB-F4A9-4378-495EB9FC9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4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88B86-9998-4861-C970-97ED51AC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70C2E-C6DC-07E2-52EE-50E5F16891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5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4D0445-7EC3-489B-1F71-FDBF3AA9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Partnering With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EA353-48A7-8DF2-FAA8-53B53D92C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4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F7F34-E950-5E2D-2ED7-83D19297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29EDB-C553-448C-BE29-F24F93F55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F5006B-95A8-5B36-8166-853097847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BA7A8-C62B-C113-C719-7D45901E84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235AD8-D730-43B7-B60D-C6C5D75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94D43-BD8E-490D-C5ED-E50362199E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99DD4-4499-DC5A-0821-76B91A38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Burden of HAE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7B946-75C7-4794-292F-3A9B65EC5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3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51784-815A-6BDF-D91A-70E364CB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AB751-A907-9E47-7A21-FE11284F94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60C6DD-F8B0-C7F4-778D-54CDE4F9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Importance of Early Intervention With On-Demand Medication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0AE1F-D105-0BB7-C0F8-243785D08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4F2869-D393-FF33-C661-93C238C3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HAE Attacks Have Potential for Rapid Progression and Anatomic Migration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BC269-F07A-B95B-F38A-FC14B4D4F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DC9470-33E6-A574-973C-26CB06DA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Currently Available On-Demand Therapy for HAE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C7104-57A2-BD79-B0F0-395A0A06DA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CD584699F9D40B897EE6128DA56D8" ma:contentTypeVersion="20" ma:contentTypeDescription="Create a new document." ma:contentTypeScope="" ma:versionID="a95356d05412401b7fde2855340c7ab9">
  <xsd:schema xmlns:xsd="http://www.w3.org/2001/XMLSchema" xmlns:xs="http://www.w3.org/2001/XMLSchema" xmlns:p="http://schemas.microsoft.com/office/2006/metadata/properties" xmlns:ns2="bd8d734c-50b7-4340-b200-d7fd419a9f78" xmlns:ns3="e93acf5f-f59b-46bb-8c22-2b43a486ab2c" targetNamespace="http://schemas.microsoft.com/office/2006/metadata/properties" ma:root="true" ma:fieldsID="2cbcfc919da0d927ec36565ce2f21975" ns2:_="" ns3:_="">
    <xsd:import namespace="bd8d734c-50b7-4340-b200-d7fd419a9f7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d734c-50b7-4340-b200-d7fd419a9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8d734c-50b7-4340-b200-d7fd419a9f78">
      <Terms xmlns="http://schemas.microsoft.com/office/infopath/2007/PartnerControls"/>
    </lcf76f155ced4ddcb4097134ff3c332f>
    <TaxCatchAll xmlns="e93acf5f-f59b-46bb-8c22-2b43a486ab2c" xsi:nil="true"/>
    <_Flow_SignoffStatus xmlns="bd8d734c-50b7-4340-b200-d7fd419a9f78" xsi:nil="true"/>
  </documentManagement>
</p:properties>
</file>

<file path=customXml/itemProps1.xml><?xml version="1.0" encoding="utf-8"?>
<ds:datastoreItem xmlns:ds="http://schemas.openxmlformats.org/officeDocument/2006/customXml" ds:itemID="{9DE1C498-CE1F-4D69-98FB-C6B4FD332503}"/>
</file>

<file path=customXml/itemProps2.xml><?xml version="1.0" encoding="utf-8"?>
<ds:datastoreItem xmlns:ds="http://schemas.openxmlformats.org/officeDocument/2006/customXml" ds:itemID="{C05E1622-EB39-430F-B848-3D2D3F645B13}"/>
</file>

<file path=customXml/itemProps3.xml><?xml version="1.0" encoding="utf-8"?>
<ds:datastoreItem xmlns:ds="http://schemas.openxmlformats.org/officeDocument/2006/customXml" ds:itemID="{F179051A-1653-4F64-AB84-565D1AC1FC3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Widescreen</PresentationFormat>
  <Paragraphs>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Aptos Display</vt:lpstr>
      <vt:lpstr>Arial</vt:lpstr>
      <vt:lpstr>Office Theme</vt:lpstr>
      <vt:lpstr>Hereditary Angioedema Headlines</vt:lpstr>
      <vt:lpstr>PowerPoint Presentation</vt:lpstr>
      <vt:lpstr>PowerPoint Presentation</vt:lpstr>
      <vt:lpstr>Introduction </vt:lpstr>
      <vt:lpstr>Burden of HAE</vt:lpstr>
      <vt:lpstr>PowerPoint Presentation</vt:lpstr>
      <vt:lpstr>Importance of Early Intervention With On-Demand Medication </vt:lpstr>
      <vt:lpstr>HAE Attacks Have Potential for Rapid Progression and Anatomic Migration  </vt:lpstr>
      <vt:lpstr>Currently Available On-Demand Therapy for HAE </vt:lpstr>
      <vt:lpstr>Initiating LTP  What Do the Guidelines Recommend? </vt:lpstr>
      <vt:lpstr>Long-Term Prophylaxis for HAE </vt:lpstr>
      <vt:lpstr>PowerPoint Presentation</vt:lpstr>
      <vt:lpstr>PowerPoint Presentation</vt:lpstr>
      <vt:lpstr>Patients’ On-Demand Treatment Decision-Making</vt:lpstr>
      <vt:lpstr>Patients’ On-Demand Treatment Decision-Making</vt:lpstr>
      <vt:lpstr>Reasons for Not Treating an HAE Attack</vt:lpstr>
      <vt:lpstr>Conceptual Model Showing Anxiety and On-Demand Treatment Burden During an HAE Attack </vt:lpstr>
      <vt:lpstr>PowerPoint Presentation</vt:lpstr>
      <vt:lpstr>Sebetralstat, a Plasma Kallikrein Inhibitor</vt:lpstr>
      <vt:lpstr>Sebetralstat, an Oral Plasma Kallikrein Inhibitor</vt:lpstr>
      <vt:lpstr>KONFIDENT: Primary Endpoint Time to Beginning of Symptom Relief</vt:lpstr>
      <vt:lpstr>Complete Resolution of HAE Attack</vt:lpstr>
      <vt:lpstr>Safety Findings </vt:lpstr>
      <vt:lpstr>Deucrictibant, a Bradykinin B2 Receptor Antagonist</vt:lpstr>
      <vt:lpstr>RAPIDe-1 Phase 2 Trial </vt:lpstr>
      <vt:lpstr>RAPIDe-2, a 2-Part Phase 2/3 Extension Study Evaluating Long-Term Safety and Efficacy of Deucrictibant</vt:lpstr>
      <vt:lpstr>RAPIDe-2 Extension Study, Part A Safety Results</vt:lpstr>
      <vt:lpstr>RAPIDe-2 Extension Study, Part A Efficacy Results</vt:lpstr>
      <vt:lpstr>PowerPoint Presentation</vt:lpstr>
      <vt:lpstr>Partnering With Patients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Hereditary Angioedema Headlines</dc:title>
  <dc:creator>Badal, Karen</dc:creator>
  <cp:lastModifiedBy>Badal, Karen</cp:lastModifiedBy>
  <cp:revision>1</cp:revision>
  <dcterms:created xsi:type="dcterms:W3CDTF">2025-07-29T19:28:10Z</dcterms:created>
  <dcterms:modified xsi:type="dcterms:W3CDTF">2025-07-29T19:28:10Z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0x010100DF4CD584699F9D40B897EE6128DA56D8</vt:lpwstr>
  </property>
</Properties>
</file>