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E0BE6-A72B-B6E8-A08D-10F421A91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3F0020-5EE5-4DC5-A72B-5C08DA5B5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1494-6E66-4373-A274-F524CE593257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20EFB-ECC8-93FA-5953-129C9B02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9FF689-8B19-BBA9-264E-5D0FD5BFA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634A-2609-4CB6-86B6-674DDCB5F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5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242688-275C-AF2C-444D-2487E94F1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0EE39-2ACD-1B74-9839-4064049A9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7D636-659F-D6D3-6B6E-D511EDC0A0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8C1494-6E66-4373-A274-F524CE593257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375E4-1527-3303-D449-F2AA63AC0B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2FED2-B1C0-3A86-6894-475F7DF788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F5634A-2609-4CB6-86B6-674DDCB5F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5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64771D-56B2-EE77-09FE-4D9913997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37C977-5E6A-63EB-5B8F-A708179FFE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47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958CA7-37B4-C2D8-B63A-A40F88677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Treatment Options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4A56C1-A0FF-F7A6-D43E-11846D2E23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1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D3C89B-8296-E3EE-5185-FB28E5927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Postoperative Radiation Options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BD9A22-18AE-DA7E-4D34-666E2B5515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62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7B8989-1C2B-7543-3F86-5FDBFC447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Communication Within the Provider Team Is Critical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48F0CC-94C7-8B23-31E7-48F8D592E1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60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447E43-E8E7-FC14-CB32-3F90A4D8E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Case Study, cont</a:t>
            </a:r>
            <a:endParaRPr lang="en-US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1D3005-2FDD-EF8E-7F56-63CE83B9C0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10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25F87E-2287-4F2E-F8B9-CC961E542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Patient Follow-Up Is Critical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EDE197-5EAA-97F6-A734-43DF8DEEE4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26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7A05DB-C790-A0E0-86F5-F28085D18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Case Monitoring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DEE1DD-04B5-CEAE-03EC-D7E356B9F6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98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0C115B-4C49-028A-406E-ADAF888B3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Case Study</a:t>
            </a:r>
            <a:endParaRPr lang="en-US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DAD9D5-F1FD-3B45-026D-D25AA6B40A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73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E84156-DB26-A618-5A0C-3FC559EBA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A707A2-E5A9-F372-ECF4-14A30BE8A8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95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2AA2A5-713F-6E0E-3064-A5619F3DE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Treatment Approaches May Require a Referral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A50377-1BDB-BCAE-AE0F-2D864E22BA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82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46F0CC-B4A2-2B6C-E9DD-21285F691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Treatment Approaches May Require a Referral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FF428E-FF02-EFBB-47D4-D53739EEEB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4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952380-764D-3AE3-7AF1-727C1A347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C01902-C914-526D-5598-A356ACE32D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56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C6BEFC-E253-C32C-C060-78B4DB85A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C2FD92-AB23-0D00-C330-05E37BBADB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81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509172-4CDD-5C96-9ECF-643FD7694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Tumor Response to Neoadjuvant Cemiplimab</a:t>
            </a:r>
            <a:endParaRPr lang="en-US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0610A2-F213-F46E-E0E0-4788B3C6B2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20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DD5F29-518D-9068-41B7-B7F4326B9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Benefits of Neoadjuvant Approach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6BFF33-FE64-2191-3800-566533E244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60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7FAB9D-B1AC-D8C4-78C8-2A9A8DA74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C-POST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Disease-Free Survival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C2D506-62F6-9920-51F8-CB6A1E1C84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81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D6F139-D664-FEBA-1B23-6C3CB40B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KEYNOTE-630</a:t>
            </a:r>
            <a:br>
              <a:rPr lang="en-US"/>
            </a:br>
            <a:r>
              <a:rPr lang="en-US" sz="2800"/>
              <a:t>Recurrence-Free Survival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4F94CA-D72D-7E53-9994-95FBA18BED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7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F11A22-326A-EF58-B6BB-B704944E5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KEYNOTE-630</a:t>
            </a:r>
            <a:br>
              <a:rPr lang="en-US"/>
            </a:br>
            <a:r>
              <a:rPr lang="en-US" sz="2800"/>
              <a:t>Recurrence-Free Survival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C68431-E900-C96C-0236-AAF92C059B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74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24171C-EB98-6382-2C0A-B25DF0083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Partnership and Decision-Making With the Patient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6F1C96-2DDF-C24C-A30B-A16D3FBA7C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00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13FABC-B01A-6A4B-DC34-90B5B9738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Treatment Considerations and Options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17A18D-E187-D8FA-072E-6546CC3CCE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84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4B33C8-1631-E9F7-73E1-9526D6815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Navigating Referral Pathways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449E0B-57FC-1344-6DC6-21242FD7AD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17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FFD452-D96F-7900-811B-33B4B6DD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Aft>
                <a:spcPts val="1200"/>
              </a:spcAft>
              <a:buClr>
                <a:srgbClr val="FD8831"/>
              </a:buClr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 Team of Specialists Can Work Together to Optimize Care and Meet the Patient Where They 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279CB2-12D1-6600-9656-2C3B201D88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57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4DA019-2BC7-3825-5649-7D9293FBB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EB3B86-1C9D-5D2F-5B1A-0BD5531B26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119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6A8983-9866-99A0-6293-980FDCB31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Challenges and Barriers to Optimal Team-Based Care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B0FD10-EE26-5D53-60C2-A434F4C0F0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908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A17E0E-387F-A988-177A-E309ABBE4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Key Points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21B257-E89A-B569-493C-55DCC629AC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026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D66BDB-31DD-87E2-5F44-9CD37F602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Key Points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CF1E70-60B3-7456-5836-A999880268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806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3EA0EC-5A57-5D66-B42A-5BB3C7E3A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Key Points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015A64-4A30-8701-F542-32C5690556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936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0345D2-6EC8-43A0-693F-2DDCAD3F9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Key Points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9933A5-BB6A-DA92-0C6A-E5B3C603DE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568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5234E4-3B64-D3A6-6F45-4E59D47B8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A20AFA-19D6-AD7A-97E0-6A113EDD86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44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70F34B-39FD-E252-F9FE-89D3D3F59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Case Study</a:t>
            </a:r>
            <a:endParaRPr lang="en-US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C6478F-D085-A58B-52DA-6F137AEDF5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05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C3CD02-B7A0-6825-7FF8-F8249A417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DA7F1F-DAC4-55C4-D074-7EA004A04B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07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4CDD90-C83D-F37C-2EBA-1D35FA41A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Staging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>
                <a:latin typeface="Arial" panose="020B0604020202020204" pitchFamily="34" charset="0"/>
                <a:cs typeface="Arial" panose="020B0604020202020204" pitchFamily="34" charset="0"/>
              </a:rPr>
              <a:t>Determining Risk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BB714D-65D4-88A7-8503-EFB278CAD5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30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D73959-2B94-4539-6CFB-F5F493EFE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Staging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>
                <a:latin typeface="Arial" panose="020B0604020202020204" pitchFamily="34" charset="0"/>
                <a:cs typeface="Arial" panose="020B0604020202020204" pitchFamily="34" charset="0"/>
              </a:rPr>
              <a:t>Determining Risk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3ECEB8-AB0E-0C14-3255-5A123D11C0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51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C05F71-CA8C-390E-83E5-26F919BAF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Treatment Options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E9B8CD-9558-B366-A8CF-54D2417BB6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11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F88153-33DF-E16E-7CB6-32F8B55BB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Treatment Options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545BE0-CC0A-47C7-F402-61D9051285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26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D8ACA6B475A54D83F3B6349FA9701E" ma:contentTypeVersion="20" ma:contentTypeDescription="Create a new document." ma:contentTypeScope="" ma:versionID="5082beb09b09c262b959bab03cd56ccd">
  <xsd:schema xmlns:xsd="http://www.w3.org/2001/XMLSchema" xmlns:xs="http://www.w3.org/2001/XMLSchema" xmlns:p="http://schemas.microsoft.com/office/2006/metadata/properties" xmlns:ns2="174144a6-14cb-4f4b-ada6-445a4558a380" xmlns:ns3="e93acf5f-f59b-46bb-8c22-2b43a486ab2c" targetNamespace="http://schemas.microsoft.com/office/2006/metadata/properties" ma:root="true" ma:fieldsID="a341a93c265335b3a6a645e992cdd0a4" ns2:_="" ns3:_="">
    <xsd:import namespace="174144a6-14cb-4f4b-ada6-445a4558a380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144a6-14cb-4f4b-ada6-445a4558a3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174144a6-14cb-4f4b-ada6-445a4558a380">
      <Terms xmlns="http://schemas.microsoft.com/office/infopath/2007/PartnerControls"/>
    </lcf76f155ced4ddcb4097134ff3c332f>
    <_Flow_SignoffStatus xmlns="174144a6-14cb-4f4b-ada6-445a4558a380" xsi:nil="true"/>
  </documentManagement>
</p:properties>
</file>

<file path=customXml/itemProps1.xml><?xml version="1.0" encoding="utf-8"?>
<ds:datastoreItem xmlns:ds="http://schemas.openxmlformats.org/officeDocument/2006/customXml" ds:itemID="{E66E4DF1-BC57-44CA-B180-094388DB2858}"/>
</file>

<file path=customXml/itemProps2.xml><?xml version="1.0" encoding="utf-8"?>
<ds:datastoreItem xmlns:ds="http://schemas.openxmlformats.org/officeDocument/2006/customXml" ds:itemID="{0D22D266-4D71-4271-8916-46EAED3832FE}"/>
</file>

<file path=customXml/itemProps3.xml><?xml version="1.0" encoding="utf-8"?>
<ds:datastoreItem xmlns:ds="http://schemas.openxmlformats.org/officeDocument/2006/customXml" ds:itemID="{F9E7454B-54D2-477D-8906-E53A186B5C3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Widescreen</PresentationFormat>
  <Paragraphs>30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Agenda</vt:lpstr>
      <vt:lpstr>Case Study</vt:lpstr>
      <vt:lpstr>Assessment</vt:lpstr>
      <vt:lpstr>Staging Determining Risk</vt:lpstr>
      <vt:lpstr>Staging Determining Risk</vt:lpstr>
      <vt:lpstr>Treatment Options</vt:lpstr>
      <vt:lpstr>Treatment Options</vt:lpstr>
      <vt:lpstr>Treatment Options</vt:lpstr>
      <vt:lpstr>Postoperative Radiation Options</vt:lpstr>
      <vt:lpstr>Communication Within the Provider Team Is Critical</vt:lpstr>
      <vt:lpstr>Case Study, cont</vt:lpstr>
      <vt:lpstr>Patient Follow-Up Is Critical</vt:lpstr>
      <vt:lpstr>Case Monitoring</vt:lpstr>
      <vt:lpstr>Case Study</vt:lpstr>
      <vt:lpstr>PowerPoint Presentation</vt:lpstr>
      <vt:lpstr>Treatment Approaches May Require a Referral</vt:lpstr>
      <vt:lpstr>Treatment Approaches May Require a Referral</vt:lpstr>
      <vt:lpstr>PowerPoint Presentation</vt:lpstr>
      <vt:lpstr>Tumor Response to Neoadjuvant Cemiplimab</vt:lpstr>
      <vt:lpstr>Benefits of Neoadjuvant Approach</vt:lpstr>
      <vt:lpstr>C-POST Disease-Free Survival</vt:lpstr>
      <vt:lpstr>KEYNOTE-630 Recurrence-Free Survival</vt:lpstr>
      <vt:lpstr>KEYNOTE-630 Recurrence-Free Survival</vt:lpstr>
      <vt:lpstr>Partnership and Decision-Making With the Patient</vt:lpstr>
      <vt:lpstr>Treatment Considerations and Options</vt:lpstr>
      <vt:lpstr>Navigating Referral Pathways</vt:lpstr>
      <vt:lpstr>A Team of Specialists Can Work Together to Optimize Care and Meet the Patient Where They Are</vt:lpstr>
      <vt:lpstr>Challenges and Barriers to Optimal Team-Based Care</vt:lpstr>
      <vt:lpstr>Key Points</vt:lpstr>
      <vt:lpstr>Key Points</vt:lpstr>
      <vt:lpstr>Key Points</vt:lpstr>
      <vt:lpstr>Key Points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Sichel, Marti</dc:creator>
  <cp:lastModifiedBy>Sichel, Marti</cp:lastModifiedBy>
  <cp:revision>1</cp:revision>
  <dcterms:created xsi:type="dcterms:W3CDTF">2025-09-18T13:05:13Z</dcterms:created>
  <dcterms:modified xsi:type="dcterms:W3CDTF">2025-09-18T13:05:13Z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0x010100AED8ACA6B475A54D83F3B6349FA9701E</vt:lpwstr>
  </property>
</Properties>
</file>