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E214-28F4-4B90-904A-E57D0778D07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EB27-158C-4238-A634-A53AEB9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E214-28F4-4B90-904A-E57D0778D07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EB27-158C-4238-A634-A53AEB9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medscape.org/viewarticle/establishing-clinical-foundations-reframing-parkinsons-2025a1000t9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Cell-Based and Gene Therapies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Potential Advantages</a:t>
            </a:r>
            <a:endParaRPr lang="en-US" sz="31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Cell Replacement Therapy</a:t>
            </a:r>
            <a:endParaRPr lang="en-US" noProof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Regenerative Cell Therapy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6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Stem Cells Used in Parkinson Disease Research</a:t>
            </a:r>
            <a:endParaRPr lang="en-US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Regenerative Cell Therapy in Parkinson Disease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A Brief History</a:t>
            </a:r>
            <a:endParaRPr lang="en-US" sz="31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Lessons Learned From Early Studies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 (BRT-DA01)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Bemdaneprocel—Open-Label Phase 1 Clinical Trial 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Bemdaneprocel—Open-Label Phase 1 Clinical Trial</a:t>
            </a: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>Inclusion and Exclusion Criteria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Rationale for Patient Selection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4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Bemdaneprocel—Open-Label Phase 1 Clinical Trial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Bemdaneprocel—Open-Label Phase 1 Clinical Trial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Change in MDS-UPDRS Part III OFF Scores</a:t>
            </a:r>
            <a:endParaRPr lang="en-US" sz="31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Bemdaneprocel—Open-Label Phase 1 Clinical Trial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Change in Mean Good ON Times, Based on PD Diaries</a:t>
            </a:r>
            <a:endParaRPr lang="en-US" sz="31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Bemdaneprocel—Open-Label Phase 1 Clinical Trial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Graft Survival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8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Bemdaneprocel—Phase 3 Trial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iPSC-Derived DA Progenitors—Phase 1/2 Clinical Trial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7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iPSC-Derived DA Progenitors—Phase 1/2 Clinical Trial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7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iPSC-Derived DA Progenitors—Phase 1 Clinical Trial</a:t>
            </a: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>Inclusion and Exclusion Criteria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2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iPSC-Derived DA Progenitors—Phase 1 Clinical Trial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iPSC-Derived DA Progenitors—Phase 1 Clinical Trial</a:t>
            </a:r>
            <a:b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noProof="0" smtClean="0">
                <a:latin typeface="Arial" panose="020B0604020202020204" pitchFamily="34" charset="0"/>
                <a:cs typeface="Arial" panose="020B0604020202020204" pitchFamily="34" charset="0"/>
              </a:rPr>
              <a:t>Change in MDS-UPDRS Part III Scores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32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STEM-PD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STEM-PD—Phase 1/2a Clinical Trial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98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STEM-PD—Phase 1/2a Clinical Trial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15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STEM-PD—Phase 1/2a Clinical Trial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98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Other Clinical Trials of Cell Therapies in the US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10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Gene-Based Therapies in the Investigational Pipeline</a:t>
            </a:r>
            <a:endParaRPr lang="en-US" noProof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8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Gene Therapy</a:t>
            </a:r>
            <a:b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1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Gene Therapy in Parkinson Disease</a:t>
            </a:r>
            <a:b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1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Gene Therapy Strategies in Parkinson Disease</a:t>
            </a:r>
            <a:endParaRPr lang="en-US" sz="2900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5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Gene Therapy</a:t>
            </a:r>
            <a:b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Setting the Stage</a:t>
            </a:r>
            <a:endParaRPr lang="en-US" noProof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0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AAV-GAD—Phase 1 Open-Label Trial</a:t>
            </a:r>
            <a:endParaRPr lang="en-US" sz="2900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9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hAADC Gene Therapy—Phase 1 Open-Label Trial</a:t>
            </a:r>
            <a:endParaRPr lang="en-US" sz="2900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1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hAADC Gene Therapy—Phase 1 Trial</a:t>
            </a:r>
            <a:b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noProof="0" smtClean="0">
                <a:latin typeface="Arial" panose="020B0604020202020204" pitchFamily="34" charset="0"/>
                <a:cs typeface="Arial" panose="020B0604020202020204" pitchFamily="34" charset="0"/>
              </a:rPr>
              <a:t>Long-Term Results</a:t>
            </a:r>
            <a:endParaRPr lang="en-US" sz="2800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ProSavin—Phase 1/2 Open-Label Trial</a:t>
            </a:r>
            <a:endParaRPr lang="en-US" sz="2900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15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Active Clinical Trials in the United States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9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Practical Implications</a:t>
            </a:r>
            <a:endParaRPr lang="en-US" noProof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1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5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Burden of Parkinson Disease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1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Current Treatments for Parkinson Disease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Unmet Needs in Parkinson Disease</a:t>
            </a:r>
            <a:endParaRPr lang="en-US" i="1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1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Unmet Needs in Parkinson Disease (cont)</a:t>
            </a:r>
            <a:endParaRPr lang="en-US" sz="2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Arial" panose="020B0604020202020204" pitchFamily="34" charset="0"/>
                <a:cs typeface="Arial" panose="020B0604020202020204" pitchFamily="34" charset="0"/>
              </a:rPr>
              <a:t>Cell-Based and Gene Therapies</a:t>
            </a:r>
            <a:endParaRPr lang="en-US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22" ma:contentTypeDescription="Create a new document." ma:contentTypeScope="" ma:versionID="fed0e6fb0f17f70ef05c56637ca6b7c2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1b2d6e5a7a5972ec1ebdac58c27ed773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_Flow_SignoffStatus xmlns="56ab35ba-152c-4155-8abf-2985e6e604d3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1D108F-131D-4E02-AD36-1B111FEFB6AD}"/>
</file>

<file path=customXml/itemProps2.xml><?xml version="1.0" encoding="utf-8"?>
<ds:datastoreItem xmlns:ds="http://schemas.openxmlformats.org/officeDocument/2006/customXml" ds:itemID="{6221B230-E54C-4043-98F1-8137E1A820A3}"/>
</file>

<file path=customXml/itemProps3.xml><?xml version="1.0" encoding="utf-8"?>
<ds:datastoreItem xmlns:ds="http://schemas.openxmlformats.org/officeDocument/2006/customXml" ds:itemID="{A61E9A3D-895C-4800-9D42-5755BD44FFF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44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Program Overview</vt:lpstr>
      <vt:lpstr>Setting the Stage</vt:lpstr>
      <vt:lpstr>Burden of Parkinson Disease</vt:lpstr>
      <vt:lpstr>Current Treatments for Parkinson Disease</vt:lpstr>
      <vt:lpstr>Unmet Needs in Parkinson Disease</vt:lpstr>
      <vt:lpstr>Unmet Needs in Parkinson Disease (cont)</vt:lpstr>
      <vt:lpstr>Cell-Based and Gene Therapies</vt:lpstr>
      <vt:lpstr>Cell-Based and Gene Therapies Potential Advantages</vt:lpstr>
      <vt:lpstr>Cell Replacement Therapy</vt:lpstr>
      <vt:lpstr>Regenerative Cell Therapy</vt:lpstr>
      <vt:lpstr>Stem Cells Used in Parkinson Disease Research</vt:lpstr>
      <vt:lpstr>Regenerative Cell Therapy in Parkinson Disease A Brief History</vt:lpstr>
      <vt:lpstr>Lessons Learned From Early Studies</vt:lpstr>
      <vt:lpstr>Bemdaneprocel (BRT-DA01)</vt:lpstr>
      <vt:lpstr>Bemdaneprocel—Open-Label Phase 1 Clinical Trial </vt:lpstr>
      <vt:lpstr>Bemdaneprocel—Open-Label Phase 1 Clinical Trial Inclusion and Exclusion Criteria</vt:lpstr>
      <vt:lpstr>Rationale for Patient Selection</vt:lpstr>
      <vt:lpstr>Bemdaneprocel—Open-Label Phase 1 Clinical Trial Safety</vt:lpstr>
      <vt:lpstr>Bemdaneprocel—Open-Label Phase 1 Clinical Trial Change in MDS-UPDRS Part III OFF Scores</vt:lpstr>
      <vt:lpstr>Bemdaneprocel—Open-Label Phase 1 Clinical Trial Change in Mean Good ON Times, Based on PD Diaries</vt:lpstr>
      <vt:lpstr>Bemdaneprocel—Open-Label Phase 1 Clinical Trial Graft Survival</vt:lpstr>
      <vt:lpstr>Bemdaneprocel—Phase 3 Trial</vt:lpstr>
      <vt:lpstr>iPSC-Derived DA Progenitors—Phase 1/2 Clinical Trial</vt:lpstr>
      <vt:lpstr>iPSC-Derived DA Progenitors—Phase 1/2 Clinical Trial</vt:lpstr>
      <vt:lpstr>iPSC-Derived DA Progenitors—Phase 1 Clinical Trial Inclusion and Exclusion Criteria</vt:lpstr>
      <vt:lpstr>iPSC-Derived DA Progenitors—Phase 1 Clinical Trial Safety</vt:lpstr>
      <vt:lpstr>iPSC-Derived DA Progenitors—Phase 1 Clinical Trial Change in MDS-UPDRS Part III Scores</vt:lpstr>
      <vt:lpstr>STEM-PD</vt:lpstr>
      <vt:lpstr>STEM-PD—Phase 1/2a Clinical Trial</vt:lpstr>
      <vt:lpstr>STEM-PD—Phase 1/2a Clinical Trial</vt:lpstr>
      <vt:lpstr>STEM-PD—Phase 1/2a Clinical Trial</vt:lpstr>
      <vt:lpstr>Other Clinical Trials of Cell Therapies in the US</vt:lpstr>
      <vt:lpstr>Gene-Based Therapies in the Investigational Pipeline</vt:lpstr>
      <vt:lpstr>Gene Therapy Overview</vt:lpstr>
      <vt:lpstr>Gene Therapy in Parkinson Disease Overview</vt:lpstr>
      <vt:lpstr>Gene Therapy Strategies in Parkinson Disease</vt:lpstr>
      <vt:lpstr>Gene Therapy Challenges</vt:lpstr>
      <vt:lpstr>AAV-GAD—Phase 1 Open-Label Trial</vt:lpstr>
      <vt:lpstr>hAADC Gene Therapy—Phase 1 Open-Label Trial</vt:lpstr>
      <vt:lpstr>hAADC Gene Therapy—Phase 1 Trial Long-Term Results</vt:lpstr>
      <vt:lpstr>ProSavin—Phase 1/2 Open-Label Trial</vt:lpstr>
      <vt:lpstr>Active Clinical Trials in the United States</vt:lpstr>
      <vt:lpstr>Practical Implications</vt:lpstr>
      <vt:lpstr>Discussion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Tariq, Sadiyah</dc:creator>
  <cp:lastModifiedBy>Tariq, Sadiyah</cp:lastModifiedBy>
  <cp:revision>2</cp:revision>
  <dcterms:created xsi:type="dcterms:W3CDTF">2025-10-31T15:51:35Z</dcterms:created>
  <dcterms:modified xsi:type="dcterms:W3CDTF">2025-10-31T15:52:19Z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