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theme" Target="theme/theme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tableStyles" Target="tableStyles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30AD-620B-0B17-5EEE-385F2FA5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67B92-EAB2-FEA4-8D14-75D672C4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C7CB0-CE81-4AF5-B857-4BBE52AB50AB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A3AEE-B4B5-7154-5B47-CBD5940C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9B7E1-B94B-3D24-A995-85074BDE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98A-C8E1-4FDA-BE52-E4CECF1DC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7205D6-FF08-B56C-0EAC-8C5DA5C0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2F3EC-3E2E-FC31-E51C-C27E78346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B1738-1E3C-4291-D0FD-C61E03DF9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C7CB0-CE81-4AF5-B857-4BBE52AB50AB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C0E05-8B5A-4F77-E3B6-390A47F7D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56680-1F95-2687-A2F2-F136E1E90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90998A-C8E1-4FDA-BE52-E4CECF1DC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7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8EE0C4-DB71-1D2E-F2AA-484434F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4D37A-5740-1EC5-B120-A75E1D0FBD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78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7C2D00-BAAA-3427-9565-E5985A48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Individualizing Therapy Requires Knowing Certain Details About the Individual Patient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8C0C3-1E25-CBAF-8A03-646F9FCD2B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184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BE31A-24D4-218F-83AF-39BA3FF4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C53D4-0A16-0FA8-1DDD-CFF10DA83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82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016905-638B-9629-9C88-327B6089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B7B51-BC4B-1B41-12AB-001BFF3F11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06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5387B5-386A-1FC6-3D05-A9482904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D6B32-A482-D884-E6B8-99AB8628B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173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7094C-34EF-716E-C872-3000B054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Dermatomal shingles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CB10C-F1B5-C83A-7C2A-FF18944D64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65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C521C-656F-6D7F-A078-0C4CBF9B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1F742-81F9-B198-70B9-06297FFE9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29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DF80E3-CD6F-A209-18DB-B9D0C295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Molluscum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952F9-C18B-321F-B401-EFABE96E5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96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76E28A-6283-C465-7153-2C101718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A87BF-57F3-34B8-A65D-DEF29A3160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51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EAF7EF-E223-7957-6BAC-1ECD9231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5B1B6-0446-3744-CCF9-CD91675B2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112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822C75-CEEE-2CE3-CB5E-B5ECBC56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3200">
                <a:solidFill>
                  <a:schemeClr val="lt1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HPV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F1B83-77EB-8DCD-6330-F8A8F0965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89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F34556-9CA7-7893-0BF7-A9DFF122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B86DF-86D0-0F67-1EEC-4FC310D23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6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5E6BD-9D04-FA48-624B-6E194BD7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2CB88-577B-D2BE-F975-473752B98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829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526D06-A275-E7C9-6B57-EE6CD67C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none">
                <a:solidFill>
                  <a:schemeClr val="bg1"/>
                </a:solidFill>
              </a:rPr>
              <a:t>What Happens </a:t>
            </a:r>
            <a:br>
              <a:rPr lang="en-US" sz="4800" cap="none">
                <a:solidFill>
                  <a:schemeClr val="bg1"/>
                </a:solidFill>
              </a:rPr>
            </a:br>
            <a:r>
              <a:rPr lang="en-US" sz="4800" cap="none">
                <a:solidFill>
                  <a:schemeClr val="bg1"/>
                </a:solidFill>
              </a:rPr>
              <a:t>in Vegas Doesn’t </a:t>
            </a:r>
            <a:br>
              <a:rPr lang="en-US" sz="4800" cap="none">
                <a:solidFill>
                  <a:schemeClr val="bg1"/>
                </a:solidFill>
              </a:rPr>
            </a:br>
            <a:r>
              <a:rPr lang="en-US" sz="4800" cap="none">
                <a:solidFill>
                  <a:schemeClr val="bg1"/>
                </a:solidFill>
              </a:rPr>
              <a:t>Stay in Vegas</a:t>
            </a:r>
            <a:endParaRPr lang="en-US" sz="4800" cap="non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9C36B-6CD8-9CB9-2939-521B2D833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3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26A1DA-0FF1-887A-FDE8-92178856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What Happens in Vegas Doesn’t </a:t>
            </a:r>
            <a:br>
              <a:rPr lang="en-US" b="0" i="0" u="none" strike="noStrike">
                <a:solidFill>
                  <a:srgbClr val="000000"/>
                </a:solidFill>
                <a:effectLst/>
              </a:rPr>
            </a:br>
            <a:r>
              <a:rPr lang="en-US" b="0" i="0" u="none" strike="noStrike">
                <a:solidFill>
                  <a:srgbClr val="000000"/>
                </a:solidFill>
                <a:effectLst/>
              </a:rPr>
              <a:t>Stay in Vegas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FFAF9-ECB0-FBDE-480F-96784A971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260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9C022B-E4A0-7795-2C15-368F7B6A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43D7F-406E-A503-6CD1-B4CA71AC7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227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6D138-AC8E-E68D-8DA5-FEFD77E5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168D2-F0CB-A7CD-B9F2-6FEA9AC7F3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4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2C386-FE88-CC0E-4D47-5ADE9F50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201B0-2F1D-DC20-0B0A-D1AF2A95F4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039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057504-1B2B-FA0A-7327-538E3DAC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0DD5C-82EA-1B1D-DE3B-2173A10E9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70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B010B8-1C18-FCBA-1A6B-4A8CEEE4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ACAB0-6496-4AFA-5355-C7D5379ED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73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8868AE-97AA-429B-755F-F5E89404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5B398-453E-E618-9A94-5C5ADFA72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941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DF75A9-72DB-E7DF-1A9A-C365B2DC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12AED-419B-32FC-2A5B-D821DE2E4A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684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CE00CD-47D8-D2B8-F327-22CE01FC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FD0E5-34C0-0D91-5750-CDFDE010E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B9A948-129C-E8C9-D091-79BD2D34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FFFF00"/>
              </a:buClr>
            </a:pP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Western diet correlated with acne in some populations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Role of insulin growth factor (IGF)-1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Acne patients frequently adjust their diets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36% report following a specific eating pattern over past 12 months</a:t>
            </a: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 Breakfasts (high sugar/low nutrition) 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Glycemic index/load affect pathways implicated in acne (IGF-1)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Higher Glycemic Index/Glycemic Load (GI/GL) in many acne patients </a:t>
            </a: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Dairy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– Casein and whey proteins</a:t>
            </a: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Dietary Fats/Fatty acids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– Omega-3 Fatty Acids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Minerals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– Oral zinc and others 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Can reduce benefit of some drugs</a:t>
            </a:r>
            <a:b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-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</a:rPr>
              <a:t> Chelation in GI tract by metal ions </a:t>
            </a:r>
            <a:br>
              <a:rPr lang="en-US" sz="2200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sz="2699" b="1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sz="2799" b="1">
                <a:solidFill>
                  <a:schemeClr val="bg1"/>
                </a:solidFill>
                <a:latin typeface="Arial" panose="020B0604020202020204" pitchFamily="34" charset="0"/>
              </a:rPr>
            </a:br>
            <a:br>
              <a:rPr lang="en-US" sz="2799" b="1">
                <a:solidFill>
                  <a:srgbClr val="FFFF00"/>
                </a:solidFill>
                <a:latin typeface="Arial" panose="020B0604020202020204" pitchFamily="34" charset="0"/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br>
              <a:rPr lang="en-US" sz="2799" b="1">
                <a:solidFill>
                  <a:srgbClr val="FFFF00"/>
                </a:solidFill>
              </a:rPr>
            </a:br>
            <a:r>
              <a:rPr lang="en-US" sz="2799" b="1">
                <a:solidFill>
                  <a:srgbClr val="FFFF00"/>
                </a:solidFill>
              </a:rPr>
              <a:t>l</a:t>
            </a:r>
            <a:br>
              <a:rPr lang="en-US" sz="2799" b="1">
                <a:solidFill>
                  <a:schemeClr val="bg1"/>
                </a:solidFill>
              </a:rPr>
            </a:br>
            <a:br>
              <a:rPr lang="en-US" sz="2799">
                <a:solidFill>
                  <a:schemeClr val="bg1"/>
                </a:solidFill>
              </a:rPr>
            </a:br>
            <a:br>
              <a:rPr lang="en-US" sz="2799">
                <a:solidFill>
                  <a:schemeClr val="bg1"/>
                </a:solidFill>
              </a:rPr>
            </a:br>
            <a:br>
              <a:rPr lang="en-US" sz="2799">
                <a:solidFill>
                  <a:schemeClr val="bg1"/>
                </a:solidFill>
              </a:rPr>
            </a:br>
            <a:br>
              <a:rPr lang="en-US" sz="2799">
                <a:solidFill>
                  <a:schemeClr val="bg1"/>
                </a:solidFill>
              </a:rPr>
            </a:br>
            <a:br>
              <a:rPr lang="en-US" sz="2799">
                <a:solidFill>
                  <a:schemeClr val="bg1"/>
                </a:solidFill>
              </a:rPr>
            </a:br>
            <a:r>
              <a:rPr lang="en-US" sz="2799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3E55E-7BA6-76C0-688A-649823404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41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70F89-F5AB-CE7B-4B40-9E45181A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2C808-F55A-0A01-81E7-15367225CF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83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0B5DE-1F1D-3C45-333C-F50EC1C6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02FE6-2A1D-8200-967D-6B42A47566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35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45015-D01B-F50B-605F-D2F83A27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B9B08-71C7-9180-712C-8BBCBEA09A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50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67E646-009F-CFDE-40CD-0DD6DEB0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18A7F-7DB1-0B0B-8BF0-65EBE0AB7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81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F5D1DD-E606-F3CB-F472-2BAB7F06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13260-B905-7132-C35B-28C7DC3962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973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9E332F-3BFD-EDB1-AC73-55327223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cs typeface="Segoe UI Historic" panose="020B0502040204020203" pitchFamily="34" charset="0"/>
              </a:rPr>
              <a:t>The Problem With RIME</a:t>
            </a:r>
            <a:endParaRPr lang="en-US" altLang="en-US" sz="4000" b="1" dirty="0">
              <a:cs typeface="Segoe UI Historic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9E9E2-404E-E00C-B589-1BD01F4C6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67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B046EC-2E53-61A0-11D6-1640F904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F792C-8AFB-0E2F-A436-B80025CDED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28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A886DA-76BA-D8EC-AE7D-954C2709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0C9B5-8645-FA60-A0EA-E1EAD9AD6E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66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48962F-CD0F-EA96-7649-A058B637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BF41A-C3AC-A60B-0434-A23DEDEA5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712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37F00E-0117-5286-08CA-2D2FAD44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AEBCB-F4C7-746B-2FF7-54C2B53B62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14C89-8460-415E-ADC4-B0B7A4CA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WHY IS </a:t>
            </a:r>
            <a:r>
              <a:rPr lang="en-US" sz="3600" b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SPECIFIED SKIN CARE </a:t>
            </a:r>
            <a:r>
              <a:rPr lang="en-US" sz="3600" b="1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MANAGEMENT OF ACNE?</a:t>
            </a:r>
            <a:b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999" b="1">
                <a:solidFill>
                  <a:schemeClr val="bg1"/>
                </a:solidFill>
              </a:rPr>
            </a:br>
            <a:br>
              <a:rPr lang="en-US" sz="7198" b="1">
                <a:solidFill>
                  <a:srgbClr val="FFFF00"/>
                </a:solidFill>
              </a:rPr>
            </a:br>
            <a:endParaRPr lang="en-US" sz="7198" b="1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0DA40-5FA1-DA29-F64A-E72898C45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246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AC4BCF-5104-9F97-DCF7-E50532D4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42C03-DB63-FE8A-5909-6C1CCC2170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30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365C8D-9D22-4E3B-9A94-2921AE68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51FF3-7532-E237-30B9-0ED189568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88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61DB4E-9538-B7F1-CBE5-C91ACAD7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04D55-0137-B33F-4ABE-D9F9FDAE38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048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A17FC5-8365-860C-429C-47208585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200C1-073B-656F-F6FA-F428590CD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830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B2DB50-93BA-C960-3262-38AD0437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sz="36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FFFF00"/>
                </a:solidFill>
              </a:rPr>
              <a:t>Cases in Common 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FFFF00"/>
                </a:solidFill>
              </a:rPr>
              <a:t>Skin Conditions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25E3D-25C0-1C9A-69ED-464AA2F75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9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11470B-0925-9460-6530-107B2213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126D3-B3B1-2607-E6DF-D05AD33F3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57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B8F227-695C-3423-C7FA-E4F7ABD4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32F6E-7F33-8C67-3CA0-DB0E318B9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00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B22ABA-E7FF-0C55-A589-466704E0B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4E8BB-F1AC-1442-DE03-31C3701B0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154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7CD01-C8BC-24E2-8B69-061F70F3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43AFE-D6E3-9DAF-C0CD-95A50E254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103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383AC8-B20D-9C94-F2BB-5189D184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BB0B6-FC1A-8133-5301-5BB039E3D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F5BFC2-1AA5-7DA0-803F-70720B10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F77D5-3116-D06F-2FDC-017539FF3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4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3AA77-7B37-04E2-7C94-D3BC8717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225AD-29A1-01BF-749B-43777CD32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081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0965C1-1509-0C29-2DF5-5C2AEFDC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Two Phase 3 Atopic Dermatitis </a:t>
            </a:r>
            <a:r>
              <a:rPr lang="en-US" sz="2800" b="1">
                <a:solidFill>
                  <a:srgbClr val="FFFF00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4-Week Trials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br>
              <a:rPr lang="en-US" sz="2400" b="1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Roflumilast </a:t>
            </a:r>
            <a:r>
              <a:rPr lang="en-US" sz="2000" b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0.15% Cream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 Once Daily in Adults and Children Aged </a:t>
            </a:r>
            <a:r>
              <a:rPr lang="en-US" sz="2000" b="1" u="sng">
                <a:solidFill>
                  <a:schemeClr val="bg1"/>
                </a:solidFill>
                <a:latin typeface="Arial" panose="020B0604020202020204" pitchFamily="34" charset="0"/>
              </a:rPr>
              <a:t>&gt;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</a:rPr>
              <a:t>6 Years of Age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BA3A1-FC99-11A3-BAE7-809B640BF6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08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1EB603-4440-668E-80D5-C9F7C79E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 Roflumilast 0.15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%</a:t>
            </a: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 Cream for Atopic Dermatitis</a:t>
            </a:r>
            <a:br>
              <a:rPr lang="en-US" sz="36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</a:rPr>
              <a:t>Pooled Data from Phase III 4-WEEK Trials 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</a:rPr>
              <a:t>Individual Patient Outcomes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endParaRPr lang="en-US" sz="28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EDFB7-3E6B-0980-E087-380D10EEB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41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8152FE-4235-D36B-13FF-A82DE4BE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</a:rPr>
              <a:t>Roflumilast Cream/Foam Impact on Pruritus</a:t>
            </a:r>
            <a:br>
              <a:rPr lang="en-US" sz="36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</a:rPr>
              <a:t>Outcomes in All 3 Indications From Phase 3 Studies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9F745-91DB-435F-A775-8C531E3258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749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846858-88B3-7838-2255-741739D9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</a:rPr>
              <a:t>Roflumilast Cream/Foam Impact on Pruritus</a:t>
            </a:r>
            <a:br>
              <a:rPr lang="en-US" sz="3600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Outcomes in All 3 Indications From Phase 3 Studies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08645-97EC-E5B7-0230-756D1AD05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80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75557A-44A9-6417-8686-3AA0B7F5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435C8-668D-A12B-A39F-40CDAC2921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268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261101-D9A4-069B-65B1-019B8C34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C7938-7C86-8BE0-FB81-CCCC1C45F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99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918AB-ED09-3871-2D87-096481A9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FD7DD-EA3C-FBB7-20B2-AF1BCCF80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24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0F09E7-EDA2-33A4-A26B-8932C414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DF265-8243-D94E-1D9F-87C8511E7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78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3422E-C3C8-DE22-73B3-EC6DEA2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0F3CD-A055-BBF3-F953-35DD4207B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97CC3-C7C7-7433-8495-67E67156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14D9A-A3A6-AEDE-E7EF-0FCCABAD2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061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BB5EAB-3D5F-15CA-1910-C074A19A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171FB-6E2D-CCEB-33EF-3FE538032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761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9FE515-EA0B-CA5A-2DA5-EE452CF7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FFFF"/>
                </a:solidFill>
                <a:latin typeface="+mn-lt"/>
              </a:rPr>
              <a:t>Clinical Exam</a:t>
            </a:r>
            <a:endParaRPr lang="en-US" sz="36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BCA34-007D-5DFA-D11D-7BABE759B0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27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BCAC23-8DD0-E2DE-23CE-8AD5CB2C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FFFF"/>
                </a:solidFill>
                <a:latin typeface="+mn-lt"/>
              </a:rPr>
              <a:t>Clinical Exam</a:t>
            </a:r>
            <a:endParaRPr lang="en-US" sz="36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0BABA-9358-4EA8-B2D5-8B4E2F429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54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BC6E2B-E09F-C6C4-5E4F-64B57E6C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FFFF"/>
                </a:solidFill>
                <a:latin typeface="+mn-lt"/>
              </a:rPr>
              <a:t>Clinical Exam</a:t>
            </a:r>
            <a:endParaRPr lang="en-US" sz="36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96D1E-26E2-5F91-4B43-46BBD95D65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59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4C950-9232-B748-873C-E6B29EC89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+mn-lt"/>
              </a:rPr>
              <a:t>What Is the Most Likely Diagnosis?</a:t>
            </a:r>
            <a:endParaRPr lang="en-US" sz="36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4A607-3299-EDCD-11AE-273167EDC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154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458184-D193-C612-41BD-FAA3F012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3A98E-1EA8-2A8C-7743-1787C1BC9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8759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3B032A-BE2E-BAD5-AB6F-D650DC99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Pathology Report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A2C3C-ED7D-B67C-0D00-97A4A406EF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087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8810A-7DE3-C557-64D4-B9F1F06D1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+mn-lt"/>
              </a:rPr>
              <a:t>Tinea Incognito</a:t>
            </a:r>
            <a:endParaRPr lang="en-US" sz="36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0BEB9-5F7F-7389-335F-F5BD9F1C57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247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178C97-EC7B-55FE-3C75-2F8E2232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+mn-lt"/>
              </a:rPr>
              <a:t>Clinical Presentations</a:t>
            </a:r>
            <a:endParaRPr lang="en-US" sz="36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A6B2C-D30E-4718-2B77-C8BD371888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0217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DBACC-3703-83EE-56DE-45CBC5FF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KOH Prep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7B20D-688E-7FFA-859E-0312B8D01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3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DA012-9C59-9A98-EF3E-0B82966D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56205-9016-3890-7452-306E0BA28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71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8C9565-44E3-8180-3967-6F6B8D0C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62939-7E49-F96C-89B8-0A3AF54609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987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53674C-855C-A2D1-C273-9AAFAA25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AA59D-EC22-892B-D175-D7B96679C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378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9D7F3A-8144-E671-FD68-74D10E7F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7A05D-6DE1-C78D-8EB0-E89CAB4AA5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92EE5D-8B2A-6303-946A-15256E40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E2CF4-FF74-7421-AA19-0CD193F84C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EA4453-AF3D-9999-DAEE-56088AE13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86FCB-9FA7-EF20-03FD-58E1B0A87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3F8BE5-F91C-05D7-578E-E96DB04B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Open Sans ExtraBold" panose="020B0906030804020204" pitchFamily="34" charset="0"/>
              <a:buNone/>
            </a:pPr>
            <a:r>
              <a:rPr lang="en-US" altLang="en-US" sz="2800" b="1">
                <a:solidFill>
                  <a:srgbClr val="FFFF00"/>
                </a:solidFill>
                <a:ea typeface="Open Sans" panose="020B0606030504020204" pitchFamily="34" charset="0"/>
                <a:sym typeface="Century Gothic" panose="020B0502020202020204" pitchFamily="34" charset="0"/>
              </a:rPr>
              <a:t>Topical Therapy Combination Regimens^</a:t>
            </a:r>
            <a:br>
              <a:rPr lang="en-US" altLang="en-US" sz="2800" b="1">
                <a:solidFill>
                  <a:srgbClr val="FFFF00"/>
                </a:solidFill>
                <a:ea typeface="Open Sans" panose="020B0606030504020204" pitchFamily="34" charset="0"/>
                <a:sym typeface="Century Gothic" panose="020B0502020202020204" pitchFamily="34" charset="0"/>
              </a:rPr>
            </a:br>
            <a:r>
              <a:rPr lang="en-US" altLang="en-US" sz="2400" b="1">
                <a:solidFill>
                  <a:srgbClr val="FFFF00"/>
                </a:solidFill>
                <a:ea typeface="Open Sans" panose="020B0606030504020204" pitchFamily="34" charset="0"/>
                <a:sym typeface="Century Gothic" panose="020B0502020202020204" pitchFamily="34" charset="0"/>
              </a:rPr>
              <a:t>Primary Prescription Agents Correlated With MOA*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D4742-8686-F8F1-C71F-5510E424B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7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F32030-FB24-1C4C-4177-A497C724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Polling Question </a:t>
            </a:r>
            <a:r>
              <a:rPr lang="en-GB">
                <a:solidFill>
                  <a:schemeClr val="accent6"/>
                </a:solidFill>
              </a:rPr>
              <a:t> 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CEC0B-77B3-B901-E932-B4A6D109F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13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DE53CD-01E7-DBAC-2CB9-DC9DB260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DEE63-FBE2-8E14-83E4-DA932BF74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28D857-6511-CD35-394F-6F436872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EFC1A-A1A4-A83E-BC3F-0A8113DDE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3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78512-2071-FB0B-A498-5F09A09F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C3762-C45B-9662-03B1-F6DF7ED16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6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8E5F21-942D-E53A-8DE1-47ECA155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B1AB7-343C-FB91-C50B-CF69E739B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7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A40B0-8B99-53F3-914A-20687379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800" b="0" cap="none">
                <a:solidFill>
                  <a:schemeClr val="bg1"/>
                </a:solidFill>
              </a:rPr>
              <a:t>Diagnosing and </a:t>
            </a:r>
            <a:br>
              <a:rPr lang="en-US" sz="4800" b="0" cap="none">
                <a:solidFill>
                  <a:schemeClr val="bg1"/>
                </a:solidFill>
              </a:rPr>
            </a:br>
            <a:r>
              <a:rPr lang="en-US" sz="4800" b="0" cap="none">
                <a:solidFill>
                  <a:schemeClr val="bg1"/>
                </a:solidFill>
              </a:rPr>
              <a:t>Treating Cutaneous Bacterial Infections </a:t>
            </a:r>
            <a:endParaRPr lang="en-US" sz="4800" b="0" cap="non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DA1B8-FDF2-9C63-657C-B58146C77B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6DD7E-FD60-EACB-BC49-4A2BF3C9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57FE3-344B-3F7D-9ABB-FD7B11043A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3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29C17-FA2B-6E49-9F77-45135C13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FED54-F87F-1637-8FF3-5FBE384027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6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778C4A-6A33-DEC8-3098-38E87000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Widespread Bullous Impetigo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D843C-FF28-406B-1C50-C6929A2E36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1F3F8D-F0F2-4BEC-BE8A-87EBEEB4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Eroded Bullous Impetigo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6EDC1-75F8-D1C3-3B68-69B72EEC3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838EAA-2518-9EC7-C74D-D1D8FA0F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516BA-3B2D-5A72-5715-F44423EE6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9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D1DC75-298F-29DE-CED5-2C7A84D5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610D0-B5E1-EB2D-04DA-5F1F11B03A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8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BFE7B-6662-1615-F495-5475FDFB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8BCEE-AAD7-B0E4-F895-D56C36C93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09C7BE-7C11-A4C9-E80F-0F0415DF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59F59-F403-B142-8DC1-F8F80B2C1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E697D6-77F5-53DB-8907-F7EE6270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34579-7805-2B17-55DD-B3672FF42A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61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60A4B2-FBAE-BC99-3F80-F1090D46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F726C-9FCB-773B-4F23-F044338CD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56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17D6E6-2BCE-E935-8F06-4594904F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2FEF1-7A12-87C4-7EAA-B420F24DF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8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435BD9-B3E4-6D80-D73B-A9EBA016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Don’t Forget About Group A Strep 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4AA67-82CB-7C7E-F491-6432E06431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9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71595E-5B23-5425-66F2-22DF63EA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Don’t Forget About Group A Strep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8AEF5-D06A-8777-51AE-DF0AD5719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50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7C9161-2B34-8526-7E9E-AE1B7D50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BA160-387A-1282-FE58-4EB2054569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8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DEF32F-0809-D377-260B-49B65A5A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Strep</a:t>
            </a:r>
            <a:r>
              <a:rPr lang="en-US" baseline="0"/>
              <a:t> infection of diaper area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D00F4-0D44-B9B5-EFB6-0388FCFBEC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5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D1CEC9-4F5D-B893-8053-8BA2BA31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FC2D4-21F1-5E33-78C5-15B8BC1CE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1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794572-E905-0891-EC40-19369049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Polling Question </a:t>
            </a:r>
            <a:r>
              <a:rPr lang="en-GB">
                <a:solidFill>
                  <a:schemeClr val="accent6"/>
                </a:solidFill>
              </a:rPr>
              <a:t> 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D9BA3-1112-839E-CBD0-8A0681F43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1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81635-F7B1-CB8C-2C35-14F2AFA6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401CA-04AC-A77B-BEF1-7D50627DF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4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7068A4-7A05-A321-A6D6-C3BF0964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FF00"/>
                </a:solidFill>
              </a:rPr>
              <a:t>Top Tips 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FFFF00"/>
                </a:solidFill>
              </a:rPr>
              <a:t>for Rosacea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69253-7DA7-8BE4-B196-B81B0829AD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2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695D6E-76CF-E093-D744-02366263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1D2EA-E148-6271-917F-B0EDF97FBC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81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3D9098-B17E-1D34-FAB6-FD0395DE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CA616-8642-B365-1831-F598AACF0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7A983E-7B40-9264-E4A8-48DB95C2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rgbClr val="FFFF00"/>
                </a:solidFill>
              </a:rPr>
              <a:t>The Evolution of Rosacea Pathophysiology Over Time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E99B3-15D8-6C39-0A83-FBAB1CA35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16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92348A-D3F4-ADF5-F6F3-17D81FAB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6F3FE-E499-44E4-629A-24B22EDE6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8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7EBB6C-ADA4-F8D3-9142-8E7C833C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343FF-E431-3C8F-4D6D-CA5C3A3A6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37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C6E970-74C4-CD32-9C34-5F84EF27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998" b="1">
                <a:solidFill>
                  <a:srgbClr val="FFFF00"/>
                </a:solidFill>
                <a:latin typeface="Arial" panose="020B0604020202020204" pitchFamily="34" charset="0"/>
              </a:rPr>
              <a:t>Why Do Only Some People Get Rosacea?</a:t>
            </a:r>
            <a:endParaRPr lang="en-US" sz="3998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C28D4-37CC-2F87-940B-0646425FF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36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874A52-9FA2-5C65-2F1E-C19749BCC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 </a:t>
            </a:r>
            <a:r>
              <a:rPr lang="en-US" sz="3598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Rosacea Pathophysiology Involves Multiple </a:t>
            </a:r>
            <a:r>
              <a:rPr lang="en-US" sz="3998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endParaRPr lang="en-US" sz="3998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1008A-C0C0-AC64-68B6-B7A813F4F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7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22A05F-7762-B543-A2DF-FDE0614C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45210-378A-F8FD-E3CD-8A483DAB9A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4325FE-64CF-CEE8-11D4-F82B9D5F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25DE5-2A3B-3E1E-629F-9A33A62BD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1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2BFC2-4146-2CD0-B7D7-6F4EF4E0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00161-BAEB-F9FA-A7D9-C2D67DFF7A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67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AA8D19-7827-F748-F8A9-3B2A2F1D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89231-2496-C7B9-6ED3-F65B2C2885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7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F1090-B021-2CE8-74D3-0558C873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DC1C5-6028-2506-5C43-E99C580E2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60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8437AD-BBFE-1D78-DD4C-44130488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D3AC2-1149-4296-C011-1F8A67F6BF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53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E6710B-7802-18A3-1454-2A792C73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79317-4AAB-E419-B48F-2735965AAF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4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30DFA-B159-1BEA-59ED-813BDC7F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550" b="1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Differentiating Facial Redness in Rosacea</a:t>
            </a:r>
            <a:br>
              <a:rPr lang="en-US" sz="355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50" b="1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Persistent Facial Erythema vs Perilesional Erythema  </a:t>
            </a:r>
            <a:endParaRPr lang="en-US" sz="3150" b="1" dirty="0">
              <a:solidFill>
                <a:srgbClr val="FFFF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0F916-0BFD-29EE-B5F8-665DCEA9B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1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92CAD-954C-EEC4-1BB3-A8CC2293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550" b="1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Differentiating Facial Redness in Rosacea</a:t>
            </a:r>
            <a:br>
              <a:rPr lang="en-US" sz="355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50" b="1">
                <a:solidFill>
                  <a:srgbClr val="FFFF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Persistent Facial Erythema vs Perilesional Erythema</a:t>
            </a:r>
            <a:endParaRPr lang="en-US" sz="3150" b="1" baseline="30000" dirty="0">
              <a:solidFill>
                <a:srgbClr val="FFFF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501B7-22FC-39A3-6A00-E3E32E4E4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1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D36FB7-E0F8-D158-AB12-5111386C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8C576-F549-2709-D152-7A4CD6B53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23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558A4B-1F7B-200D-ACC6-AC10E89B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cap="none">
                <a:solidFill>
                  <a:schemeClr val="bg1"/>
                </a:solidFill>
              </a:rPr>
              <a:t>Cutaneous Fungal Infections: What’s Burning Right Now?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E0B25-336F-00BD-6C3B-EF9FB62C2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4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5A27AE-8BBB-A759-1CF3-72F8A7A2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+mn-lt"/>
              </a:rPr>
              <a:t>What’s New?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8694C-2EA6-36B0-2E8E-AE264EE6CF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7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EA6E6D-91EB-AAF3-D003-1723E4F64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Polling Question </a:t>
            </a:r>
            <a:r>
              <a:rPr lang="en-GB">
                <a:solidFill>
                  <a:schemeClr val="accent6"/>
                </a:solidFill>
              </a:rPr>
              <a:t> </a:t>
            </a:r>
            <a:endParaRPr lang="en-US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9C436-EF8C-F66C-CE08-3506B18CA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5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44D92-DE9B-3535-7D36-F8137B01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65F22-77C2-1478-12B5-3CC3080B23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15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7E1D0-1C42-76CB-764D-C294F43D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Climate Change, Natural Disasters, and Cutaneous Fungal Infections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986BB-4D5D-180F-BA86-DE38968CB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5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F4429A-E8F9-1684-3BEB-A0F11BA2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AB637-D168-CDEF-DF5F-B91208EFB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49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8EC6BD-CBAE-8933-D5B3-63D852EA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DB67-2D35-8B79-31AF-EE9DD3C43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40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AF7C00-124A-BE90-9C4E-A44A6AD5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8CE7A-F190-A517-8BF9-746A6EA33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76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7B63C5-CACE-2C3B-2243-23798B33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KOH Positive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BC618-6EAB-08BF-8EE2-1D0330A82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88341"/>
      </p:ext>
    </p:extLst>
  </p:cSld>
  <p:clrMapOvr>
    <a:masterClrMapping/>
  </p:clrMapOvr>
  <p:transition advTm="28478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9CD28A-17A4-6023-5DB8-4CD82409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KOH Positive</a:t>
            </a:r>
            <a:endParaRPr lang="en-US" sz="32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FD40F-56B3-1810-0DE3-46B484D36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006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1BB80E-0CFF-C4B3-2B67-BBFA7D02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D242D-8617-6737-E7B8-FDE18CCF2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43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4FA4C5-34BB-436B-24CD-607D015C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2DD8A-4DCF-5B7F-62A8-4D7528A791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8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E5B9D8-7EB5-1EF9-FDEF-E3422D0C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+mn-lt"/>
              </a:rPr>
              <a:t>Clear and Present Danger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D5C0D-A279-A176-CBAB-06D78577CF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357F27-CCF1-EA38-A48A-E7B68E13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51959-8883-11FA-39F4-3AEEDC31F5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48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0B5192-668E-54F0-6F8E-CBB58B8E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+mn-lt"/>
              </a:rPr>
              <a:t>Clear and Present Danger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CF869-B5B7-B678-A08B-C6E76B44AA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3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8BF679-58F6-271D-5D51-198AA695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+mn-lt"/>
              </a:rPr>
              <a:t>How Do You Know??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6BF91-58F2-A421-F2A0-68DEAB0BF1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79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2C5C4-EF3F-30C5-DBCE-D469DEF7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D5D9A-4FFD-09F3-D3D3-42D6E55E1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8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D5ABB4-C129-2CC1-ED5C-0BAC97CD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Itching for Itraconazole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29E98-540E-9FD2-8C76-88DB21B0E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46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242588-E624-CC77-26DC-E2052FEC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chemeClr val="bg1"/>
                </a:solidFill>
                <a:latin typeface="+mn-lt"/>
              </a:rPr>
              <a:t>Itraconazole—Clinical Use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7D95C-841E-9033-997F-F18B44FD3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42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B9524A-A9DF-4450-F2A1-3DC8C278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chemeClr val="bg1"/>
                </a:solidFill>
                <a:latin typeface="+mn-lt"/>
              </a:rPr>
              <a:t>Itraconazole—Clinical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D79BA-AB44-14B8-C8E4-2535D6432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4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87D33-0A0D-1629-C69F-B8136F26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latin typeface="+mn-lt"/>
              </a:rPr>
              <a:t>Even More Threatening…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14E39-E281-D22E-ACAA-12928FDFE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70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347480-61C4-E9A5-AC6D-62DD9815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0AA3B-8CB7-428E-D0FA-7721B146BB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5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5045E7-2CD1-A7C3-4E27-3800212E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57167-BDAB-7DD7-7104-498FD21BE1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07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49138A-5192-A20E-BA34-1A829E09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F5DE5-9A89-8D27-32E8-8237712941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8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598FB-FBDA-ED56-31FA-4AE93981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>
                <a:solidFill>
                  <a:srgbClr val="FFFF00"/>
                </a:solidFill>
              </a:rPr>
              <a:t>Clinical Pearls 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en-US" sz="3600" b="1">
                <a:solidFill>
                  <a:srgbClr val="FFFF00"/>
                </a:solidFill>
              </a:rPr>
              <a:t>for Acne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D4A04-FC12-FF6C-7580-4E3234A5B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409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22A15E-C417-32B8-212D-DBB2DAAC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n-lt"/>
              </a:rPr>
              <a:t>Be Part of the Solution: What to Ask/Look 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4EF83-465D-5597-A4ED-F68B7B6660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261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598FFD-7D77-05D6-D559-8D449E71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+mn-lt"/>
              </a:rPr>
              <a:t>Does Antifungal Stewardship = Financial Stewardship?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2994D-D2CE-A116-8C0B-A1C01D495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09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C707F0-9C27-FC32-FD6B-42CF7B6E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rgbClr val="FFFFFF"/>
                </a:solidFill>
                <a:latin typeface="+mn-lt"/>
              </a:rPr>
              <a:t>	Mind Blown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669FB-B2CF-3B9F-F211-34EFCFAB5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425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A6D75B-7AEF-A1A2-6B88-B3E301F2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n-lt"/>
              </a:rPr>
              <a:t>Where Can We Save?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8814C-96B2-3757-4892-FB6A9D8EB4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79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E00791-FC3E-D773-A22A-41146F15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n-lt"/>
              </a:rPr>
              <a:t>DDx Onychomycosis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57F9B-FB5D-4DF7-800D-BDFA78E44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137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A2A79D-31BE-4058-D074-14EF39FC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n-lt"/>
              </a:rPr>
              <a:t>Tinea Unguium Tx: What’s the Bottom Line?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EFDE0-E566-B47B-65A9-1CAEF0636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58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90B7B6-3310-98B6-070D-A0297F0D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6FA0B-D648-50C9-6AD3-7DA85AD58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405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37335B-EE2E-2B6E-F3B7-C45C7158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+mn-lt"/>
              </a:rPr>
              <a:t>Who Was Invited to This Party??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22531-CE9D-A218-D082-16340E050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63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33562-F6F3-1C38-C6D9-1A1C3BFD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+mn-lt"/>
              </a:rPr>
              <a:t>Please Focus on Fungal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B6D46-7715-1FDE-DB6C-6F0EED4864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65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6257F-9578-D11D-D1DE-C11DF9B0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C74B4-9863-936C-9CA7-350B31A2A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0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4F8E1D-A4B6-2322-7C5C-798603B8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0B92B-3EA8-DADE-B507-F674B2B16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791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CDE0F9-F98C-FBDE-D4EF-10E843C6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Treating Viral Skin Infections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506CE-0401-B391-2DE7-BEA8BB6F33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738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CD13A-4289-4AFB-9473-388BEC9E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7873F-FC6D-EADC-FEC3-AD5E319956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6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ADD644-5DEA-112C-1982-B65B7BF4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Neonatal/Perinatal HSV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CFC22-2DBA-1949-520D-15D93A1B25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63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A20F2-111F-66F0-5946-BAF7994B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Herpes Simplex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B871C-A31A-C58B-29A6-37509C509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759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EDDCA-85D0-84EE-B7E2-B0BE1EC5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BDB78-DF7C-86EF-995A-3C76FED5DE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3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B58DA-D579-727E-9B55-83C6E470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8BA6C-C8D2-6222-3D4C-043253DAFF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72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5056FB-E3F6-CA46-458D-AFEF9E4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C351-9F4E-830B-E268-EFACE652A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522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B2AA32-5ED2-B41C-E1E0-7147F7ED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FD279-3F81-5311-6E5B-050708164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234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2A6678-A0EA-2DD2-F162-68AAE859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F6737-6152-6BFA-D081-0ADC63ED3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149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38038F-138F-645F-BA78-F343A244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05061-B639-D9DF-3AD2-9F57AA2BF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92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3559351-e2b8-40ac-ba6f-ab84b66715b9">WWY577X7UKAA-197674676-5942</_dlc_DocId>
    <TaxCatchAll xmlns="d3559351-e2b8-40ac-ba6f-ab84b66715b9" xsi:nil="true"/>
    <lcf76f155ced4ddcb4097134ff3c332f xmlns="ce2fdae2-5403-4a92-ac9e-ddcd8522701e">
      <Terms xmlns="http://schemas.microsoft.com/office/infopath/2007/PartnerControls"/>
    </lcf76f155ced4ddcb4097134ff3c332f>
    <_dlc_DocIdUrl xmlns="d3559351-e2b8-40ac-ba6f-ab84b66715b9">
      <Url>https://webmdhealth.sharepoint.com/sites/MedscapeConferences/_layouts/15/DocIdRedir.aspx?ID=WWY577X7UKAA-197674676-5942</Url>
      <Description>WWY577X7UKAA-197674676-5942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AFAF9E862E340A977D67D429D76A3" ma:contentTypeVersion="16" ma:contentTypeDescription="Create a new document." ma:contentTypeScope="" ma:versionID="537e814a570edb936d5307025b8e4062">
  <xsd:schema xmlns:xsd="http://www.w3.org/2001/XMLSchema" xmlns:xs="http://www.w3.org/2001/XMLSchema" xmlns:p="http://schemas.microsoft.com/office/2006/metadata/properties" xmlns:ns2="d3559351-e2b8-40ac-ba6f-ab84b66715b9" xmlns:ns3="ce2fdae2-5403-4a92-ac9e-ddcd8522701e" targetNamespace="http://schemas.microsoft.com/office/2006/metadata/properties" ma:root="true" ma:fieldsID="0b9f859b52c67d014e86ef1064319c41" ns2:_="" ns3:_="">
    <xsd:import namespace="d3559351-e2b8-40ac-ba6f-ab84b66715b9"/>
    <xsd:import namespace="ce2fdae2-5403-4a92-ac9e-ddcd852270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fdae2-5403-4a92-ac9e-ddcd85227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C533CC0-DBAD-4A79-BAF6-AC2D94B463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1555F2-7089-41C6-80E8-01B9776DCFAB}">
  <ds:schemaRefs>
    <ds:schemaRef ds:uri="http://schemas.microsoft.com/office/2006/metadata/properties"/>
    <ds:schemaRef ds:uri="http://schemas.microsoft.com/office/infopath/2007/PartnerControls"/>
    <ds:schemaRef ds:uri="d3559351-e2b8-40ac-ba6f-ab84b66715b9"/>
    <ds:schemaRef ds:uri="ce2fdae2-5403-4a92-ac9e-ddcd8522701e"/>
  </ds:schemaRefs>
</ds:datastoreItem>
</file>

<file path=customXml/itemProps3.xml><?xml version="1.0" encoding="utf-8"?>
<ds:datastoreItem xmlns:ds="http://schemas.openxmlformats.org/officeDocument/2006/customXml" ds:itemID="{2DD14914-55EF-42FE-9FEC-6B4B070298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559351-e2b8-40ac-ba6f-ab84b66715b9"/>
    <ds:schemaRef ds:uri="ce2fdae2-5403-4a92-ac9e-ddcd852270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55C3A47-473E-418B-AF8F-D6CECF3A8B8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Widescreen</PresentationFormat>
  <Paragraphs>66</Paragraphs>
  <Slides>162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3" baseType="lpstr">
      <vt:lpstr>Office Theme</vt:lpstr>
      <vt:lpstr>PowerPoint Presentation</vt:lpstr>
      <vt:lpstr>Polling Question  </vt:lpstr>
      <vt:lpstr>PowerPoint Presentation</vt:lpstr>
      <vt:lpstr>Polling Question  </vt:lpstr>
      <vt:lpstr>PowerPoint Presentation</vt:lpstr>
      <vt:lpstr>Polling Question  </vt:lpstr>
      <vt:lpstr>PowerPoint Presentation</vt:lpstr>
      <vt:lpstr>Clinical Pearls  for Acne Management</vt:lpstr>
      <vt:lpstr>PowerPoint Presentation</vt:lpstr>
      <vt:lpstr>Individualizing Therapy Requires Knowing Certain Details About the Individual Patient</vt:lpstr>
      <vt:lpstr>PowerPoint Presentation</vt:lpstr>
      <vt:lpstr>             Western diet correlated with acne in some populations - Role of insulin growth factor (IGF)-1  Acne patients frequently adjust their diets - 36% report following a specific eating pattern over past 12 months - Breakfasts (high sugar/low nutrition)   Glycemic index/load affect pathways implicated in acne (IGF-1) - Higher Glycemic Index/Glycemic Load (GI/GL) in many acne patients   Dairy – Casein and whey proteins  Dietary Fats/Fatty acids – Omega-3 Fatty Acids  Minerals – Oral zinc and others  - Can reduce benefit of some drugs - Chelation in GI tract by metal ions        l       </vt:lpstr>
      <vt:lpstr>WHY IS SPECIFIED SKIN CARE IMPORTANT  IN THE MANAGEMENT OF ACNE?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Topical Therapy Combination Regimens^ Primary Prescription Agents Correlated With MOA*</vt:lpstr>
      <vt:lpstr>PowerPoint Presentation</vt:lpstr>
      <vt:lpstr>PowerPoint Presentation</vt:lpstr>
      <vt:lpstr>PowerPoint Presentation</vt:lpstr>
      <vt:lpstr>PowerPoint Presentation</vt:lpstr>
      <vt:lpstr>Diagnosing and  Treating Cutaneous Bacterial Infections </vt:lpstr>
      <vt:lpstr>PowerPoint Presentation</vt:lpstr>
      <vt:lpstr>PowerPoint Presentation</vt:lpstr>
      <vt:lpstr>Widespread Bullous Impetigo</vt:lpstr>
      <vt:lpstr>Eroded Bullous Impetigo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About Group A Strep </vt:lpstr>
      <vt:lpstr>Don’t Forget About Group A Strep </vt:lpstr>
      <vt:lpstr>PowerPoint Presentation</vt:lpstr>
      <vt:lpstr>Strep infection of diaper area</vt:lpstr>
      <vt:lpstr>PowerPoint Presentation</vt:lpstr>
      <vt:lpstr>PowerPoint Presentation</vt:lpstr>
      <vt:lpstr>Top Tips  for Rosacea Treatment</vt:lpstr>
      <vt:lpstr>PowerPoint Presentation</vt:lpstr>
      <vt:lpstr>PowerPoint Presentation</vt:lpstr>
      <vt:lpstr>The Evolution of Rosacea Pathophysiology Over Time </vt:lpstr>
      <vt:lpstr>PowerPoint Presentation</vt:lpstr>
      <vt:lpstr>PowerPoint Presentation</vt:lpstr>
      <vt:lpstr>Why Do Only Some People Get Rosacea?</vt:lpstr>
      <vt:lpstr> Rosacea Pathophysiology Involves Multiple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Differentiating Facial Redness in Rosacea Persistent Facial Erythema vs Perilesional Erythema  </vt:lpstr>
      <vt:lpstr>Differentiating Facial Redness in Rosacea Persistent Facial Erythema vs Perilesional Erythema</vt:lpstr>
      <vt:lpstr>PowerPoint Presentation</vt:lpstr>
      <vt:lpstr>Cutaneous Fungal Infections: What’s Burning Right Now? </vt:lpstr>
      <vt:lpstr>What’s New?</vt:lpstr>
      <vt:lpstr>PowerPoint Presentation</vt:lpstr>
      <vt:lpstr>Climate Change, Natural Disasters, and Cutaneous Fungal Infections</vt:lpstr>
      <vt:lpstr>PowerPoint Presentation</vt:lpstr>
      <vt:lpstr>  </vt:lpstr>
      <vt:lpstr>PowerPoint Presentation</vt:lpstr>
      <vt:lpstr>KOH Positive</vt:lpstr>
      <vt:lpstr>KOH Positive</vt:lpstr>
      <vt:lpstr>PowerPoint Presentation</vt:lpstr>
      <vt:lpstr>PowerPoint Presentation</vt:lpstr>
      <vt:lpstr>Clear and Present Danger</vt:lpstr>
      <vt:lpstr>Clear and Present Danger</vt:lpstr>
      <vt:lpstr>How Do You Know??</vt:lpstr>
      <vt:lpstr>PowerPoint Presentation</vt:lpstr>
      <vt:lpstr>Itching for Itraconazole</vt:lpstr>
      <vt:lpstr>Itraconazole—Clinical Use</vt:lpstr>
      <vt:lpstr>Itraconazole—Clinical Use</vt:lpstr>
      <vt:lpstr>Even More Threatening…</vt:lpstr>
      <vt:lpstr>PowerPoint Presentation</vt:lpstr>
      <vt:lpstr>PowerPoint Presentation</vt:lpstr>
      <vt:lpstr>PowerPoint Presentation</vt:lpstr>
      <vt:lpstr>Be Part of the Solution: What to Ask/Look For</vt:lpstr>
      <vt:lpstr>Does Antifungal Stewardship = Financial Stewardship?</vt:lpstr>
      <vt:lpstr> Mind Blown</vt:lpstr>
      <vt:lpstr>Where Can We Save?</vt:lpstr>
      <vt:lpstr>DDx Onychomycosis</vt:lpstr>
      <vt:lpstr>Tinea Unguium Tx: What’s the Bottom Line?</vt:lpstr>
      <vt:lpstr>PowerPoint Presentation</vt:lpstr>
      <vt:lpstr>Who Was Invited to This Party??</vt:lpstr>
      <vt:lpstr>Please Focus on Fungal</vt:lpstr>
      <vt:lpstr>PowerPoint Presentation</vt:lpstr>
      <vt:lpstr>Treating Viral Skin Infections</vt:lpstr>
      <vt:lpstr>PowerPoint Presentation</vt:lpstr>
      <vt:lpstr>Neonatal/Perinatal HSV</vt:lpstr>
      <vt:lpstr>Herpes Simplex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Dermatomal shingles</vt:lpstr>
      <vt:lpstr>PowerPoint Presentation</vt:lpstr>
      <vt:lpstr>Molluscum</vt:lpstr>
      <vt:lpstr>TREATMENTS</vt:lpstr>
      <vt:lpstr>PowerPoint Presentation</vt:lpstr>
      <vt:lpstr>HPV</vt:lpstr>
      <vt:lpstr>PowerPoint Presentation</vt:lpstr>
      <vt:lpstr>What Happens  in Vegas Doesn’t  Stay in Vegas</vt:lpstr>
      <vt:lpstr>What Happens in Vegas Doesn’t  Stay in Vegas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RIME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Cases in Common  Skin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Phase 3 Atopic Dermatitis 4-Week Trials   Roflumilast 0.15% Cream Once Daily in Adults and Children Aged &gt;6 Years of Age</vt:lpstr>
      <vt:lpstr> Roflumilast 0.15% Cream for Atopic Dermatitis  Pooled Data from Phase III 4-WEEK Trials  Individual Patient Outcomes1</vt:lpstr>
      <vt:lpstr>Roflumilast Cream/Foam Impact on Pruritus Outcomes in All 3 Indications From Phase 3 Studies</vt:lpstr>
      <vt:lpstr>Roflumilast Cream/Foam Impact on Pruritus Outcomes in All 3 Indications From Phase 3 Studies</vt:lpstr>
      <vt:lpstr>PowerPoint Presentation</vt:lpstr>
      <vt:lpstr>PowerPoint Presentation</vt:lpstr>
      <vt:lpstr>PowerPoint Presentation</vt:lpstr>
      <vt:lpstr>PowerPoint Presentation</vt:lpstr>
      <vt:lpstr>Case</vt:lpstr>
      <vt:lpstr>PowerPoint Presentation</vt:lpstr>
      <vt:lpstr>Clinical Exam</vt:lpstr>
      <vt:lpstr>Clinical Exam</vt:lpstr>
      <vt:lpstr>Clinical Exam</vt:lpstr>
      <vt:lpstr>What Is the Most Likely Diagnosis?</vt:lpstr>
      <vt:lpstr>PowerPoint Presentation</vt:lpstr>
      <vt:lpstr>Pathology Report</vt:lpstr>
      <vt:lpstr>Tinea Incognito</vt:lpstr>
      <vt:lpstr>Clinical Presentations</vt:lpstr>
      <vt:lpstr>KOH Prep</vt:lpstr>
      <vt:lpstr>Treatment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Annesi, Stephanie</dc:creator>
  <cp:lastModifiedBy>Annesi, Stephanie</cp:lastModifiedBy>
  <cp:revision>2</cp:revision>
  <dcterms:created xsi:type="dcterms:W3CDTF">2025-10-15T13:35:41Z</dcterms:created>
  <dcterms:modified xsi:type="dcterms:W3CDTF">2025-10-15T17:47:17Z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0x010100602AFAF9E862E340A977D67D429D76A3</vt:lpwstr>
  </property>
  <property fmtid="{D5CDD505-2E9C-101B-9397-08002B2CF9AE}" pid="4" name="_dlc_DocIdItemGuid">
    <vt:lpwstr>479a1c73-311d-44ff-a3ed-08745df7aba0</vt:lpwstr>
  </property>
</Properties>
</file>