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23111-F608-4197-ACDC-AC07EA469E9C}" v="2" dt="2025-07-08T10:19:36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1866-F8FA-78AD-5F99-3EC3672F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935BC-E293-4659-4F85-0CF6F606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F69B-0A6D-43F6-9357-CFA2B12917A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C8123-C400-7DC5-3194-F522D266B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B1AB-39E9-DD7C-0AC6-D5ADF8E3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7243-E3DD-48E6-B2DF-D8FF7A03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EEC8F-AB4C-84C1-1C60-8295D2C0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D1EC4-55A6-E5CF-5795-E54C5548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87C89-9EB3-6F62-7D2F-C9D229AD2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D4F69B-0A6D-43F6-9357-CFA2B12917A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12D4E-E2AA-1DC8-3DBB-6FC8319ED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9D6D-E9FE-4821-CEF9-8DE30740E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117243-E3DD-48E6-B2DF-D8FF7A03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medscape.org/viewarticle/when-should-you-think-about-thyroid-eye-disease-2025a1000h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F49858-7038-B5E9-FA02-03FD8F43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CF795-F845-7D94-1B7E-F5F5365E1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EB2F3-BE35-9C0A-EE78-D9A1110B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Disease Heterogeneity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35802-2C94-2D0A-B9E0-2470BAFB7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89AD20-3564-96B3-BF90-973841E6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Disease Heterogeneity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7988-3197-BCA5-7D9D-2FDC426CC1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36FC28-F558-1144-9D27-E6A08C14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Eyelid Changes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11A6A-7C45-1FBB-2FA2-2BBF4AE1F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7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950FA-1C35-C9C7-DA7D-EE812974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Clinical Presentations</a:t>
            </a:r>
            <a:br>
              <a:rPr lang="en-GB"/>
            </a:br>
            <a:r>
              <a:rPr lang="en-GB" sz="2800"/>
              <a:t>Eyelid Changes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64608-4DC7-AA41-50E6-FB1E5AA64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EA093A-143E-7C64-E014-AF63591C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Clinical Presentations</a:t>
            </a:r>
            <a:br>
              <a:rPr lang="en-GB"/>
            </a:br>
            <a:r>
              <a:rPr lang="en-GB" sz="2800"/>
              <a:t>Eyelid Changes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8B40-2FCB-FD5F-5FD9-671BDC74A0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6F501-7708-BFEF-CA7A-A859EDB91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Clinical Presentations</a:t>
            </a:r>
            <a:br>
              <a:rPr lang="en-GB"/>
            </a:br>
            <a:r>
              <a:rPr lang="en-GB" sz="2800"/>
              <a:t>Eyelid Changes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0D2CC-45DA-4005-4A12-474B690FA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CF1E14-7E6D-D7EE-E3E2-A060D02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Proptosis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BA417-3E0B-7901-61A0-10928BB245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34985E-DDF7-5ABC-0DEC-30FD9687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Soft Tissue Inflammation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DDACB-6A8A-047F-8CC5-F031BD284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9811B-37A3-98C8-FC8B-17221D97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Dry Eye Symptoms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5FCFB-56C9-A5B1-1069-59521D40C6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D73722-E548-1DCD-90D8-299BFE4E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Eye Muscle Involvement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F65CC-2F33-6C20-00A7-44D6B4CE9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1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C3F69-7F58-AD40-7443-9FC5D461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</a:t>
            </a:r>
            <a:r>
              <a:rPr lang="en-US"/>
              <a:t>Awareness of Thyroid Eye Disease Matters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AC88D-CAC3-5D33-BC4F-F73D185DB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9839A-046B-13E8-32D9-65655C18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Eye Muscle Involvement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D547-8DC2-4632-D63B-3EE0192EF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CA68FE-AA07-A946-5EC0-F78F65E9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Eye Muscle Involvement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40D9C-A8CC-7E3B-5770-CAEBEA706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6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326530-61AC-8FD7-02F8-93DAB14C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Sight-Threatening 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CEDF0-A302-4C77-47AD-2FF367BFA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1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7BCEE5-D953-43A3-1327-C82799A1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Sight-Threatening 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0CAA2-F87D-454E-CAAD-1210F39B5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33EA33-0F4E-E58A-A607-ED038E06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Sight-Threatening 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B128B-B6B2-779C-CD6D-896F5F9F5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6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B1B6E-DA9A-6EFE-8DD4-DEFF80BD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Presentations</a:t>
            </a:r>
            <a:br>
              <a:rPr lang="en-GB"/>
            </a:br>
            <a:r>
              <a:rPr lang="en-GB" sz="2800"/>
              <a:t>Sight-Threatening 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787FA-1F44-E2CC-9DF2-92D906971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341F8-0D17-804B-8B41-31AB0F3B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Severity Classification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F3C1F-EC27-DF45-39CE-25E2FD82E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83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2D49C-BB2B-5DF6-567E-BEACC015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for Ophthalmology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3384D-1F82-6C94-2D9B-62FC870DDD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32CEA3-E818-DA43-D388-9E41A383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on Quality Of Life</a:t>
            </a:r>
            <a:br>
              <a:rPr lang="en-GB"/>
            </a:br>
            <a:r>
              <a:rPr lang="en-GB" sz="2800"/>
              <a:t>TED Quality-of-Life Questionnaire</a:t>
            </a:r>
            <a:r>
              <a:rPr lang="en-GB" sz="2800" baseline="30000"/>
              <a:t>a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61C5B-1023-CC31-9166-8CA94F2DC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3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663B5-2F04-4F97-278F-B89FA6E5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on Quality Of Life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B3D61-9193-C36E-3807-7D3427951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7BE90A-FC08-4908-58E6-48BF3629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Quick Facts About 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53E9B-BE02-4A79-66C5-5C0CB0496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04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1871A5-7261-1C9B-0ABE-77BE3239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Reducing Morbidity and Improving Quality of Life</a:t>
            </a:r>
            <a:br>
              <a:rPr lang="en-US"/>
            </a:br>
            <a:r>
              <a:rPr lang="en-US" sz="2800"/>
              <a:t>ATA/ETA 5-Step Approach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65F82-2E3C-DFCD-5BE4-E9F14A800B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31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2D192E-0D11-A8D9-ACD4-FF39E808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TED Detection</a:t>
            </a:r>
            <a:br>
              <a:rPr lang="en-US"/>
            </a:br>
            <a:r>
              <a:rPr lang="en-US" sz="2800"/>
              <a:t>Patient Symptom Questionnaire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8D46B-7E23-BA33-46EB-FEA05F08F3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36376E-B8F0-8620-1A40-67761708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Early TED Detection</a:t>
            </a:r>
            <a:br>
              <a:rPr lang="en-GB"/>
            </a:br>
            <a:r>
              <a:rPr lang="en-GB" sz="2800"/>
              <a:t>Raising Awareness in People With Graves' Disease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356DA-AC0B-E458-78BE-8DE7C0B57F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9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5B2DF3-270D-CB2A-39C6-BD52D283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Preventing TED Development and Progression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0B603-5C7B-1BE7-B01C-F79A25989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66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F1592-1328-5DF8-6889-2D1C617A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 to a Specialist Clinic Early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E2376-AADA-39F5-9432-40594FD04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89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E5D0A-BDC5-6C64-EC33-7C2F76FA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</a:t>
            </a:r>
            <a:r>
              <a:rPr lang="en-US"/>
              <a:t>ultidisciplinary TED Centers</a:t>
            </a:r>
            <a:br>
              <a:rPr lang="en-US"/>
            </a:br>
            <a:r>
              <a:rPr lang="en-US" sz="2800"/>
              <a:t>Many Different Healthcare Professionals Have a Role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E6649-DC7E-AFD6-98EC-BD9CAA45A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0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3D84EE-0A49-6E72-17F5-C58B282A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51AEA-086C-2721-C06C-5E5ED1464B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1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38B44-E2DF-E404-DDAE-011B7299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E997D4C3-251D-481F-5F8B-C0BAD73071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92ABCD-1A48-0A71-A0F4-C157D22C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Graves' Disease</a:t>
            </a:r>
            <a:br>
              <a:rPr lang="en-GB"/>
            </a:br>
            <a:r>
              <a:rPr lang="en-GB" sz="2800"/>
              <a:t>Clinical Manifestations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DB8B9-B70C-CC49-C91F-10DD8F5CD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66ECE2-BC6E-FDFB-8C07-1B313C55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62F57-CC33-080D-7307-14956851D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139A74-B45F-A195-5D47-FC89443D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Pathophysiology</a:t>
            </a:r>
            <a:br>
              <a:rPr lang="en-US"/>
            </a:br>
            <a:r>
              <a:rPr lang="en-US" sz="2800"/>
              <a:t>TSH Receptor Autoantibodies Drive Inflammation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56B9A-CFBF-CFBA-824C-584098426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FF2B7-EE65-F7C6-8854-23A5D6DB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Diagnosis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800" b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TED Rate in Newly Diagnosed, Recent-Onset Graves’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86236E-27FC-0CC7-DB18-F9A11F906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2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5DA7F9-F1A7-F53B-24FE-892D740C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Disease Heterogeneity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5520C-B080-E299-EE8F-505AD50EB0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5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A26C1B-AAF6-0A40-41A5-7D2B60CE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Disease Heterogeneity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E1EEC-8414-6726-5E21-2BF80E7DDC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327e052-5fc3-4b35-adee-71b80f95572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F90A0AF42A4EA1D61DED29269345" ma:contentTypeVersion="15" ma:contentTypeDescription="Create a new document." ma:contentTypeScope="" ma:versionID="0425069dc364105d863559784b176701">
  <xsd:schema xmlns:xsd="http://www.w3.org/2001/XMLSchema" xmlns:xs="http://www.w3.org/2001/XMLSchema" xmlns:p="http://schemas.microsoft.com/office/2006/metadata/properties" xmlns:ns2="5327e052-5fc3-4b35-adee-71b80f955724" xmlns:ns3="e93acf5f-f59b-46bb-8c22-2b43a486ab2c" targetNamespace="http://schemas.microsoft.com/office/2006/metadata/properties" ma:root="true" ma:fieldsID="4c3f7bd322896cd809e68241df50e1e1" ns2:_="" ns3:_="">
    <xsd:import namespace="5327e052-5fc3-4b35-adee-71b80f95572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7e052-5fc3-4b35-adee-71b80f955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5EFA1-AE2C-4CA4-9BCF-7C80FB987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213151-8F55-40A9-AA43-660251378B1E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e93acf5f-f59b-46bb-8c22-2b43a486ab2c"/>
    <ds:schemaRef ds:uri="5327e052-5fc3-4b35-adee-71b80f955724"/>
  </ds:schemaRefs>
</ds:datastoreItem>
</file>

<file path=customXml/itemProps3.xml><?xml version="1.0" encoding="utf-8"?>
<ds:datastoreItem xmlns:ds="http://schemas.openxmlformats.org/officeDocument/2006/customXml" ds:itemID="{9C7AE7D0-25E4-4228-ABA9-924423A85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27e052-5fc3-4b35-adee-71b80f955724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Why Awareness of Thyroid Eye Disease Matters</vt:lpstr>
      <vt:lpstr>Quick Facts About TED</vt:lpstr>
      <vt:lpstr>Graves' Disease Clinical Manifestations</vt:lpstr>
      <vt:lpstr>Pathophysiology</vt:lpstr>
      <vt:lpstr>Pathophysiology TSH Receptor Autoantibodies Drive Inflammation</vt:lpstr>
      <vt:lpstr>Diagnosis TED Rate in Newly Diagnosed, Recent-Onset Graves’ Disease</vt:lpstr>
      <vt:lpstr>Disease Heterogeneity</vt:lpstr>
      <vt:lpstr>Disease Heterogeneity</vt:lpstr>
      <vt:lpstr>Disease Heterogeneity</vt:lpstr>
      <vt:lpstr>Disease Heterogeneity</vt:lpstr>
      <vt:lpstr>Clinical Presentations Eyelid Changes</vt:lpstr>
      <vt:lpstr>Clinical Presentations Eyelid Changes</vt:lpstr>
      <vt:lpstr>Clinical Presentations Eyelid Changes</vt:lpstr>
      <vt:lpstr>Clinical Presentations Eyelid Changes</vt:lpstr>
      <vt:lpstr>Clinical Presentations Proptosis</vt:lpstr>
      <vt:lpstr>Clinical Presentations Soft Tissue Inflammation</vt:lpstr>
      <vt:lpstr>Clinical Presentations Dry Eye Symptoms</vt:lpstr>
      <vt:lpstr>Clinical Presentations Eye Muscle Involvement</vt:lpstr>
      <vt:lpstr>Clinical Presentations Eye Muscle Involvement</vt:lpstr>
      <vt:lpstr>Clinical Presentations Eye Muscle Involvement</vt:lpstr>
      <vt:lpstr>Clinical Presentations Sight-Threatening TED</vt:lpstr>
      <vt:lpstr>Clinical Presentations Sight-Threatening TED</vt:lpstr>
      <vt:lpstr>Clinical Presentations Sight-Threatening TED</vt:lpstr>
      <vt:lpstr>Clinical Presentations Sight-Threatening TED</vt:lpstr>
      <vt:lpstr>Severity Classification</vt:lpstr>
      <vt:lpstr>Timing for Ophthalmology Referral</vt:lpstr>
      <vt:lpstr>Impact on Quality Of Life TED Quality-of-Life Questionnairea</vt:lpstr>
      <vt:lpstr>Impact on Quality Of Life</vt:lpstr>
      <vt:lpstr>Reducing Morbidity and Improving Quality of Life ATA/ETA 5-Step Approach</vt:lpstr>
      <vt:lpstr>Early TED Detection Patient Symptom Questionnaire </vt:lpstr>
      <vt:lpstr>Early TED Detection Raising Awareness in People With Graves' Disease</vt:lpstr>
      <vt:lpstr>Preventing TED Development and Progression</vt:lpstr>
      <vt:lpstr>Refer to a Specialist Clinic Early</vt:lpstr>
      <vt:lpstr>Multidisciplinary TED Centers Many Different Healthcare Professionals Have a Role 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Kelly, Je-Anne</dc:creator>
  <cp:lastModifiedBy>Kelly, Je-Anne</cp:lastModifiedBy>
  <cp:revision>2</cp:revision>
  <dcterms:created xsi:type="dcterms:W3CDTF">2025-07-08T09:51:59Z</dcterms:created>
  <dcterms:modified xsi:type="dcterms:W3CDTF">2025-07-08T18:53:35Z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0x010100320EF90A0AF42A4EA1D61DED29269345</vt:lpwstr>
  </property>
  <property fmtid="{D5CDD505-2E9C-101B-9397-08002B2CF9AE}" pid="3" name="MediaServiceImageTags">
    <vt:lpwstr/>
  </property>
</Properties>
</file>